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94" r:id="rId22"/>
    <p:sldId id="279" r:id="rId23"/>
    <p:sldId id="280" r:id="rId24"/>
    <p:sldId id="292" r:id="rId25"/>
    <p:sldId id="293" r:id="rId26"/>
    <p:sldId id="289" r:id="rId27"/>
    <p:sldId id="282" r:id="rId28"/>
    <p:sldId id="283" r:id="rId29"/>
    <p:sldId id="284" r:id="rId30"/>
    <p:sldId id="285" r:id="rId31"/>
    <p:sldId id="286" r:id="rId32"/>
    <p:sldId id="290" r:id="rId33"/>
    <p:sldId id="287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767D873-FD4D-4651-BFB5-29383E36D0AB}">
  <a:tblStyle styleId="{D767D873-FD4D-4651-BFB5-29383E36D0AB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52D98D-9BAA-42FA-9128-5349EC53A751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FE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E7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 varScale="1">
        <p:scale>
          <a:sx n="63" d="100"/>
          <a:sy n="63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27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1143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28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Shape 4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27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1143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28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3144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314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314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314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3144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314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314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3144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2065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2065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2065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2065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27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1143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27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1143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74929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-85725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731520" marR="0" lvl="2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05839" marR="0" lvl="3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280160" marR="0" lvl="4" indent="-9651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600000" marR="0" lvl="5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1899999" marR="0" lvl="6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200000" marR="0" lvl="7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500000" marR="0" lvl="8" indent="-14223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-1270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-1143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81000" algn="ctr" rtl="0">
              <a:lnSpc>
                <a:spcPct val="80000"/>
              </a:lnSpc>
              <a:spcBef>
                <a:spcPts val="0"/>
              </a:spcBef>
              <a:buSzPts val="6000"/>
              <a:buFont typeface="Rokkitt"/>
              <a:buNone/>
            </a:pPr>
            <a:r>
              <a:rPr lang="en-US" sz="6000" b="0" i="0" u="none" strike="noStrike" cap="none">
                <a:latin typeface="Rokkitt"/>
                <a:ea typeface="Rokkitt"/>
                <a:cs typeface="Rokkitt"/>
                <a:sym typeface="Rokkitt"/>
              </a:rPr>
              <a:t>CMPE 281 PROJECT - SMART CITY</a:t>
            </a:r>
            <a:br>
              <a:rPr lang="en-US" sz="6000" b="0" i="0" u="none" strike="noStrike" cap="none">
                <a:latin typeface="Rokkitt"/>
                <a:ea typeface="Rokkitt"/>
                <a:cs typeface="Rokkitt"/>
                <a:sym typeface="Rokkitt"/>
              </a:rPr>
            </a:b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ADVISOR- DR. JERRY GAO</a:t>
            </a:r>
            <a:br>
              <a:rPr lang="en-US" sz="6000" b="0" i="0" u="none" strike="noStrike" cap="none">
                <a:latin typeface="Rokkitt"/>
                <a:ea typeface="Rokkitt"/>
                <a:cs typeface="Rokkitt"/>
                <a:sym typeface="Rokkitt"/>
              </a:rPr>
            </a:br>
            <a:endParaRPr lang="en-US" sz="60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7" y="4389119"/>
            <a:ext cx="8220067" cy="15933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657600" marR="0" lvl="8" indent="-9618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515"/>
              <a:buFont typeface="Noto Sans Symbols"/>
              <a:buNone/>
            </a:pPr>
            <a:r>
              <a:rPr lang="en-US" sz="1782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Team 10 </a:t>
            </a:r>
          </a:p>
          <a:p>
            <a:pPr marL="4000500" marR="0" lvl="8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15"/>
              <a:buFont typeface="Noto Sans Symbols"/>
              <a:buChar char="➢"/>
            </a:pPr>
            <a:r>
              <a:rPr lang="en-US" sz="1782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Poojitha Amin (011811306)</a:t>
            </a:r>
          </a:p>
          <a:p>
            <a:pPr marL="4000500" marR="0" lvl="8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15"/>
              <a:buFont typeface="Noto Sans Symbols"/>
              <a:buChar char="➢"/>
            </a:pPr>
            <a:r>
              <a:rPr lang="en-US" sz="1782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Sneha Vadakkemadathil (011810721)</a:t>
            </a:r>
          </a:p>
          <a:p>
            <a:pPr marL="4000500" marR="0" lvl="8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15"/>
              <a:buFont typeface="Noto Sans Symbols"/>
              <a:buChar char="➢"/>
            </a:pPr>
            <a:r>
              <a:rPr lang="en-US" sz="1782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Anupama Upadhyayula(011325041)</a:t>
            </a:r>
          </a:p>
          <a:p>
            <a:pPr marL="4000500" marR="0" lvl="8" indent="-3429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15"/>
              <a:buFont typeface="Noto Sans Symbols"/>
              <a:buChar char="➢"/>
            </a:pPr>
            <a:r>
              <a:rPr lang="en-US" sz="1782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Abinethri Santhanam (008634782)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400"/>
              </a:spcBef>
              <a:buClr>
                <a:srgbClr val="9E3611"/>
              </a:buClr>
              <a:buSzPts val="1449"/>
              <a:buFont typeface="Noto Sans Symbols"/>
              <a:buNone/>
            </a:pPr>
            <a:endParaRPr sz="1704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5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2.</a:t>
            </a:r>
            <a:r>
              <a:rPr lang="en-US" sz="36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WORKFLOW MANAGEMENT COMPONENT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069848" y="1780162"/>
            <a:ext cx="10058400" cy="4392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Wingdings" charset="2"/>
              <a:buChar char="Ø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ProcessMaker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open Source BPM and workflow solution is used for designing the operation workflows, case management, operations, cross department collaborations, regulatory enforcements.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Wingdings" charset="2"/>
              <a:buChar char="Ø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Benefits of using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ProcessMaker</a:t>
            </a:r>
            <a:endParaRPr lang="en-US"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It is an open source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Active community support of users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Flexible workflow management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Easier tracking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Streamlines process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Drag and drop interface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Automate notifications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Easy and fast development and deployment.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Dashboard feature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4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Shape 177"/>
          <p:cNvGraphicFramePr/>
          <p:nvPr>
            <p:extLst>
              <p:ext uri="{D42A27DB-BD31-4B8C-83A1-F6EECF244321}">
                <p14:modId xmlns:p14="http://schemas.microsoft.com/office/powerpoint/2010/main" val="1743713931"/>
              </p:ext>
            </p:extLst>
          </p:nvPr>
        </p:nvGraphicFramePr>
        <p:xfrm>
          <a:off x="1429966" y="1585608"/>
          <a:ext cx="9251000" cy="41245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6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 Cases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Application Admin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 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Creation of users/groups.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Approve Department Creation Requests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Design the process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Monitor the dashboard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Send and receive notifications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Application Manager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 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Places Department Creation requests on behalf of Moderators.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Send and receive notifications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Department Moderator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 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Receive notifications on new departments created.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Department Staff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 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Manage user incidents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Route user requests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/>
                        <a:t>Respond to users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Citizens/Users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 </a:t>
                      </a: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dirty="0"/>
                        <a:t>Report incidents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dirty="0"/>
                        <a:t>Receive response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∙"/>
                      </a:pPr>
                      <a:r>
                        <a:rPr lang="en-US" sz="1200" dirty="0"/>
                        <a:t>Check request status</a:t>
                      </a: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USERS AND USE CASES</a:t>
            </a:r>
            <a:br>
              <a:rPr lang="en-US" sz="4000" b="0" i="0" u="none" strike="noStrike" cap="none" dirty="0">
                <a:latin typeface="Rokkitt"/>
                <a:ea typeface="Rokkitt"/>
                <a:cs typeface="Rokkitt"/>
                <a:sym typeface="Rokkitt"/>
              </a:rPr>
            </a:br>
            <a:endParaRPr lang="en-US" sz="40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9848" y="504087"/>
            <a:ext cx="10058400" cy="11204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WORKFLOW MANAGEMENT FUNCTIONS</a:t>
            </a:r>
          </a:p>
        </p:txBody>
      </p:sp>
      <p:graphicFrame>
        <p:nvGraphicFramePr>
          <p:cNvPr id="184" name="Shape 184"/>
          <p:cNvGraphicFramePr/>
          <p:nvPr>
            <p:extLst>
              <p:ext uri="{D42A27DB-BD31-4B8C-83A1-F6EECF244321}">
                <p14:modId xmlns:p14="http://schemas.microsoft.com/office/powerpoint/2010/main" val="707914001"/>
              </p:ext>
            </p:extLst>
          </p:nvPr>
        </p:nvGraphicFramePr>
        <p:xfrm>
          <a:off x="1069975" y="1780161"/>
          <a:ext cx="10058400" cy="3500200"/>
        </p:xfrm>
        <a:graphic>
          <a:graphicData uri="http://schemas.openxmlformats.org/drawingml/2006/table">
            <a:tbl>
              <a:tblPr firstRow="1" bandRow="1">
                <a:tableStyleId>{D767D873-FD4D-4651-BFB5-29383E36D0AB}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Application Area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Functions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rowSpan="7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New Department Creation Request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1. Request Routing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2. User/Role management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3. Request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approval/disapproval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4. Information Validation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5. Notification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6. Check for an existing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request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dirty="0"/>
                        <a:t>7. Case tracking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Shape 189"/>
          <p:cNvGraphicFramePr/>
          <p:nvPr>
            <p:extLst>
              <p:ext uri="{D42A27DB-BD31-4B8C-83A1-F6EECF244321}">
                <p14:modId xmlns:p14="http://schemas.microsoft.com/office/powerpoint/2010/main" val="1905073922"/>
              </p:ext>
            </p:extLst>
          </p:nvPr>
        </p:nvGraphicFramePr>
        <p:xfrm>
          <a:off x="1069848" y="1867711"/>
          <a:ext cx="10058400" cy="3414485"/>
        </p:xfrm>
        <a:graphic>
          <a:graphicData uri="http://schemas.openxmlformats.org/drawingml/2006/table">
            <a:tbl>
              <a:tblPr firstRow="1" bandRow="1">
                <a:tableStyleId>{D767D873-FD4D-4651-BFB5-29383E36D0AB}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Application Area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Functions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rowSpan="7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Create User Request Cases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1. Request Re-Routing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2. User/Role management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3. Mark request pending/complete/rejected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4. Information Validation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5. Notification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6. Check for an existing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request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dirty="0"/>
                        <a:t>7. Case tracking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079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WORKFLOW MANAGEMENT FUNCTIONS CONTD..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0426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WORKFLOW DESIGN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069848" y="1527243"/>
            <a:ext cx="10058400" cy="4644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Rokkitt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Community Manager Workflow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t="9419"/>
          <a:stretch/>
        </p:blipFill>
        <p:spPr>
          <a:xfrm>
            <a:off x="2006600" y="1935804"/>
            <a:ext cx="8162693" cy="492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9356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WORKFLOW DESIGN CONTD..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069848" y="1420238"/>
            <a:ext cx="10058400" cy="475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High-level Inter Department Request Routing Workflow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1848254"/>
            <a:ext cx="5943600" cy="421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6924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WORKFLOW DESIGN CONTD..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069848" y="1177047"/>
            <a:ext cx="10058400" cy="499515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Re-Route within a Department Workflow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3700" y="1702339"/>
            <a:ext cx="6313394" cy="485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9356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WORKFLOW DESIGN CONTD..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69848" y="1420238"/>
            <a:ext cx="10058400" cy="475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 Request Handle Form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6502" y="2070185"/>
            <a:ext cx="10058400" cy="3666078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dirty="0"/>
              <a:t>3.</a:t>
            </a:r>
            <a:r>
              <a:rPr lang="en-US" sz="54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DASHBOARD COMPONENT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Dashboard is a data visualization tool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It displays the status of the key performance indicators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Instantly track social media data.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Broadcasts live metrics from the social community so that we can prioritize actions.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It helps the community manager track issues for that specific community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FUNCTIONS</a:t>
            </a:r>
          </a:p>
        </p:txBody>
      </p:sp>
      <p:graphicFrame>
        <p:nvGraphicFramePr>
          <p:cNvPr id="244" name="Shape 244"/>
          <p:cNvGraphicFramePr/>
          <p:nvPr>
            <p:extLst>
              <p:ext uri="{D42A27DB-BD31-4B8C-83A1-F6EECF244321}">
                <p14:modId xmlns:p14="http://schemas.microsoft.com/office/powerpoint/2010/main" val="1128316260"/>
              </p:ext>
            </p:extLst>
          </p:nvPr>
        </p:nvGraphicFramePr>
        <p:xfrm>
          <a:off x="1069975" y="2120900"/>
          <a:ext cx="10058400" cy="2936290"/>
        </p:xfrm>
        <a:graphic>
          <a:graphicData uri="http://schemas.openxmlformats.org/drawingml/2006/table">
            <a:tbl>
              <a:tblPr firstRow="1" bandRow="1">
                <a:noFill/>
                <a:tableStyleId>{D767D873-FD4D-4651-BFB5-29383E36D0AB}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Function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Description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Track crime issues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When an user posts any issues in the crime department they will be seen in the dashboard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Track animal protection issues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 posts related to the waste management community posted are seen in the dashboard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Track number of users created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Number of users created per month are shown using graphs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Users online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Shows the number of users available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069848" y="18288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Smart City Social Network Platform, is a service-oriented community platform for city residents to collaborate with the government, and vice versa.</a:t>
            </a:r>
            <a:r>
              <a:rPr lang="en-US" dirty="0"/>
              <a:t> It not only helps the city residents to communicate with each other, but acts as a one-stop solution for the citizens to easily file and track service requests 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87" y="3165431"/>
            <a:ext cx="6009574" cy="30978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USE CASES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Tracking issues based on communities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Tracking the number of users online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Tracking the number of users created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34F2-0910-4F58-9B96-78594F46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of dashboard</a:t>
            </a:r>
          </a:p>
        </p:txBody>
      </p:sp>
      <p:pic>
        <p:nvPicPr>
          <p:cNvPr id="2050" name="Picture 2" descr="https://lh6.googleusercontent.com/Y-bkUW3F1zeMwYVeD4uuPtCA9t1l8BcGqr81n24NBshr3sbuU5P_jYEAbQTH_sWnh7cfwJX2h7kPjUo_ytMpoBIpD6zda-TAYnKJTNdUSFGPqZAsTF6M8aeBwfGyplYmdpQmimv2j_SHuYvYaw">
            <a:extLst>
              <a:ext uri="{FF2B5EF4-FFF2-40B4-BE49-F238E27FC236}">
                <a16:creationId xmlns:a16="http://schemas.microsoft.com/office/drawing/2014/main" id="{FF97BFF7-13A4-49DB-8318-A42421B4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40" y="2093976"/>
            <a:ext cx="7782560" cy="378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6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69848" y="42367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93DDE-8244-493E-B44A-3A09F5AB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187" y="1530252"/>
            <a:ext cx="5434493" cy="32563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81545-13FA-400E-A5FC-F23798D2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880" y="2211786"/>
            <a:ext cx="5668776" cy="36709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4D7F-B040-4B9D-BCAC-4BA42A04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Bar graph showing the issues generated in a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75EA7-3AE5-4CA5-9362-55B389CA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59" y="2589974"/>
            <a:ext cx="9394242" cy="33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0E49-54DE-4E25-89C7-F4BECB02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structure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89026-E4CC-4123-90AE-4B2A7E0CF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r>
              <a:rPr lang="en-US" dirty="0"/>
              <a:t>Sample data:</a:t>
            </a:r>
          </a:p>
          <a:p>
            <a:pPr marL="107951" indent="0">
              <a:buNone/>
            </a:pPr>
            <a:endParaRPr lang="en-US" dirty="0"/>
          </a:p>
          <a:p>
            <a:pPr marL="107951" indent="0">
              <a:buNone/>
            </a:pPr>
            <a:endParaRPr lang="en-US" dirty="0"/>
          </a:p>
        </p:txBody>
      </p:sp>
      <p:pic>
        <p:nvPicPr>
          <p:cNvPr id="1026" name="Picture 2" descr="https://lh6.googleusercontent.com/JdfT326ipOev4T4Xu_erM5kPwIwjxI3ixfKJaPpHDqOOfkwkaKf_RG9Mv4Ro1h76lg87CGDTxem3KXeOdTP38otvI0ShV3eTPo3feyXkHuSDtwEMMOloFVpGk63N5YiJe4EikIbBBSvywCvg0w">
            <a:extLst>
              <a:ext uri="{FF2B5EF4-FFF2-40B4-BE49-F238E27FC236}">
                <a16:creationId xmlns:a16="http://schemas.microsoft.com/office/drawing/2014/main" id="{E2741FFC-5026-475B-9AA4-EFEDFFB1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51" y="2053147"/>
            <a:ext cx="5834698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35ED2-A949-4284-8339-9CE59C830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35" y="4146804"/>
            <a:ext cx="3511730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4.MESSAGING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Messaging component has the following features</a:t>
            </a:r>
          </a:p>
          <a:p>
            <a:pPr lvl="0">
              <a:buFont typeface="Wingdings" charset="2"/>
              <a:buChar char="Ø"/>
            </a:pPr>
            <a:r>
              <a:rPr lang="en-US" dirty="0"/>
              <a:t> Supports group messaging within a group</a:t>
            </a:r>
          </a:p>
          <a:p>
            <a:pPr>
              <a:buFont typeface="Wingdings" charset="2"/>
              <a:buChar char="Ø"/>
            </a:pPr>
            <a:r>
              <a:rPr lang="en-US" dirty="0"/>
              <a:t> Supports group messaging across multiple instances of the same Smart City Social network</a:t>
            </a:r>
          </a:p>
          <a:p>
            <a:pPr lvl="0">
              <a:buFont typeface="Wingdings" charset="2"/>
              <a:buChar char="Ø"/>
            </a:pPr>
            <a:r>
              <a:rPr lang="en-US" dirty="0"/>
              <a:t> Users can seamlessly switch between different registered groups and send group messages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 Users can dynamically join groups</a:t>
            </a:r>
          </a:p>
          <a:p>
            <a:pPr lvl="0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 lvl="0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618" y="720762"/>
            <a:ext cx="10807001" cy="545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8610" algn="l" rtl="0">
              <a:lnSpc>
                <a:spcPct val="90000"/>
              </a:lnSpc>
              <a:spcBef>
                <a:spcPts val="0"/>
              </a:spcBef>
              <a:buSzPts val="4860"/>
              <a:buFont typeface="Rokkitt"/>
              <a:buNone/>
            </a:pPr>
            <a:r>
              <a:rPr lang="en-US" sz="4860" b="0" i="0" u="none" strike="noStrike" cap="none">
                <a:latin typeface="Rokkitt"/>
                <a:ea typeface="Rokkitt"/>
                <a:cs typeface="Rokkitt"/>
                <a:sym typeface="Rokkitt"/>
              </a:rPr>
              <a:t>USER AND USE CASES</a:t>
            </a:r>
          </a:p>
        </p:txBody>
      </p:sp>
      <p:graphicFrame>
        <p:nvGraphicFramePr>
          <p:cNvPr id="280" name="Shape 280"/>
          <p:cNvGraphicFramePr/>
          <p:nvPr>
            <p:extLst>
              <p:ext uri="{D42A27DB-BD31-4B8C-83A1-F6EECF244321}">
                <p14:modId xmlns:p14="http://schemas.microsoft.com/office/powerpoint/2010/main" val="1843167027"/>
              </p:ext>
            </p:extLst>
          </p:nvPr>
        </p:nvGraphicFramePr>
        <p:xfrm>
          <a:off x="838200" y="1786127"/>
          <a:ext cx="10515600" cy="3667830"/>
        </p:xfrm>
        <a:graphic>
          <a:graphicData uri="http://schemas.openxmlformats.org/drawingml/2006/table">
            <a:tbl>
              <a:tblPr firstRow="1" bandRow="1">
                <a:noFill/>
                <a:tableStyleId>{D767D873-FD4D-4651-BFB5-29383E36D0AB}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User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Use Case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Social Network user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Send message(s) to Police Department about suspicious/criminal activities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Police Department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Respond to Social Network user’s complaints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/>
                        <a:t>Social Network user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Send message(s) to Fire department about fire hazards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 dirty="0"/>
                        <a:t>Social Network user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Send messages(s) to Animal Department about stray animal incidents, etc.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Animal Welfare Department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Respond to Social Network user’s complaints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Police Department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/>
                        <a:t>Issue safety warnings to users about criminal activities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673708"/>
            <a:ext cx="5943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673708"/>
            <a:ext cx="5943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332" y="3759808"/>
            <a:ext cx="59436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87932" y="3657610"/>
            <a:ext cx="59436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069847" y="484632"/>
            <a:ext cx="10615471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48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1. </a:t>
            </a:r>
            <a:r>
              <a:rPr lang="en-US" sz="36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COMMUNITY MANAGEMENT COMPONENT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Community management component supports the management of different communities.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This component provides the admin with a Graphical User Interface that makes the management of the nodes easier.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Community managers are provided with a GUI to enter the details about the community and create a request.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Each new community is automatically launched in the cloud environment using the snapshots of basic configuration of previously created nodes.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8610" algn="ctr" rtl="0">
              <a:lnSpc>
                <a:spcPct val="90000"/>
              </a:lnSpc>
              <a:spcBef>
                <a:spcPts val="0"/>
              </a:spcBef>
              <a:buSzPts val="4860"/>
              <a:buFont typeface="Rokkitt"/>
              <a:buNone/>
            </a:pPr>
            <a:r>
              <a:rPr lang="en-US" sz="4860" b="0" i="0" u="none" strike="noStrike" cap="none">
                <a:latin typeface="Rokkitt"/>
                <a:ea typeface="Rokkitt"/>
                <a:cs typeface="Rokkitt"/>
                <a:sym typeface="Rokkitt"/>
              </a:rPr>
              <a:t>COMPONENT DESIGN</a:t>
            </a:r>
          </a:p>
        </p:txBody>
      </p:sp>
      <p:pic>
        <p:nvPicPr>
          <p:cNvPr id="294" name="Shape 29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34774" y="979488"/>
            <a:ext cx="9922452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C212850A-58C9-4722-AE68-25E842BAD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80"/>
            <a:ext cx="11036594" cy="572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PROCESSMAKER OBJECTS</a:t>
            </a:r>
          </a:p>
        </p:txBody>
      </p:sp>
      <p:pic>
        <p:nvPicPr>
          <p:cNvPr id="2050" name="Picture 2" descr="https://lh4.googleusercontent.com/X04zSJ42jfu1RRrZhuuco-g1WV_1qLNIZgvJ3dmwxMhdZjzWx_PDFiDr-y9JjG7WZC_C326PXVz_PUPfvTfjjGKUpRrFDFMYH9uYwDt0XLZREWDTdKjdo46BxSdSjtCZhZwmC5IV2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58" y="1624012"/>
            <a:ext cx="8080166" cy="493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383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857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4000" algn="l" rtl="0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lang="en-US" sz="4000" b="0" i="0" u="none" strike="noStrike" cap="none">
                <a:latin typeface="Rokkitt"/>
                <a:ea typeface="Rokkitt"/>
                <a:cs typeface="Rokkitt"/>
                <a:sym typeface="Rokkitt"/>
              </a:rPr>
              <a:t>CURRENT PROJECT STATUS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069848" y="1449421"/>
            <a:ext cx="10058400" cy="47227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Tasks Completed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All functionalities of the components.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Unit testing of individual components.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dirty="0"/>
              <a:t>End-to-end integration of the components.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System testing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FUNCTIONS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1069975" y="2120900"/>
          <a:ext cx="10058400" cy="3205530"/>
        </p:xfrm>
        <a:graphic>
          <a:graphicData uri="http://schemas.openxmlformats.org/drawingml/2006/table">
            <a:tbl>
              <a:tblPr firstRow="1" bandRow="1">
                <a:noFill/>
                <a:tableStyleId>{D767D873-FD4D-4651-BFB5-29383E36D0AB}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Function</a:t>
                      </a:r>
                      <a:r>
                        <a:rPr lang="en-US" sz="180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Description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Create community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Creates a new node and add it to the cluster.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Update/Configure community</a:t>
                      </a:r>
                      <a:r>
                        <a:rPr lang="en-US" sz="180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Configure and update the community</a:t>
                      </a:r>
                      <a:r>
                        <a:rPr lang="en-US" sz="1800"/>
                        <a:t> according to the request.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View community</a:t>
                      </a:r>
                      <a:r>
                        <a:rPr lang="en-US" sz="180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1143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ckwel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Provides an interface to view the existing communities.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Delete community</a:t>
                      </a:r>
                      <a:r>
                        <a:rPr lang="en-US" sz="180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Allows termination/deletion of a node and associated resources.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USERS AND USE CASES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 are three kinds of users for the community management component:</a:t>
            </a:r>
          </a:p>
        </p:txBody>
      </p:sp>
      <p:graphicFrame>
        <p:nvGraphicFramePr>
          <p:cNvPr id="140" name="Shape 140"/>
          <p:cNvGraphicFramePr/>
          <p:nvPr>
            <p:extLst>
              <p:ext uri="{D42A27DB-BD31-4B8C-83A1-F6EECF244321}">
                <p14:modId xmlns:p14="http://schemas.microsoft.com/office/powerpoint/2010/main" val="1858954045"/>
              </p:ext>
            </p:extLst>
          </p:nvPr>
        </p:nvGraphicFramePr>
        <p:xfrm>
          <a:off x="1069848" y="2891366"/>
          <a:ext cx="10198100" cy="2743230"/>
        </p:xfrm>
        <a:graphic>
          <a:graphicData uri="http://schemas.openxmlformats.org/drawingml/2006/table">
            <a:tbl>
              <a:tblPr firstRow="1" bandRow="1">
                <a:noFill/>
                <a:tableStyleId>{D767D873-FD4D-4651-BFB5-29383E36D0AB}</a:tableStyleId>
              </a:tblPr>
              <a:tblGrid>
                <a:gridCol w="30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dirty="0"/>
                        <a:t>Administrator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rgbClr val="DF69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Create, configure and terminate community instances.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DF6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 dirty="0"/>
                        <a:t>Community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manager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Place community management requests.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➢"/>
                      </a:pPr>
                      <a:r>
                        <a:rPr lang="en-US" sz="1800"/>
                        <a:t>Moderator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Perform tasks like adding staffs/users and creating groups in a community.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COMPONENT DESIGN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066800" y="1761825"/>
            <a:ext cx="10058400" cy="477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component is designed to support one virtual server per community in the selected cloud infrastructure (AWS)– </a:t>
            </a:r>
            <a:r>
              <a:rPr lang="en-US" sz="2000" b="0" i="1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This improves scalability and resiliency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Amazon Machine Images(AMIs) are used to automate the community creation process. - </a:t>
            </a:r>
            <a:r>
              <a:rPr lang="en-US" sz="2000" b="0" i="1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AMIs acts as a customized template containing all necessary information to launch a community.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Amazon EC2 API is used to implement the automatic instance management for this component  -  </a:t>
            </a:r>
            <a:r>
              <a:rPr lang="en-US" sz="2000" b="0" i="1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Provides direct interface to EC2 instances from the code.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1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AWS SDK for JavaScript is used to programmatically manage community instances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– Provides cross-platform runtime and links the GUI with AWS services.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1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ProcessMaker is used to develop GUI and workflow for community management. </a:t>
            </a:r>
            <a:r>
              <a:rPr lang="en-US" sz="2000" b="0" i="1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Provides Dynaforms, workflow design and notification functionality.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42900" algn="l" rtl="0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COMPONENT DESIGN CONTD..</a:t>
            </a:r>
          </a:p>
        </p:txBody>
      </p:sp>
      <p:pic>
        <p:nvPicPr>
          <p:cNvPr id="152" name="Shape 1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98598" y="1971675"/>
            <a:ext cx="7200900" cy="44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93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1"/>
                </a:solidFill>
              </a:rPr>
              <a:t>COMMUNITY MANAGER REQUEST FORM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69848" y="1420238"/>
            <a:ext cx="10058400" cy="47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1915" y="2110902"/>
            <a:ext cx="7217924" cy="298639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93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dk1"/>
                </a:solidFill>
              </a:rPr>
              <a:t>COMMUNITY MANAGER APPROVAL FORM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69848" y="1420238"/>
            <a:ext cx="10058400" cy="475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549" y="2146616"/>
            <a:ext cx="7062282" cy="3038226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926</Words>
  <Application>Microsoft Office PowerPoint</Application>
  <PresentationFormat>Widescreen</PresentationFormat>
  <Paragraphs>186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Noto Sans Symbols</vt:lpstr>
      <vt:lpstr>Rockwell</vt:lpstr>
      <vt:lpstr>Rokkitt</vt:lpstr>
      <vt:lpstr>Rokkitt ExtraBold</vt:lpstr>
      <vt:lpstr>Wingdings</vt:lpstr>
      <vt:lpstr>Wood Type</vt:lpstr>
      <vt:lpstr>CMPE 281 PROJECT - SMART CITY ADVISOR- DR. JERRY GAO </vt:lpstr>
      <vt:lpstr>OVERVIEW</vt:lpstr>
      <vt:lpstr>1. COMMUNITY MANAGEMENT COMPONENT</vt:lpstr>
      <vt:lpstr>FUNCTIONS</vt:lpstr>
      <vt:lpstr>USERS AND USE CASES</vt:lpstr>
      <vt:lpstr>COMPONENT DESIGN</vt:lpstr>
      <vt:lpstr>COMPONENT DESIGN CONTD..</vt:lpstr>
      <vt:lpstr>COMMUNITY MANAGER REQUEST FORM</vt:lpstr>
      <vt:lpstr>COMMUNITY MANAGER APPROVAL FORM</vt:lpstr>
      <vt:lpstr>2.WORKFLOW MANAGEMENT COMPONENT</vt:lpstr>
      <vt:lpstr>USERS AND USE CASES </vt:lpstr>
      <vt:lpstr>WORKFLOW MANAGEMENT FUNCTIONS</vt:lpstr>
      <vt:lpstr>WORKFLOW MANAGEMENT FUNCTIONS CONTD..</vt:lpstr>
      <vt:lpstr>WORKFLOW DESIGN</vt:lpstr>
      <vt:lpstr>WORKFLOW DESIGN CONTD..</vt:lpstr>
      <vt:lpstr>WORKFLOW DESIGN CONTD..</vt:lpstr>
      <vt:lpstr>WORKFLOW DESIGN CONTD..</vt:lpstr>
      <vt:lpstr>3.DASHBOARD COMPONENT</vt:lpstr>
      <vt:lpstr>FUNCTIONS</vt:lpstr>
      <vt:lpstr>USE CASES</vt:lpstr>
      <vt:lpstr>Work flow of dashboard</vt:lpstr>
      <vt:lpstr>DASHBOARD</vt:lpstr>
      <vt:lpstr>DASHBOARD</vt:lpstr>
      <vt:lpstr>Bar graph showing the issues generated in a month</vt:lpstr>
      <vt:lpstr>Database table structure </vt:lpstr>
      <vt:lpstr>4.MESSAGING COMPONENT</vt:lpstr>
      <vt:lpstr>PowerPoint Presentation</vt:lpstr>
      <vt:lpstr>USER AND USE CASES</vt:lpstr>
      <vt:lpstr>PowerPoint Presentation</vt:lpstr>
      <vt:lpstr>COMPONENT DESIGN</vt:lpstr>
      <vt:lpstr>PowerPoint Presentation</vt:lpstr>
      <vt:lpstr>PROCESSMAKER OBJECTS</vt:lpstr>
      <vt:lpstr>CURRENT PROJECT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281 PROJECT - SMART CITY ADVISOR- DR. JERRY GAO </dc:title>
  <cp:lastModifiedBy>Anupama</cp:lastModifiedBy>
  <cp:revision>22</cp:revision>
  <dcterms:modified xsi:type="dcterms:W3CDTF">2017-12-05T19:09:12Z</dcterms:modified>
</cp:coreProperties>
</file>