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5" r:id="rId11"/>
    <p:sldId id="276" r:id="rId12"/>
    <p:sldId id="277" r:id="rId13"/>
    <p:sldId id="278" r:id="rId14"/>
    <p:sldId id="279" r:id="rId15"/>
    <p:sldId id="280" r:id="rId16"/>
    <p:sldId id="281"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672"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1/25/2020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8183880" cy="3598750"/>
          </a:xfrm>
        </p:spPr>
        <p:txBody>
          <a:bodyPr>
            <a:normAutofit/>
          </a:bodyPr>
          <a:lstStyle/>
          <a:p>
            <a:pPr algn="ctr"/>
            <a:r>
              <a:rPr lang="en-US" dirty="0" smtClean="0"/>
              <a:t>Unauthorized Access Point Detection Using Machine Learning Algorithms for Information Protection</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3131" y="3244334"/>
            <a:ext cx="2037737" cy="369332"/>
          </a:xfrm>
          <a:prstGeom prst="rect">
            <a:avLst/>
          </a:prstGeom>
        </p:spPr>
        <p:txBody>
          <a:bodyPr wrap="none">
            <a:spAutoFit/>
          </a:bodyPr>
          <a:lstStyle/>
          <a:p>
            <a:r>
              <a:rPr lang="en-US" dirty="0" smtClean="0"/>
              <a:t>UML DIAGRAMS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819400" y="838200"/>
            <a:ext cx="4800541" cy="4961860"/>
          </a:xfrm>
          <a:prstGeom prst="rect">
            <a:avLst/>
          </a:prstGeom>
          <a:noFill/>
          <a:ln w="9525">
            <a:noFill/>
            <a:miter lim="800000"/>
            <a:headEnd/>
            <a:tailEnd/>
          </a:ln>
        </p:spPr>
      </p:pic>
      <p:sp>
        <p:nvSpPr>
          <p:cNvPr id="6" name="TextBox 5"/>
          <p:cNvSpPr txBox="1"/>
          <p:nvPr/>
        </p:nvSpPr>
        <p:spPr>
          <a:xfrm>
            <a:off x="685800" y="685800"/>
            <a:ext cx="2895600" cy="369332"/>
          </a:xfrm>
          <a:prstGeom prst="rect">
            <a:avLst/>
          </a:prstGeom>
          <a:noFill/>
        </p:spPr>
        <p:txBody>
          <a:bodyPr wrap="square" rtlCol="0">
            <a:spAutoFit/>
          </a:bodyPr>
          <a:lstStyle/>
          <a:p>
            <a:r>
              <a:rPr lang="en-US" dirty="0" smtClean="0"/>
              <a:t>Use Case Diagram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600200" y="2144819"/>
            <a:ext cx="5943600" cy="2568362"/>
          </a:xfrm>
          <a:prstGeom prst="rect">
            <a:avLst/>
          </a:prstGeom>
          <a:noFill/>
          <a:ln w="9525">
            <a:noFill/>
            <a:miter lim="800000"/>
            <a:headEnd/>
            <a:tailEnd/>
          </a:ln>
        </p:spPr>
      </p:pic>
      <p:sp>
        <p:nvSpPr>
          <p:cNvPr id="4" name="TextBox 3"/>
          <p:cNvSpPr txBox="1"/>
          <p:nvPr/>
        </p:nvSpPr>
        <p:spPr>
          <a:xfrm>
            <a:off x="533400" y="685800"/>
            <a:ext cx="2057400" cy="369332"/>
          </a:xfrm>
          <a:prstGeom prst="rect">
            <a:avLst/>
          </a:prstGeom>
          <a:noFill/>
        </p:spPr>
        <p:txBody>
          <a:bodyPr wrap="square" rtlCol="0">
            <a:spAutoFit/>
          </a:bodyPr>
          <a:lstStyle/>
          <a:p>
            <a:r>
              <a:rPr lang="en-US" dirty="0" smtClean="0"/>
              <a:t>Class Diagram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286000" y="629187"/>
            <a:ext cx="5257800" cy="5314413"/>
          </a:xfrm>
          <a:prstGeom prst="rect">
            <a:avLst/>
          </a:prstGeom>
          <a:noFill/>
          <a:ln w="9525">
            <a:noFill/>
            <a:miter lim="800000"/>
            <a:headEnd/>
            <a:tailEnd/>
          </a:ln>
        </p:spPr>
      </p:pic>
      <p:sp>
        <p:nvSpPr>
          <p:cNvPr id="4" name="TextBox 3"/>
          <p:cNvSpPr txBox="1"/>
          <p:nvPr/>
        </p:nvSpPr>
        <p:spPr>
          <a:xfrm>
            <a:off x="533400" y="609600"/>
            <a:ext cx="2743200" cy="369332"/>
          </a:xfrm>
          <a:prstGeom prst="rect">
            <a:avLst/>
          </a:prstGeom>
          <a:noFill/>
        </p:spPr>
        <p:txBody>
          <a:bodyPr wrap="square" rtlCol="0">
            <a:spAutoFit/>
          </a:bodyPr>
          <a:lstStyle/>
          <a:p>
            <a:r>
              <a:rPr lang="en-US" dirty="0" smtClean="0"/>
              <a:t>Activity Diagram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828800" y="1371600"/>
            <a:ext cx="5715000" cy="4338242"/>
          </a:xfrm>
          <a:prstGeom prst="rect">
            <a:avLst/>
          </a:prstGeom>
          <a:noFill/>
          <a:ln w="9525">
            <a:noFill/>
            <a:miter lim="800000"/>
            <a:headEnd/>
            <a:tailEnd/>
          </a:ln>
        </p:spPr>
      </p:pic>
      <p:sp>
        <p:nvSpPr>
          <p:cNvPr id="4" name="TextBox 3"/>
          <p:cNvSpPr txBox="1"/>
          <p:nvPr/>
        </p:nvSpPr>
        <p:spPr>
          <a:xfrm>
            <a:off x="457200" y="609600"/>
            <a:ext cx="2514600" cy="369332"/>
          </a:xfrm>
          <a:prstGeom prst="rect">
            <a:avLst/>
          </a:prstGeom>
          <a:noFill/>
        </p:spPr>
        <p:txBody>
          <a:bodyPr wrap="square" rtlCol="0">
            <a:spAutoFit/>
          </a:bodyPr>
          <a:lstStyle/>
          <a:p>
            <a:r>
              <a:rPr lang="en-US" dirty="0" smtClean="0"/>
              <a:t>Sequence Diagram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99005"/>
            <a:ext cx="5943600" cy="3259990"/>
          </a:xfrm>
          <a:prstGeom prst="rect">
            <a:avLst/>
          </a:prstGeom>
          <a:noFill/>
          <a:ln w="9525">
            <a:noFill/>
            <a:miter lim="800000"/>
            <a:headEnd/>
            <a:tailEnd/>
          </a:ln>
        </p:spPr>
      </p:pic>
      <p:sp>
        <p:nvSpPr>
          <p:cNvPr id="3" name="TextBox 2"/>
          <p:cNvSpPr txBox="1"/>
          <p:nvPr/>
        </p:nvSpPr>
        <p:spPr>
          <a:xfrm>
            <a:off x="533400" y="609600"/>
            <a:ext cx="5105400" cy="369332"/>
          </a:xfrm>
          <a:prstGeom prst="rect">
            <a:avLst/>
          </a:prstGeom>
          <a:noFill/>
        </p:spPr>
        <p:txBody>
          <a:bodyPr wrap="square" rtlCol="0">
            <a:spAutoFit/>
          </a:bodyPr>
          <a:lstStyle/>
          <a:p>
            <a:r>
              <a:rPr lang="en-US" dirty="0" smtClean="0"/>
              <a:t>Collaboration Diagram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029200" y="838200"/>
            <a:ext cx="1329055" cy="4788217"/>
          </a:xfrm>
          <a:prstGeom prst="rect">
            <a:avLst/>
          </a:prstGeom>
          <a:noFill/>
          <a:ln w="9525">
            <a:noFill/>
            <a:miter lim="800000"/>
            <a:headEnd/>
            <a:tailEnd/>
          </a:ln>
        </p:spPr>
      </p:pic>
      <p:sp>
        <p:nvSpPr>
          <p:cNvPr id="3" name="TextBox 2"/>
          <p:cNvSpPr txBox="1"/>
          <p:nvPr/>
        </p:nvSpPr>
        <p:spPr>
          <a:xfrm>
            <a:off x="685800" y="685800"/>
            <a:ext cx="2895600" cy="369332"/>
          </a:xfrm>
          <a:prstGeom prst="rect">
            <a:avLst/>
          </a:prstGeom>
          <a:noFill/>
        </p:spPr>
        <p:txBody>
          <a:bodyPr wrap="square" rtlCol="0">
            <a:spAutoFit/>
          </a:bodyPr>
          <a:lstStyle/>
          <a:p>
            <a:r>
              <a:rPr lang="en-US" dirty="0" smtClean="0"/>
              <a:t>State Chart Diagram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498725" y="2126615"/>
            <a:ext cx="4146550" cy="2604770"/>
          </a:xfrm>
          <a:prstGeom prst="rect">
            <a:avLst/>
          </a:prstGeom>
          <a:noFill/>
          <a:ln w="9525">
            <a:noFill/>
            <a:miter lim="800000"/>
            <a:headEnd/>
            <a:tailEnd/>
          </a:ln>
        </p:spPr>
      </p:pic>
      <p:sp>
        <p:nvSpPr>
          <p:cNvPr id="3" name="TextBox 2"/>
          <p:cNvSpPr txBox="1"/>
          <p:nvPr/>
        </p:nvSpPr>
        <p:spPr>
          <a:xfrm>
            <a:off x="685800" y="685800"/>
            <a:ext cx="3657600" cy="369332"/>
          </a:xfrm>
          <a:prstGeom prst="rect">
            <a:avLst/>
          </a:prstGeom>
          <a:noFill/>
        </p:spPr>
        <p:txBody>
          <a:bodyPr wrap="square" rtlCol="0">
            <a:spAutoFit/>
          </a:bodyPr>
          <a:lstStyle/>
          <a:p>
            <a:r>
              <a:rPr lang="en-US" dirty="0" smtClean="0"/>
              <a:t>Component Diagram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219200"/>
            <a:ext cx="72390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Abstract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With the frequent use of Wi-Fi and hotspots that provide a wireless Internet environment, awareness and threats to wireless AP (Access Point) security are steadily increasing.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Especially when using unauthorized APs in company, government and military facilities, there is a high possibility of being subjected to various viruses and hacking attacks.</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It is necessary to detect unauthorized </a:t>
            </a:r>
            <a:r>
              <a:rPr kumimoji="0" lang="en-US"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Aps</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for protection of information. In this paper, we use RTT (Round Trip Time) value data set to detect authorized and unauthorized APs in wired / wireless integrated environment, analyze them using machine learning algorithms including SVM (Support Vector Machine), C4.5, KNN (K Nearest Neighbors), and MLP (Multilayer </a:t>
            </a:r>
            <a:r>
              <a:rPr kumimoji="0" lang="en-US"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Perceptron</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Overall, </a:t>
            </a:r>
            <a:r>
              <a:rPr kumimoji="0" lang="en-US" b="0" i="0" u="none" strike="noStrike" cap="none" normalizeH="0" baseline="0" dirty="0" smtClean="0">
                <a:ln>
                  <a:noFill/>
                </a:ln>
                <a:solidFill>
                  <a:srgbClr val="1B1B1B"/>
                </a:solidFill>
                <a:effectLst/>
                <a:latin typeface="Times New Roman" pitchFamily="18" charset="0"/>
                <a:ea typeface="Calibri" pitchFamily="34" charset="0"/>
                <a:cs typeface="Times New Roman" pitchFamily="18" charset="0"/>
              </a:rPr>
              <a:t>KNN shows the highest</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rgbClr val="1B1B1B"/>
                </a:solidFill>
                <a:effectLst/>
                <a:latin typeface="Times New Roman" pitchFamily="18" charset="0"/>
                <a:ea typeface="Calibri" pitchFamily="34" charset="0"/>
                <a:cs typeface="Times New Roman" pitchFamily="18" charset="0"/>
              </a:rPr>
              <a:t>accuracy.</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609600" y="1447800"/>
            <a:ext cx="74676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eaLnBrk="0" fontAlgn="base" hangingPunct="0">
              <a:spcBef>
                <a:spcPct val="0"/>
              </a:spcBef>
              <a:spcAft>
                <a:spcPct val="0"/>
              </a:spcAft>
            </a:pPr>
            <a:r>
              <a:rPr lang="en-US" sz="2000" b="1" dirty="0" smtClean="0">
                <a:solidFill>
                  <a:srgbClr val="000000"/>
                </a:solidFill>
                <a:latin typeface="Times New Roman" pitchFamily="18" charset="0"/>
                <a:ea typeface="Calibri" pitchFamily="34" charset="0"/>
                <a:cs typeface="Times New Roman" pitchFamily="18" charset="0"/>
              </a:rPr>
              <a:t>Existing system:</a:t>
            </a:r>
            <a:endPar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In a wireless local area network (WLAN), an access point is a station that transmits and receives data (sometimes referred to as a </a:t>
            </a: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transceiver</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An access point connects users to other users within the network and can also serve as the point of interconnection between the WLAN and a fixed wire network.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Research to detect log AP and its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risks have been actively studied until recently. Various methods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research are currently in progress, addressing various aspects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the issue.</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order to prevent such damage, it is necessary to ascertain which AP is an illegal AP.</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457200" y="1676400"/>
            <a:ext cx="80772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Disadvantages:</a:t>
            </a:r>
            <a:endPar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However, due to various smart devices, the existence of unauthorized AP has become unavoidable.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Usage is also irrelevant, because there are no regulations or provisions relating to unauthorized APs, such as hotspots, as well as public places.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provides a very weak point to wireless networks.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network can be harmed by stealing or gleaming information of other users who have access to unauthorized APs, and because PCs can also be hacked</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685800" y="1219200"/>
            <a:ext cx="73152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Proposed system:</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this, a dataset was created using RTT (Round Trip Time) values. The data set thus constructed is applied to the machine learning algorithm to obtain the result, and then the results obtained are compared, to show which algorithm is more accurate. For detection of unauthorized AP, we developed the “Intelligent Wireless AP Detection System” as shown in Architecture. Data are collected from the authorized APs and unauthorized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Aps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constructed as data sets. Data sets are analyzed by applying machine-learning algorithms including SVM (Support Vector Machine), C4.5, KNN (K Nearest Neighbors), and MLP (Multilayer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Perceptron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unauthorized AP has built a new AP using the LG XNOTE P210-GE30P and the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iptime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N500 connected to it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457200" y="1828800"/>
            <a:ext cx="8305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Advantages: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protocol used in network experiments can affect the results depending on which one is used.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There may be a big difference in the communication protocol for each protocol, and the bandwidth and channel can also cause errors in the experiment.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802.11n is used for wireless communication protocol that is the most widely used in real world.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3300" y="1885950"/>
            <a:ext cx="5937399" cy="3086100"/>
          </a:xfrm>
          <a:prstGeom prst="rect">
            <a:avLst/>
          </a:prstGeom>
          <a:noFill/>
          <a:ln w="9525">
            <a:noFill/>
            <a:miter lim="800000"/>
            <a:headEnd/>
            <a:tailEnd/>
          </a:ln>
        </p:spPr>
      </p:pic>
      <p:sp>
        <p:nvSpPr>
          <p:cNvPr id="31745" name="Rectangle 1"/>
          <p:cNvSpPr>
            <a:spLocks noChangeArrowheads="1"/>
          </p:cNvSpPr>
          <p:nvPr/>
        </p:nvSpPr>
        <p:spPr bwMode="auto">
          <a:xfrm>
            <a:off x="533400" y="762000"/>
            <a:ext cx="1655005"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Architecture: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609600" y="1676400"/>
            <a:ext cx="74676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400" b="1" dirty="0" smtClean="0">
                <a:solidFill>
                  <a:srgbClr val="000000"/>
                </a:solidFill>
                <a:latin typeface="Times New Roman" pitchFamily="18" charset="0"/>
                <a:cs typeface="Times New Roman" pitchFamily="18" charset="0"/>
              </a:rPr>
              <a:t>MODULES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SVM(support vector machine) : Based on a given set of data, we create a non-probabilistic binary linear classification model that determines which classifications of new data should be broken down and used to represent boundaries in the space in which data is mapped. The SVM algorithm is the algorithm that finds the boundary with the largest width.</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C4.5 : It is one of the algorithms for classifying and predicting data by making a decision tree. It is an algorithm that complements the limit of the existing ID3 (Iterative </a:t>
            </a: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Dichotomizer</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3) algorithm. The C4.5 algorithm uses the concept of information entropy to create a decision criterion and uses it to classify the sample set most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effectively.</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KNN(k-nearest neighbors algorithm) : As a type of map learning, the input consists of the k closest training data in the feature space, and if used for classification purposes, the object is the object assigned to the most common item among the k nearest neighbors and classified by majority vote.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MLP(multilayer </a:t>
            </a: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perceptron</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The hidden layer is added between the input layer and the output layer, and supervisory learning is performed using the back propagation algorithm, so that data that cannot be linearly separated can be classified.</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609600" y="1295400"/>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System Specifications: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Hardware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RAM:  4GB and Higher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Processor: Intel i3 and above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Hard Disk: 500GB: Minimum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Software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OS: Windows or Linux</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Python  IDE : python 2.7.x and above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Pycharm</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IDE Required,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jupyter</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notebook</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Language   : Python Scripting</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101</TotalTime>
  <Words>790</Words>
  <Application>Microsoft Office PowerPoint</Application>
  <PresentationFormat>On-screen Show (4:3)</PresentationFormat>
  <Paragraphs>44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Aspect</vt:lpstr>
      <vt:lpstr>Unauthorized Access Point Detection Using Machine Learning Algorithms for Information Protection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Unauthorized Access Point Detection Using Machine Learning Algorithms for Information Protection</dc:title>
  <dc:creator>nit</dc:creator>
  <cp:lastModifiedBy>user 4</cp:lastModifiedBy>
  <cp:revision>18</cp:revision>
  <dcterms:created xsi:type="dcterms:W3CDTF">2006-08-16T00:00:00Z</dcterms:created>
  <dcterms:modified xsi:type="dcterms:W3CDTF">2020-01-25T13:31:47Z</dcterms:modified>
</cp:coreProperties>
</file>