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4" r:id="rId3"/>
    <p:sldId id="264" r:id="rId4"/>
    <p:sldId id="267" r:id="rId5"/>
    <p:sldId id="272" r:id="rId6"/>
    <p:sldId id="257" r:id="rId7"/>
    <p:sldId id="258" r:id="rId8"/>
    <p:sldId id="268" r:id="rId9"/>
    <p:sldId id="259" r:id="rId10"/>
    <p:sldId id="260" r:id="rId11"/>
    <p:sldId id="261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73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F728C52-C7C9-5E46-AC4E-E62F8697E481}">
          <p14:sldIdLst>
            <p14:sldId id="256"/>
            <p14:sldId id="274"/>
            <p14:sldId id="264"/>
            <p14:sldId id="267"/>
            <p14:sldId id="272"/>
            <p14:sldId id="257"/>
            <p14:sldId id="258"/>
            <p14:sldId id="268"/>
            <p14:sldId id="259"/>
            <p14:sldId id="260"/>
            <p14:sldId id="261"/>
            <p14:sldId id="269"/>
            <p14:sldId id="270"/>
            <p14:sldId id="271"/>
            <p14:sldId id="275"/>
            <p14:sldId id="276"/>
            <p14:sldId id="277"/>
            <p14:sldId id="278"/>
            <p14:sldId id="279"/>
            <p14:sldId id="280"/>
            <p14:sldId id="273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A4E6-E46B-CD42-A6A5-E1EC5E32F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13AC-1C2D-3342-AF52-BAB102B79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6665-66C3-DA40-BEC5-654CEBDE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963C-9CED-DC4B-A964-24C02FB8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BC25-5AA1-3242-8901-0061239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2C5A-8E87-F849-908F-6B297D32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F694-61E6-0C48-A373-13847D2B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1912-7985-7A48-9E30-46529EF4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D81D-0DE2-F049-95C2-6F993D99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CB3F-064A-BC41-94E5-D89D3C45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1474A-FD4D-4C41-9051-A12BD239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5B8FE-7E16-814C-B6D6-BCFF1222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07FE-970F-B84D-835F-4870754E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A74C4-CF38-AD46-8476-9CE0DC13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598B-7EC8-434C-A6DE-CAA3B3ED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CC7B-F444-AA43-A109-24ABBAF9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6790-5F37-4748-A55A-B316417B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8998-F839-8E45-A683-D18DA952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9542-BC32-624C-ABAD-764BB621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3BF1-570A-6343-A13C-6DEFB58B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E844-74C4-B84B-BC03-E63F50FF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8BDD-5E25-8540-B1BE-94EFA6FE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0200-2F49-D949-A300-CAD03EE5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37E8-84DE-8C48-BDD7-E414296F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9817-6EEA-0642-B845-7C54C8DD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0F33-E576-E14B-895A-6BFD9864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38D4-BD40-CB4C-A360-52678CB2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6843-C95F-E44C-8D6E-520F564C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2FED7-B0AA-5743-B02C-71228617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D361C-57B6-9043-B0D7-CECC1D2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9758-898F-664D-94C4-32F187CC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1692-953D-3146-985A-EF025BD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8314D-AA06-014E-AC48-F0B525EF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E44A-FB22-3E40-8400-9AED3FA27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2F235-743D-134D-B093-24F23B81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9D74-5C67-424C-B32A-FA722D03A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81C4B-6A43-984C-88B4-A85E5CE7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186EF-A209-8140-8674-4DA5470A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A7609-C2EC-EB46-AC4A-766146C8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CC35-E202-C444-9021-97315D7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05FF-6EBB-7E41-ADB3-2245A7CA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BD6C0-56D4-0D4F-BA59-313B3349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BEF36-85C4-9647-9148-B756394F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3A5A6-9B9C-8646-900D-BB8E487E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00FA2-D388-3945-B6C4-9E9AE1F6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E4A1-8557-BC42-B33A-BB12A9A3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6DA1-1FA6-7741-8C53-512B60AF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A08A-5C25-6641-B782-3E1D7B2F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1B0FB-C7BA-964C-BB4E-C826B9DE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E8FF-670E-9B4C-97B1-64AA4D3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17546-B676-434C-938F-E12C2B64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B4C6-3439-434E-9956-2115E767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C620-4415-ED40-B2F7-1CE62D29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468E3-0273-5242-81F6-47F2435CB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E42F0-E706-EC42-A8CF-F94F0B8C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D3276-096D-634B-B244-6403351B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0335-F7BB-2942-B220-AE3A5A39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1460-643A-4F41-9218-F4240744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F1D5A-D1AB-6B45-AF91-B683EC26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2E25-372C-A84E-B883-B25823F8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FA40-E7E2-B249-88E4-DA087F6FD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898C-C938-A448-8160-9D62825B719F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ED85-10CE-5F4A-A77E-EFFAB27A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C6B7-EFCB-2640-9DB3-F338C2099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A0DB-ACED-814B-B918-2ADA43A0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eidon01.ssrn.com/delivery.php?ID=384096025126005024003079118090092085050055046063064089024114107007093069067102085109050018006102038022052117113097079000005110009032000022033114017100114009008108106089035066020006006097110097096002024076106009003098108083113004080027024098113009081084&amp;EXT=pdf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109887" TargetMode="External"/><Relationship Id="rId4" Type="http://schemas.openxmlformats.org/officeDocument/2006/relationships/hyperlink" Target="https://www.google.com/url?sa=t&amp;rct=j&amp;q=&amp;esrc=s&amp;source=web&amp;cd=3&amp;ved=2ahUKEwjyxNuY1tXhAhXlmuAKHeN4BesQFjACegQIBxAC&amp;url=https%3A%2F%2Fwww.mdpi.com%2F2071-1050%2F11%2F1%2F167%2Fpdf&amp;usg=AOvVaw0KZ9uFiLgB__D5EWukobm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E5FAC-B7B5-AC43-B363-636B231C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SteeMart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D72E5-0AA5-1F49-A284-FF4891F4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Presented </a:t>
            </a:r>
            <a:r>
              <a:rPr lang="en-US">
                <a:solidFill>
                  <a:srgbClr val="000000"/>
                </a:solidFill>
              </a:rPr>
              <a:t>by:Poojitha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Kommareddy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01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50E016-C8B7-45EE-8300-F18B719F5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26"/>
            <a:ext cx="5446920" cy="678749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5E6099C8-1DCF-4242-AD8B-28BF4D68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3DE49-F74F-DD4C-829C-06AE10A8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158745"/>
            <a:ext cx="3515310" cy="2549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Functionality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3670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C4D804-D91B-5D4B-817C-B77F78AD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434" y="887413"/>
            <a:ext cx="2246067" cy="149235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BFBDA5DD-C05B-D045-A72A-BAAED5F2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949" y="1051874"/>
            <a:ext cx="2246067" cy="112864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61C9-93DC-514E-9EDD-70570CC0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425146"/>
            <a:ext cx="4977578" cy="263582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1.Users need to register with </a:t>
            </a:r>
            <a:r>
              <a:rPr lang="en-US" sz="2000" dirty="0" err="1">
                <a:solidFill>
                  <a:srgbClr val="000000"/>
                </a:solidFill>
              </a:rPr>
              <a:t>steem</a:t>
            </a:r>
            <a:r>
              <a:rPr lang="en-US" sz="2000" dirty="0">
                <a:solidFill>
                  <a:srgbClr val="000000"/>
                </a:solidFill>
              </a:rPr>
              <a:t> and get the approval before they can sell or buy things from the </a:t>
            </a:r>
            <a:r>
              <a:rPr lang="en-US" sz="2000" dirty="0" err="1">
                <a:solidFill>
                  <a:srgbClr val="000000"/>
                </a:solidFill>
              </a:rPr>
              <a:t>SteeMart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Once after registering the login page leads to the home page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application will have several features which allows users to manage the purchase history, payment methods and account settings as required.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6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C47C8-A3CD-9E4B-8738-57BDAFFC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Workflow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C493-5107-F640-AD21-E251F974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Install the Server Dependencies</a:t>
            </a:r>
          </a:p>
          <a:p>
            <a:r>
              <a:rPr lang="en-US" sz="2400" dirty="0"/>
              <a:t>Validating the User on the Server</a:t>
            </a:r>
          </a:p>
          <a:p>
            <a:r>
              <a:rPr lang="en-US" sz="2400" dirty="0"/>
              <a:t>Writing Tests for the Server Code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7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93BFFC-357B-6342-81F5-FA0B5B20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462" y="121392"/>
            <a:ext cx="4977976" cy="82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000000"/>
                </a:solidFill>
              </a:rPr>
              <a:t>Install the Server Dependencies</a:t>
            </a:r>
            <a:br>
              <a:rPr lang="en-US" sz="3100" dirty="0">
                <a:solidFill>
                  <a:srgbClr val="000000"/>
                </a:solidFill>
              </a:rPr>
            </a:br>
            <a:endParaRPr lang="en-US" sz="31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484277B-AE7D-4B6B-8959-E8ABACA69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232CAD7-20F9-A446-8458-803947C81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087" y="903768"/>
            <a:ext cx="8123275" cy="515720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2100" dirty="0">
                <a:solidFill>
                  <a:srgbClr val="000000"/>
                </a:solidFill>
              </a:rPr>
              <a:t>First, install express, the server framework we will be using, along with </a:t>
            </a:r>
            <a:r>
              <a:rPr lang="en-US" sz="2100" dirty="0" err="1">
                <a:solidFill>
                  <a:srgbClr val="000000"/>
                </a:solidFill>
              </a:rPr>
              <a:t>jsonwebtoken</a:t>
            </a:r>
            <a:r>
              <a:rPr lang="en-US" sz="2100" dirty="0">
                <a:solidFill>
                  <a:srgbClr val="000000"/>
                </a:solidFill>
              </a:rPr>
              <a:t> and body-parser by</a:t>
            </a:r>
          </a:p>
          <a:p>
            <a:r>
              <a:rPr lang="en-US" sz="2100" dirty="0">
                <a:solidFill>
                  <a:srgbClr val="000000"/>
                </a:solidFill>
              </a:rPr>
              <a:t>running yarn add express </a:t>
            </a:r>
            <a:r>
              <a:rPr lang="en-US" sz="2100" dirty="0" err="1">
                <a:solidFill>
                  <a:srgbClr val="000000"/>
                </a:solidFill>
              </a:rPr>
              <a:t>jsonwebtoken</a:t>
            </a:r>
            <a:r>
              <a:rPr lang="en-US" sz="2100" dirty="0">
                <a:solidFill>
                  <a:srgbClr val="000000"/>
                </a:solidFill>
              </a:rPr>
              <a:t> body-parser --save. Next, create a server directory inside </a:t>
            </a:r>
            <a:r>
              <a:rPr lang="en-US" sz="2100" dirty="0" err="1">
                <a:solidFill>
                  <a:srgbClr val="000000"/>
                </a:solidFill>
              </a:rPr>
              <a:t>src</a:t>
            </a:r>
            <a:r>
              <a:rPr lang="en-US" sz="2100" dirty="0">
                <a:solidFill>
                  <a:srgbClr val="000000"/>
                </a:solidFill>
              </a:rPr>
              <a:t>, and</a:t>
            </a:r>
          </a:p>
          <a:p>
            <a:r>
              <a:rPr lang="en-US" sz="2100" dirty="0">
                <a:solidFill>
                  <a:srgbClr val="000000"/>
                </a:solidFill>
              </a:rPr>
              <a:t>inside of server a </a:t>
            </a:r>
            <a:r>
              <a:rPr lang="en-US" sz="2100" dirty="0" err="1">
                <a:solidFill>
                  <a:srgbClr val="000000"/>
                </a:solidFill>
              </a:rPr>
              <a:t>index.js</a:t>
            </a:r>
            <a:r>
              <a:rPr lang="en-US" sz="2100" dirty="0">
                <a:solidFill>
                  <a:srgbClr val="000000"/>
                </a:solidFill>
              </a:rPr>
              <a:t>. This is where the server will run </a:t>
            </a:r>
            <a:r>
              <a:rPr lang="en-US" sz="2100" dirty="0" err="1">
                <a:solidFill>
                  <a:srgbClr val="000000"/>
                </a:solidFill>
              </a:rPr>
              <a:t>from.Also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nodemon</a:t>
            </a:r>
            <a:r>
              <a:rPr lang="en-US" sz="2100" dirty="0">
                <a:solidFill>
                  <a:srgbClr val="000000"/>
                </a:solidFill>
              </a:rPr>
              <a:t> should be installed,</a:t>
            </a:r>
          </a:p>
          <a:p>
            <a:r>
              <a:rPr lang="en-US" sz="2100" dirty="0">
                <a:solidFill>
                  <a:srgbClr val="000000"/>
                </a:solidFill>
              </a:rPr>
              <a:t>which automatically restarts the server after each change - otherwise we need to manually kill and restart</a:t>
            </a:r>
          </a:p>
          <a:p>
            <a:r>
              <a:rPr lang="en-US" sz="2100" dirty="0">
                <a:solidFill>
                  <a:srgbClr val="000000"/>
                </a:solidFill>
              </a:rPr>
              <a:t>it. We can install </a:t>
            </a:r>
            <a:r>
              <a:rPr lang="en-US" sz="2100" dirty="0" err="1">
                <a:solidFill>
                  <a:srgbClr val="000000"/>
                </a:solidFill>
              </a:rPr>
              <a:t>nodemon</a:t>
            </a:r>
            <a:r>
              <a:rPr lang="en-US" sz="2100" dirty="0">
                <a:solidFill>
                  <a:srgbClr val="000000"/>
                </a:solidFill>
              </a:rPr>
              <a:t> globally by running yarn global add </a:t>
            </a:r>
            <a:r>
              <a:rPr lang="en-US" sz="2100" dirty="0" err="1">
                <a:solidFill>
                  <a:srgbClr val="000000"/>
                </a:solidFill>
              </a:rPr>
              <a:t>nodemon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</a:p>
          <a:p>
            <a:r>
              <a:rPr lang="en-US" sz="2100" dirty="0">
                <a:solidFill>
                  <a:srgbClr val="000000"/>
                </a:solidFill>
              </a:rPr>
              <a:t>In </a:t>
            </a:r>
            <a:r>
              <a:rPr lang="en-US" sz="2100" dirty="0" err="1">
                <a:solidFill>
                  <a:srgbClr val="000000"/>
                </a:solidFill>
              </a:rPr>
              <a:t>src</a:t>
            </a:r>
            <a:r>
              <a:rPr lang="en-US" sz="2100" dirty="0">
                <a:solidFill>
                  <a:srgbClr val="000000"/>
                </a:solidFill>
              </a:rPr>
              <a:t>/server/</a:t>
            </a:r>
            <a:r>
              <a:rPr lang="en-US" sz="2100" dirty="0" err="1">
                <a:solidFill>
                  <a:srgbClr val="000000"/>
                </a:solidFill>
              </a:rPr>
              <a:t>index.js</a:t>
            </a:r>
            <a:r>
              <a:rPr lang="en-US" sz="2100" dirty="0">
                <a:solidFill>
                  <a:srgbClr val="000000"/>
                </a:solidFill>
              </a:rPr>
              <a:t>, add the following minimal Express application: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const</a:t>
            </a:r>
            <a:r>
              <a:rPr lang="en-US" sz="2100" dirty="0">
                <a:solidFill>
                  <a:srgbClr val="000000"/>
                </a:solidFill>
              </a:rPr>
              <a:t> express = require('express')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const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bodyParser</a:t>
            </a:r>
            <a:r>
              <a:rPr lang="en-US" sz="2100" dirty="0">
                <a:solidFill>
                  <a:srgbClr val="000000"/>
                </a:solidFill>
              </a:rPr>
              <a:t> = require('body-parser')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const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jwt</a:t>
            </a:r>
            <a:r>
              <a:rPr lang="en-US" sz="2100" dirty="0">
                <a:solidFill>
                  <a:srgbClr val="000000"/>
                </a:solidFill>
              </a:rPr>
              <a:t> = require('</a:t>
            </a:r>
            <a:r>
              <a:rPr lang="en-US" sz="2100" dirty="0" err="1">
                <a:solidFill>
                  <a:srgbClr val="000000"/>
                </a:solidFill>
              </a:rPr>
              <a:t>jsonwebtoken</a:t>
            </a:r>
            <a:r>
              <a:rPr lang="en-US" sz="2100" dirty="0">
                <a:solidFill>
                  <a:srgbClr val="000000"/>
                </a:solidFill>
              </a:rPr>
              <a:t>')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const</a:t>
            </a:r>
            <a:r>
              <a:rPr lang="en-US" sz="2100" dirty="0">
                <a:solidFill>
                  <a:srgbClr val="000000"/>
                </a:solidFill>
              </a:rPr>
              <a:t> app = express()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app.use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bodyParser.json</a:t>
            </a:r>
            <a:r>
              <a:rPr lang="en-US" sz="2100" dirty="0">
                <a:solidFill>
                  <a:srgbClr val="000000"/>
                </a:solidFill>
              </a:rPr>
              <a:t>())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app.post</a:t>
            </a:r>
            <a:r>
              <a:rPr lang="en-US" sz="2100" dirty="0">
                <a:solidFill>
                  <a:srgbClr val="000000"/>
                </a:solidFill>
              </a:rPr>
              <a:t>('/</a:t>
            </a:r>
            <a:r>
              <a:rPr lang="en-US" sz="2100" dirty="0" err="1">
                <a:solidFill>
                  <a:srgbClr val="000000"/>
                </a:solidFill>
              </a:rPr>
              <a:t>api</a:t>
            </a:r>
            <a:r>
              <a:rPr lang="en-US" sz="2100" dirty="0">
                <a:solidFill>
                  <a:srgbClr val="000000"/>
                </a:solidFill>
              </a:rPr>
              <a:t>/login', (</a:t>
            </a:r>
            <a:r>
              <a:rPr lang="en-US" sz="2100" dirty="0" err="1">
                <a:solidFill>
                  <a:srgbClr val="000000"/>
                </a:solidFill>
              </a:rPr>
              <a:t>req</a:t>
            </a:r>
            <a:r>
              <a:rPr lang="en-US" sz="2100" dirty="0">
                <a:solidFill>
                  <a:srgbClr val="000000"/>
                </a:solidFill>
              </a:rPr>
              <a:t>, res) =&gt; {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res.sendStatus</a:t>
            </a:r>
            <a:r>
              <a:rPr lang="en-US" sz="2100" dirty="0">
                <a:solidFill>
                  <a:srgbClr val="000000"/>
                </a:solidFill>
              </a:rPr>
              <a:t>(403)</a:t>
            </a:r>
          </a:p>
          <a:p>
            <a:r>
              <a:rPr lang="en-US" sz="2100" dirty="0">
                <a:solidFill>
                  <a:srgbClr val="000000"/>
                </a:solidFill>
              </a:rPr>
              <a:t>})</a:t>
            </a:r>
          </a:p>
          <a:p>
            <a:r>
              <a:rPr lang="en-US" sz="2100" dirty="0" err="1">
                <a:solidFill>
                  <a:srgbClr val="000000"/>
                </a:solidFill>
              </a:rPr>
              <a:t>app.listen</a:t>
            </a:r>
            <a:r>
              <a:rPr lang="en-US" sz="2100" dirty="0">
                <a:solidFill>
                  <a:srgbClr val="000000"/>
                </a:solidFill>
              </a:rPr>
              <a:t>(5000, () =&gt; </a:t>
            </a:r>
            <a:r>
              <a:rPr lang="en-US" sz="2100" dirty="0" err="1">
                <a:solidFill>
                  <a:srgbClr val="000000"/>
                </a:solidFill>
              </a:rPr>
              <a:t>console.log</a:t>
            </a:r>
            <a:r>
              <a:rPr lang="en-US" sz="2100" dirty="0">
                <a:solidFill>
                  <a:srgbClr val="000000"/>
                </a:solidFill>
              </a:rPr>
              <a:t>('Listening on port 5000.'))</a:t>
            </a:r>
          </a:p>
          <a:p>
            <a:r>
              <a:rPr lang="en-US" sz="2100" dirty="0">
                <a:solidFill>
                  <a:srgbClr val="000000"/>
                </a:solidFill>
              </a:rPr>
              <a:t>We create a single /</a:t>
            </a:r>
            <a:r>
              <a:rPr lang="en-US" sz="2100" dirty="0" err="1">
                <a:solidFill>
                  <a:srgbClr val="000000"/>
                </a:solidFill>
              </a:rPr>
              <a:t>api</a:t>
            </a:r>
            <a:r>
              <a:rPr lang="en-US" sz="2100" dirty="0">
                <a:solidFill>
                  <a:srgbClr val="000000"/>
                </a:solidFill>
              </a:rPr>
              <a:t>/login endpoint. Run </a:t>
            </a:r>
            <a:r>
              <a:rPr lang="en-US" sz="2100" dirty="0" err="1">
                <a:solidFill>
                  <a:srgbClr val="000000"/>
                </a:solidFill>
              </a:rPr>
              <a:t>nodemon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src</a:t>
            </a:r>
            <a:r>
              <a:rPr lang="en-US" sz="2100" dirty="0">
                <a:solidFill>
                  <a:srgbClr val="000000"/>
                </a:solidFill>
              </a:rPr>
              <a:t>/server/</a:t>
            </a:r>
            <a:r>
              <a:rPr lang="en-US" sz="2100" dirty="0" err="1">
                <a:solidFill>
                  <a:srgbClr val="000000"/>
                </a:solidFill>
              </a:rPr>
              <a:t>index.js</a:t>
            </a:r>
            <a:r>
              <a:rPr lang="en-US" sz="2100" dirty="0">
                <a:solidFill>
                  <a:srgbClr val="000000"/>
                </a:solidFill>
              </a:rPr>
              <a:t> in one terminal, and in another</a:t>
            </a:r>
          </a:p>
          <a:p>
            <a:r>
              <a:rPr lang="en-US" sz="2100" dirty="0">
                <a:solidFill>
                  <a:srgbClr val="000000"/>
                </a:solidFill>
              </a:rPr>
              <a:t>use the follow curl command:</a:t>
            </a:r>
          </a:p>
          <a:p>
            <a:r>
              <a:rPr lang="en-US" sz="2100" dirty="0">
                <a:solidFill>
                  <a:srgbClr val="000000"/>
                </a:solidFill>
              </a:rPr>
              <a:t>curl http://localhost:5000/</a:t>
            </a:r>
            <a:r>
              <a:rPr lang="en-US" sz="2100" dirty="0" err="1">
                <a:solidFill>
                  <a:srgbClr val="000000"/>
                </a:solidFill>
              </a:rPr>
              <a:t>api</a:t>
            </a:r>
            <a:r>
              <a:rPr lang="en-US" sz="2100" dirty="0">
                <a:solidFill>
                  <a:srgbClr val="000000"/>
                </a:solidFill>
              </a:rPr>
              <a:t>/login \</a:t>
            </a:r>
          </a:p>
          <a:p>
            <a:r>
              <a:rPr lang="en-US" sz="2100" dirty="0">
                <a:solidFill>
                  <a:srgbClr val="000000"/>
                </a:solidFill>
              </a:rPr>
              <a:t>-X POST</a:t>
            </a:r>
          </a:p>
          <a:p>
            <a:endParaRPr lang="en-US" sz="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7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7EC8F8-5574-3349-8B53-52DA66DF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User on the Server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8669F-D350-C14C-9E3C-DE4679F7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304" y="123936"/>
            <a:ext cx="6933153" cy="6595840"/>
          </a:xfrm>
        </p:spPr>
        <p:txBody>
          <a:bodyPr anchor="ctr">
            <a:normAutofit fontScale="77500" lnSpcReduction="20000"/>
          </a:bodyPr>
          <a:lstStyle/>
          <a:p>
            <a:endParaRPr lang="en-US" sz="1600" dirty="0"/>
          </a:p>
          <a:p>
            <a:r>
              <a:rPr lang="en-US" sz="1600" dirty="0"/>
              <a:t>Basically, the client will attempt to log in using some credentials, in our case a </a:t>
            </a:r>
            <a:r>
              <a:rPr lang="en-US" sz="1600" dirty="0" err="1"/>
              <a:t>Steem</a:t>
            </a:r>
            <a:r>
              <a:rPr lang="en-US" sz="1600" dirty="0"/>
              <a:t> username and password.</a:t>
            </a:r>
          </a:p>
          <a:p>
            <a:r>
              <a:rPr lang="en-US" sz="1600" dirty="0" err="1"/>
              <a:t>app.post</a:t>
            </a:r>
            <a:r>
              <a:rPr lang="en-US" sz="1600" dirty="0"/>
              <a:t>('/</a:t>
            </a:r>
            <a:r>
              <a:rPr lang="en-US" sz="1600" dirty="0" err="1"/>
              <a:t>api</a:t>
            </a:r>
            <a:r>
              <a:rPr lang="en-US" sz="1600" dirty="0"/>
              <a:t>/login', </a:t>
            </a:r>
            <a:r>
              <a:rPr lang="en-US" sz="1600" dirty="0" err="1"/>
              <a:t>async</a:t>
            </a:r>
            <a:r>
              <a:rPr lang="en-US" sz="1600" dirty="0"/>
              <a:t> (</a:t>
            </a:r>
            <a:r>
              <a:rPr lang="en-US" sz="1600" dirty="0" err="1"/>
              <a:t>req</a:t>
            </a:r>
            <a:r>
              <a:rPr lang="en-US" sz="1600" dirty="0"/>
              <a:t>, res) =&gt;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const</a:t>
            </a:r>
            <a:r>
              <a:rPr lang="en-US" sz="1600" dirty="0"/>
              <a:t> { username, password } = </a:t>
            </a:r>
            <a:r>
              <a:rPr lang="en-US" sz="1600" dirty="0" err="1"/>
              <a:t>req.body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  // get posting public key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const</a:t>
            </a:r>
            <a:r>
              <a:rPr lang="en-US" sz="1600" dirty="0"/>
              <a:t> account = await </a:t>
            </a:r>
            <a:r>
              <a:rPr lang="en-US" sz="1600" dirty="0" err="1"/>
              <a:t>steem.api.getAccountsAsync</a:t>
            </a:r>
            <a:r>
              <a:rPr lang="en-US" sz="1600" dirty="0"/>
              <a:t>([ username ])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pubKey</a:t>
            </a:r>
            <a:r>
              <a:rPr lang="en-US" sz="1600" dirty="0"/>
              <a:t> = account[0].</a:t>
            </a:r>
            <a:r>
              <a:rPr lang="en-US" sz="1600" dirty="0" err="1"/>
              <a:t>posting.key_auths</a:t>
            </a:r>
            <a:r>
              <a:rPr lang="en-US" sz="1600" dirty="0"/>
              <a:t>[0][0]</a:t>
            </a:r>
          </a:p>
          <a:p>
            <a:endParaRPr lang="en-US" sz="1600" dirty="0"/>
          </a:p>
          <a:p>
            <a:r>
              <a:rPr lang="en-US" sz="1600" dirty="0"/>
              <a:t>  // </a:t>
            </a:r>
          </a:p>
          <a:p>
            <a:r>
              <a:rPr lang="en-US" sz="1600" dirty="0"/>
              <a:t>  // for a given username/password combo,</a:t>
            </a:r>
          </a:p>
          <a:p>
            <a:r>
              <a:rPr lang="en-US" sz="1600" dirty="0"/>
              <a:t>  // response contains { posting: 'private key', </a:t>
            </a:r>
            <a:r>
              <a:rPr lang="en-US" sz="1600" dirty="0" err="1"/>
              <a:t>postingPubkey</a:t>
            </a:r>
            <a:r>
              <a:rPr lang="en-US" sz="1600" dirty="0"/>
              <a:t>: 'pub key' }</a:t>
            </a:r>
          </a:p>
          <a:p>
            <a:r>
              <a:rPr lang="en-US" sz="1600" dirty="0"/>
              <a:t>  //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const</a:t>
            </a:r>
            <a:r>
              <a:rPr lang="en-US" sz="1600" dirty="0"/>
              <a:t> { posting } = </a:t>
            </a:r>
            <a:r>
              <a:rPr lang="en-US" sz="1600" dirty="0" err="1"/>
              <a:t>steem.auth.getPrivateKeys</a:t>
            </a:r>
            <a:r>
              <a:rPr lang="en-US" sz="1600" dirty="0"/>
              <a:t>(username, password, ['posting'])</a:t>
            </a:r>
          </a:p>
          <a:p>
            <a:r>
              <a:rPr lang="en-US" sz="1600" dirty="0"/>
              <a:t>  //</a:t>
            </a:r>
          </a:p>
          <a:p>
            <a:r>
              <a:rPr lang="en-US" sz="1600" dirty="0"/>
              <a:t>  // See if the private key is a match to the public key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isValid</a:t>
            </a:r>
            <a:r>
              <a:rPr lang="en-US" sz="1600" dirty="0"/>
              <a:t> = </a:t>
            </a:r>
            <a:r>
              <a:rPr lang="en-US" sz="1600" dirty="0" err="1"/>
              <a:t>steem.auth.wifIsValid</a:t>
            </a:r>
            <a:r>
              <a:rPr lang="en-US" sz="1600" dirty="0"/>
              <a:t>(posting, </a:t>
            </a:r>
            <a:r>
              <a:rPr lang="en-US" sz="1600" dirty="0" err="1"/>
              <a:t>pubKey</a:t>
            </a:r>
            <a:r>
              <a:rPr lang="en-US" sz="1600" dirty="0"/>
              <a:t>)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if (</a:t>
            </a:r>
            <a:r>
              <a:rPr lang="en-US" sz="1600" dirty="0" err="1"/>
              <a:t>isValid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res.json</a:t>
            </a:r>
            <a:r>
              <a:rPr lang="en-US" sz="1600" dirty="0"/>
              <a:t>({ username })</a:t>
            </a:r>
          </a:p>
          <a:p>
            <a:r>
              <a:rPr lang="en-US" sz="1600" dirty="0"/>
              <a:t>  } else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res.sendStatus</a:t>
            </a:r>
            <a:r>
              <a:rPr lang="en-US" sz="1600" dirty="0"/>
              <a:t>(403)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})</a:t>
            </a:r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4063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687DBB-EE6F-A74C-B4DC-8F9DB1C3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Writing Tests for the Server Code</a:t>
            </a:r>
            <a:br>
              <a:rPr lang="en-US" sz="3700">
                <a:solidFill>
                  <a:srgbClr val="FFFFFF"/>
                </a:solidFill>
              </a:rPr>
            </a:b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D521-4BA0-7B47-99C2-380B5874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595" y="157163"/>
            <a:ext cx="6619973" cy="6400800"/>
          </a:xfrm>
        </p:spPr>
        <p:txBody>
          <a:bodyPr anchor="ctr">
            <a:normAutofit fontScale="85000" lnSpcReduction="20000"/>
          </a:bodyPr>
          <a:lstStyle/>
          <a:p>
            <a:endParaRPr lang="en-US" sz="1600" dirty="0"/>
          </a:p>
          <a:p>
            <a:r>
              <a:rPr lang="en-US" sz="1600" dirty="0"/>
              <a:t>First, a small tweak to </a:t>
            </a:r>
            <a:r>
              <a:rPr lang="en-US" sz="1600" dirty="0" err="1"/>
              <a:t>src</a:t>
            </a:r>
            <a:r>
              <a:rPr lang="en-US" sz="1600" dirty="0"/>
              <a:t>/server/</a:t>
            </a:r>
            <a:r>
              <a:rPr lang="en-US" sz="1600" dirty="0" err="1"/>
              <a:t>index.js</a:t>
            </a:r>
            <a:r>
              <a:rPr lang="en-US" sz="1600" dirty="0"/>
              <a:t> is needed to let us run the server on a different port to the main application, and easily restart it between tests. Update the part of </a:t>
            </a:r>
            <a:r>
              <a:rPr lang="en-US" sz="1600" dirty="0" err="1"/>
              <a:t>src</a:t>
            </a:r>
            <a:r>
              <a:rPr lang="en-US" sz="1600" dirty="0"/>
              <a:t>/server/</a:t>
            </a:r>
            <a:r>
              <a:rPr lang="en-US" sz="1600" dirty="0" err="1"/>
              <a:t>index.js</a:t>
            </a:r>
            <a:r>
              <a:rPr lang="en-US" sz="1600" dirty="0"/>
              <a:t> where the server is created:</a:t>
            </a:r>
          </a:p>
          <a:p>
            <a:r>
              <a:rPr lang="en-US" sz="1600" dirty="0" err="1"/>
              <a:t>const</a:t>
            </a:r>
            <a:r>
              <a:rPr lang="en-US" sz="1600" dirty="0"/>
              <a:t> http = require('http')</a:t>
            </a:r>
          </a:p>
          <a:p>
            <a:r>
              <a:rPr lang="en-US" sz="1600" dirty="0" err="1"/>
              <a:t>const</a:t>
            </a:r>
            <a:r>
              <a:rPr lang="en-US" sz="1600" dirty="0"/>
              <a:t> { boot } = require('../../../../</a:t>
            </a:r>
            <a:r>
              <a:rPr lang="en-US" sz="1600" dirty="0" err="1"/>
              <a:t>src</a:t>
            </a:r>
            <a:r>
              <a:rPr lang="en-US" sz="1600" dirty="0"/>
              <a:t>/server/</a:t>
            </a:r>
            <a:r>
              <a:rPr lang="en-US" sz="1600" dirty="0" err="1"/>
              <a:t>index.js</a:t>
            </a:r>
            <a:r>
              <a:rPr lang="en-US" sz="1600" dirty="0"/>
              <a:t>')</a:t>
            </a:r>
          </a:p>
          <a:p>
            <a:endParaRPr lang="en-US" sz="1600" dirty="0"/>
          </a:p>
          <a:p>
            <a:r>
              <a:rPr lang="en-US" sz="1600" dirty="0"/>
              <a:t>let </a:t>
            </a:r>
            <a:r>
              <a:rPr lang="en-US" sz="1600" dirty="0" err="1"/>
              <a:t>mockWifIsValid</a:t>
            </a:r>
            <a:r>
              <a:rPr lang="en-US" sz="1600" dirty="0"/>
              <a:t> = false</a:t>
            </a:r>
          </a:p>
          <a:p>
            <a:endParaRPr lang="en-US" sz="1600" dirty="0"/>
          </a:p>
          <a:p>
            <a:r>
              <a:rPr lang="en-US" sz="1600" dirty="0" err="1"/>
              <a:t>jest.mock</a:t>
            </a:r>
            <a:r>
              <a:rPr lang="en-US" sz="1600" dirty="0"/>
              <a:t>('</a:t>
            </a:r>
            <a:r>
              <a:rPr lang="en-US" sz="1600" dirty="0" err="1"/>
              <a:t>steem</a:t>
            </a:r>
            <a:r>
              <a:rPr lang="en-US" sz="1600" dirty="0"/>
              <a:t>', function() {</a:t>
            </a:r>
          </a:p>
          <a:p>
            <a:r>
              <a:rPr lang="en-US" sz="1600" dirty="0"/>
              <a:t>  return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auth</a:t>
            </a:r>
            <a:r>
              <a:rPr lang="en-US" sz="1600" dirty="0"/>
              <a:t>: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getPrivateKeys</a:t>
            </a:r>
            <a:r>
              <a:rPr lang="en-US" sz="1600" dirty="0"/>
              <a:t>: () =&gt; ({ posting: 'mock' }),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wifIsValid</a:t>
            </a:r>
            <a:r>
              <a:rPr lang="en-US" sz="1600" dirty="0"/>
              <a:t>: () =&gt; </a:t>
            </a:r>
            <a:r>
              <a:rPr lang="en-US" sz="1600" dirty="0" err="1"/>
              <a:t>mockWifIsValid</a:t>
            </a:r>
            <a:endParaRPr lang="en-US" sz="1600" dirty="0"/>
          </a:p>
          <a:p>
            <a:r>
              <a:rPr lang="en-US" sz="1600" dirty="0"/>
              <a:t>    },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api</a:t>
            </a:r>
            <a:r>
              <a:rPr lang="en-US" sz="1600" dirty="0"/>
              <a:t>: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getAccountsAsync</a:t>
            </a:r>
            <a:r>
              <a:rPr lang="en-US" sz="1600" dirty="0"/>
              <a:t>: () =&gt; [{</a:t>
            </a:r>
          </a:p>
          <a:p>
            <a:r>
              <a:rPr lang="en-US" sz="1600" dirty="0"/>
              <a:t>        posting: { </a:t>
            </a:r>
            <a:r>
              <a:rPr lang="en-US" sz="1600" dirty="0" err="1"/>
              <a:t>key_auths</a:t>
            </a:r>
            <a:r>
              <a:rPr lang="en-US" sz="1600" dirty="0"/>
              <a:t>: [[ 'mock' ]] }</a:t>
            </a:r>
          </a:p>
          <a:p>
            <a:r>
              <a:rPr lang="en-US" sz="1600" dirty="0"/>
              <a:t>      }],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setOptions</a:t>
            </a:r>
            <a:r>
              <a:rPr lang="en-US" sz="1600" dirty="0"/>
              <a:t>: </a:t>
            </a:r>
            <a:r>
              <a:rPr lang="en-US" sz="1600" dirty="0" err="1"/>
              <a:t>jest.fn</a:t>
            </a:r>
            <a:r>
              <a:rPr lang="en-US" sz="1600" dirty="0"/>
              <a:t>()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2487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CF212-4803-DF48-9ED9-51E7175C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Steem block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02C1-49B7-C148-B0CB-373A26A1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9D82D-4517-1545-8C64-C796FADF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4" y="581159"/>
            <a:ext cx="10908732" cy="36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B03AAC8-7100-8246-A06F-5DF080A8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30552"/>
            <a:ext cx="10015030" cy="59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80170E-7683-C040-9CC9-86F7F9C2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36" y="0"/>
            <a:ext cx="8786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7F1445-8A14-E447-B778-AE938090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26" y="0"/>
            <a:ext cx="10078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4CB67-E87F-1746-B479-E503B661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09" y="0"/>
            <a:ext cx="9399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F0BAFA-D882-46D9-BA2D-0BD3099FFA42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C5D375A7-E09E-44DD-B99E-F2CF8423E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FCDBF4-11EE-4522-994A-5B07248AA4B8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marketplace which is powered by the </a:t>
            </a:r>
            <a:r>
              <a:rPr lang="en-US" sz="2000">
                <a:solidFill>
                  <a:srgbClr val="000000"/>
                </a:solidFill>
              </a:rPr>
              <a:t>steem</a:t>
            </a:r>
            <a:r>
              <a:rPr lang="en-US" sz="2000" dirty="0">
                <a:solidFill>
                  <a:srgbClr val="000000"/>
                </a:solidFill>
              </a:rPr>
              <a:t> cryptocurrency.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Is it a </a:t>
            </a:r>
            <a:r>
              <a:rPr lang="en-US" sz="2000">
                <a:solidFill>
                  <a:srgbClr val="000000"/>
                </a:solidFill>
              </a:rPr>
              <a:t>Dapp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How is it related to blockchain technology?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1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939A1-F09E-FD41-A694-F1EB9A2B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63" y="0"/>
            <a:ext cx="8427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8ECB-AB1A-5A45-A2F9-39C78B4E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/>
              <a:t>Conclusions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EE481-7836-9843-86C5-257EB3F7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1700" dirty="0"/>
              <a:t>Starting with some literature survey, we studied the </a:t>
            </a:r>
            <a:r>
              <a:rPr lang="en-US" sz="1700" dirty="0" err="1"/>
              <a:t>steem</a:t>
            </a:r>
            <a:r>
              <a:rPr lang="en-US" sz="1700" dirty="0"/>
              <a:t> functionality and its blockchain</a:t>
            </a:r>
          </a:p>
          <a:p>
            <a:r>
              <a:rPr lang="en-US" sz="1700" dirty="0"/>
              <a:t>By making use of </a:t>
            </a:r>
            <a:r>
              <a:rPr lang="en-US" sz="1700" dirty="0" err="1"/>
              <a:t>Steem</a:t>
            </a:r>
            <a:r>
              <a:rPr lang="en-US" sz="1700" dirty="0"/>
              <a:t> blockchain we came up with the </a:t>
            </a:r>
            <a:r>
              <a:rPr lang="en-US" sz="1700" dirty="0" err="1"/>
              <a:t>steeMart</a:t>
            </a:r>
            <a:r>
              <a:rPr lang="en-US" sz="1700" dirty="0"/>
              <a:t> which is decentralized market place </a:t>
            </a:r>
          </a:p>
          <a:p>
            <a:r>
              <a:rPr lang="en-US" sz="1700" dirty="0"/>
              <a:t>By making use of </a:t>
            </a:r>
            <a:r>
              <a:rPr lang="en-US" sz="1700" dirty="0" err="1"/>
              <a:t>Steem</a:t>
            </a:r>
            <a:r>
              <a:rPr lang="en-US" sz="1700" dirty="0"/>
              <a:t> blockchain we came up with the </a:t>
            </a:r>
            <a:r>
              <a:rPr lang="en-US" sz="1700" dirty="0" err="1"/>
              <a:t>steeMart</a:t>
            </a:r>
            <a:r>
              <a:rPr lang="en-US" sz="1700" dirty="0"/>
              <a:t> which is decentralized market place 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6E6E1C5C-8554-411C-8D15-4EC2DD9D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AF519-AAC6-D045-978A-D89124AE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0600-B56F-8341-AB68-34F959D5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1.The concept and criticisms of </a:t>
            </a:r>
            <a:r>
              <a:rPr lang="en-US" sz="1400" dirty="0" err="1">
                <a:solidFill>
                  <a:srgbClr val="000000"/>
                </a:solidFill>
              </a:rPr>
              <a:t>steemit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u="sng" dirty="0">
                <a:solidFill>
                  <a:srgbClr val="000000"/>
                </a:solidFill>
                <a:hlinkClick r:id="rId3"/>
              </a:rPr>
              <a:t>https://poseidon01.ssrn.com/delivery.php?ID=3840960251260050240030791180900920850500550460630640890241141070070930690671020851090500180061020380220521171130970790000051100090320000220331140171001140090081081060890350660200060060971100970960020240761060090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2.Sustainable growth and token economy design </a:t>
            </a:r>
          </a:p>
          <a:p>
            <a:pPr marL="0" indent="0">
              <a:buNone/>
            </a:pPr>
            <a:r>
              <a:rPr lang="en-US" sz="1400" u="sng" dirty="0">
                <a:solidFill>
                  <a:srgbClr val="000000"/>
                </a:solidFill>
                <a:hlinkClick r:id="rId4"/>
              </a:rPr>
              <a:t>https://www.google.com/url?sa=t&amp;rct=j&amp;q=&amp;esrc=s&amp;source=web&amp;cd=3&amp;ved=2ahUKEwjyxNuY1tXhAhXlmuAKHeN4BesQFjACegQIBxAC&amp;url=https%3A%2F%2Fwww.mdpi.com%2F2071-1050%2F11%2F1%2F167%2Fpdf&amp;usg=AOvVaw0KZ9uFiLgB__D5EWukobmA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3.Personal analytics for societies and business with online platform</a:t>
            </a:r>
          </a:p>
          <a:p>
            <a:pPr marL="0" indent="0">
              <a:buNone/>
            </a:pPr>
            <a:r>
              <a:rPr lang="en-US" sz="1400" u="sng" dirty="0">
                <a:solidFill>
                  <a:srgbClr val="000000"/>
                </a:solidFill>
                <a:hlinkClick r:id="rId5"/>
              </a:rPr>
              <a:t>https://ieeexplore.ieee.org/document/8109887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4.Code repository : </a:t>
            </a:r>
            <a:r>
              <a:rPr lang="en-US" sz="1400" dirty="0" err="1">
                <a:solidFill>
                  <a:srgbClr val="000000"/>
                </a:solidFill>
              </a:rPr>
              <a:t>Steem</a:t>
            </a:r>
            <a:r>
              <a:rPr lang="en-US" sz="1400" dirty="0">
                <a:solidFill>
                  <a:srgbClr val="000000"/>
                </a:solidFill>
              </a:rPr>
              <a:t> on GitHub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4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6A01-20F5-DA42-80A6-97156EF9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 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97BED8F-59A6-4BDE-955C-470375B13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B1AF4C-4AB9-4A25-BAFF-16EE094C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Decentralized Systems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F091F-8B04-4550-8ABF-4272C0FF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1" y="964051"/>
            <a:ext cx="5930675" cy="2653976"/>
          </a:xfrm>
          <a:prstGeom prst="rect">
            <a:avLst/>
          </a:prstGeom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ACFD0-10E8-4B0C-9195-637EC97D1D1A}"/>
              </a:ext>
            </a:extLst>
          </p:cNvPr>
          <p:cNvSpPr txBox="1"/>
          <p:nvPr/>
        </p:nvSpPr>
        <p:spPr>
          <a:xfrm>
            <a:off x="5118447" y="4267830"/>
            <a:ext cx="6281873" cy="178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There is no central storage. Some servers provide information to the clients. The servers are connected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33004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3BE448-4EDE-4A0D-BED7-2D51F402C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r="4036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B851C-F2B7-49D9-BD36-E4A21DD8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000000"/>
                </a:solidFill>
              </a:rPr>
              <a:t>Example of decentralized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BC235-15E3-4A13-959F-04915B12A356}"/>
              </a:ext>
            </a:extLst>
          </p:cNvPr>
          <p:cNvSpPr txBox="1"/>
          <p:nvPr/>
        </p:nvSpPr>
        <p:spPr>
          <a:xfrm>
            <a:off x="804997" y="2272143"/>
            <a:ext cx="4706803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Blockchain technology: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The blockchain is an incorruptible digital ledger of economic transactions that can be programmed to record not just financial transactions but virtually everything of value.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By allowing digital information to be distributed but not copied, blockchain technology created the backbone of a new type of internet.</a:t>
            </a:r>
          </a:p>
        </p:txBody>
      </p:sp>
    </p:spTree>
    <p:extLst>
      <p:ext uri="{BB962C8B-B14F-4D97-AF65-F5344CB8AC3E}">
        <p14:creationId xmlns:p14="http://schemas.microsoft.com/office/powerpoint/2010/main" val="23005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F5E89-4A41-6A41-87B3-A1BAFD0F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18" y="182528"/>
            <a:ext cx="4687529" cy="944524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Blockchain technology for e-market</a:t>
            </a:r>
          </a:p>
        </p:txBody>
      </p:sp>
      <p:sp>
        <p:nvSpPr>
          <p:cNvPr id="3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9E06886C-A074-47D3-81D0-82DD4EAA9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A006-FACE-A442-A362-F6F30942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438" y="1305854"/>
            <a:ext cx="6621094" cy="5099903"/>
          </a:xfrm>
        </p:spPr>
        <p:txBody>
          <a:bodyPr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 blockchain is a shared, distributed transaction ledger that records all transactions and operates through the Bitcoin protocol.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Each transaction is validated by a network of nodes, each hosting the blockchain and corresponding validation software.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Once the transaction is confirmed, its details are stored on a public ledger generated through an algorithmic process called "mining."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 network of nodes, each with a local copy of the blockchain, provides an alternative to a centralized platform in which each node can maintain functions of the larger platform, partly or fully.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The blockchain supports several key functions: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Distributed storage and listings.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Transactional validity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Transactional persistence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Transactional anonymity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Transactional privacy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Transactional traceability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Transactional immediacy</a:t>
            </a:r>
          </a:p>
        </p:txBody>
      </p:sp>
    </p:spTree>
    <p:extLst>
      <p:ext uri="{BB962C8B-B14F-4D97-AF65-F5344CB8AC3E}">
        <p14:creationId xmlns:p14="http://schemas.microsoft.com/office/powerpoint/2010/main" val="21451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9E7F2-9F99-8B44-848A-6E10913C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277" r="1679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3E2C3-9CEE-4B48-B6D2-E586E01D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Getting started with </a:t>
            </a:r>
            <a:r>
              <a:rPr lang="en-US">
                <a:solidFill>
                  <a:srgbClr val="000000"/>
                </a:solidFill>
              </a:rPr>
              <a:t>Steem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F2E8-8152-A742-99C8-FBBCE84E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Steem</a:t>
            </a:r>
            <a:r>
              <a:rPr lang="en-US" sz="2000" dirty="0">
                <a:solidFill>
                  <a:srgbClr val="000000"/>
                </a:solidFill>
              </a:rPr>
              <a:t> is a cryptocurrency used to power platform </a:t>
            </a:r>
            <a:r>
              <a:rPr lang="en-US" sz="2000" dirty="0" err="1">
                <a:solidFill>
                  <a:srgbClr val="000000"/>
                </a:solidFill>
              </a:rPr>
              <a:t>steemit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An incentivized blockchain social media platform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Steem</a:t>
            </a:r>
            <a:r>
              <a:rPr lang="en-US" sz="2000" dirty="0">
                <a:solidFill>
                  <a:srgbClr val="000000"/>
                </a:solidFill>
                <a:effectLst/>
              </a:rPr>
              <a:t> block chain is used 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Steem</a:t>
            </a:r>
            <a:r>
              <a:rPr lang="en-US" sz="2000" dirty="0">
                <a:solidFill>
                  <a:srgbClr val="000000"/>
                </a:solidFill>
              </a:rPr>
              <a:t> Currency is the fundamental unit 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table, kitchenware&#10;&#10;Description automatically generated">
            <a:extLst>
              <a:ext uri="{FF2B5EF4-FFF2-40B4-BE49-F238E27FC236}">
                <a16:creationId xmlns:a16="http://schemas.microsoft.com/office/drawing/2014/main" id="{3E80E4F3-287D-914C-8712-FC4B45AE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26707-3FE3-A64F-A7C6-935F04C9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Steem</a:t>
            </a:r>
            <a:r>
              <a:rPr lang="en-US" sz="3600" dirty="0"/>
              <a:t> 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76DC-4CA3-EB4B-B070-4890896B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Steem</a:t>
            </a:r>
            <a:r>
              <a:rPr lang="en-US" sz="2000" dirty="0"/>
              <a:t> dollars: These are the units given to the users as the reward for the content posted.1 </a:t>
            </a:r>
            <a:r>
              <a:rPr lang="en-US" sz="2000" dirty="0" err="1"/>
              <a:t>steem</a:t>
            </a:r>
            <a:r>
              <a:rPr lang="en-US" sz="2000" dirty="0"/>
              <a:t> dollar is equivalent to 1 USD. </a:t>
            </a:r>
          </a:p>
          <a:p>
            <a:r>
              <a:rPr lang="en-US" sz="2000" dirty="0" err="1"/>
              <a:t>Steem</a:t>
            </a:r>
            <a:r>
              <a:rPr lang="en-US" sz="2000" dirty="0"/>
              <a:t> power: this symbolizes the power we have in the </a:t>
            </a:r>
            <a:r>
              <a:rPr lang="en-US" sz="2000" dirty="0" err="1"/>
              <a:t>steemit</a:t>
            </a:r>
            <a:r>
              <a:rPr lang="en-US" sz="2000" dirty="0"/>
              <a:t> platform, which you will get by the content posted and the votes for the content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81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F582-E706-0D42-9645-3D463EA0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STEEM WALLETS: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06F3-2D67-2C44-8FD7-2861D07B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721852"/>
            <a:ext cx="5006336" cy="3030362"/>
          </a:xfrm>
        </p:spPr>
        <p:txBody>
          <a:bodyPr anchor="t">
            <a:normAutofit/>
          </a:bodyPr>
          <a:lstStyle/>
          <a:p>
            <a:r>
              <a:rPr lang="en-US" sz="1800" dirty="0"/>
              <a:t> </a:t>
            </a:r>
            <a:r>
              <a:rPr lang="en-US" sz="2000" dirty="0"/>
              <a:t>This is a digital location for holding your crypto coins or tokens such as </a:t>
            </a:r>
            <a:r>
              <a:rPr lang="en-US" sz="2000" dirty="0" err="1"/>
              <a:t>Steem</a:t>
            </a:r>
            <a:r>
              <a:rPr lang="en-US" sz="2000" dirty="0"/>
              <a:t>.</a:t>
            </a:r>
          </a:p>
          <a:p>
            <a:r>
              <a:rPr lang="en-US" sz="2000" dirty="0"/>
              <a:t>This is the recommended wallet for users on the </a:t>
            </a:r>
            <a:r>
              <a:rPr lang="en-US" sz="2000" dirty="0" err="1"/>
              <a:t>Steem</a:t>
            </a:r>
            <a:r>
              <a:rPr lang="en-US" sz="2000" dirty="0"/>
              <a:t> network who do not want to the trouble of losing their coins.</a:t>
            </a:r>
          </a:p>
          <a:p>
            <a:r>
              <a:rPr lang="en-US" sz="2000" dirty="0"/>
              <a:t>The wallet helps to backup all data so that users can always relax without worrying about losing their tokens.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B9F90A0-35A4-264F-B458-8B11D2571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0" r="18138" b="-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522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DBE7-6BE7-FF40-8C20-43B665FE2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259" y="745949"/>
            <a:ext cx="3651467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/>
              <a:t>SteeMart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6475F-960B-CD4C-B4AA-180DC89D5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778642"/>
            <a:ext cx="3651466" cy="24951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This is a decentralized Marketplace.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Sellers get </a:t>
            </a:r>
            <a:r>
              <a:rPr lang="en-US" sz="2000" dirty="0" err="1"/>
              <a:t>Steem</a:t>
            </a:r>
            <a:r>
              <a:rPr lang="en-US" sz="2000" dirty="0"/>
              <a:t> rewards for best products and reviews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Customers get rewards for the useful reviews posted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2B10AA-4534-D542-9D73-CC33E204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r="9113" b="1"/>
          <a:stretch/>
        </p:blipFill>
        <p:spPr>
          <a:xfrm>
            <a:off x="4639056" y="10643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517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1255</Words>
  <Application>Microsoft Macintosh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SteeMart</vt:lpstr>
      <vt:lpstr>PowerPoint Presentation</vt:lpstr>
      <vt:lpstr>Decentralized Systems</vt:lpstr>
      <vt:lpstr>Example of decentralized system</vt:lpstr>
      <vt:lpstr>Blockchain technology for e-market</vt:lpstr>
      <vt:lpstr>Getting started with Steem</vt:lpstr>
      <vt:lpstr>Steem Currency</vt:lpstr>
      <vt:lpstr>STEEM WALLETS:</vt:lpstr>
      <vt:lpstr>SteeMart</vt:lpstr>
      <vt:lpstr>Functionality </vt:lpstr>
      <vt:lpstr>Workflow </vt:lpstr>
      <vt:lpstr>Install the Server Dependencies </vt:lpstr>
      <vt:lpstr>Validating the User on the Server </vt:lpstr>
      <vt:lpstr>Writing Tests for the Server Code  </vt:lpstr>
      <vt:lpstr>Steem block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  <vt:lpstr>References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SteeMart</dc:title>
  <dc:creator>Poojitha Kommareddy</dc:creator>
  <cp:lastModifiedBy>Poojitha Kommareddy</cp:lastModifiedBy>
  <cp:revision>3</cp:revision>
  <dcterms:created xsi:type="dcterms:W3CDTF">2019-05-02T20:07:16Z</dcterms:created>
  <dcterms:modified xsi:type="dcterms:W3CDTF">2020-07-18T22:43:48Z</dcterms:modified>
</cp:coreProperties>
</file>