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58" r:id="rId6"/>
    <p:sldId id="265" r:id="rId7"/>
    <p:sldId id="264" r:id="rId8"/>
    <p:sldId id="259" r:id="rId9"/>
    <p:sldId id="268" r:id="rId10"/>
    <p:sldId id="285" r:id="rId11"/>
    <p:sldId id="286" r:id="rId12"/>
    <p:sldId id="287" r:id="rId13"/>
    <p:sldId id="288" r:id="rId14"/>
    <p:sldId id="281" r:id="rId15"/>
    <p:sldId id="274" r:id="rId16"/>
    <p:sldId id="275" r:id="rId17"/>
    <p:sldId id="276" r:id="rId18"/>
    <p:sldId id="277" r:id="rId19"/>
    <p:sldId id="280" r:id="rId20"/>
    <p:sldId id="289" r:id="rId21"/>
    <p:sldId id="290" r:id="rId22"/>
    <p:sldId id="291" r:id="rId23"/>
    <p:sldId id="279" r:id="rId24"/>
    <p:sldId id="260"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107" d="100"/>
          <a:sy n="107" d="100"/>
        </p:scale>
        <p:origin x="173"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itha Nadendla" userId="a4b5fd5e9c265229" providerId="LiveId" clId="{386A9EE7-0782-413E-B066-568ADC9714D4}"/>
    <pc:docChg chg="custSel addSld delSld modSld">
      <pc:chgData name="Poojitha Nadendla" userId="a4b5fd5e9c265229" providerId="LiveId" clId="{386A9EE7-0782-413E-B066-568ADC9714D4}" dt="2023-10-28T05:14:56.381" v="37" actId="255"/>
      <pc:docMkLst>
        <pc:docMk/>
      </pc:docMkLst>
      <pc:sldChg chg="modSp mod">
        <pc:chgData name="Poojitha Nadendla" userId="a4b5fd5e9c265229" providerId="LiveId" clId="{386A9EE7-0782-413E-B066-568ADC9714D4}" dt="2023-10-28T04:53:32.257" v="32" actId="2710"/>
        <pc:sldMkLst>
          <pc:docMk/>
          <pc:sldMk cId="3215625249" sldId="257"/>
        </pc:sldMkLst>
        <pc:spChg chg="mod">
          <ac:chgData name="Poojitha Nadendla" userId="a4b5fd5e9c265229" providerId="LiveId" clId="{386A9EE7-0782-413E-B066-568ADC9714D4}" dt="2023-10-28T04:53:32.257" v="32" actId="2710"/>
          <ac:spMkLst>
            <pc:docMk/>
            <pc:sldMk cId="3215625249" sldId="257"/>
            <ac:spMk id="4" creationId="{00000000-0000-0000-0000-000000000000}"/>
          </ac:spMkLst>
        </pc:spChg>
      </pc:sldChg>
      <pc:sldChg chg="modSp mod">
        <pc:chgData name="Poojitha Nadendla" userId="a4b5fd5e9c265229" providerId="LiveId" clId="{386A9EE7-0782-413E-B066-568ADC9714D4}" dt="2023-10-27T07:52:53.289" v="26" actId="27636"/>
        <pc:sldMkLst>
          <pc:docMk/>
          <pc:sldMk cId="0" sldId="262"/>
        </pc:sldMkLst>
        <pc:spChg chg="mod">
          <ac:chgData name="Poojitha Nadendla" userId="a4b5fd5e9c265229" providerId="LiveId" clId="{386A9EE7-0782-413E-B066-568ADC9714D4}" dt="2023-10-27T07:52:53.289" v="26" actId="27636"/>
          <ac:spMkLst>
            <pc:docMk/>
            <pc:sldMk cId="0" sldId="262"/>
            <ac:spMk id="7" creationId="{00000000-0000-0000-0000-000000000000}"/>
          </ac:spMkLst>
        </pc:spChg>
      </pc:sldChg>
      <pc:sldChg chg="modSp mod">
        <pc:chgData name="Poojitha Nadendla" userId="a4b5fd5e9c265229" providerId="LiveId" clId="{386A9EE7-0782-413E-B066-568ADC9714D4}" dt="2023-10-28T05:14:56.381" v="37" actId="255"/>
        <pc:sldMkLst>
          <pc:docMk/>
          <pc:sldMk cId="0" sldId="263"/>
        </pc:sldMkLst>
        <pc:spChg chg="mod">
          <ac:chgData name="Poojitha Nadendla" userId="a4b5fd5e9c265229" providerId="LiveId" clId="{386A9EE7-0782-413E-B066-568ADC9714D4}" dt="2023-10-28T05:14:40.703" v="35" actId="113"/>
          <ac:spMkLst>
            <pc:docMk/>
            <pc:sldMk cId="0" sldId="263"/>
            <ac:spMk id="2" creationId="{00000000-0000-0000-0000-000000000000}"/>
          </ac:spMkLst>
        </pc:spChg>
        <pc:spChg chg="mod">
          <ac:chgData name="Poojitha Nadendla" userId="a4b5fd5e9c265229" providerId="LiveId" clId="{386A9EE7-0782-413E-B066-568ADC9714D4}" dt="2023-10-28T05:14:56.381" v="37" actId="255"/>
          <ac:spMkLst>
            <pc:docMk/>
            <pc:sldMk cId="0" sldId="263"/>
            <ac:spMk id="3" creationId="{00000000-0000-0000-0000-000000000000}"/>
          </ac:spMkLst>
        </pc:spChg>
      </pc:sldChg>
      <pc:sldChg chg="modSp mod">
        <pc:chgData name="Poojitha Nadendla" userId="a4b5fd5e9c265229" providerId="LiveId" clId="{386A9EE7-0782-413E-B066-568ADC9714D4}" dt="2023-10-27T07:52:23.095" v="1" actId="14100"/>
        <pc:sldMkLst>
          <pc:docMk/>
          <pc:sldMk cId="0" sldId="287"/>
        </pc:sldMkLst>
        <pc:picChg chg="mod">
          <ac:chgData name="Poojitha Nadendla" userId="a4b5fd5e9c265229" providerId="LiveId" clId="{386A9EE7-0782-413E-B066-568ADC9714D4}" dt="2023-10-27T07:52:23.095" v="1" actId="14100"/>
          <ac:picMkLst>
            <pc:docMk/>
            <pc:sldMk cId="0" sldId="287"/>
            <ac:picMk id="9" creationId="{DFA0DC12-0557-D566-FB55-E9423F00365B}"/>
          </ac:picMkLst>
        </pc:picChg>
      </pc:sldChg>
      <pc:sldChg chg="new del">
        <pc:chgData name="Poojitha Nadendla" userId="a4b5fd5e9c265229" providerId="LiveId" clId="{386A9EE7-0782-413E-B066-568ADC9714D4}" dt="2023-10-28T04:34:10.355" v="28" actId="2696"/>
        <pc:sldMkLst>
          <pc:docMk/>
          <pc:sldMk cId="1921649776" sldId="292"/>
        </pc:sldMkLst>
      </pc:sldChg>
      <pc:sldChg chg="new del">
        <pc:chgData name="Poojitha Nadendla" userId="a4b5fd5e9c265229" providerId="LiveId" clId="{386A9EE7-0782-413E-B066-568ADC9714D4}" dt="2023-10-28T05:11:44.904" v="34" actId="2696"/>
        <pc:sldMkLst>
          <pc:docMk/>
          <pc:sldMk cId="4121437033" sldId="292"/>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124371" cy="40963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10/28/2023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467600" y="-1216"/>
            <a:ext cx="1676400" cy="515566"/>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895350"/>
            <a:ext cx="9144000" cy="1295400"/>
          </a:xfrm>
        </p:spPr>
        <p:txBody>
          <a:bodyPr>
            <a:normAutofit/>
          </a:bodyPr>
          <a:lstStyle/>
          <a:p>
            <a:r>
              <a:rPr lang="en-US" sz="3200" b="1" dirty="0">
                <a:latin typeface="Times New Roman" pitchFamily="18" charset="0"/>
                <a:cs typeface="Times New Roman" pitchFamily="18" charset="0"/>
              </a:rPr>
              <a:t>Face Mask Detection</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 Using Machine Learning</a:t>
            </a:r>
          </a:p>
        </p:txBody>
      </p:sp>
      <p:sp>
        <p:nvSpPr>
          <p:cNvPr id="3" name="Subtitle 2"/>
          <p:cNvSpPr>
            <a:spLocks noGrp="1"/>
          </p:cNvSpPr>
          <p:nvPr>
            <p:ph type="subTitle" idx="1"/>
          </p:nvPr>
        </p:nvSpPr>
        <p:spPr>
          <a:xfrm>
            <a:off x="4800600" y="2647950"/>
            <a:ext cx="4191000" cy="1905000"/>
          </a:xfrm>
        </p:spPr>
        <p:txBody>
          <a:bodyPr>
            <a:normAutofit/>
          </a:bodyPr>
          <a:lstStyle/>
          <a:p>
            <a:pPr algn="just"/>
            <a:r>
              <a:rPr lang="en-US" sz="1800" dirty="0">
                <a:latin typeface="Times New Roman" pitchFamily="18" charset="0"/>
                <a:cs typeface="Times New Roman" pitchFamily="18" charset="0"/>
              </a:rPr>
              <a:t>Project Associates:</a:t>
            </a:r>
          </a:p>
          <a:p>
            <a:pPr algn="just"/>
            <a:r>
              <a:rPr lang="en-US" sz="1800" dirty="0">
                <a:latin typeface="Times New Roman" pitchFamily="18" charset="0"/>
                <a:cs typeface="Times New Roman" pitchFamily="18" charset="0"/>
              </a:rPr>
              <a:t>M. Jahnavi(20NN1A1286)</a:t>
            </a:r>
          </a:p>
          <a:p>
            <a:pPr algn="just"/>
            <a:r>
              <a:rPr lang="en-US" sz="1800" dirty="0">
                <a:latin typeface="Times New Roman" pitchFamily="18" charset="0"/>
                <a:cs typeface="Times New Roman" pitchFamily="18" charset="0"/>
              </a:rPr>
              <a:t>N. Poojitha(20NN1A1280)</a:t>
            </a:r>
          </a:p>
          <a:p>
            <a:pPr algn="just"/>
            <a:r>
              <a:rPr lang="en-US" sz="1800" dirty="0">
                <a:latin typeface="Times New Roman" pitchFamily="18" charset="0"/>
                <a:cs typeface="Times New Roman" pitchFamily="18" charset="0"/>
              </a:rPr>
              <a:t>B. </a:t>
            </a:r>
            <a:r>
              <a:rPr lang="en-US" sz="1800" dirty="0" err="1">
                <a:latin typeface="Times New Roman" pitchFamily="18" charset="0"/>
                <a:cs typeface="Times New Roman" pitchFamily="18" charset="0"/>
              </a:rPr>
              <a:t>Hemalatha</a:t>
            </a:r>
            <a:r>
              <a:rPr lang="en-US" sz="1800" dirty="0">
                <a:latin typeface="Times New Roman" pitchFamily="18" charset="0"/>
                <a:cs typeface="Times New Roman" pitchFamily="18" charset="0"/>
              </a:rPr>
              <a:t>(20NN1A1272)</a:t>
            </a:r>
          </a:p>
          <a:p>
            <a:pPr algn="just"/>
            <a:r>
              <a:rPr lang="en-US" sz="1800" dirty="0">
                <a:latin typeface="Times New Roman" pitchFamily="18" charset="0"/>
                <a:cs typeface="Times New Roman" pitchFamily="18" charset="0"/>
              </a:rPr>
              <a:t>G. Revathi(20NN1A1282)</a:t>
            </a:r>
          </a:p>
        </p:txBody>
      </p:sp>
      <p:sp>
        <p:nvSpPr>
          <p:cNvPr id="5" name="TextBox 4"/>
          <p:cNvSpPr txBox="1"/>
          <p:nvPr/>
        </p:nvSpPr>
        <p:spPr>
          <a:xfrm>
            <a:off x="457200" y="3562350"/>
            <a:ext cx="2514600" cy="923330"/>
          </a:xfrm>
          <a:prstGeom prst="rect">
            <a:avLst/>
          </a:prstGeom>
          <a:noFill/>
        </p:spPr>
        <p:txBody>
          <a:bodyPr wrap="square" rtlCol="0">
            <a:spAutoFit/>
          </a:bodyPr>
          <a:lstStyle/>
          <a:p>
            <a:r>
              <a:rPr lang="en-US" dirty="0">
                <a:latin typeface="Times New Roman" pitchFamily="18" charset="0"/>
                <a:cs typeface="Times New Roman" pitchFamily="18" charset="0"/>
              </a:rPr>
              <a:t>        Project Guide:</a:t>
            </a:r>
          </a:p>
          <a:p>
            <a:r>
              <a:rPr lang="en-US" dirty="0">
                <a:latin typeface="Times New Roman" pitchFamily="18" charset="0"/>
                <a:cs typeface="Times New Roman" pitchFamily="18" charset="0"/>
              </a:rPr>
              <a:t>       Lakshmi Durga</a:t>
            </a:r>
          </a:p>
          <a:p>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itchFamily="18" charset="0"/>
                <a:cs typeface="Times New Roman" pitchFamily="18" charset="0"/>
              </a:rPr>
              <a:t>System Architecture</a:t>
            </a:r>
            <a:endParaRPr lang="en-US" sz="32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id="{B0C5DE1F-76E2-0741-ADE9-C977F9B769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971550"/>
            <a:ext cx="5943600" cy="3810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itchFamily="18" charset="0"/>
                <a:cs typeface="Times New Roman" pitchFamily="18" charset="0"/>
              </a:rPr>
              <a:t>Activity Diagram</a:t>
            </a:r>
            <a:endParaRPr lang="en-US" sz="3200"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id="{982FF8B7-301C-54B2-6EF4-D76514870B15}"/>
              </a:ext>
            </a:extLst>
          </p:cNvPr>
          <p:cNvPicPr>
            <a:picLocks noGrp="1" noChangeAspect="1"/>
          </p:cNvPicPr>
          <p:nvPr>
            <p:ph idx="1"/>
          </p:nvPr>
        </p:nvPicPr>
        <p:blipFill>
          <a:blip r:embed="rId2"/>
          <a:srcRect/>
          <a:stretch>
            <a:fillRect/>
          </a:stretch>
        </p:blipFill>
        <p:spPr bwMode="auto">
          <a:xfrm>
            <a:off x="2133600" y="971550"/>
            <a:ext cx="5257801" cy="3810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itchFamily="18" charset="0"/>
                <a:cs typeface="Times New Roman" pitchFamily="18" charset="0"/>
              </a:rPr>
              <a:t>Sequence Diagram</a:t>
            </a:r>
            <a:endParaRPr lang="en-US" sz="3200" dirty="0">
              <a:latin typeface="Times New Roman" pitchFamily="18" charset="0"/>
              <a:cs typeface="Times New Roman" pitchFamily="18" charset="0"/>
            </a:endParaRPr>
          </a:p>
        </p:txBody>
      </p:sp>
      <p:pic>
        <p:nvPicPr>
          <p:cNvPr id="9" name="Content Placeholder 4">
            <a:extLst>
              <a:ext uri="{FF2B5EF4-FFF2-40B4-BE49-F238E27FC236}">
                <a16:creationId xmlns:a16="http://schemas.microsoft.com/office/drawing/2014/main" id="{DFA0DC12-0557-D566-FB55-E9423F00365B}"/>
              </a:ext>
            </a:extLst>
          </p:cNvPr>
          <p:cNvPicPr>
            <a:picLocks noGrp="1" noChangeAspect="1"/>
          </p:cNvPicPr>
          <p:nvPr>
            <p:ph idx="1"/>
          </p:nvPr>
        </p:nvPicPr>
        <p:blipFill>
          <a:blip r:embed="rId2"/>
          <a:srcRect/>
          <a:stretch>
            <a:fillRect/>
          </a:stretch>
        </p:blipFill>
        <p:spPr bwMode="auto">
          <a:xfrm>
            <a:off x="1981201" y="1200150"/>
            <a:ext cx="5562600" cy="33940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a:latin typeface="Times New Roman" pitchFamily="18" charset="0"/>
                <a:cs typeface="Times New Roman" pitchFamily="18" charset="0"/>
              </a:rPr>
              <a:t>Use Case </a:t>
            </a:r>
            <a:r>
              <a:rPr lang="en-IN" sz="3200" dirty="0">
                <a:latin typeface="Times New Roman" pitchFamily="18" charset="0"/>
                <a:cs typeface="Times New Roman" pitchFamily="18" charset="0"/>
              </a:rPr>
              <a:t>Diagram</a:t>
            </a:r>
            <a:endParaRPr lang="en-US" sz="3200" dirty="0">
              <a:latin typeface="Times New Roman" pitchFamily="18" charset="0"/>
              <a:cs typeface="Times New Roman" pitchFamily="18" charset="0"/>
            </a:endParaRPr>
          </a:p>
        </p:txBody>
      </p:sp>
      <p:pic>
        <p:nvPicPr>
          <p:cNvPr id="9" name="Content Placeholder 8">
            <a:extLst>
              <a:ext uri="{FF2B5EF4-FFF2-40B4-BE49-F238E27FC236}">
                <a16:creationId xmlns:a16="http://schemas.microsoft.com/office/drawing/2014/main" id="{16EE874C-A1AE-8E88-0321-8792C0D7AD3C}"/>
              </a:ext>
            </a:extLst>
          </p:cNvPr>
          <p:cNvPicPr>
            <a:picLocks noGrp="1" noChangeAspect="1"/>
          </p:cNvPicPr>
          <p:nvPr>
            <p:ph idx="1"/>
          </p:nvPr>
        </p:nvPicPr>
        <p:blipFill>
          <a:blip r:embed="rId2"/>
          <a:srcRect/>
          <a:stretch>
            <a:fillRect/>
          </a:stretch>
        </p:blipFill>
        <p:spPr bwMode="auto">
          <a:xfrm>
            <a:off x="2590800" y="1200150"/>
            <a:ext cx="4486963" cy="33940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89371"/>
          </a:xfrm>
        </p:spPr>
        <p:txBody>
          <a:bodyPr>
            <a:normAutofit/>
          </a:bodyPr>
          <a:lstStyle/>
          <a:p>
            <a:r>
              <a:rPr lang="en-IN" sz="3200" dirty="0">
                <a:latin typeface="Times New Roman" pitchFamily="18" charset="0"/>
                <a:cs typeface="Times New Roman" pitchFamily="18" charset="0"/>
              </a:rPr>
              <a:t>Coding and Execution</a:t>
            </a:r>
            <a:endParaRPr lang="en-US" sz="3200"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id="{5BE21AE1-ADA4-7872-D6BE-697CDEBC72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276350"/>
            <a:ext cx="8763000" cy="32766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3200"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a:buNone/>
            </a:pPr>
            <a:endParaRPr lang="en-IN" sz="1600" dirty="0">
              <a:latin typeface="Times New Roman" pitchFamily="18" charset="0"/>
              <a:cs typeface="Times New Roman" pitchFamily="18" charset="0"/>
            </a:endParaRPr>
          </a:p>
          <a:p>
            <a:pPr>
              <a:buNone/>
            </a:pPr>
            <a:endParaRPr lang="en-IN" sz="1600" dirty="0">
              <a:latin typeface="Times New Roman" pitchFamily="18" charset="0"/>
              <a:cs typeface="Times New Roman" pitchFamily="18" charset="0"/>
            </a:endParaRPr>
          </a:p>
          <a:p>
            <a:pPr>
              <a:buNone/>
            </a:pPr>
            <a:endParaRPr lang="en-IN" sz="1600" dirty="0">
              <a:latin typeface="Times New Roman" pitchFamily="18" charset="0"/>
              <a:cs typeface="Times New Roman" pitchFamily="18" charset="0"/>
            </a:endParaRPr>
          </a:p>
          <a:p>
            <a:pPr>
              <a:buNone/>
            </a:pPr>
            <a:endParaRPr lang="en-IN" sz="1600" dirty="0">
              <a:latin typeface="Times New Roman" pitchFamily="18" charset="0"/>
              <a:cs typeface="Times New Roman" pitchFamily="18" charset="0"/>
            </a:endParaRPr>
          </a:p>
          <a:p>
            <a:pPr>
              <a:buNone/>
            </a:pPr>
            <a:endParaRPr lang="en-IN" sz="1600" dirty="0">
              <a:latin typeface="Times New Roman" pitchFamily="18" charset="0"/>
              <a:cs typeface="Times New Roman" pitchFamily="18" charset="0"/>
            </a:endParaRPr>
          </a:p>
          <a:p>
            <a:pPr>
              <a:buNone/>
            </a:pPr>
            <a:endParaRPr lang="en-IN" sz="1600" dirty="0">
              <a:latin typeface="Times New Roman" pitchFamily="18" charset="0"/>
              <a:cs typeface="Times New Roman" pitchFamily="18" charset="0"/>
            </a:endParaRPr>
          </a:p>
          <a:p>
            <a:pPr>
              <a:buNone/>
            </a:pPr>
            <a:endParaRPr lang="en-IN" sz="16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0B236300-7E79-7366-0EE9-EA4D87FEF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063228"/>
            <a:ext cx="5486399" cy="35313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0A4442-EE2A-A9B7-D59B-7874C83F2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043" y="818998"/>
            <a:ext cx="4541914" cy="350550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86A4F4-6FAC-6934-7D1D-CE044EC6F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478" y="114087"/>
            <a:ext cx="6729043" cy="491532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3CF338-3564-9F4F-D091-A418E0737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819150"/>
            <a:ext cx="7086600" cy="34289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190750"/>
            <a:ext cx="5257800" cy="1905000"/>
          </a:xfrm>
        </p:spPr>
        <p:txBody>
          <a:bodyPr>
            <a:normAutofit/>
          </a:bodyPr>
          <a:lstStyle/>
          <a:p>
            <a:endParaRPr lang="en-US" dirty="0"/>
          </a:p>
        </p:txBody>
      </p:sp>
      <p:pic>
        <p:nvPicPr>
          <p:cNvPr id="10" name="Content Placeholder 9">
            <a:extLst>
              <a:ext uri="{FF2B5EF4-FFF2-40B4-BE49-F238E27FC236}">
                <a16:creationId xmlns:a16="http://schemas.microsoft.com/office/drawing/2014/main" id="{20605654-4646-3741-EEE1-6344D6612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819150"/>
            <a:ext cx="7924800" cy="373379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685800" y="514350"/>
            <a:ext cx="8229600" cy="4079875"/>
          </a:xfrm>
        </p:spPr>
        <p:txBody>
          <a:bodyPr>
            <a:normAutofit fontScale="92500" lnSpcReduction="20000"/>
          </a:bodyPr>
          <a:lstStyle/>
          <a:p>
            <a:pPr>
              <a:buNone/>
            </a:pPr>
            <a:r>
              <a:rPr lang="en-US">
                <a:latin typeface="Times New Roman" pitchFamily="18" charset="0"/>
                <a:cs typeface="Times New Roman" pitchFamily="18" charset="0"/>
              </a:rPr>
              <a:t>Contents:</a:t>
            </a:r>
          </a:p>
          <a:p>
            <a:pPr>
              <a:buNone/>
            </a:pPr>
            <a:endParaRPr lang="en-US" dirty="0">
              <a:latin typeface="Times New Roman" pitchFamily="18" charset="0"/>
              <a:cs typeface="Times New Roman" pitchFamily="18" charset="0"/>
            </a:endParaRPr>
          </a:p>
          <a:p>
            <a:r>
              <a:rPr lang="en-IN" sz="2400" dirty="0">
                <a:latin typeface="Times New Roman" pitchFamily="18" charset="0"/>
                <a:cs typeface="Times New Roman" pitchFamily="18" charset="0"/>
              </a:rPr>
              <a:t>Abstract.</a:t>
            </a:r>
            <a:endParaRPr lang="en-US"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Introduction.</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Existing model.</a:t>
            </a:r>
          </a:p>
          <a:p>
            <a:r>
              <a:rPr lang="en-IN" sz="2400" dirty="0">
                <a:latin typeface="Times New Roman" pitchFamily="18" charset="0"/>
                <a:cs typeface="Times New Roman" pitchFamily="18" charset="0"/>
              </a:rPr>
              <a:t>Proposed system.</a:t>
            </a:r>
          </a:p>
          <a:p>
            <a:r>
              <a:rPr lang="en-IN" sz="2400" dirty="0">
                <a:latin typeface="Times New Roman" pitchFamily="18" charset="0"/>
                <a:cs typeface="Times New Roman" pitchFamily="18" charset="0"/>
              </a:rPr>
              <a:t>Requirement specification.</a:t>
            </a:r>
          </a:p>
          <a:p>
            <a:r>
              <a:rPr lang="en-US" sz="2400" dirty="0">
                <a:latin typeface="Times New Roman" pitchFamily="18" charset="0"/>
                <a:cs typeface="Times New Roman" pitchFamily="18" charset="0"/>
              </a:rPr>
              <a:t>Drawbacks of existing model.</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Designing</a:t>
            </a:r>
          </a:p>
          <a:p>
            <a:r>
              <a:rPr lang="en-IN" sz="2400" dirty="0">
                <a:latin typeface="Times New Roman" pitchFamily="18" charset="0"/>
                <a:cs typeface="Times New Roman" pitchFamily="18" charset="0"/>
              </a:rPr>
              <a:t>Coding and execution.</a:t>
            </a:r>
          </a:p>
          <a:p>
            <a:r>
              <a:rPr lang="en-IN" sz="2400" dirty="0">
                <a:latin typeface="Times New Roman" pitchFamily="18" charset="0"/>
                <a:cs typeface="Times New Roman" pitchFamily="18" charset="0"/>
              </a:rPr>
              <a:t>Conclusion.</a:t>
            </a:r>
          </a:p>
          <a:p>
            <a:pPr marL="0" indent="0">
              <a:buNone/>
            </a:pP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10;&#10;Description automatically generated">
            <a:extLst>
              <a:ext uri="{FF2B5EF4-FFF2-40B4-BE49-F238E27FC236}">
                <a16:creationId xmlns:a16="http://schemas.microsoft.com/office/drawing/2014/main" id="{7D2FF19A-B7DB-4C36-AA75-CA508B82C71E}"/>
              </a:ext>
            </a:extLst>
          </p:cNvPr>
          <p:cNvPicPr>
            <a:picLocks noChangeAspect="1"/>
          </p:cNvPicPr>
          <p:nvPr/>
        </p:nvPicPr>
        <p:blipFill>
          <a:blip r:embed="rId2" cstate="print"/>
          <a:stretch>
            <a:fillRect/>
          </a:stretch>
        </p:blipFill>
        <p:spPr>
          <a:xfrm>
            <a:off x="176733" y="828014"/>
            <a:ext cx="4423712" cy="4014788"/>
          </a:xfrm>
          <a:prstGeom prst="rect">
            <a:avLst/>
          </a:prstGeom>
        </p:spPr>
      </p:pic>
      <p:pic>
        <p:nvPicPr>
          <p:cNvPr id="3" name="Picture 2" descr="Table&#10;&#10;Description automatically generated">
            <a:extLst>
              <a:ext uri="{FF2B5EF4-FFF2-40B4-BE49-F238E27FC236}">
                <a16:creationId xmlns:a16="http://schemas.microsoft.com/office/drawing/2014/main" id="{2704E812-407A-45C6-8938-700A372BFCA3}"/>
              </a:ext>
            </a:extLst>
          </p:cNvPr>
          <p:cNvPicPr>
            <a:picLocks noChangeAspect="1"/>
          </p:cNvPicPr>
          <p:nvPr/>
        </p:nvPicPr>
        <p:blipFill>
          <a:blip r:embed="rId3" cstate="print"/>
          <a:stretch>
            <a:fillRect/>
          </a:stretch>
        </p:blipFill>
        <p:spPr>
          <a:xfrm>
            <a:off x="4800600" y="770864"/>
            <a:ext cx="4064000" cy="4071938"/>
          </a:xfrm>
          <a:prstGeom prst="rect">
            <a:avLst/>
          </a:prstGeom>
        </p:spPr>
      </p:pic>
    </p:spTree>
    <p:extLst>
      <p:ext uri="{BB962C8B-B14F-4D97-AF65-F5344CB8AC3E}">
        <p14:creationId xmlns:p14="http://schemas.microsoft.com/office/powerpoint/2010/main" val="1449336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52A02-8098-CB8A-C9C4-176946F9C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14350"/>
            <a:ext cx="7924799" cy="4038600"/>
          </a:xfrm>
          <a:prstGeom prst="rect">
            <a:avLst/>
          </a:prstGeom>
        </p:spPr>
      </p:pic>
    </p:spTree>
    <p:extLst>
      <p:ext uri="{BB962C8B-B14F-4D97-AF65-F5344CB8AC3E}">
        <p14:creationId xmlns:p14="http://schemas.microsoft.com/office/powerpoint/2010/main" val="3558769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BA25B8-9652-A38D-35C0-952D05357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72258"/>
            <a:ext cx="4572000" cy="4198984"/>
          </a:xfrm>
          <a:prstGeom prst="rect">
            <a:avLst/>
          </a:prstGeom>
        </p:spPr>
      </p:pic>
      <p:pic>
        <p:nvPicPr>
          <p:cNvPr id="7" name="Picture 6">
            <a:extLst>
              <a:ext uri="{FF2B5EF4-FFF2-40B4-BE49-F238E27FC236}">
                <a16:creationId xmlns:a16="http://schemas.microsoft.com/office/drawing/2014/main" id="{5A427637-84BC-39BD-0E01-2006AB19D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1" y="780642"/>
            <a:ext cx="3962400" cy="3890600"/>
          </a:xfrm>
          <a:prstGeom prst="rect">
            <a:avLst/>
          </a:prstGeom>
        </p:spPr>
      </p:pic>
    </p:spTree>
    <p:extLst>
      <p:ext uri="{BB962C8B-B14F-4D97-AF65-F5344CB8AC3E}">
        <p14:creationId xmlns:p14="http://schemas.microsoft.com/office/powerpoint/2010/main" val="3592644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itchFamily="18" charset="0"/>
                <a:cs typeface="Times New Roman" pitchFamily="18" charset="0"/>
              </a:rPr>
              <a:t>Conclusion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990600" y="1504950"/>
            <a:ext cx="7467600" cy="2971800"/>
          </a:xfrm>
        </p:spPr>
        <p:txBody>
          <a:bodyPr>
            <a:normAutofit fontScale="85000" lnSpcReduction="20000"/>
          </a:bodyPr>
          <a:lstStyle/>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paper, we briefly explained the motivation of the work at first. Then, we illustrated the learning and performance task of the model. Using basic ML tools and simplified techniques the method has achieved reasonably high accuracy. It can be used for a variety of applications. Wearing a mask may be obligatory in the near future, considering the Covid-19 crisis. Many public service providers will ask the customers to wear masks correctly to avail of their services. The deployed model will contribute immensely to the public health care system. In future it can be extended to detect if a person is wearing the mask properly or not. The model can be further improved to detect if the mask is virus prone or not i.e. the type of the mask is surgical, N95 or not.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None/>
            </a:pPr>
            <a:endParaRPr lang="en-IN" sz="18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676400" y="1352550"/>
            <a:ext cx="5638800" cy="2133600"/>
          </a:xfrm>
        </p:spPr>
        <p:txBody>
          <a:bodyPr>
            <a:normAutofit/>
          </a:bodyPr>
          <a:lstStyle/>
          <a:p>
            <a:endParaRPr lang="en-IN" b="1" dirty="0">
              <a:latin typeface="Times New Roman" pitchFamily="18" charset="0"/>
              <a:cs typeface="Times New Roman" pitchFamily="18" charset="0"/>
            </a:endParaRPr>
          </a:p>
          <a:p>
            <a:r>
              <a:rPr lang="en-IN" sz="4000" dirty="0">
                <a:latin typeface="Times New Roman" pitchFamily="18" charset="0"/>
                <a:cs typeface="Times New Roman" pitchFamily="18" charset="0"/>
              </a:rPr>
              <a:t>Thank You</a:t>
            </a:r>
            <a:endParaRPr lang="en-IN" sz="40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IN" sz="3200" dirty="0">
                <a:latin typeface="Times New Roman" pitchFamily="18" charset="0"/>
                <a:cs typeface="Times New Roman" pitchFamily="18" charset="0"/>
              </a:rPr>
              <a:t>Abstract</a:t>
            </a:r>
            <a:endParaRPr lang="en-US" sz="3200" dirty="0">
              <a:latin typeface="Times New Roman" pitchFamily="18" charset="0"/>
              <a:cs typeface="Times New Roman" pitchFamily="18" charset="0"/>
            </a:endParaRPr>
          </a:p>
        </p:txBody>
      </p:sp>
      <p:sp>
        <p:nvSpPr>
          <p:cNvPr id="4" name="Subtitle 3"/>
          <p:cNvSpPr>
            <a:spLocks noGrp="1"/>
          </p:cNvSpPr>
          <p:nvPr>
            <p:ph idx="1"/>
          </p:nvPr>
        </p:nvSpPr>
        <p:spPr>
          <a:xfrm>
            <a:off x="1295400" y="1200151"/>
            <a:ext cx="6705600" cy="3047999"/>
          </a:xfrm>
        </p:spPr>
        <p:txBody>
          <a:bodyPr>
            <a:noAutofit/>
          </a:bodyPr>
          <a:lstStyle/>
          <a:p>
            <a:pPr algn="just"/>
            <a:r>
              <a:rPr lang="en-US" sz="1400" dirty="0">
                <a:solidFill>
                  <a:schemeClr val="tx1">
                    <a:lumMod val="95000"/>
                  </a:schemeClr>
                </a:solidFill>
                <a:latin typeface="Times New Roman" panose="02020603050405020304" pitchFamily="18" charset="0"/>
                <a:ea typeface="Malgun Gothic" panose="020B0503020000020004" pitchFamily="34" charset="-127"/>
              </a:rPr>
              <a:t>Covid-19</a:t>
            </a:r>
            <a:r>
              <a:rPr lang="en-US" sz="1400" dirty="0">
                <a:solidFill>
                  <a:schemeClr val="tx1">
                    <a:lumMod val="95000"/>
                  </a:schemeClr>
                </a:solidFill>
                <a:effectLst/>
                <a:latin typeface="Times New Roman" panose="02020603050405020304" pitchFamily="18" charset="0"/>
                <a:ea typeface="Malgun Gothic" panose="020B0503020000020004" pitchFamily="34" charset="-127"/>
              </a:rPr>
              <a:t> also known as Serious Acute Respiratory Syndrome corona virus-2 is an infectious disease that is released from an infected sick person who speaks, sneezes, or coughs by respiratory droplets. This spreads quickly through close contact with anyone infected, or by touching objects or surfaces affected with a virus. There's still currently no vaccine available to protect against COVID-19 and preventing </a:t>
            </a:r>
            <a:r>
              <a:rPr lang="en-US" sz="1400" dirty="0">
                <a:effectLst/>
                <a:latin typeface="Times New Roman" panose="02020603050405020304" pitchFamily="18" charset="0"/>
                <a:ea typeface="Malgun Gothic" panose="020B0503020000020004" pitchFamily="34" charset="-127"/>
              </a:rPr>
              <a:t>exposure to the virus seems to be the only method to safeguard ourselves. </a:t>
            </a:r>
          </a:p>
          <a:p>
            <a:pPr algn="just"/>
            <a:endParaRPr lang="en-US" sz="1400" dirty="0">
              <a:effectLst/>
              <a:latin typeface="Times New Roman" panose="02020603050405020304" pitchFamily="18" charset="0"/>
              <a:ea typeface="Malgun Gothic" panose="020B0503020000020004" pitchFamily="34" charset="-127"/>
            </a:endParaRPr>
          </a:p>
          <a:p>
            <a:pPr algn="just"/>
            <a:r>
              <a:rPr lang="en-US" sz="1400" dirty="0">
                <a:effectLst/>
                <a:latin typeface="Times New Roman" panose="02020603050405020304" pitchFamily="18" charset="0"/>
                <a:ea typeface="Malgun Gothic" panose="020B0503020000020004" pitchFamily="34" charset="-127"/>
              </a:rPr>
              <a:t>Wearing a facemask that covers the nose and mouth in a public setting and often washing hands or the use of at least 70% alcohol-based sanitizers is one way to avoid being exposed to the virus. </a:t>
            </a:r>
          </a:p>
          <a:p>
            <a:pPr algn="just"/>
            <a:endParaRPr lang="en-US" sz="1400" dirty="0">
              <a:effectLst/>
              <a:latin typeface="Times New Roman" panose="02020603050405020304" pitchFamily="18" charset="0"/>
              <a:ea typeface="Malgun Gothic" panose="020B0503020000020004" pitchFamily="34" charset="-127"/>
            </a:endParaRPr>
          </a:p>
          <a:p>
            <a:pPr algn="just"/>
            <a:r>
              <a:rPr lang="en-US" sz="1400" dirty="0">
                <a:effectLst/>
                <a:latin typeface="Times New Roman" panose="02020603050405020304" pitchFamily="18" charset="0"/>
                <a:ea typeface="Malgun Gothic" panose="020B0503020000020004" pitchFamily="34" charset="-127"/>
              </a:rPr>
              <a:t>Amid the advancement of technology, Deep Learning has proven its effectiveness in recognition and classification through image processing. The research study uses deep learning techniques in distinguishing facial recognition and recognize if the person is wearing a facemask or not.</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3215625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1"/>
            <a:ext cx="7315200" cy="685799"/>
          </a:xfrm>
        </p:spPr>
        <p:txBody>
          <a:bodyPr>
            <a:normAutofit/>
          </a:bodyPr>
          <a:lstStyle/>
          <a:p>
            <a:r>
              <a:rPr lang="en-IN" sz="3200" dirty="0">
                <a:latin typeface="Times New Roman" pitchFamily="18" charset="0"/>
                <a:cs typeface="Times New Roman" pitchFamily="18" charset="0"/>
              </a:rPr>
              <a:t> </a:t>
            </a:r>
            <a:r>
              <a:rPr lang="en-IN" sz="3200" b="1" dirty="0">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52551"/>
            <a:ext cx="7620000" cy="3242072"/>
          </a:xfrm>
        </p:spPr>
        <p:txBody>
          <a:bodyPr>
            <a:normAutofit/>
          </a:bodyPr>
          <a:lstStyle/>
          <a:p>
            <a:pPr algn="just">
              <a:buNone/>
            </a:pPr>
            <a:r>
              <a:rPr lang="en-IN" sz="1050" dirty="0">
                <a:latin typeface="Times New Roman" pitchFamily="18" charset="0"/>
                <a:cs typeface="Times New Roman" pitchFamily="18" charset="0"/>
              </a:rPr>
              <a:t>   </a:t>
            </a:r>
          </a:p>
          <a:p>
            <a:pPr marL="0" indent="0" algn="just">
              <a:buNone/>
            </a:pPr>
            <a:r>
              <a:rPr lang="en-US" sz="2400" b="1" dirty="0">
                <a:latin typeface="Times New Roman" pitchFamily="18" charset="0"/>
                <a:cs typeface="Times New Roman" pitchFamily="18" charset="0"/>
              </a:rPr>
              <a:t>Identification of problem domain :</a:t>
            </a:r>
          </a:p>
          <a:p>
            <a:pPr marL="0" indent="0" algn="just">
              <a:buNone/>
            </a:pPr>
            <a:endParaRPr lang="en-US" sz="18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Raise of COVID cases.</a:t>
            </a:r>
          </a:p>
          <a:p>
            <a:pPr algn="just"/>
            <a:r>
              <a:rPr lang="en-US" sz="2000" dirty="0">
                <a:latin typeface="Times New Roman" pitchFamily="18" charset="0"/>
                <a:cs typeface="Times New Roman" pitchFamily="18" charset="0"/>
              </a:rPr>
              <a:t>Best solution is to wear a face mask.</a:t>
            </a:r>
          </a:p>
          <a:p>
            <a:pPr algn="just"/>
            <a:r>
              <a:rPr lang="en-US" sz="2000" dirty="0">
                <a:latin typeface="Times New Roman" pitchFamily="18" charset="0"/>
                <a:cs typeface="Times New Roman" pitchFamily="18" charset="0"/>
              </a:rPr>
              <a:t>Majority citizens are not following.</a:t>
            </a:r>
          </a:p>
          <a:p>
            <a:pPr algn="just"/>
            <a:r>
              <a:rPr lang="en-US" sz="2000" dirty="0">
                <a:latin typeface="Times New Roman" pitchFamily="18" charset="0"/>
                <a:cs typeface="Times New Roman" pitchFamily="18" charset="0"/>
              </a:rPr>
              <a:t>Results in rigorous spread of virus.</a:t>
            </a:r>
          </a:p>
          <a:p>
            <a:pPr algn="just"/>
            <a:endParaRPr lang="en-US" sz="1800" b="1" dirty="0">
              <a:latin typeface="Times New Roman" pitchFamily="18" charset="0"/>
              <a:cs typeface="Times New Roman" pitchFamily="18" charset="0"/>
            </a:endParaRPr>
          </a:p>
          <a:p>
            <a:pPr algn="just"/>
            <a:endParaRPr lang="en-US" sz="18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2951"/>
            <a:ext cx="8229600" cy="533400"/>
          </a:xfrm>
        </p:spPr>
        <p:txBody>
          <a:bodyPr>
            <a:normAutofit fontScale="90000"/>
          </a:bodyPr>
          <a:lstStyle/>
          <a:p>
            <a:r>
              <a:rPr lang="en-US" sz="3200" b="1" dirty="0">
                <a:latin typeface="Times New Roman" pitchFamily="18" charset="0"/>
                <a:cs typeface="Times New Roman" pitchFamily="18" charset="0"/>
              </a:rPr>
              <a:t>Existing Model</a:t>
            </a:r>
          </a:p>
        </p:txBody>
      </p:sp>
      <p:sp>
        <p:nvSpPr>
          <p:cNvPr id="5" name="Content Placeholder 4"/>
          <p:cNvSpPr>
            <a:spLocks noGrp="1"/>
          </p:cNvSpPr>
          <p:nvPr>
            <p:ph idx="1"/>
          </p:nvPr>
        </p:nvSpPr>
        <p:spPr>
          <a:xfrm>
            <a:off x="1143000" y="1504950"/>
            <a:ext cx="7086600" cy="2895600"/>
          </a:xfrm>
        </p:spPr>
        <p:txBody>
          <a:bodyPr>
            <a:normAutofit/>
          </a:bodyPr>
          <a:lstStyle/>
          <a:p>
            <a:pPr>
              <a:spcBef>
                <a:spcPts val="0"/>
              </a:spcBef>
              <a:buSzPts val="2400"/>
            </a:pPr>
            <a:r>
              <a:rPr lang="en-US" sz="1800" dirty="0">
                <a:latin typeface="Times New Roman" panose="02020603050405020304" pitchFamily="18" charset="0"/>
                <a:cs typeface="Times New Roman" panose="02020603050405020304" pitchFamily="18" charset="0"/>
              </a:rPr>
              <a:t>CNN - used in prediction problems</a:t>
            </a:r>
          </a:p>
          <a:p>
            <a:pPr marL="274320" lvl="0" indent="0" algn="l" rtl="0">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a:p>
            <a:pPr>
              <a:spcBef>
                <a:spcPts val="0"/>
              </a:spcBef>
              <a:buSzPts val="2400"/>
            </a:pPr>
            <a:r>
              <a:rPr lang="en-US" sz="1800" dirty="0">
                <a:latin typeface="Times New Roman" panose="02020603050405020304" pitchFamily="18" charset="0"/>
                <a:cs typeface="Times New Roman" panose="02020603050405020304" pitchFamily="18" charset="0"/>
              </a:rPr>
              <a:t>Existing model -  face detection</a:t>
            </a:r>
          </a:p>
          <a:p>
            <a:pPr marL="274320" lvl="0" indent="0" algn="l" rtl="0">
              <a:spcBef>
                <a:spcPts val="480"/>
              </a:spcBef>
              <a:spcAft>
                <a:spcPts val="0"/>
              </a:spcAft>
              <a:buNone/>
            </a:pPr>
            <a:endParaRPr lang="en-US" sz="1800" dirty="0">
              <a:latin typeface="Times New Roman" panose="02020603050405020304" pitchFamily="18" charset="0"/>
              <a:cs typeface="Times New Roman" panose="02020603050405020304" pitchFamily="18" charset="0"/>
            </a:endParaRPr>
          </a:p>
          <a:p>
            <a:pPr lvl="0" algn="l" rtl="0">
              <a:spcBef>
                <a:spcPts val="480"/>
              </a:spcBef>
              <a:spcAft>
                <a:spcPts val="0"/>
              </a:spcAft>
              <a:buSzPts val="2400"/>
            </a:pPr>
            <a:r>
              <a:rPr lang="en-US" sz="1800" dirty="0">
                <a:latin typeface="Times New Roman" panose="02020603050405020304" pitchFamily="18" charset="0"/>
                <a:cs typeface="Times New Roman" panose="02020603050405020304" pitchFamily="18" charset="0"/>
              </a:rPr>
              <a:t>Model – struggles in detecting the faces with mask</a:t>
            </a:r>
          </a:p>
          <a:p>
            <a:pPr marL="274320" lvl="0" indent="0" algn="l" rtl="0">
              <a:spcBef>
                <a:spcPts val="480"/>
              </a:spcBef>
              <a:spcAft>
                <a:spcPts val="0"/>
              </a:spcAft>
              <a:buNone/>
            </a:pPr>
            <a:endParaRPr lang="en-US" sz="1800" dirty="0">
              <a:latin typeface="Times New Roman" panose="02020603050405020304" pitchFamily="18" charset="0"/>
              <a:cs typeface="Times New Roman" panose="02020603050405020304" pitchFamily="18" charset="0"/>
            </a:endParaRPr>
          </a:p>
          <a:p>
            <a:pPr>
              <a:spcBef>
                <a:spcPts val="480"/>
              </a:spcBef>
              <a:buSzPts val="2400"/>
            </a:pPr>
            <a:r>
              <a:rPr lang="en-US" sz="1800" dirty="0">
                <a:latin typeface="Times New Roman" panose="02020603050405020304" pitchFamily="18" charset="0"/>
                <a:cs typeface="Times New Roman" panose="02020603050405020304" pitchFamily="18" charset="0"/>
              </a:rPr>
              <a:t>Bad in low light conditions</a:t>
            </a:r>
          </a:p>
          <a:p>
            <a:pPr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07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Proposed System</a:t>
            </a:r>
          </a:p>
        </p:txBody>
      </p:sp>
      <p:sp>
        <p:nvSpPr>
          <p:cNvPr id="3" name="Content Placeholder 2"/>
          <p:cNvSpPr>
            <a:spLocks noGrp="1"/>
          </p:cNvSpPr>
          <p:nvPr>
            <p:ph idx="1"/>
          </p:nvPr>
        </p:nvSpPr>
        <p:spPr/>
        <p:txBody>
          <a:bodyPr>
            <a:normAutofit/>
          </a:bodyPr>
          <a:lstStyle/>
          <a:p>
            <a:pPr algn="just"/>
            <a:r>
              <a:rPr lang="en-US" sz="1600" dirty="0">
                <a:effectLst/>
                <a:latin typeface="Times New Roman" panose="02020603050405020304" pitchFamily="18" charset="0"/>
                <a:ea typeface="Malgun Gothic" panose="020B0503020000020004" pitchFamily="34" charset="-127"/>
                <a:cs typeface="Times New Roman" panose="02020603050405020304" pitchFamily="18" charset="0"/>
              </a:rPr>
              <a:t>Our proposed study uses the architectural features of VGG-16 as the foundation network for face recognition and the Fully-Convolutional segmentation network. The VGG-16 network is fairly robust in extracting features and less costly in computational terms. Nevertheless, most segmentation architectures consecutively rely on input image </a:t>
            </a:r>
            <a:r>
              <a:rPr lang="en-US" sz="1600" dirty="0" err="1">
                <a:effectLst/>
                <a:latin typeface="Times New Roman" panose="02020603050405020304" pitchFamily="18" charset="0"/>
                <a:ea typeface="Malgun Gothic" panose="020B0503020000020004" pitchFamily="34" charset="-127"/>
                <a:cs typeface="Times New Roman" panose="02020603050405020304" pitchFamily="18" charset="0"/>
              </a:rPr>
              <a:t>downsampling</a:t>
            </a:r>
            <a:r>
              <a:rPr lang="en-US" sz="1600" dirty="0">
                <a:effectLst/>
                <a:latin typeface="Times New Roman" panose="02020603050405020304" pitchFamily="18" charset="0"/>
                <a:ea typeface="Malgun Gothic" panose="020B0503020000020004" pitchFamily="34" charset="-127"/>
                <a:cs typeface="Times New Roman" panose="02020603050405020304" pitchFamily="18" charset="0"/>
              </a:rPr>
              <a:t> and </a:t>
            </a:r>
            <a:r>
              <a:rPr lang="en-US" sz="1600" dirty="0" err="1">
                <a:effectLst/>
                <a:latin typeface="Times New Roman" panose="02020603050405020304" pitchFamily="18" charset="0"/>
                <a:ea typeface="Malgun Gothic" panose="020B0503020000020004" pitchFamily="34" charset="-127"/>
                <a:cs typeface="Times New Roman" panose="02020603050405020304" pitchFamily="18" charset="0"/>
              </a:rPr>
              <a:t>upsampling.In</a:t>
            </a:r>
            <a:r>
              <a:rPr lang="en-US" sz="1600" dirty="0">
                <a:effectLst/>
                <a:latin typeface="Times New Roman" panose="02020603050405020304" pitchFamily="18" charset="0"/>
                <a:ea typeface="Malgun Gothic" panose="020B0503020000020004" pitchFamily="34" charset="-127"/>
                <a:cs typeface="Times New Roman" panose="02020603050405020304" pitchFamily="18" charset="0"/>
              </a:rPr>
              <a:t> proposed system we are detecting the people with the mask and no mask.</a:t>
            </a:r>
            <a:endParaRPr lang="en-US" sz="1600" dirty="0">
              <a:latin typeface="Times New Roman" panose="02020603050405020304" pitchFamily="18" charset="0"/>
              <a:ea typeface="Malgun Gothic" panose="020B0503020000020004" pitchFamily="34" charset="-127"/>
              <a:cs typeface="Times New Roman" panose="02020603050405020304" pitchFamily="18" charset="0"/>
            </a:endParaRPr>
          </a:p>
          <a:p>
            <a:pPr marL="0" indent="0" algn="just">
              <a:buNone/>
            </a:pPr>
            <a:endParaRPr lang="en-US" sz="16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To detect the presence of mask on human face.</a:t>
            </a:r>
          </a:p>
          <a:p>
            <a:pPr algn="just"/>
            <a:r>
              <a:rPr lang="en-IN" sz="1600" dirty="0">
                <a:latin typeface="Times New Roman" panose="02020603050405020304" pitchFamily="18" charset="0"/>
                <a:cs typeface="Times New Roman" panose="02020603050405020304" pitchFamily="18" charset="0"/>
              </a:rPr>
              <a:t>Detects the face accurately even in the low light.</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Identifies whether the mask is placed properly or not.</a:t>
            </a:r>
          </a:p>
          <a:p>
            <a:pPr algn="just"/>
            <a:endParaRPr lang="en-US" sz="1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itchFamily="18" charset="0"/>
                <a:cs typeface="Times New Roman" pitchFamily="18" charset="0"/>
              </a:rPr>
              <a:t>Requirement Specification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project involved analyzing the design of few applications so as to make the application more users friendly. To do so, it was really important to keep the navigations from one screen to the other well ordered and at the same time reducing the amount of typing the user needs to do. In order to make the application more accessible, the browser version had to be chosen so that it is compatible with most of the Browsers. </a:t>
            </a:r>
          </a:p>
          <a:p>
            <a:pPr marL="0" indent="0">
              <a:buNone/>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b="1" dirty="0">
                <a:latin typeface="Times New Roman" panose="02020603050405020304" pitchFamily="18" charset="0"/>
                <a:ea typeface="Calibri" panose="020F0502020204030204" pitchFamily="34" charset="0"/>
                <a:cs typeface="Times New Roman" panose="02020603050405020304" pitchFamily="18" charset="0"/>
              </a:rPr>
              <a:t>Operating Systems Supported  :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windows 7 , windows 8 , windows 10 , windows XP.</a:t>
            </a:r>
          </a:p>
          <a:p>
            <a:r>
              <a:rPr lang="en-US" sz="1600" b="1" dirty="0">
                <a:latin typeface="Times New Roman" panose="02020603050405020304" pitchFamily="18" charset="0"/>
                <a:ea typeface="Calibri" panose="020F0502020204030204" pitchFamily="34" charset="0"/>
                <a:cs typeface="Times New Roman" panose="02020603050405020304" pitchFamily="18" charset="0"/>
              </a:rPr>
              <a:t>Technologies and languages used to Develop  : </a:t>
            </a:r>
            <a:r>
              <a:rPr lang="en-US" sz="1600" dirty="0">
                <a:latin typeface="Times New Roman" panose="02020603050405020304" pitchFamily="18" charset="0"/>
                <a:ea typeface="Calibri" panose="020F0502020204030204" pitchFamily="34" charset="0"/>
                <a:cs typeface="Times New Roman" panose="02020603050405020304" pitchFamily="18" charset="0"/>
              </a:rPr>
              <a:t>Python , </a:t>
            </a:r>
            <a:r>
              <a:rPr lang="en-US" sz="1600" dirty="0" err="1">
                <a:latin typeface="Times New Roman" panose="02020603050405020304" pitchFamily="18" charset="0"/>
                <a:ea typeface="Calibri" panose="020F0502020204030204" pitchFamily="34" charset="0"/>
                <a:cs typeface="Times New Roman" panose="02020603050405020304" pitchFamily="18" charset="0"/>
              </a:rPr>
              <a:t>JupyterNotebook</a:t>
            </a:r>
            <a:r>
              <a:rPr lang="en-US" sz="1600" dirty="0">
                <a:latin typeface="Times New Roman" panose="02020603050405020304" pitchFamily="18" charset="0"/>
                <a:ea typeface="Calibri" panose="020F0502020204030204" pitchFamily="34" charset="0"/>
                <a:cs typeface="Times New Roman" panose="02020603050405020304" pitchFamily="18" charset="0"/>
              </a:rPr>
              <a:t> ,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Pycharm</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  :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Python</a:t>
            </a:r>
          </a:p>
          <a:p>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Hardware Requirements  : </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Pentium 4 or higher processor , RAM : 256 Mb ,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HardDisk</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 min 512 Mb</a:t>
            </a:r>
          </a:p>
          <a:p>
            <a:r>
              <a:rPr lang="en-IN" sz="1600" b="1" dirty="0">
                <a:latin typeface="Times New Roman" panose="02020603050405020304" pitchFamily="18" charset="0"/>
                <a:ea typeface="SimSun" panose="02010600030101010101" pitchFamily="2" charset="-122"/>
                <a:cs typeface="Times New Roman" panose="02020603050405020304" pitchFamily="18" charset="0"/>
              </a:rPr>
              <a:t>Functional Requirements  : </a:t>
            </a:r>
            <a:r>
              <a:rPr lang="en-IN" sz="1600" dirty="0">
                <a:latin typeface="Times New Roman" panose="02020603050405020304" pitchFamily="18" charset="0"/>
                <a:ea typeface="SimSun" panose="02010600030101010101" pitchFamily="2" charset="-122"/>
                <a:cs typeface="Times New Roman" panose="02020603050405020304" pitchFamily="18" charset="0"/>
              </a:rPr>
              <a:t>Graphical user interface with user</a:t>
            </a:r>
            <a:endParaRPr lang="en-IN" sz="1600" dirty="0">
              <a:latin typeface="Times New Roman" panose="02020603050405020304"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0550"/>
            <a:ext cx="8229600" cy="761999"/>
          </a:xfrm>
        </p:spPr>
        <p:txBody>
          <a:bodyPr>
            <a:normAutofit/>
          </a:bodyPr>
          <a:lstStyle/>
          <a:p>
            <a:r>
              <a:rPr lang="en-US" sz="3200" b="1" dirty="0">
                <a:latin typeface="Times New Roman" pitchFamily="18" charset="0"/>
                <a:cs typeface="Times New Roman" pitchFamily="18" charset="0"/>
              </a:rPr>
              <a:t>Drawbacks of Existing Model</a:t>
            </a:r>
          </a:p>
        </p:txBody>
      </p:sp>
      <p:sp>
        <p:nvSpPr>
          <p:cNvPr id="5" name="Content Placeholder 4"/>
          <p:cNvSpPr>
            <a:spLocks noGrp="1"/>
          </p:cNvSpPr>
          <p:nvPr>
            <p:ph idx="1"/>
          </p:nvPr>
        </p:nvSpPr>
        <p:spPr>
          <a:xfrm>
            <a:off x="914400" y="1809750"/>
            <a:ext cx="7010400" cy="2784873"/>
          </a:xfrm>
        </p:spPr>
        <p:txBody>
          <a:bodyPr>
            <a:normAutofit/>
          </a:bodyPr>
          <a:lstStyle/>
          <a:p>
            <a:pPr algn="just">
              <a:buFont typeface="Arial" panose="020B0604020202020204" pitchFamily="34" charset="0"/>
              <a:buChar char="•"/>
            </a:pPr>
            <a:r>
              <a:rPr lang="en-US" sz="1800" dirty="0">
                <a:effectLst/>
                <a:latin typeface="Times New Roman" panose="02020603050405020304" pitchFamily="18" charset="0"/>
                <a:ea typeface="Malgun Gothic" panose="020B0503020000020004" pitchFamily="34" charset="-127"/>
              </a:rPr>
              <a:t>Takes more time to classify the mask images because of its long complex structure</a:t>
            </a:r>
            <a:r>
              <a:rPr lang="en-US" sz="1800" dirty="0">
                <a:latin typeface="Times New Roman" pitchFamily="18" charset="0"/>
                <a:cs typeface="Times New Roman" pitchFamily="18" charset="0"/>
              </a:rPr>
              <a:t>.</a:t>
            </a:r>
          </a:p>
          <a:p>
            <a:pPr algn="just">
              <a:buFont typeface="Arial" panose="020B0604020202020204" pitchFamily="34" charset="0"/>
              <a:buChar char="•"/>
            </a:pPr>
            <a:r>
              <a:rPr lang="en-US" sz="1800" dirty="0">
                <a:effectLst/>
                <a:latin typeface="Times New Roman" panose="02020603050405020304" pitchFamily="18" charset="0"/>
                <a:ea typeface="Malgun Gothic" panose="020B0503020000020004" pitchFamily="34" charset="-127"/>
              </a:rPr>
              <a:t>It is not deployed completely.</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55702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itchFamily="18" charset="0"/>
                <a:cs typeface="Times New Roman" pitchFamily="18" charset="0"/>
              </a:rPr>
              <a:t>Designing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47750"/>
            <a:ext cx="8229600" cy="3546873"/>
          </a:xfrm>
        </p:spPr>
        <p:txBody>
          <a:bodyPr>
            <a:normAutofit/>
          </a:bodyPr>
          <a:lstStyle/>
          <a:p>
            <a:pPr algn="just"/>
            <a:r>
              <a:rPr lang="en-GB" sz="1800" dirty="0">
                <a:effectLst/>
                <a:latin typeface="Times New Roman" pitchFamily="18" charset="0"/>
                <a:ea typeface="Arial" panose="020B0604020202020204" pitchFamily="34" charset="0"/>
                <a:cs typeface="Times New Roman" pitchFamily="18" charset="0"/>
              </a:rPr>
              <a:t>Design is a multi step process that focuses on data structure, Software architecture, procedural details and interface between modules.</a:t>
            </a:r>
          </a:p>
          <a:p>
            <a:pPr algn="just"/>
            <a:r>
              <a:rPr lang="en-GB" sz="1800" dirty="0">
                <a:effectLst/>
                <a:latin typeface="Times New Roman" pitchFamily="18" charset="0"/>
                <a:ea typeface="Arial" panose="020B0604020202020204" pitchFamily="34" charset="0"/>
                <a:cs typeface="Times New Roman" pitchFamily="18" charset="0"/>
              </a:rPr>
              <a:t>The purpose of the design phase is to plan a solution of the problem specified by the requirements document.</a:t>
            </a:r>
          </a:p>
          <a:p>
            <a:pPr algn="just"/>
            <a:r>
              <a:rPr lang="en-GB" sz="1800" dirty="0">
                <a:effectLst/>
                <a:latin typeface="Times New Roman" pitchFamily="18" charset="0"/>
                <a:ea typeface="Arial" panose="020B0604020202020204" pitchFamily="34" charset="0"/>
                <a:cs typeface="Times New Roman" pitchFamily="18" charset="0"/>
              </a:rPr>
              <a:t> The design of a system is perhaps the most critical factor affecting the quality of the software.</a:t>
            </a:r>
          </a:p>
          <a:p>
            <a:pPr algn="just"/>
            <a:r>
              <a:rPr lang="en-GB" sz="1800" dirty="0">
                <a:effectLst/>
                <a:latin typeface="Times New Roman" pitchFamily="18" charset="0"/>
                <a:ea typeface="Arial" panose="020B0604020202020204" pitchFamily="34" charset="0"/>
                <a:cs typeface="Times New Roman" pitchFamily="18" charset="0"/>
              </a:rPr>
              <a:t> It has a major impact on the project during later phases, particularly during testing and maintenance.</a:t>
            </a:r>
            <a:endParaRPr lang="en-IN" sz="1800" dirty="0">
              <a:effectLst/>
              <a:latin typeface="Times New Roman" pitchFamily="18" charset="0"/>
              <a:ea typeface="Arial" panose="020B0604020202020204" pitchFamily="34"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1992</TotalTime>
  <Words>808</Words>
  <Application>Microsoft Office PowerPoint</Application>
  <PresentationFormat>On-screen Show (16:9)</PresentationFormat>
  <Paragraphs>77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Face Mask Detection  Using Machine Learning</vt:lpstr>
      <vt:lpstr>PowerPoint Presentation</vt:lpstr>
      <vt:lpstr>Abstract</vt:lpstr>
      <vt:lpstr> Introduction</vt:lpstr>
      <vt:lpstr>Existing Model</vt:lpstr>
      <vt:lpstr>Proposed System</vt:lpstr>
      <vt:lpstr>Requirement Specification</vt:lpstr>
      <vt:lpstr>Drawbacks of Existing Model</vt:lpstr>
      <vt:lpstr>Designing</vt:lpstr>
      <vt:lpstr>System Architecture</vt:lpstr>
      <vt:lpstr>Activity Diagram</vt:lpstr>
      <vt:lpstr>Sequence Diagram</vt:lpstr>
      <vt:lpstr>Use Case Diagram</vt:lpstr>
      <vt:lpstr>Coding and Execution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dc:title>
  <dc:creator>ADMIN</dc:creator>
  <cp:lastModifiedBy>Poojitha Nadendla</cp:lastModifiedBy>
  <cp:revision>191</cp:revision>
  <dcterms:created xsi:type="dcterms:W3CDTF">2006-08-16T00:00:00Z</dcterms:created>
  <dcterms:modified xsi:type="dcterms:W3CDTF">2023-10-28T05:22:54Z</dcterms:modified>
</cp:coreProperties>
</file>