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  <p:sldId id="277" r:id="rId55"/>
    <p:sldId id="278" r:id="rId56"/>
    <p:sldId id="279" r:id="rId57"/>
    <p:sldId id="280" r:id="rId58"/>
    <p:sldId id="281" r:id="rId59"/>
    <p:sldId id="282" r:id="rId60"/>
    <p:sldId id="283" r:id="rId61"/>
    <p:sldId id="284" r:id="rId62"/>
    <p:sldId id="285" r:id="rId63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Aileron" charset="1" panose="00000500000000000000"/>
      <p:regular r:id="rId22"/>
    </p:embeddedFont>
    <p:embeddedFont>
      <p:font typeface="Aileron Bold" charset="1" panose="00000800000000000000"/>
      <p:regular r:id="rId23"/>
    </p:embeddedFont>
    <p:embeddedFont>
      <p:font typeface="Aileron Italics" charset="1" panose="00000500000000000000"/>
      <p:regular r:id="rId24"/>
    </p:embeddedFont>
    <p:embeddedFont>
      <p:font typeface="Aileron Bold Italics" charset="1" panose="00000800000000000000"/>
      <p:regular r:id="rId25"/>
    </p:embeddedFont>
    <p:embeddedFont>
      <p:font typeface="Aileron Thin" charset="1" panose="00000300000000000000"/>
      <p:regular r:id="rId26"/>
    </p:embeddedFont>
    <p:embeddedFont>
      <p:font typeface="Aileron Thin Italics" charset="1" panose="00000300000000000000"/>
      <p:regular r:id="rId27"/>
    </p:embeddedFont>
    <p:embeddedFont>
      <p:font typeface="Aileron Light" charset="1" panose="00000400000000000000"/>
      <p:regular r:id="rId28"/>
    </p:embeddedFont>
    <p:embeddedFont>
      <p:font typeface="Aileron Light Italics" charset="1" panose="00000400000000000000"/>
      <p:regular r:id="rId29"/>
    </p:embeddedFont>
    <p:embeddedFont>
      <p:font typeface="Aileron Ultra-Bold" charset="1" panose="00000A00000000000000"/>
      <p:regular r:id="rId30"/>
    </p:embeddedFont>
    <p:embeddedFont>
      <p:font typeface="Aileron Ultra-Bold Italics" charset="1" panose="00000A00000000000000"/>
      <p:regular r:id="rId31"/>
    </p:embeddedFont>
    <p:embeddedFont>
      <p:font typeface="Aileron Heavy" charset="1" panose="00000A00000000000000"/>
      <p:regular r:id="rId32"/>
    </p:embeddedFont>
    <p:embeddedFont>
      <p:font typeface="Aileron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48" Target="slides/slide15.xml" Type="http://schemas.openxmlformats.org/officeDocument/2006/relationships/slide"/><Relationship Id="rId49" Target="slides/slide16.xml" Type="http://schemas.openxmlformats.org/officeDocument/2006/relationships/slide"/><Relationship Id="rId5" Target="tableStyles.xml" Type="http://schemas.openxmlformats.org/officeDocument/2006/relationships/tableStyles"/><Relationship Id="rId50" Target="slides/slide17.xml" Type="http://schemas.openxmlformats.org/officeDocument/2006/relationships/slide"/><Relationship Id="rId51" Target="slides/slide18.xml" Type="http://schemas.openxmlformats.org/officeDocument/2006/relationships/slide"/><Relationship Id="rId52" Target="slides/slide19.xml" Type="http://schemas.openxmlformats.org/officeDocument/2006/relationships/slide"/><Relationship Id="rId53" Target="slides/slide20.xml" Type="http://schemas.openxmlformats.org/officeDocument/2006/relationships/slide"/><Relationship Id="rId54" Target="slides/slide21.xml" Type="http://schemas.openxmlformats.org/officeDocument/2006/relationships/slide"/><Relationship Id="rId55" Target="slides/slide22.xml" Type="http://schemas.openxmlformats.org/officeDocument/2006/relationships/slide"/><Relationship Id="rId56" Target="slides/slide23.xml" Type="http://schemas.openxmlformats.org/officeDocument/2006/relationships/slide"/><Relationship Id="rId57" Target="slides/slide24.xml" Type="http://schemas.openxmlformats.org/officeDocument/2006/relationships/slide"/><Relationship Id="rId58" Target="slides/slide25.xml" Type="http://schemas.openxmlformats.org/officeDocument/2006/relationships/slide"/><Relationship Id="rId59" Target="slides/slide26.xml" Type="http://schemas.openxmlformats.org/officeDocument/2006/relationships/slide"/><Relationship Id="rId6" Target="fonts/font6.fntdata" Type="http://schemas.openxmlformats.org/officeDocument/2006/relationships/font"/><Relationship Id="rId60" Target="slides/slide27.xml" Type="http://schemas.openxmlformats.org/officeDocument/2006/relationships/slide"/><Relationship Id="rId61" Target="slides/slide28.xml" Type="http://schemas.openxmlformats.org/officeDocument/2006/relationships/slide"/><Relationship Id="rId62" Target="slides/slide29.xml" Type="http://schemas.openxmlformats.org/officeDocument/2006/relationships/slide"/><Relationship Id="rId63" Target="slides/slide30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3662" y="2874878"/>
            <a:ext cx="15869946" cy="322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86"/>
              </a:lnSpc>
            </a:pPr>
            <a:r>
              <a:rPr lang="en-US" sz="8386">
                <a:solidFill>
                  <a:srgbClr val="FFFFFF"/>
                </a:solidFill>
                <a:latin typeface="DM Sans Bold"/>
              </a:rPr>
              <a:t>REAL-TIME EMOTION DETECTION WITH KAFKA AND MACHINE LEARNING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6689933"/>
            <a:ext cx="7809607" cy="202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65"/>
              </a:lnSpc>
            </a:pPr>
            <a:r>
              <a:rPr lang="en-US" sz="3165">
                <a:solidFill>
                  <a:srgbClr val="FFFFFF"/>
                </a:solidFill>
                <a:latin typeface="DM Sans Bold Italics"/>
              </a:rPr>
              <a:t>Ann Maria John, Divya Neelamegam, </a:t>
            </a:r>
          </a:p>
          <a:p>
            <a:pPr algn="r">
              <a:lnSpc>
                <a:spcPts val="3165"/>
              </a:lnSpc>
            </a:pPr>
            <a:r>
              <a:rPr lang="en-US" sz="3165">
                <a:solidFill>
                  <a:srgbClr val="FFFFFF"/>
                </a:solidFill>
                <a:latin typeface="DM Sans Bold Italics"/>
              </a:rPr>
              <a:t>Kartik Mukkavilli, Poojitha Venkat Ram, Shruti Badrinarayanan</a:t>
            </a:r>
          </a:p>
          <a:p>
            <a:pPr algn="r">
              <a:lnSpc>
                <a:spcPts val="3165"/>
              </a:lnSpc>
            </a:pPr>
          </a:p>
          <a:p>
            <a:pPr algn="r">
              <a:lnSpc>
                <a:spcPts val="3165"/>
              </a:lnSpc>
            </a:pPr>
            <a:r>
              <a:rPr lang="en-US" sz="3165">
                <a:solidFill>
                  <a:srgbClr val="FFFFFF"/>
                </a:solidFill>
                <a:latin typeface="DM Sans Bold Italics"/>
              </a:rPr>
              <a:t>GROUP 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3934359"/>
            <a:ext cx="757199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METHODOLOGY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03.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0831" y="1297212"/>
            <a:ext cx="17166338" cy="9186692"/>
          </a:xfrm>
          <a:custGeom>
            <a:avLst/>
            <a:gdLst/>
            <a:ahLst/>
            <a:cxnLst/>
            <a:rect r="r" b="b" t="t" l="l"/>
            <a:pathLst>
              <a:path h="9186692" w="17166338">
                <a:moveTo>
                  <a:pt x="0" y="0"/>
                </a:moveTo>
                <a:lnTo>
                  <a:pt x="17166338" y="0"/>
                </a:lnTo>
                <a:lnTo>
                  <a:pt x="17166338" y="9186692"/>
                </a:lnTo>
                <a:lnTo>
                  <a:pt x="0" y="9186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83" r="0" b="-518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4484" y="649506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701389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417556" y="2662753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03305" y="3934359"/>
            <a:ext cx="1096236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04.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796" y="742560"/>
            <a:ext cx="11471825" cy="5109037"/>
          </a:xfrm>
          <a:custGeom>
            <a:avLst/>
            <a:gdLst/>
            <a:ahLst/>
            <a:cxnLst/>
            <a:rect r="r" b="b" t="t" l="l"/>
            <a:pathLst>
              <a:path h="5109037" w="11471825">
                <a:moveTo>
                  <a:pt x="0" y="0"/>
                </a:moveTo>
                <a:lnTo>
                  <a:pt x="11471825" y="0"/>
                </a:lnTo>
                <a:lnTo>
                  <a:pt x="11471825" y="5109037"/>
                </a:lnTo>
                <a:lnTo>
                  <a:pt x="0" y="5109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6181" y="4894482"/>
            <a:ext cx="6647478" cy="5045940"/>
          </a:xfrm>
          <a:custGeom>
            <a:avLst/>
            <a:gdLst/>
            <a:ahLst/>
            <a:cxnLst/>
            <a:rect r="r" b="b" t="t" l="l"/>
            <a:pathLst>
              <a:path h="5045940" w="6647478">
                <a:moveTo>
                  <a:pt x="0" y="0"/>
                </a:moveTo>
                <a:lnTo>
                  <a:pt x="6647478" y="0"/>
                </a:lnTo>
                <a:lnTo>
                  <a:pt x="6647478" y="5045940"/>
                </a:lnTo>
                <a:lnTo>
                  <a:pt x="0" y="504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5804" y="7213524"/>
            <a:ext cx="1891181" cy="1557861"/>
          </a:xfrm>
          <a:custGeom>
            <a:avLst/>
            <a:gdLst/>
            <a:ahLst/>
            <a:cxnLst/>
            <a:rect r="r" b="b" t="t" l="l"/>
            <a:pathLst>
              <a:path h="1557861" w="1891181">
                <a:moveTo>
                  <a:pt x="0" y="0"/>
                </a:moveTo>
                <a:lnTo>
                  <a:pt x="1891182" y="0"/>
                </a:lnTo>
                <a:lnTo>
                  <a:pt x="1891182" y="1557861"/>
                </a:lnTo>
                <a:lnTo>
                  <a:pt x="0" y="1557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68592" y="7213524"/>
            <a:ext cx="1894056" cy="1557861"/>
          </a:xfrm>
          <a:custGeom>
            <a:avLst/>
            <a:gdLst/>
            <a:ahLst/>
            <a:cxnLst/>
            <a:rect r="r" b="b" t="t" l="l"/>
            <a:pathLst>
              <a:path h="1557861" w="1894056">
                <a:moveTo>
                  <a:pt x="0" y="0"/>
                </a:moveTo>
                <a:lnTo>
                  <a:pt x="1894055" y="0"/>
                </a:lnTo>
                <a:lnTo>
                  <a:pt x="1894055" y="1557861"/>
                </a:lnTo>
                <a:lnTo>
                  <a:pt x="0" y="1557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4906" y="1817914"/>
            <a:ext cx="1769385" cy="1636682"/>
          </a:xfrm>
          <a:custGeom>
            <a:avLst/>
            <a:gdLst/>
            <a:ahLst/>
            <a:cxnLst/>
            <a:rect r="r" b="b" t="t" l="l"/>
            <a:pathLst>
              <a:path h="1636682" w="1769385">
                <a:moveTo>
                  <a:pt x="0" y="0"/>
                </a:moveTo>
                <a:lnTo>
                  <a:pt x="1769385" y="0"/>
                </a:lnTo>
                <a:lnTo>
                  <a:pt x="1769385" y="1636682"/>
                </a:lnTo>
                <a:lnTo>
                  <a:pt x="0" y="1636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5198" y="1622027"/>
            <a:ext cx="16556292" cy="7042945"/>
          </a:xfrm>
          <a:custGeom>
            <a:avLst/>
            <a:gdLst/>
            <a:ahLst/>
            <a:cxnLst/>
            <a:rect r="r" b="b" t="t" l="l"/>
            <a:pathLst>
              <a:path h="7042945" w="16556292">
                <a:moveTo>
                  <a:pt x="0" y="0"/>
                </a:moveTo>
                <a:lnTo>
                  <a:pt x="16556292" y="0"/>
                </a:lnTo>
                <a:lnTo>
                  <a:pt x="16556292" y="7042946"/>
                </a:lnTo>
                <a:lnTo>
                  <a:pt x="0" y="704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8933" y="4125277"/>
            <a:ext cx="13042071" cy="101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30"/>
              </a:lnSpc>
            </a:pPr>
            <a:r>
              <a:rPr lang="en-US" sz="7118">
                <a:solidFill>
                  <a:srgbClr val="FFFFFF"/>
                </a:solidFill>
                <a:latin typeface="DM Sans Bold"/>
              </a:rPr>
              <a:t>DATA PREPROCESSING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05.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7556" y="106680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8565" y="2107546"/>
            <a:ext cx="14870870" cy="669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Objective:</a:t>
            </a:r>
            <a:r>
              <a:rPr lang="en-US" sz="2699">
                <a:solidFill>
                  <a:srgbClr val="000000"/>
                </a:solidFill>
                <a:latin typeface="DM Sans Bold"/>
              </a:rPr>
              <a:t> Prepare text data for ML model training.</a:t>
            </a:r>
          </a:p>
          <a:p>
            <a:pPr>
              <a:lnSpc>
                <a:spcPts val="2969"/>
              </a:lnSpc>
              <a:spcBef>
                <a:spcPct val="0"/>
              </a:spcBef>
            </a:pPr>
          </a:p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Steps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Lowercasing:</a:t>
            </a:r>
            <a:r>
              <a:rPr lang="en-US" sz="2699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Convert all text to lowercase for consistency.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Tokenization: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Split text into words for processing.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Negation Handling: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Prefix words after "not" with "not_".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Lemmatization: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Reduce words to base form.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Stop Word Removal: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Exclude common words with little meaning.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Clean Non-Alphanumeric: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Remove punctuation and numbers.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TF-IDF Vectorization: </a:t>
            </a:r>
            <a:r>
              <a:rPr lang="en-US" sz="2699">
                <a:solidFill>
                  <a:srgbClr val="000000"/>
                </a:solidFill>
                <a:latin typeface="DM Sans"/>
              </a:rPr>
              <a:t>Transform text to numerical values reflecting word importance.</a:t>
            </a:r>
          </a:p>
          <a:p>
            <a:pPr>
              <a:lnSpc>
                <a:spcPts val="2969"/>
              </a:lnSpc>
              <a:spcBef>
                <a:spcPct val="0"/>
              </a:spcBef>
            </a:pPr>
          </a:p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Application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Apply preprocessing.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Save vectorized data in space-efficient .npz format.</a:t>
            </a:r>
          </a:p>
          <a:p>
            <a:pPr>
              <a:lnSpc>
                <a:spcPts val="2969"/>
              </a:lnSpc>
              <a:spcBef>
                <a:spcPct val="0"/>
              </a:spcBef>
            </a:pPr>
          </a:p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Outcome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Enhanced model quality and performance.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Processed data located in 'Preprocessed Data' directory.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3600450"/>
            <a:ext cx="757199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MODELLING AND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06.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3080" y="1341102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MODELING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3080" y="2426957"/>
            <a:ext cx="16230600" cy="633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004AAD"/>
                </a:solidFill>
                <a:latin typeface="DM Sans Bold"/>
              </a:rPr>
              <a:t>Models Developed </a:t>
            </a:r>
            <a:r>
              <a:rPr lang="en-US" sz="3500">
                <a:solidFill>
                  <a:srgbClr val="000000"/>
                </a:solidFill>
                <a:latin typeface="DM Sans"/>
              </a:rPr>
              <a:t>- </a:t>
            </a:r>
            <a:r>
              <a:rPr lang="en-US" sz="3500">
                <a:solidFill>
                  <a:srgbClr val="000000"/>
                </a:solidFill>
                <a:latin typeface="DM Sans Bold Italics"/>
              </a:rPr>
              <a:t>Naive Bayes, SVC, Random Forest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004AAD"/>
                </a:solidFill>
                <a:latin typeface="DM Sans Bold"/>
              </a:rPr>
              <a:t>Steps</a:t>
            </a:r>
            <a:r>
              <a:rPr lang="en-US" sz="3500">
                <a:solidFill>
                  <a:srgbClr val="000000"/>
                </a:solidFill>
                <a:latin typeface="DM Sans"/>
              </a:rPr>
              <a:t> -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Initialize the model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Fit the model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Make predictions on the validation set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Evaluate validation set performance - accuracy, precision, recall, F1 score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Define hyperparameter grid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Use GridSearchCV to find the optimal hyperparameters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Train the classifier again with the best hyperparameters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Make predictions on validation and test sets</a:t>
            </a:r>
          </a:p>
          <a:p>
            <a:pPr algn="just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</a:rPr>
              <a:t>Evaluate validation and test set performance - accuracy, precision,       </a:t>
            </a: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000000"/>
                </a:solidFill>
                <a:latin typeface="DM Sans"/>
              </a:rPr>
              <a:t>       </a:t>
            </a:r>
            <a:r>
              <a:rPr lang="en-US" sz="3500">
                <a:solidFill>
                  <a:srgbClr val="000000"/>
                </a:solidFill>
                <a:latin typeface="DM Sans"/>
              </a:rPr>
              <a:t>recall, F1 score, confusion matrix</a:t>
            </a:r>
          </a:p>
          <a:p>
            <a:pPr>
              <a:lnSpc>
                <a:spcPts val="38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1906" y="2247199"/>
            <a:ext cx="13104188" cy="6657642"/>
          </a:xfrm>
          <a:custGeom>
            <a:avLst/>
            <a:gdLst/>
            <a:ahLst/>
            <a:cxnLst/>
            <a:rect r="r" b="b" t="t" l="l"/>
            <a:pathLst>
              <a:path h="6657642" w="13104188">
                <a:moveTo>
                  <a:pt x="0" y="0"/>
                </a:moveTo>
                <a:lnTo>
                  <a:pt x="13104188" y="0"/>
                </a:lnTo>
                <a:lnTo>
                  <a:pt x="13104188" y="6657642"/>
                </a:lnTo>
                <a:lnTo>
                  <a:pt x="0" y="665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93862" y="1340059"/>
            <a:ext cx="13272769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OPTIMAL HYPERPARAMETER CONFIGURATION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93862" y="2719437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5512" y="80767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653706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79261" y="1158246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79261" y="291215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7556" y="3591925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79261" y="3828464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7556" y="455872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05.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37216" y="4795258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DATA PREPROCESSING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17556" y="5535039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06.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17556" y="6509772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07.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17556" y="744799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08.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95171" y="578268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MODELING AND EVALUATION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37216" y="6746310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GUI APPLICATION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37216" y="7684530"/>
            <a:ext cx="7354290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CONCLUSION AND FUTURE WORK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34416" y="173740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</a:rPr>
              <a:t>02.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96120" y="208796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</a:rPr>
              <a:t>LITERATURE SURVEY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8029" y="2408049"/>
            <a:ext cx="14757270" cy="5586812"/>
          </a:xfrm>
          <a:custGeom>
            <a:avLst/>
            <a:gdLst/>
            <a:ahLst/>
            <a:cxnLst/>
            <a:rect r="r" b="b" t="t" l="l"/>
            <a:pathLst>
              <a:path h="5586812" w="14757270">
                <a:moveTo>
                  <a:pt x="0" y="0"/>
                </a:moveTo>
                <a:lnTo>
                  <a:pt x="14757270" y="0"/>
                </a:lnTo>
                <a:lnTo>
                  <a:pt x="14757270" y="5586812"/>
                </a:lnTo>
                <a:lnTo>
                  <a:pt x="0" y="5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96387" y="1076325"/>
            <a:ext cx="11800555" cy="64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29"/>
              </a:lnSpc>
            </a:pPr>
            <a:r>
              <a:rPr lang="en-US" sz="4572">
                <a:solidFill>
                  <a:srgbClr val="8CA9AD"/>
                </a:solidFill>
                <a:latin typeface="DM Sans Bold"/>
              </a:rPr>
              <a:t>MODEL PERFORMANCE EVALUATION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701389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3600450"/>
            <a:ext cx="757199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EMOTION DETECTION GUI APPLICATION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07.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8023" y="7210966"/>
            <a:ext cx="15943856" cy="910604"/>
          </a:xfrm>
          <a:custGeom>
            <a:avLst/>
            <a:gdLst/>
            <a:ahLst/>
            <a:cxnLst/>
            <a:rect r="r" b="b" t="t" l="l"/>
            <a:pathLst>
              <a:path h="910604" w="15943856">
                <a:moveTo>
                  <a:pt x="0" y="0"/>
                </a:moveTo>
                <a:lnTo>
                  <a:pt x="15943856" y="0"/>
                </a:lnTo>
                <a:lnTo>
                  <a:pt x="15943856" y="910604"/>
                </a:lnTo>
                <a:lnTo>
                  <a:pt x="0" y="910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8023" y="5143500"/>
            <a:ext cx="15943856" cy="1205552"/>
          </a:xfrm>
          <a:custGeom>
            <a:avLst/>
            <a:gdLst/>
            <a:ahLst/>
            <a:cxnLst/>
            <a:rect r="r" b="b" t="t" l="l"/>
            <a:pathLst>
              <a:path h="1205552" w="15943856">
                <a:moveTo>
                  <a:pt x="0" y="0"/>
                </a:moveTo>
                <a:lnTo>
                  <a:pt x="15943856" y="0"/>
                </a:lnTo>
                <a:lnTo>
                  <a:pt x="15943856" y="1205552"/>
                </a:lnTo>
                <a:lnTo>
                  <a:pt x="0" y="1205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2436" y="1313401"/>
            <a:ext cx="11175979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APACHE KAFKA : TOPIC CREATION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8023" y="1789099"/>
            <a:ext cx="15357811" cy="301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82"/>
              </a:lnSpc>
            </a:pPr>
          </a:p>
          <a:p>
            <a:pPr>
              <a:lnSpc>
                <a:spcPts val="2406"/>
              </a:lnSpc>
            </a:pPr>
          </a:p>
          <a:p>
            <a:pPr marL="515593" indent="-257797" lvl="1">
              <a:lnSpc>
                <a:spcPts val="2626"/>
              </a:lnSpc>
              <a:buFont typeface="Arial"/>
              <a:buChar char="•"/>
            </a:pPr>
            <a:r>
              <a:rPr lang="en-US" sz="2388">
                <a:solidFill>
                  <a:srgbClr val="000000"/>
                </a:solidFill>
                <a:latin typeface="DM Sans Bold"/>
              </a:rPr>
              <a:t>A dedicated Kafka topic, named "emotion-detection-stream," has been created to serve as the communication channel for these messages.</a:t>
            </a:r>
          </a:p>
          <a:p>
            <a:pPr>
              <a:lnSpc>
                <a:spcPts val="2626"/>
              </a:lnSpc>
            </a:pPr>
          </a:p>
          <a:p>
            <a:pPr marL="515593" indent="-257797" lvl="1">
              <a:lnSpc>
                <a:spcPts val="2626"/>
              </a:lnSpc>
              <a:buFont typeface="Arial"/>
              <a:buChar char="•"/>
            </a:pPr>
            <a:r>
              <a:rPr lang="en-US" sz="2388">
                <a:solidFill>
                  <a:srgbClr val="000000"/>
                </a:solidFill>
                <a:latin typeface="DM Sans Bold"/>
              </a:rPr>
              <a:t>The </a:t>
            </a:r>
            <a:r>
              <a:rPr lang="en-US" sz="2388">
                <a:solidFill>
                  <a:srgbClr val="000000"/>
                </a:solidFill>
                <a:latin typeface="DM Sans Bold"/>
              </a:rPr>
              <a:t>Kafka topic is configured with a replication factor of 1 and a single partition, ensuring simplicity and ease of management.</a:t>
            </a:r>
          </a:p>
          <a:p>
            <a:pPr>
              <a:lnSpc>
                <a:spcPts val="2626"/>
              </a:lnSpc>
            </a:pPr>
          </a:p>
          <a:p>
            <a:pPr>
              <a:lnSpc>
                <a:spcPts val="262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18023" y="4562141"/>
            <a:ext cx="13168195" cy="30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35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DM Sans Bold"/>
              </a:rPr>
              <a:t>ESTABLISHING 'EMOTION-DETECTION-STREAM' KAFKA TOPIC FOR MESSAGE COMMUNICATION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8023" y="6701477"/>
            <a:ext cx="13168195" cy="30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35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DM Sans Bold"/>
              </a:rPr>
              <a:t>OVERVIEW OF KAFKA TOPICS ON THE SERVER: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3015" y="2937930"/>
            <a:ext cx="9851607" cy="5970671"/>
          </a:xfrm>
          <a:custGeom>
            <a:avLst/>
            <a:gdLst/>
            <a:ahLst/>
            <a:cxnLst/>
            <a:rect r="r" b="b" t="t" l="l"/>
            <a:pathLst>
              <a:path h="5970671" w="9851607">
                <a:moveTo>
                  <a:pt x="0" y="0"/>
                </a:moveTo>
                <a:lnTo>
                  <a:pt x="9851607" y="0"/>
                </a:lnTo>
                <a:lnTo>
                  <a:pt x="9851607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106680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GUI - PRODUCER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701389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873015" y="2421064"/>
            <a:ext cx="13168195" cy="31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45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DM Sans Bold"/>
              </a:rPr>
              <a:t>APPLICATION WINDOW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66505"/>
            <a:ext cx="6299532" cy="567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2"/>
              </a:lnSpc>
            </a:pPr>
          </a:p>
          <a:p>
            <a:pPr>
              <a:lnSpc>
                <a:spcPts val="2626"/>
              </a:lnSpc>
            </a:pPr>
          </a:p>
          <a:p>
            <a:pPr>
              <a:lnSpc>
                <a:spcPts val="2846"/>
              </a:lnSpc>
            </a:pPr>
            <a:r>
              <a:rPr lang="en-US" sz="2588">
                <a:solidFill>
                  <a:srgbClr val="004AAD"/>
                </a:solidFill>
                <a:latin typeface="DM Sans Bold"/>
              </a:rPr>
              <a:t>Development</a:t>
            </a:r>
          </a:p>
          <a:p>
            <a:pPr marL="558772" indent="-279386" lvl="1">
              <a:lnSpc>
                <a:spcPts val="2846"/>
              </a:lnSpc>
              <a:buFont typeface="Arial"/>
              <a:buChar char="•"/>
            </a:pPr>
            <a:r>
              <a:rPr lang="en-US" sz="2588">
                <a:solidFill>
                  <a:srgbClr val="000000"/>
                </a:solidFill>
                <a:latin typeface="DM Sans Bold"/>
              </a:rPr>
              <a:t>Built with PyQt and Python for a dynamic UI experience.</a:t>
            </a:r>
          </a:p>
          <a:p>
            <a:pPr>
              <a:lnSpc>
                <a:spcPts val="2846"/>
              </a:lnSpc>
            </a:pPr>
          </a:p>
          <a:p>
            <a:pPr>
              <a:lnSpc>
                <a:spcPts val="2846"/>
              </a:lnSpc>
            </a:pPr>
            <a:r>
              <a:rPr lang="en-US" sz="2588">
                <a:solidFill>
                  <a:srgbClr val="004AAD"/>
                </a:solidFill>
                <a:latin typeface="DM Sans Bold"/>
              </a:rPr>
              <a:t>Functionality</a:t>
            </a:r>
          </a:p>
          <a:p>
            <a:pPr marL="558772" indent="-279386" lvl="1">
              <a:lnSpc>
                <a:spcPts val="2846"/>
              </a:lnSpc>
              <a:buFont typeface="Arial"/>
              <a:buChar char="•"/>
            </a:pPr>
            <a:r>
              <a:rPr lang="en-US" sz="2588">
                <a:solidFill>
                  <a:srgbClr val="000000"/>
                </a:solidFill>
                <a:latin typeface="DM Sans Bold"/>
              </a:rPr>
              <a:t>Users input text for real-time emotion analysis (which is saved).</a:t>
            </a:r>
          </a:p>
          <a:p>
            <a:pPr marL="558772" indent="-279386" lvl="1">
              <a:lnSpc>
                <a:spcPts val="2846"/>
              </a:lnSpc>
              <a:buFont typeface="Arial"/>
              <a:buChar char="•"/>
            </a:pPr>
            <a:r>
              <a:rPr lang="en-US" sz="2588">
                <a:solidFill>
                  <a:srgbClr val="000000"/>
                </a:solidFill>
                <a:latin typeface="DM Sans Bold"/>
              </a:rPr>
              <a:t>Subsequently, saved data is processed and cleaned, and machine learning is used to predict the emotion label.</a:t>
            </a:r>
          </a:p>
          <a:p>
            <a:pPr>
              <a:lnSpc>
                <a:spcPts val="2846"/>
              </a:lnSpc>
            </a:pPr>
          </a:p>
          <a:p>
            <a:pPr>
              <a:lnSpc>
                <a:spcPts val="2846"/>
              </a:lnSpc>
            </a:pPr>
          </a:p>
          <a:p>
            <a:pPr>
              <a:lnSpc>
                <a:spcPts val="2846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8023" y="5638025"/>
            <a:ext cx="15523329" cy="2709027"/>
          </a:xfrm>
          <a:custGeom>
            <a:avLst/>
            <a:gdLst/>
            <a:ahLst/>
            <a:cxnLst/>
            <a:rect r="r" b="b" t="t" l="l"/>
            <a:pathLst>
              <a:path h="2709027" w="15523329">
                <a:moveTo>
                  <a:pt x="0" y="0"/>
                </a:moveTo>
                <a:lnTo>
                  <a:pt x="15523330" y="0"/>
                </a:lnTo>
                <a:lnTo>
                  <a:pt x="15523330" y="2709027"/>
                </a:lnTo>
                <a:lnTo>
                  <a:pt x="0" y="2709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18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8023" y="8537552"/>
            <a:ext cx="15385356" cy="1192706"/>
          </a:xfrm>
          <a:custGeom>
            <a:avLst/>
            <a:gdLst/>
            <a:ahLst/>
            <a:cxnLst/>
            <a:rect r="r" b="b" t="t" l="l"/>
            <a:pathLst>
              <a:path h="1192706" w="15385356">
                <a:moveTo>
                  <a:pt x="0" y="0"/>
                </a:moveTo>
                <a:lnTo>
                  <a:pt x="15385357" y="0"/>
                </a:lnTo>
                <a:lnTo>
                  <a:pt x="15385357" y="1192707"/>
                </a:lnTo>
                <a:lnTo>
                  <a:pt x="0" y="11927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6633" r="0" b="-2214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8023" y="53545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 KAFKA CONSUMER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9050" y="1202206"/>
            <a:ext cx="15741277" cy="424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KAFKA CONSUMER IS DEPLOYED TO CONTINUOUSLY LISTEN TO THE "EMOTION-DETECTION-STREAM" AND STORED IN A FILE “TWEET.TXT” FOR FURTHER PROCESSING.</a:t>
            </a:r>
          </a:p>
          <a:p>
            <a:pPr>
              <a:lnSpc>
                <a:spcPts val="240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The consumer is configured with certain parameters, such as "auto_offset_reset" set to 'earliest' to read messages from the beginning, "enable_auto_commit" set to False to disable automatic offset commits,</a:t>
            </a:r>
          </a:p>
          <a:p>
            <a:pPr>
              <a:lnSpc>
                <a:spcPts val="240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"group_id" set to None, indicating the absence of a consumer group, thereby ensuring a clean and straightforward data retrieval process.</a:t>
            </a:r>
          </a:p>
          <a:p>
            <a:pPr>
              <a:lnSpc>
                <a:spcPts val="240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the management of Kafka offsets to prevent data loss in the event of Kafka restart is addressed  by storing the  offset information in an external file named 'external_offset.txt.' </a:t>
            </a:r>
          </a:p>
          <a:p>
            <a:pPr>
              <a:lnSpc>
                <a:spcPts val="2406"/>
              </a:lnSpc>
            </a:pPr>
          </a:p>
          <a:p>
            <a:pPr>
              <a:lnSpc>
                <a:spcPts val="240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18023" y="5196549"/>
            <a:ext cx="13168195" cy="31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45"/>
              </a:lnSpc>
              <a:spcBef>
                <a:spcPct val="0"/>
              </a:spcBef>
            </a:pPr>
            <a:r>
              <a:rPr lang="en-US" sz="2222">
                <a:solidFill>
                  <a:srgbClr val="000000"/>
                </a:solidFill>
                <a:latin typeface="DM Sans Bold"/>
              </a:rPr>
              <a:t>REAL-TIME DATA CONSUMPTION BY KAFKA CONSUMER: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4089" y="7053214"/>
            <a:ext cx="12730490" cy="2709310"/>
          </a:xfrm>
          <a:custGeom>
            <a:avLst/>
            <a:gdLst/>
            <a:ahLst/>
            <a:cxnLst/>
            <a:rect r="r" b="b" t="t" l="l"/>
            <a:pathLst>
              <a:path h="2709310" w="12730490">
                <a:moveTo>
                  <a:pt x="0" y="0"/>
                </a:moveTo>
                <a:lnTo>
                  <a:pt x="12730490" y="0"/>
                </a:lnTo>
                <a:lnTo>
                  <a:pt x="12730490" y="2709310"/>
                </a:lnTo>
                <a:lnTo>
                  <a:pt x="0" y="2709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58" t="0" r="-1458" b="-104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4089" y="4357077"/>
            <a:ext cx="13459638" cy="1861877"/>
          </a:xfrm>
          <a:custGeom>
            <a:avLst/>
            <a:gdLst/>
            <a:ahLst/>
            <a:cxnLst/>
            <a:rect r="r" b="b" t="t" l="l"/>
            <a:pathLst>
              <a:path h="1861877" w="13459638">
                <a:moveTo>
                  <a:pt x="0" y="0"/>
                </a:moveTo>
                <a:lnTo>
                  <a:pt x="13459639" y="0"/>
                </a:lnTo>
                <a:lnTo>
                  <a:pt x="13459639" y="1861878"/>
                </a:lnTo>
                <a:lnTo>
                  <a:pt x="0" y="1861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683" r="0" b="-768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8023" y="764050"/>
            <a:ext cx="10216676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EMOTION PREDICTION USING SVC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8023" y="1430806"/>
            <a:ext cx="15945384" cy="333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THE STREAMING DATA INGESTION AND PROCESSING PIPELINE KICKSTARTS WITH THE CONSUMPTION OF THE 'TWEET.TXT' FILE, HOUSING A CONTINUOUS STREAM OF USER-GENERATED TEXT DATA.</a:t>
            </a:r>
          </a:p>
          <a:p>
            <a:pPr>
              <a:lnSpc>
                <a:spcPts val="240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The preprocessing steps encompass essential tasks such as stopword removal, lemmatization, and vectorization using both Word2Vec and TF-IDF processes.</a:t>
            </a:r>
          </a:p>
          <a:p>
            <a:pPr>
              <a:lnSpc>
                <a:spcPts val="2406"/>
              </a:lnSpc>
            </a:pPr>
          </a:p>
          <a:p>
            <a:pPr marL="472415" indent="-236207" lvl="1">
              <a:lnSpc>
                <a:spcPts val="2406"/>
              </a:lnSpc>
              <a:buFont typeface="Arial"/>
              <a:buChar char="•"/>
            </a:pPr>
            <a:r>
              <a:rPr lang="en-US" sz="2188">
                <a:solidFill>
                  <a:srgbClr val="000000"/>
                </a:solidFill>
                <a:latin typeface="DM Sans Bold"/>
              </a:rPr>
              <a:t>Pre-trained SVC Model is invoked to predict the emotion classification of the Real-Time tweets stored in ‘tweet.txt’ file</a:t>
            </a:r>
          </a:p>
          <a:p>
            <a:pPr>
              <a:lnSpc>
                <a:spcPts val="2406"/>
              </a:lnSpc>
            </a:pPr>
          </a:p>
          <a:p>
            <a:pPr>
              <a:lnSpc>
                <a:spcPts val="240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94089" y="6395984"/>
            <a:ext cx="10216676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DM Sans Bold"/>
              </a:rPr>
              <a:t>FINAL OUTPUT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3600450"/>
            <a:ext cx="7571992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CONCLUSION AND FUTURE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08.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0622" y="884773"/>
            <a:ext cx="916675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43121" y="-8115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7556" y="2662753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08470" y="2672278"/>
            <a:ext cx="15071059" cy="1102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4643" indent="-392322" lvl="1">
              <a:lnSpc>
                <a:spcPts val="3997"/>
              </a:lnSpc>
              <a:buFont typeface="Arial"/>
              <a:buChar char="•"/>
            </a:pPr>
            <a:r>
              <a:rPr lang="en-US" sz="3634">
                <a:solidFill>
                  <a:srgbClr val="8CA9AD"/>
                </a:solidFill>
                <a:latin typeface="Glacial Indifference Bold"/>
              </a:rPr>
              <a:t>Top-Performing Model</a:t>
            </a:r>
            <a:r>
              <a:rPr lang="en-US" sz="3634">
                <a:solidFill>
                  <a:srgbClr val="000000"/>
                </a:solidFill>
                <a:latin typeface="Glacial Indifference"/>
              </a:rPr>
              <a:t>: Among Naive Bayes, SVC, and Random Forest, SVC stands out with superior accuracy, precision, and recall.</a:t>
            </a:r>
          </a:p>
          <a:p>
            <a:pPr>
              <a:lnSpc>
                <a:spcPts val="3997"/>
              </a:lnSpc>
            </a:pPr>
          </a:p>
          <a:p>
            <a:pPr marL="784643" indent="-392322" lvl="1">
              <a:lnSpc>
                <a:spcPts val="3997"/>
              </a:lnSpc>
              <a:buFont typeface="Arial"/>
              <a:buChar char="•"/>
            </a:pPr>
            <a:r>
              <a:rPr lang="en-US" sz="3634">
                <a:solidFill>
                  <a:srgbClr val="8CA9AD"/>
                </a:solidFill>
                <a:latin typeface="Glacial Indifference Bold"/>
              </a:rPr>
              <a:t>SVC Dominance</a:t>
            </a:r>
            <a:r>
              <a:rPr lang="en-US" sz="3634">
                <a:solidFill>
                  <a:srgbClr val="000000"/>
                </a:solidFill>
                <a:latin typeface="Glacial Indifference"/>
              </a:rPr>
              <a:t>: The highest metrics confirm SVC as the superior model for emotion interpretation.</a:t>
            </a:r>
          </a:p>
          <a:p>
            <a:pPr>
              <a:lnSpc>
                <a:spcPts val="3997"/>
              </a:lnSpc>
            </a:pPr>
          </a:p>
          <a:p>
            <a:pPr marL="784643" indent="-392322" lvl="1">
              <a:lnSpc>
                <a:spcPts val="3997"/>
              </a:lnSpc>
              <a:buFont typeface="Arial"/>
              <a:buChar char="•"/>
            </a:pPr>
            <a:r>
              <a:rPr lang="en-US" sz="3634">
                <a:solidFill>
                  <a:srgbClr val="8CA9AD"/>
                </a:solidFill>
                <a:latin typeface="Glacial Indifference Bold"/>
              </a:rPr>
              <a:t>Real-Time Success</a:t>
            </a:r>
            <a:r>
              <a:rPr lang="en-US" sz="3634">
                <a:solidFill>
                  <a:srgbClr val="000000"/>
                </a:solidFill>
                <a:latin typeface="Glacial Indifference"/>
              </a:rPr>
              <a:t>: ML, Spark Streaming, and Kafka integrate seamlessly for live emotion detection, offering profound insights from textual data.</a:t>
            </a:r>
          </a:p>
          <a:p>
            <a:pPr>
              <a:lnSpc>
                <a:spcPts val="3997"/>
              </a:lnSpc>
            </a:pPr>
          </a:p>
          <a:p>
            <a:pPr marL="784643" indent="-392322" lvl="1">
              <a:lnSpc>
                <a:spcPts val="3997"/>
              </a:lnSpc>
              <a:buFont typeface="Arial"/>
              <a:buChar char="•"/>
            </a:pPr>
            <a:r>
              <a:rPr lang="en-US" sz="3634">
                <a:solidFill>
                  <a:srgbClr val="8CA9AD"/>
                </a:solidFill>
                <a:latin typeface="Glacial Indifference Bold"/>
              </a:rPr>
              <a:t>Versatile Applications</a:t>
            </a:r>
            <a:r>
              <a:rPr lang="en-US" sz="3634">
                <a:solidFill>
                  <a:srgbClr val="000000"/>
                </a:solidFill>
                <a:latin typeface="Glacial Indifference"/>
              </a:rPr>
              <a:t>: Sentiment analysis, feedback, and adaptive interfaces.</a:t>
            </a: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997"/>
              </a:lnSpc>
            </a:pPr>
          </a:p>
          <a:p>
            <a:pPr>
              <a:lnSpc>
                <a:spcPts val="3777"/>
              </a:lnSpc>
            </a:pPr>
          </a:p>
          <a:p>
            <a:pPr>
              <a:lnSpc>
                <a:spcPts val="3777"/>
              </a:lnSpc>
            </a:pPr>
          </a:p>
          <a:p>
            <a:pPr>
              <a:lnSpc>
                <a:spcPts val="3777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0622" y="921376"/>
            <a:ext cx="916675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</a:rPr>
              <a:t>FUTURE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43121" y="-8115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7556" y="2662753"/>
            <a:ext cx="5953371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7868"/>
            <a:ext cx="16230600" cy="487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Multilingual emotion recognition</a:t>
            </a:r>
            <a:r>
              <a:rPr lang="en-US" sz="3500">
                <a:solidFill>
                  <a:srgbClr val="737373"/>
                </a:solidFill>
                <a:latin typeface="DM Sans"/>
              </a:rPr>
              <a:t>: Capturing linguistic nuances using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</a:rPr>
              <a:t>    methods such as language-specific fine-tuning or multilingual embeddings.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Twitter Streaming API:</a:t>
            </a:r>
            <a:r>
              <a:rPr lang="en-US" sz="3500">
                <a:solidFill>
                  <a:srgbClr val="737373"/>
                </a:solidFill>
                <a:latin typeface="DM Sans Bold"/>
              </a:rPr>
              <a:t> </a:t>
            </a:r>
            <a:r>
              <a:rPr lang="en-US" sz="3500">
                <a:solidFill>
                  <a:srgbClr val="737373"/>
                </a:solidFill>
                <a:latin typeface="DM Sans"/>
              </a:rPr>
              <a:t>Using the Twitter Streaming API to predict emotion on streaming tweets based on keywords, hashtags, or user accounts focusing on a particular area of study.</a:t>
            </a:r>
          </a:p>
          <a:p>
            <a:pPr>
              <a:lnSpc>
                <a:spcPts val="3850"/>
              </a:lnSpc>
            </a:pPr>
          </a:p>
          <a:p>
            <a:pPr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8CA9AD"/>
                </a:solidFill>
                <a:latin typeface="DM Sans Bold"/>
              </a:rPr>
              <a:t>Employing deep learning techniques</a:t>
            </a:r>
            <a:r>
              <a:rPr lang="en-US" sz="3500">
                <a:solidFill>
                  <a:srgbClr val="737373"/>
                </a:solidFill>
                <a:latin typeface="DM Sans"/>
              </a:rPr>
              <a:t>: Capturing rich contextual information in textual emotional expressions using BERT and other pre-trained models.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4262" y="1327195"/>
            <a:ext cx="7998312" cy="93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6544">
                <a:solidFill>
                  <a:srgbClr val="8CA9AD"/>
                </a:solidFill>
                <a:latin typeface="DM Sans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2793593"/>
            <a:ext cx="17259300" cy="558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Pang, B., &amp; Lee, L. (2008).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Opinion mining and sentiment analysis. Foundations and Trends® in Information Retrieval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, 2(1–2), 1–135.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Zaharia, M., et al. (2012).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Discretized Streams: An Efficient and Fault-Tolerant Model for Stream Processing on Large Clusters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In USENIX Annual Technical Conference.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Kreps, J., et al. (2011). Kafka: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A Distributed Messaging System for Log Processing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In NetDB, USENIX.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Mohammad, S. M., et al. (2018). SemEval-2018 Task 1: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Affect in Tweets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In Proceedings of the 12th International Workshop on Semantic Evaluation (SemEval-2018), 1-17.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Bollen, J., et al. (2011).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Twitter's mood predicts the stock market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Journal of Computational Science, 2(1), 1-8.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Liu, B. (2015).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Sentiment Analysis: Mining Opinions, Sentiments, and Emotions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Cambridge University Press.</a:t>
            </a:r>
          </a:p>
          <a:p>
            <a:pPr marL="663357" indent="-331678" lvl="1">
              <a:lnSpc>
                <a:spcPts val="3379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Glacial Indifference"/>
              </a:rPr>
              <a:t>Carbone, P., et al. (2015). Apache Flink: </a:t>
            </a:r>
            <a:r>
              <a:rPr lang="en-US" sz="3072">
                <a:solidFill>
                  <a:srgbClr val="000000"/>
                </a:solidFill>
                <a:latin typeface="Glacial Indifference Italics"/>
              </a:rPr>
              <a:t>Stream and Batch Processing in a Single Engine</a:t>
            </a:r>
            <a:r>
              <a:rPr lang="en-US" sz="3072">
                <a:solidFill>
                  <a:srgbClr val="000000"/>
                </a:solidFill>
                <a:latin typeface="Glacial Indifference"/>
              </a:rPr>
              <a:t>. IEEE Data Engineering Bulletin, 38(4), 28-38.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1753" y="926033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2994" y="2102398"/>
            <a:ext cx="16032871" cy="644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Real-Time Emotion Analysis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Addressing the need for instant comprehension and response to human emotions.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Data Challenges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Tackling issues in gathering, analyzing, and deciphering large volumes of emotional data from sources like social media, consumer contacts, and live events.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Machine Learning Integration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Combining robust machine learning models with Kafka for efficient and real-time emotional analysis.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Key System Challenges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Overcoming obstacles related to data ingestion, processing speed, model accuracy, and scalability to deliver immediate insights and effective responses to human emotions.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45946" y="3130544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819644"/>
            <a:ext cx="5722116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</a:rPr>
              <a:t>Have any questions?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4076700"/>
            <a:ext cx="757199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01.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1753" y="926033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1041" y="1917147"/>
            <a:ext cx="15798259" cy="694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Objective: 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Develop a system for real-time emotional context recognition using classification algorithms.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Robust Dataset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Kaggle-sourced Twitter dataset with six primary emotions.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Real-Time Emotion Detection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Imperative for customer experiences, sentiment analysis, and personalized services.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Integrated System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: Harnessing Apache Kafka, Spark Streaming, and ML for immediate emotion recognition.</a:t>
            </a:r>
          </a:p>
          <a:p>
            <a:pPr>
              <a:lnSpc>
                <a:spcPts val="3960"/>
              </a:lnSpc>
            </a:pPr>
          </a:p>
          <a:p>
            <a:pPr marL="777240" indent="-388620" lvl="1">
              <a:lnSpc>
                <a:spcPts val="3960"/>
              </a:lnSpc>
              <a:buFont typeface="Arial"/>
              <a:buChar char="•"/>
            </a:pPr>
            <a:r>
              <a:rPr lang="en-US" sz="3600">
                <a:solidFill>
                  <a:srgbClr val="8CA9AD"/>
                </a:solidFill>
                <a:latin typeface="Glacial Indifference Bold"/>
              </a:rPr>
              <a:t>Applications</a:t>
            </a:r>
            <a:r>
              <a:rPr lang="en-US" sz="3600">
                <a:solidFill>
                  <a:srgbClr val="8CA9AD"/>
                </a:solidFill>
                <a:latin typeface="Glacial Indifference Bold"/>
              </a:rPr>
              <a:t>: </a:t>
            </a:r>
            <a:r>
              <a:rPr lang="en-US" sz="3600">
                <a:solidFill>
                  <a:srgbClr val="000000"/>
                </a:solidFill>
                <a:latin typeface="Glacial Indifference"/>
              </a:rPr>
              <a:t>Extends to sentiment analysis, customer feedback analysis, personalized marketing, and adaptive user interfaces across diverse domains.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3354" y="2000576"/>
            <a:ext cx="16761293" cy="669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Sour</a:t>
            </a:r>
            <a:r>
              <a:rPr lang="en-US" sz="2699">
                <a:solidFill>
                  <a:srgbClr val="004AAD"/>
                </a:solidFill>
                <a:latin typeface="DM Sans Bold"/>
              </a:rPr>
              <a:t>ce</a:t>
            </a:r>
          </a:p>
          <a:p>
            <a:pPr marL="582928" indent="-291464" lvl="1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Dataset acquired from Kaggle : </a:t>
            </a:r>
            <a:r>
              <a:rPr lang="en-US" sz="2699">
                <a:solidFill>
                  <a:srgbClr val="000000"/>
                </a:solidFill>
                <a:latin typeface="DM Sans Italics"/>
              </a:rPr>
              <a:t>https://www.kaggle.com/datasets/parulpandey/emotion-dataset</a:t>
            </a:r>
          </a:p>
          <a:p>
            <a:pPr>
              <a:lnSpc>
                <a:spcPts val="2969"/>
              </a:lnSpc>
              <a:spcBef>
                <a:spcPct val="0"/>
              </a:spcBef>
            </a:pPr>
          </a:p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Content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E</a:t>
            </a:r>
            <a:r>
              <a:rPr lang="en-US" sz="2699">
                <a:solidFill>
                  <a:srgbClr val="000000"/>
                </a:solidFill>
                <a:latin typeface="DM Sans Bold"/>
              </a:rPr>
              <a:t>nglish Twitter messages for emotion analysis. (20000 records in total)</a:t>
            </a:r>
          </a:p>
          <a:p>
            <a:pPr>
              <a:lnSpc>
                <a:spcPts val="2969"/>
              </a:lnSpc>
            </a:pPr>
          </a:p>
          <a:p>
            <a:pPr>
              <a:lnSpc>
                <a:spcPts val="2969"/>
              </a:lnSpc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Emotions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Six basic emotions targeted: Anger, Fear, Joy, Love, Sadness, Surprise.</a:t>
            </a:r>
          </a:p>
          <a:p>
            <a:pPr>
              <a:lnSpc>
                <a:spcPts val="2969"/>
              </a:lnSpc>
            </a:pPr>
          </a:p>
          <a:p>
            <a:pPr>
              <a:lnSpc>
                <a:spcPts val="2969"/>
              </a:lnSpc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Structure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Data attributes: “text” (Tweet) and “label” (Emotion).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Pre-split into training, validation, and test sets.</a:t>
            </a:r>
          </a:p>
          <a:p>
            <a:pPr>
              <a:lnSpc>
                <a:spcPts val="2969"/>
              </a:lnSpc>
            </a:pPr>
          </a:p>
          <a:p>
            <a:pPr>
              <a:lnSpc>
                <a:spcPts val="2969"/>
              </a:lnSpc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Collection Method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Tweets compiled using Twitter API based on emotion-specific hashtags.</a:t>
            </a:r>
          </a:p>
          <a:p>
            <a:pPr>
              <a:lnSpc>
                <a:spcPts val="2969"/>
              </a:lnSpc>
            </a:pPr>
          </a:p>
          <a:p>
            <a:pPr>
              <a:lnSpc>
                <a:spcPts val="2969"/>
              </a:lnSpc>
              <a:spcBef>
                <a:spcPct val="0"/>
              </a:spcBef>
            </a:pPr>
            <a:r>
              <a:rPr lang="en-US" sz="2699">
                <a:solidFill>
                  <a:srgbClr val="004AAD"/>
                </a:solidFill>
                <a:latin typeface="DM Sans Bold"/>
              </a:rPr>
              <a:t>Usage</a:t>
            </a:r>
          </a:p>
          <a:p>
            <a:pPr marL="582928" indent="-291464" lvl="1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Directly uti</a:t>
            </a:r>
            <a:r>
              <a:rPr lang="en-US" sz="2699">
                <a:solidFill>
                  <a:srgbClr val="000000"/>
                </a:solidFill>
                <a:latin typeface="DM Sans Bold"/>
              </a:rPr>
              <a:t>lized for preprocessing without modification.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106680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DATA SOURCE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9189" y="7977556"/>
            <a:ext cx="12649622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699">
                <a:solidFill>
                  <a:srgbClr val="000000"/>
                </a:solidFill>
                <a:latin typeface="DM Sans Bold"/>
              </a:rPr>
              <a:t>Raw Data (Training Set)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999165" y="2096116"/>
            <a:ext cx="6289671" cy="5471865"/>
          </a:xfrm>
          <a:custGeom>
            <a:avLst/>
            <a:gdLst/>
            <a:ahLst/>
            <a:cxnLst/>
            <a:rect r="r" b="b" t="t" l="l"/>
            <a:pathLst>
              <a:path h="5471865" w="6289671">
                <a:moveTo>
                  <a:pt x="0" y="0"/>
                </a:moveTo>
                <a:lnTo>
                  <a:pt x="6289670" y="0"/>
                </a:lnTo>
                <a:lnTo>
                  <a:pt x="6289670" y="5471865"/>
                </a:lnTo>
                <a:lnTo>
                  <a:pt x="0" y="5471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7556" y="106680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</a:rPr>
              <a:t>DATA SOURCE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3934359"/>
            <a:ext cx="7571992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LITERATURE</a:t>
            </a:r>
          </a:p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</a:rPr>
              <a:t>SURVEY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43121" y="-2151424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0700" y="184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DM Sans Bold"/>
              </a:rPr>
              <a:t>02.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9524" y="636950"/>
            <a:ext cx="8008951" cy="84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891">
                <a:solidFill>
                  <a:srgbClr val="8CA9AD"/>
                </a:solidFill>
                <a:latin typeface="DM Sans Bold"/>
              </a:rPr>
              <a:t>LITERATURE SURVEY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02277" y="1700016"/>
          <a:ext cx="17399355" cy="8039100"/>
        </p:xfrm>
        <a:graphic>
          <a:graphicData uri="http://schemas.openxmlformats.org/drawingml/2006/table">
            <a:tbl>
              <a:tblPr/>
              <a:tblGrid>
                <a:gridCol w="6613255"/>
                <a:gridCol w="5393050"/>
                <a:gridCol w="5393050"/>
              </a:tblGrid>
              <a:tr h="7751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ileron Bold"/>
                        </a:rPr>
                        <a:t>Study 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ileron Bold"/>
                        </a:rPr>
                        <a:t>Dataset Used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ileron Bold"/>
                        </a:rPr>
                        <a:t>Algorithms/Methods Used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368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Pang, B., &amp; Lee, L. (2008). Opinion mining and sentiment analysis. Foundations and Trends® in Information Retrieval, 2(1–2), 1–135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Kaggle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Opinion mining, Sentiment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Zaharia, M., et al. (2012). Discretized Streams: An Efficient and Fault-Tolerant Model for Stream Processing on Large Clusters. In USENIX Annual Technical Conference.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Kaggle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Discretized Streams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7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Kreps, J., et al. (2011). Kafka: A Distributed Messaging System for Log Processing. In NetDB, USENIX.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Twitter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Kafka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5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Mohammad, S. M., et al. (2018). SemEval-2018 Task 1: Affect in Tweets. In Proceedings of the 12th International Workshop on Semantic Evaluation (SemEval-2018), 1-17.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SemEval-2018 Task 1 Affect in Tweets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Twitter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7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Bollen, J., et al. (2011). Twitter's mood predicts the stock market. Journal of Computational Science, 2(1), 1-8.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Twitter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Mood prediction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7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Liu, B. (2015). Sentiment Analysis: Mining Opinions, Sentiments, and Emotions. Cambridge University Press.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Kaggle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</a:rPr>
                        <a:t>Sentiment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DAF1zRrK4SY</dc:identifier>
  <dcterms:modified xsi:type="dcterms:W3CDTF">2011-08-01T06:04:30Z</dcterms:modified>
  <cp:revision>1</cp:revision>
  <dc:title>Real-Time Emotion Detection with Kafka and Machine Learning</dc:title>
</cp:coreProperties>
</file>