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9"/>
  </p:notesMasterIdLst>
  <p:sldIdLst>
    <p:sldId id="281" r:id="rId3"/>
    <p:sldId id="273" r:id="rId4"/>
    <p:sldId id="280" r:id="rId5"/>
    <p:sldId id="285" r:id="rId6"/>
    <p:sldId id="274" r:id="rId7"/>
    <p:sldId id="289" r:id="rId8"/>
    <p:sldId id="283" r:id="rId9"/>
    <p:sldId id="275" r:id="rId10"/>
    <p:sldId id="291" r:id="rId11"/>
    <p:sldId id="292" r:id="rId12"/>
    <p:sldId id="290" r:id="rId13"/>
    <p:sldId id="288" r:id="rId14"/>
    <p:sldId id="277" r:id="rId15"/>
    <p:sldId id="278" r:id="rId16"/>
    <p:sldId id="279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10/16/2018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33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C76398D-C6B9-4EAD-A887-41ECEA7F30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74" y="2709000"/>
            <a:ext cx="3420855" cy="1440000"/>
          </a:xfrm>
          <a:prstGeom prst="rect">
            <a:avLst/>
          </a:prstGeom>
        </p:spPr>
      </p:pic>
      <p:sp>
        <p:nvSpPr>
          <p:cNvPr id="2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xmlns="" id="{E2C4C0AE-85CA-4318-8EC2-062E5F591200}"/>
              </a:ext>
            </a:extLst>
          </p:cNvPr>
          <p:cNvSpPr txBox="1"/>
          <p:nvPr userDrawn="1"/>
        </p:nvSpPr>
        <p:spPr>
          <a:xfrm>
            <a:off x="5563745" y="66403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 defTabSz="457200"/>
            <a:r>
              <a:rPr lang="en-US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327717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px4.io/en/" TargetMode="External"/><Relationship Id="rId2" Type="http://schemas.openxmlformats.org/officeDocument/2006/relationships/hyperlink" Target="https://www.dronecode.org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os.org/" TargetMode="External"/><Relationship Id="rId4" Type="http://schemas.openxmlformats.org/officeDocument/2006/relationships/hyperlink" Target="http://gazebosim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297EEB-D980-4ECD-8AD5-53C6610EF89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3025"/>
            <a:ext cx="6048375" cy="161925"/>
          </a:xfrm>
          <a:prstGeom prst="rect">
            <a:avLst/>
          </a:prstGeom>
        </p:spPr>
        <p:txBody>
          <a:bodyPr/>
          <a:lstStyle/>
          <a:p>
            <a:pPr defTabSz="457200"/>
            <a:r>
              <a:rPr lang="en-GB">
                <a:solidFill>
                  <a:srgbClr val="124191"/>
                </a:solidFill>
              </a:rPr>
              <a:t>&lt;Document ID: change ID in footer or remove&gt; &lt;Change information classification in footer&gt;</a:t>
            </a:r>
            <a:endParaRPr lang="en-US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Px4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contains </a:t>
            </a:r>
            <a:r>
              <a:rPr lang="en-IN" dirty="0" err="1" smtClean="0"/>
              <a:t>QGroundControl</a:t>
            </a:r>
            <a:r>
              <a:rPr lang="en-IN" dirty="0" smtClean="0"/>
              <a:t> and </a:t>
            </a:r>
            <a:r>
              <a:rPr lang="en-IN" dirty="0" err="1" smtClean="0"/>
              <a:t>MAVLink</a:t>
            </a:r>
            <a:r>
              <a:rPr lang="en-IN" dirty="0" smtClean="0"/>
              <a:t> protocol.</a:t>
            </a:r>
          </a:p>
          <a:p>
            <a:r>
              <a:rPr lang="en-US" dirty="0" smtClean="0"/>
              <a:t>All </a:t>
            </a:r>
            <a:r>
              <a:rPr lang="en-US" dirty="0"/>
              <a:t>simulators communicate with PX4 using the Simulator </a:t>
            </a:r>
            <a:r>
              <a:rPr lang="en-US" dirty="0" err="1"/>
              <a:t>MAVLink</a:t>
            </a:r>
            <a:r>
              <a:rPr lang="en-US" dirty="0"/>
              <a:t> </a:t>
            </a:r>
            <a:r>
              <a:rPr lang="en-US" dirty="0" smtClean="0"/>
              <a:t>protocol. This protocol is provided as an API for simulation purposes. The </a:t>
            </a:r>
            <a:r>
              <a:rPr lang="en-US" dirty="0"/>
              <a:t>API defines a set of </a:t>
            </a:r>
            <a:r>
              <a:rPr lang="en-US" dirty="0" err="1"/>
              <a:t>MAVLink</a:t>
            </a:r>
            <a:r>
              <a:rPr lang="en-US" dirty="0"/>
              <a:t> messages that supply sensor data from the simulated world to PX4 and return motor and actuator values from the flight code that will be applied to the simulated vehicle. 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0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Gazebo for simulation</a:t>
            </a:r>
            <a:endParaRPr lang="en-IN" dirty="0"/>
          </a:p>
          <a:p>
            <a:r>
              <a:rPr lang="en-US" dirty="0"/>
              <a:t>A powerful 3D simulation environment that is particularly suitable for testing object-avoidance and computer vision. We are using it for multi-vehicle simulation along with ROS, a collection of tools for automating vehicle control.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supports various vehicles like Quad (Iris and Solo), Hex (Typhoon H480), Generic quad delta VTOL, </a:t>
            </a:r>
            <a:r>
              <a:rPr lang="en-US" dirty="0" err="1"/>
              <a:t>Tailsitter</a:t>
            </a:r>
            <a:r>
              <a:rPr lang="en-US" dirty="0"/>
              <a:t>, Plane, Rover, and will soon add Submarine.</a:t>
            </a:r>
            <a:endParaRPr lang="en-IN" dirty="0"/>
          </a:p>
          <a:p>
            <a:pPr marL="0" indent="0" algn="just">
              <a:buNone/>
            </a:pPr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4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MAVROS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dirty="0" err="1"/>
              <a:t>mavros</a:t>
            </a:r>
            <a:r>
              <a:rPr lang="en-US" dirty="0"/>
              <a:t> ROS package enables </a:t>
            </a:r>
            <a:r>
              <a:rPr lang="en-US" dirty="0" err="1"/>
              <a:t>MAVLink</a:t>
            </a:r>
            <a:r>
              <a:rPr lang="en-US" dirty="0"/>
              <a:t> extendable communication between computers running ROS, </a:t>
            </a:r>
            <a:r>
              <a:rPr lang="en-US" dirty="0" err="1"/>
              <a:t>MAVLink</a:t>
            </a:r>
            <a:r>
              <a:rPr lang="en-US" dirty="0"/>
              <a:t> enabled autopilots, and </a:t>
            </a:r>
            <a:r>
              <a:rPr lang="en-US" dirty="0" err="1"/>
              <a:t>MAVLink</a:t>
            </a:r>
            <a:r>
              <a:rPr lang="en-US" dirty="0"/>
              <a:t> enabled GCS. MAVROS is the "official" supported bridge between ROS and the </a:t>
            </a:r>
            <a:r>
              <a:rPr lang="en-US" dirty="0" err="1"/>
              <a:t>MAVLink</a:t>
            </a:r>
            <a:r>
              <a:rPr lang="en-US" dirty="0"/>
              <a:t> protocol.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24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Used in monitoring during natural disasters.</a:t>
            </a:r>
            <a:endParaRPr lang="en-IN" dirty="0"/>
          </a:p>
          <a:p>
            <a:pPr lvl="0"/>
            <a:r>
              <a:rPr lang="en-US" dirty="0"/>
              <a:t>communication relays</a:t>
            </a:r>
            <a:endParaRPr lang="en-IN" dirty="0"/>
          </a:p>
          <a:p>
            <a:pPr lvl="0"/>
            <a:r>
              <a:rPr lang="en-US" dirty="0"/>
              <a:t>Crucially helpful in landslides and flood affected areas.</a:t>
            </a:r>
            <a:endParaRPr lang="en-IN" dirty="0"/>
          </a:p>
          <a:p>
            <a:pPr lvl="0"/>
            <a:r>
              <a:rPr lang="en-US" dirty="0"/>
              <a:t>Detecting human in trouble</a:t>
            </a:r>
            <a:endParaRPr lang="en-IN" dirty="0"/>
          </a:p>
          <a:p>
            <a:pPr lvl="0"/>
            <a:r>
              <a:rPr lang="en-US" dirty="0"/>
              <a:t>Fire accidents </a:t>
            </a:r>
            <a:endParaRPr lang="en-IN" dirty="0"/>
          </a:p>
          <a:p>
            <a:pPr lvl="0"/>
            <a:r>
              <a:rPr lang="en-US" dirty="0"/>
              <a:t>Post disaster inspection and relief</a:t>
            </a:r>
            <a:endParaRPr lang="en-IN" dirty="0"/>
          </a:p>
          <a:p>
            <a:pPr lvl="0"/>
            <a:r>
              <a:rPr lang="en-US" dirty="0"/>
              <a:t>Infrastructure inspection</a:t>
            </a:r>
            <a:endParaRPr lang="en-IN" dirty="0"/>
          </a:p>
          <a:p>
            <a:pPr lvl="0"/>
            <a:r>
              <a:rPr lang="en-US" dirty="0"/>
              <a:t>Traffic surveillance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Public </a:t>
            </a:r>
            <a:r>
              <a:rPr lang="en-US" sz="2800" dirty="0"/>
              <a:t>perception is a huge hurdle to overcome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cs typeface="Calibri" pitchFamily="34" charset="0"/>
              </a:rPr>
              <a:t>Sufficient </a:t>
            </a:r>
            <a:r>
              <a:rPr lang="en-IN" sz="2800" dirty="0">
                <a:cs typeface="Calibri" pitchFamily="34" charset="0"/>
              </a:rPr>
              <a:t>drones may not be available all the time at all places.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cs typeface="Calibri" pitchFamily="34" charset="0"/>
              </a:rPr>
              <a:t>Accuracy </a:t>
            </a:r>
            <a:r>
              <a:rPr lang="en-IN" sz="2800" dirty="0">
                <a:cs typeface="Calibri" pitchFamily="34" charset="0"/>
              </a:rPr>
              <a:t>may not be up to the point since measurements are machine based.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cs typeface="Calibri" pitchFamily="34" charset="0"/>
              </a:rPr>
              <a:t>Drones </a:t>
            </a:r>
            <a:r>
              <a:rPr lang="en-IN" sz="2800" dirty="0">
                <a:cs typeface="Calibri" pitchFamily="34" charset="0"/>
              </a:rPr>
              <a:t>have limited coverage area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cs typeface="Calibri" pitchFamily="34" charset="0"/>
              </a:rPr>
              <a:t>Drones have a low battery life, usually for 20 minutes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cs typeface="Calibri" pitchFamily="34" charset="0"/>
              </a:rPr>
              <a:t>Battery may get further reduced due to weather conditions, flying in hilly areas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cs typeface="Calibri" pitchFamily="34" charset="0"/>
              </a:rPr>
              <a:t>Drones </a:t>
            </a:r>
            <a:r>
              <a:rPr lang="en-IN" sz="2800" dirty="0">
                <a:cs typeface="Calibri" pitchFamily="34" charset="0"/>
              </a:rPr>
              <a:t>cannot cover the no-fly zones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Implement it on </a:t>
            </a:r>
            <a:r>
              <a:rPr lang="en-US" dirty="0" err="1" smtClean="0"/>
              <a:t>Pixhawk</a:t>
            </a:r>
            <a:r>
              <a:rPr lang="en-US" dirty="0" smtClean="0"/>
              <a:t> and Raspberry Pi.</a:t>
            </a:r>
          </a:p>
          <a:p>
            <a:endParaRPr lang="en-US" dirty="0" smtClean="0"/>
          </a:p>
          <a:p>
            <a:r>
              <a:rPr lang="en-US" dirty="0" smtClean="0"/>
              <a:t>It can be used in military application, </a:t>
            </a:r>
            <a:r>
              <a:rPr lang="en-US" smtClean="0"/>
              <a:t>security defense </a:t>
            </a:r>
            <a:r>
              <a:rPr lang="en-US" dirty="0" smtClean="0"/>
              <a:t>systems, allowing conventional forces to almost freely enter into a particular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 anchor="ctr">
            <a:normAutofit/>
          </a:bodyPr>
          <a:lstStyle/>
          <a:p>
            <a:pPr algn="ctr"/>
            <a:r>
              <a:rPr lang="en-IN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24818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36675"/>
            <a:ext cx="109728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Drone Swarms</a:t>
            </a:r>
            <a:endParaRPr lang="en-US" sz="6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777159"/>
            <a:ext cx="10972800" cy="9107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Poojith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 Rao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Somanath Yadavalli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Nishant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Kumar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main purpose </a:t>
            </a:r>
            <a:r>
              <a:rPr lang="en-US" sz="2800" dirty="0" smtClean="0"/>
              <a:t>of </a:t>
            </a:r>
            <a:r>
              <a:rPr lang="en-US" sz="2800" dirty="0" smtClean="0"/>
              <a:t>our project is to use </a:t>
            </a:r>
            <a:r>
              <a:rPr lang="en-US" sz="2800" dirty="0" smtClean="0"/>
              <a:t>drones </a:t>
            </a:r>
            <a:r>
              <a:rPr lang="en-US" sz="2800" dirty="0"/>
              <a:t>to scout the disaster areas or inaccessible terrain areas and report with the relevant data to the Cloud Data </a:t>
            </a:r>
            <a:r>
              <a:rPr lang="en-US" sz="2800" dirty="0" smtClean="0"/>
              <a:t>Centre </a:t>
            </a:r>
            <a:r>
              <a:rPr lang="en-US" sz="2800" dirty="0"/>
              <a:t>for any analytics and processing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As </a:t>
            </a:r>
            <a:r>
              <a:rPr lang="en-US" sz="2800" dirty="0"/>
              <a:t>the rescue and recovery activity builds, drones provide a responsive, ‘bird’s eye view’ which assists in coordinating ongoing </a:t>
            </a:r>
            <a:r>
              <a:rPr lang="en-US" sz="2800" dirty="0" smtClean="0"/>
              <a:t>operations.</a:t>
            </a:r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4996070" cy="4389120"/>
          </a:xfrm>
        </p:spPr>
        <p:txBody>
          <a:bodyPr/>
          <a:lstStyle/>
          <a:p>
            <a:r>
              <a:rPr lang="en-US" sz="2800" dirty="0"/>
              <a:t>The goal is to </a:t>
            </a:r>
            <a:r>
              <a:rPr lang="en-US" sz="2800" dirty="0" smtClean="0"/>
              <a:t>build completely autonomous drones capable of navigating, collecting and sharing </a:t>
            </a:r>
            <a:r>
              <a:rPr lang="en-US" sz="2800" dirty="0"/>
              <a:t>vital </a:t>
            </a:r>
            <a:r>
              <a:rPr lang="en-US" sz="2800" dirty="0" smtClean="0"/>
              <a:t>information of the disaster. (</a:t>
            </a:r>
            <a:r>
              <a:rPr lang="en-US" sz="2800" dirty="0" smtClean="0"/>
              <a:t>e.g.</a:t>
            </a:r>
            <a:r>
              <a:rPr lang="en-US" sz="2800" dirty="0" smtClean="0"/>
              <a:t> </a:t>
            </a:r>
            <a:r>
              <a:rPr lang="en-US" sz="2800" dirty="0"/>
              <a:t>The image </a:t>
            </a:r>
            <a:r>
              <a:rPr lang="en-US" sz="2800" dirty="0" smtClean="0"/>
              <a:t>on</a:t>
            </a:r>
            <a:r>
              <a:rPr lang="en-US" sz="2800" dirty="0" smtClean="0"/>
              <a:t> the right </a:t>
            </a:r>
            <a:r>
              <a:rPr lang="en-US" sz="2800" dirty="0"/>
              <a:t>shows some reported areas of fire) 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CFAE032-FBFA-452A-9919-31DA312032A5}"/>
              </a:ext>
            </a:extLst>
          </p:cNvPr>
          <p:cNvGrpSpPr/>
          <p:nvPr/>
        </p:nvGrpSpPr>
        <p:grpSpPr>
          <a:xfrm>
            <a:off x="6096000" y="1847088"/>
            <a:ext cx="5777326" cy="5010912"/>
            <a:chOff x="7807160" y="2483069"/>
            <a:chExt cx="5411890" cy="4601399"/>
          </a:xfrm>
        </p:grpSpPr>
        <p:pic>
          <p:nvPicPr>
            <p:cNvPr id="5" name="Picture 4" descr="A close up of a map&#10;&#10;Description generated with high confidence">
              <a:extLst>
                <a:ext uri="{FF2B5EF4-FFF2-40B4-BE49-F238E27FC236}">
                  <a16:creationId xmlns:a16="http://schemas.microsoft.com/office/drawing/2014/main" xmlns="" id="{7B863D49-15E9-409B-8755-DB2E05D9E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7160" y="2483069"/>
              <a:ext cx="5411890" cy="46013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148BEBF7-1693-46CA-8CD1-B8EE8F1EB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7284" y="5416645"/>
              <a:ext cx="696177" cy="37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9DC9C7B8-F09B-47FB-9E1A-AC527E5D2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9093" y="5231300"/>
              <a:ext cx="696177" cy="37069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BE94BB0A-9A5B-4CA8-96B8-06C2BF751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1063" y="5276776"/>
              <a:ext cx="696177" cy="370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2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</a:t>
            </a:r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DroneCode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https://www.dronecode.org/documentation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PX4: </a:t>
            </a:r>
            <a:r>
              <a:rPr lang="en-US" dirty="0">
                <a:hlinkClick r:id="rId3"/>
              </a:rPr>
              <a:t>http://dev.px4.io/en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Gazebo9: </a:t>
            </a:r>
            <a:r>
              <a:rPr lang="en-US" dirty="0">
                <a:hlinkClick r:id="rId4"/>
              </a:rPr>
              <a:t>http://gazebosim.org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ROS: </a:t>
            </a:r>
            <a:r>
              <a:rPr lang="en-US" dirty="0">
                <a:hlinkClick r:id="rId5"/>
              </a:rPr>
              <a:t>http://www.ros.org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Formulation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600" dirty="0" smtClean="0"/>
          </a:p>
          <a:p>
            <a:r>
              <a:rPr lang="en-IN" sz="3600" dirty="0" smtClean="0"/>
              <a:t>Multi-Drone simulation</a:t>
            </a:r>
          </a:p>
          <a:p>
            <a:r>
              <a:rPr lang="en-IN" sz="3600" dirty="0" smtClean="0"/>
              <a:t>D2D – pro active collision avoidance</a:t>
            </a:r>
          </a:p>
          <a:p>
            <a:r>
              <a:rPr lang="en-IN" sz="3600" dirty="0" smtClean="0"/>
              <a:t>Collaboration between drones and information</a:t>
            </a:r>
          </a:p>
        </p:txBody>
      </p:sp>
    </p:spTree>
    <p:extLst>
      <p:ext uri="{BB962C8B-B14F-4D97-AF65-F5344CB8AC3E}">
        <p14:creationId xmlns:p14="http://schemas.microsoft.com/office/powerpoint/2010/main" val="250863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256" y="1947324"/>
            <a:ext cx="7925487" cy="43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924017"/>
            <a:ext cx="10972800" cy="2734359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cs typeface="Calibri" pitchFamily="34" charset="0"/>
              </a:rPr>
              <a:t>It </a:t>
            </a:r>
            <a:r>
              <a:rPr lang="en-IN" sz="2800" dirty="0">
                <a:cs typeface="Calibri" pitchFamily="34" charset="0"/>
              </a:rPr>
              <a:t>is an open source drone simulation </a:t>
            </a:r>
            <a:r>
              <a:rPr lang="en-IN" sz="2800" dirty="0" smtClean="0">
                <a:cs typeface="Calibri" pitchFamily="34" charset="0"/>
              </a:rPr>
              <a:t>software. </a:t>
            </a:r>
            <a:r>
              <a:rPr lang="en-IN" dirty="0" smtClean="0">
                <a:cs typeface="Calibri" pitchFamily="34" charset="0"/>
              </a:rPr>
              <a:t>It </a:t>
            </a:r>
            <a:r>
              <a:rPr lang="en-IN" dirty="0">
                <a:cs typeface="Calibri" pitchFamily="34" charset="0"/>
              </a:rPr>
              <a:t>is used to simulate the path of the </a:t>
            </a:r>
            <a:r>
              <a:rPr lang="en-IN" dirty="0" smtClean="0">
                <a:cs typeface="Calibri" pitchFamily="34" charset="0"/>
              </a:rPr>
              <a:t>drone </a:t>
            </a:r>
            <a:r>
              <a:rPr lang="en-IN" dirty="0">
                <a:cs typeface="Calibri" pitchFamily="34" charset="0"/>
              </a:rPr>
              <a:t>to get the visual understanding of the mathematical model of the flight </a:t>
            </a:r>
            <a:r>
              <a:rPr lang="en-IN" dirty="0" smtClean="0">
                <a:cs typeface="Calibri" pitchFamily="34" charset="0"/>
              </a:rPr>
              <a:t>path. </a:t>
            </a:r>
          </a:p>
          <a:p>
            <a:pPr algn="just"/>
            <a:r>
              <a:rPr lang="en-IN" dirty="0" smtClean="0">
                <a:cs typeface="Calibri" pitchFamily="34" charset="0"/>
              </a:rPr>
              <a:t>It provides flight controller hardware, auto-pilot software, ground control station and developer APIs for simulation of drones.</a:t>
            </a:r>
            <a:endParaRPr lang="en-IN" dirty="0" smtClean="0">
              <a:cs typeface="Calibri" pitchFamily="34" charset="0"/>
            </a:endParaRPr>
          </a:p>
          <a:p>
            <a:pPr marL="0" indent="0" algn="just">
              <a:buNone/>
            </a:pP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Image result for drone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77" y="1365160"/>
            <a:ext cx="6319269" cy="361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924017"/>
            <a:ext cx="10972800" cy="2734359"/>
          </a:xfrm>
        </p:spPr>
        <p:txBody>
          <a:bodyPr>
            <a:normAutofit/>
          </a:bodyPr>
          <a:lstStyle/>
          <a:p>
            <a:pPr algn="just"/>
            <a:r>
              <a:rPr lang="en-IN" dirty="0" err="1" smtClean="0">
                <a:cs typeface="Calibri" pitchFamily="34" charset="0"/>
              </a:rPr>
              <a:t>Pixhawk</a:t>
            </a:r>
            <a:r>
              <a:rPr lang="en-IN" dirty="0" smtClean="0">
                <a:cs typeface="Calibri" pitchFamily="34" charset="0"/>
              </a:rPr>
              <a:t> is an independent open-hardware project that aims to provide the standard for readily available, high quality and low cost auto pilot hardware designs for the academic, hobby and developer communities.</a:t>
            </a:r>
          </a:p>
          <a:p>
            <a:pPr algn="just"/>
            <a:r>
              <a:rPr lang="en-IN" dirty="0" smtClean="0">
                <a:cs typeface="Calibri" pitchFamily="34" charset="0"/>
              </a:rPr>
              <a:t>This hardware is simulated</a:t>
            </a:r>
            <a:r>
              <a:rPr lang="en-IN" dirty="0" smtClean="0">
                <a:cs typeface="Calibri" pitchFamily="34" charset="0"/>
              </a:rPr>
              <a:t> by </a:t>
            </a:r>
            <a:r>
              <a:rPr lang="en-IN" dirty="0" err="1" smtClean="0">
                <a:cs typeface="Calibri" pitchFamily="34" charset="0"/>
              </a:rPr>
              <a:t>dronecode</a:t>
            </a:r>
            <a:r>
              <a:rPr lang="en-IN" dirty="0" smtClean="0">
                <a:cs typeface="Calibri" pitchFamily="34" charset="0"/>
              </a:rPr>
              <a:t>.</a:t>
            </a:r>
          </a:p>
          <a:p>
            <a:pPr algn="just"/>
            <a:r>
              <a:rPr lang="en-IN" dirty="0" smtClean="0">
                <a:cs typeface="Calibri" pitchFamily="34" charset="0"/>
              </a:rPr>
              <a:t>Px4 powers the </a:t>
            </a:r>
            <a:r>
              <a:rPr lang="en-IN" dirty="0" err="1" smtClean="0">
                <a:cs typeface="Calibri" pitchFamily="34" charset="0"/>
              </a:rPr>
              <a:t>pixhawk</a:t>
            </a:r>
            <a:r>
              <a:rPr lang="en-IN" dirty="0" smtClean="0">
                <a:cs typeface="Calibri" pitchFamily="34" charset="0"/>
              </a:rPr>
              <a:t> hardware</a:t>
            </a:r>
            <a:endParaRPr lang="en-IN" dirty="0" smtClean="0">
              <a:cs typeface="Calibri" pitchFamily="34" charset="0"/>
            </a:endParaRPr>
          </a:p>
        </p:txBody>
      </p:sp>
      <p:pic>
        <p:nvPicPr>
          <p:cNvPr id="2050" name="Picture 2" descr="Image result for px4 autopilo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09" y="1319398"/>
            <a:ext cx="4177886" cy="313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55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owerPoint" id="{7BAB860A-E724-4F4A-99B4-1006A8C659F1}" vid="{FD6C4E76-89B8-4BA5-9C01-02F76A5B871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155</TotalTime>
  <Words>511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4_Blue End Slide</vt:lpstr>
      <vt:lpstr>PowerPoint Presentation</vt:lpstr>
      <vt:lpstr>Drone Swarms</vt:lpstr>
      <vt:lpstr>Introduction</vt:lpstr>
      <vt:lpstr>Introduction</vt:lpstr>
      <vt:lpstr>Literature Survey</vt:lpstr>
      <vt:lpstr>Problem Formulation</vt:lpstr>
      <vt:lpstr>Block Diagram</vt:lpstr>
      <vt:lpstr>Tools Used</vt:lpstr>
      <vt:lpstr>Tools Used</vt:lpstr>
      <vt:lpstr>Px4</vt:lpstr>
      <vt:lpstr>PowerPoint Presentation</vt:lpstr>
      <vt:lpstr>Tools Used</vt:lpstr>
      <vt:lpstr>Applications</vt:lpstr>
      <vt:lpstr>Limitations</vt:lpstr>
      <vt:lpstr>Future Enhancement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Swarms</dc:title>
  <dc:creator>USER</dc:creator>
  <cp:lastModifiedBy>USER</cp:lastModifiedBy>
  <cp:revision>20</cp:revision>
  <dcterms:created xsi:type="dcterms:W3CDTF">2018-10-15T19:44:20Z</dcterms:created>
  <dcterms:modified xsi:type="dcterms:W3CDTF">2018-10-16T10:29:20Z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