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61A289"/>
    <a:srgbClr val="00FF00"/>
    <a:srgbClr val="549ADA"/>
    <a:srgbClr val="4D93D3"/>
    <a:srgbClr val="800080"/>
    <a:srgbClr val="F4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C0D475-19FF-45FB-BC26-B08DD2AF24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97A2-A603-43DC-8561-23FA7A64F9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DAF10-96A2-4530-848D-D6916455848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BFCF4-837C-4039-8715-B0C3394BD9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A4F0B-7DA3-42A1-AF52-5C2ADE50D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0D658-4F13-41BD-A3E3-E186A21202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0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55BD6-FD43-44D6-B8BC-35BE4EA489E7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1EB2-1566-40D9-B14C-8551EB75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8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248F-2746-42E0-A8F4-3A7277D2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E59BB-3210-43A3-BE86-3CF85EFB0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3C34-C06A-43DE-BCD0-8B0BF23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D1E3-6D0B-4238-90EE-2CC9226E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E493-6871-4151-A2A3-FE221DCF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61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9F2-7CAD-4B4B-8B76-825235E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AE9D9-AABB-4BFA-B54D-77EA58254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B0A9-5287-443E-9684-6C20CB77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F675-7D86-4076-8FA1-2EF19C2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D7F7-DCEE-4810-9F9F-DFA4F70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5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520F9-9B0E-4E59-886F-CB9F3B6EC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62AC5-5C7F-4E7F-BA8D-489EDB9C5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CB09-38D7-44DB-B3AE-92ABCF43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8853-AC48-43F8-B88E-BFB49D81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2BA6-0CE2-48CB-B724-1861E999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55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C97A-C936-4F24-9560-7FDBE45A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D013-D720-4BBD-93F6-74444F47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706F-D1AF-4C6D-A8BE-62D230AC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57D2A-26B9-4E30-A4C7-8EB3A971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0719-3194-4DB3-AD74-2532FA3E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F86B-C556-46B1-9DBC-4ED9112A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90F7-0EC4-46CB-9F99-5158713B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DDF8-DC1A-4628-9A4C-2414AAE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4D1E-0D7A-457C-9417-41FA1B9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3B4-C2E2-4FD2-859E-0BCDBC3B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73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A927-4A2D-4D8A-8376-DCC373A5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69FB-E824-4DAB-945B-B00526561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9EE5A-498F-40E6-B287-BDEC101A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EBD0-2D25-4287-8238-A0EE0264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8C99-453D-4921-89F5-CAEBA65F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E0801-FC90-4886-B5FC-1459D290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24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6167-F8F6-44DD-A610-FC0F94AD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449F7-577B-4C4F-80D2-56A6B46B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8E374-5E7C-4D36-B0B2-F1791C2E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958AF-6776-4120-BBB1-2D79A088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1656-9237-40D4-8776-BA38500DB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5AF0F-0C5E-4464-8A96-C5D3A008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C0665-6310-4A80-A9A2-FCD907C8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8707E-2F03-49A2-B278-D87AFC1F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27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B1F1-F153-44CB-8D04-CBBCA0F5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60918-A3F0-457E-9CC1-B3113C37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06D6-4B8A-4062-B1FD-D58C5657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E4F57-EF10-4B8F-85E2-3BAF230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F9729-B510-4D25-BDF6-A0CE9AAC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B64F0-CC29-4DD0-BE03-B5A685CE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CAEB-CCB0-4539-9931-B447191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222C-2ED5-49DB-B22D-0C96A1AD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3E0E-B57E-4463-9B1B-BBB5B86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4638-5E86-4944-8B51-6071BA464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0DE9-2D28-4715-9A9A-B64D2513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1B63B-D61F-48BF-A3AB-9E326B9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9477E-64BD-4AC5-BD26-53E327FC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64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305-ACDB-4477-9BAA-F7E8B4D6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A012-92CC-4F64-AC56-9B48FC98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CC0D-B5D9-4AE3-8D42-EEAD47AE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09D5-6D62-410E-B6E8-D19537D5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32517-280F-47A9-A374-8E3E24A2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F154-9DB2-4A84-8C44-99EEF0CE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0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079BF-342E-492D-ACB4-26B73B04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E2A3-CBD0-4568-A3B0-7B21629B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F44B-BA29-4F66-99B0-5566627D5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9F5D-2F3B-4704-837C-C7E2B5BA958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B923-F1EF-4D40-92FF-55983169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6EC8-9A5B-49B7-9C97-CC08318B5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3977-0050-4673-9581-6E6AE60C8C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9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FA016A-B348-4568-B24E-AD8DC21061F1}"/>
              </a:ext>
            </a:extLst>
          </p:cNvPr>
          <p:cNvSpPr txBox="1"/>
          <p:nvPr/>
        </p:nvSpPr>
        <p:spPr>
          <a:xfrm>
            <a:off x="177553" y="702126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which wine has the better quality from the given dataset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05CAD-80EA-4274-A234-BE32467B3C22}"/>
              </a:ext>
            </a:extLst>
          </p:cNvPr>
          <p:cNvSpPr txBox="1"/>
          <p:nvPr/>
        </p:nvSpPr>
        <p:spPr>
          <a:xfrm>
            <a:off x="177553" y="190879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chosen had the following characteristics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characteristics describing the physiochemical characteristics of the red and white wine variants of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Portuguese "Vinho Verde" wine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observations in the dataset : 6499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Attributres in the dataset are numerical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17538-DD23-46A9-B697-44AFA6FEC2DE}"/>
              </a:ext>
            </a:extLst>
          </p:cNvPr>
          <p:cNvSpPr txBox="1"/>
          <p:nvPr/>
        </p:nvSpPr>
        <p:spPr>
          <a:xfrm>
            <a:off x="130205" y="3820312"/>
            <a:ext cx="1193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“quality” column was considered to be the target for the analysis. Values in the quality column were grouped based on the following 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1-5 indicates low quality (grouped as 5)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6 &amp; 7 indicate medium quality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8-10 indicate high quality(grouped as 8 )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grouping, the 4898 instances where cleaned and data exploration was carried out on them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C92C754-6A16-49E8-8413-2D95A1B08BE2}"/>
              </a:ext>
            </a:extLst>
          </p:cNvPr>
          <p:cNvSpPr/>
          <p:nvPr/>
        </p:nvSpPr>
        <p:spPr>
          <a:xfrm>
            <a:off x="177552" y="892140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6C5B7E8-4BEF-4929-AC22-4A54FDF1B1FF}"/>
              </a:ext>
            </a:extLst>
          </p:cNvPr>
          <p:cNvSpPr/>
          <p:nvPr/>
        </p:nvSpPr>
        <p:spPr>
          <a:xfrm>
            <a:off x="177553" y="1965676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72848DF-720E-4773-A01D-468DA60902AE}"/>
              </a:ext>
            </a:extLst>
          </p:cNvPr>
          <p:cNvSpPr/>
          <p:nvPr/>
        </p:nvSpPr>
        <p:spPr>
          <a:xfrm>
            <a:off x="177552" y="4321462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EC96F7-05F5-47BB-9E49-194C5A333587}"/>
              </a:ext>
            </a:extLst>
          </p:cNvPr>
          <p:cNvSpPr/>
          <p:nvPr/>
        </p:nvSpPr>
        <p:spPr>
          <a:xfrm>
            <a:off x="0" y="0"/>
            <a:ext cx="12192000" cy="653693"/>
          </a:xfrm>
          <a:prstGeom prst="rect">
            <a:avLst/>
          </a:prstGeom>
          <a:gradFill flip="none" rotWithShape="1">
            <a:gsLst>
              <a:gs pos="0">
                <a:srgbClr val="549ADA"/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DATASET</a:t>
            </a:r>
          </a:p>
        </p:txBody>
      </p:sp>
    </p:spTree>
    <p:extLst>
      <p:ext uri="{BB962C8B-B14F-4D97-AF65-F5344CB8AC3E}">
        <p14:creationId xmlns:p14="http://schemas.microsoft.com/office/powerpoint/2010/main" val="403784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E8DEB-1E6A-4494-8DA3-5E1F818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31" y="106489"/>
            <a:ext cx="9736584" cy="781278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BDA83-578C-4D28-9068-A6E786107D55}"/>
              </a:ext>
            </a:extLst>
          </p:cNvPr>
          <p:cNvSpPr txBox="1"/>
          <p:nvPr/>
        </p:nvSpPr>
        <p:spPr>
          <a:xfrm>
            <a:off x="177552" y="1280767"/>
            <a:ext cx="1026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exploration, columns with relevance were chosen and the below set of hypothesis held true based on the dataset: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72C1-1476-4566-A3AF-770BFF65EC44}"/>
              </a:ext>
            </a:extLst>
          </p:cNvPr>
          <p:cNvSpPr/>
          <p:nvPr/>
        </p:nvSpPr>
        <p:spPr>
          <a:xfrm>
            <a:off x="0" y="0"/>
            <a:ext cx="12192000" cy="653693"/>
          </a:xfrm>
          <a:prstGeom prst="rect">
            <a:avLst/>
          </a:prstGeom>
          <a:gradFill flip="none" rotWithShape="1">
            <a:gsLst>
              <a:gs pos="0">
                <a:srgbClr val="549ADA"/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FECD59-976A-4093-8A46-A7F8185B2AD0}"/>
              </a:ext>
            </a:extLst>
          </p:cNvPr>
          <p:cNvSpPr/>
          <p:nvPr/>
        </p:nvSpPr>
        <p:spPr>
          <a:xfrm>
            <a:off x="177552" y="812264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1A2BAD-32B7-4CF4-A6E7-B8250F27B407}"/>
              </a:ext>
            </a:extLst>
          </p:cNvPr>
          <p:cNvSpPr/>
          <p:nvPr/>
        </p:nvSpPr>
        <p:spPr>
          <a:xfrm>
            <a:off x="177552" y="4053740"/>
            <a:ext cx="11225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hypothesis were also explored and some interesting relationships were found among them: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acidity of the alcohol is inversely proportional to the total sulphur present in the alcohol. As the content of sulphur in the alcohol increases, lower is the volatile acidity.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free sulphur dioxide increases, sulphates in the alcohol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6D7AE-2747-4893-A35B-97B8EFA650AA}"/>
              </a:ext>
            </a:extLst>
          </p:cNvPr>
          <p:cNvSpPr txBox="1"/>
          <p:nvPr/>
        </p:nvSpPr>
        <p:spPr>
          <a:xfrm>
            <a:off x="457200" y="2249424"/>
            <a:ext cx="10945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wine is greater when the alcohol content in the wine is more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acidity is inversely proportional to the alcohol quality. As the acidity increases, the quality of alcohol decreases.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quality of alcohol is low, the density (water content) of the alcohol is high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sulphate content in the alcohol decreases, the quality increases</a:t>
            </a:r>
          </a:p>
        </p:txBody>
      </p:sp>
    </p:spTree>
    <p:extLst>
      <p:ext uri="{BB962C8B-B14F-4D97-AF65-F5344CB8AC3E}">
        <p14:creationId xmlns:p14="http://schemas.microsoft.com/office/powerpoint/2010/main" val="32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EAFB9-3D4F-4556-AE69-7EE6E1F1C69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gradFill flip="none" rotWithShape="1">
            <a:gsLst>
              <a:gs pos="0">
                <a:srgbClr val="549ADA"/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34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ANALYSIS AND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4AC7F-3FC2-44A7-AE52-305478994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95245"/>
              </p:ext>
            </p:extLst>
          </p:nvPr>
        </p:nvGraphicFramePr>
        <p:xfrm>
          <a:off x="149350" y="4271965"/>
          <a:ext cx="5185919" cy="247787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5185919">
                  <a:extLst>
                    <a:ext uri="{9D8B030D-6E8A-4147-A177-3AD203B41FA5}">
                      <a16:colId xmlns:a16="http://schemas.microsoft.com/office/drawing/2014/main" val="1939886214"/>
                    </a:ext>
                  </a:extLst>
                </a:gridCol>
              </a:tblGrid>
              <a:tr h="392833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5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70729"/>
                  </a:ext>
                </a:extLst>
              </a:tr>
              <a:tr h="11785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accuracy of 69%, with the label 8 having the highest precision of 83% was achieved using K-Nearest Neighbor classifier with 80-20 train-test split.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21190"/>
                  </a:ext>
                </a:extLst>
              </a:tr>
              <a:tr h="90653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accuracy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66% , with the label 5 having the highest precision of 72% was achieved using Decision Tree classifier with 80-20 train-test split.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339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30D672-E759-488E-8470-5DFC5B11B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2966"/>
              </p:ext>
            </p:extLst>
          </p:nvPr>
        </p:nvGraphicFramePr>
        <p:xfrm>
          <a:off x="5486400" y="4271964"/>
          <a:ext cx="6556250" cy="247787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6556250">
                  <a:extLst>
                    <a:ext uri="{9D8B030D-6E8A-4147-A177-3AD203B41FA5}">
                      <a16:colId xmlns:a16="http://schemas.microsoft.com/office/drawing/2014/main" val="1278706616"/>
                    </a:ext>
                  </a:extLst>
                </a:gridCol>
              </a:tblGrid>
              <a:tr h="511196">
                <a:tc>
                  <a:txBody>
                    <a:bodyPr/>
                    <a:lstStyle/>
                    <a:p>
                      <a:r>
                        <a:rPr lang="en-US" sz="15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RECOMMENDATIONS</a:t>
                      </a:r>
                      <a:endParaRPr lang="en-IN" sz="15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8639"/>
                  </a:ext>
                </a:extLst>
              </a:tr>
              <a:tr h="196667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the experiments, it was observed that the Decision Tree classifier with an 80-20 Test-Train split yields better results for the given dataset as compared to K-Nearest Neighbor Classifier.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5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Thus, we can conclude by saying that the Data Modelling for Wine Quality dataset yields better results when there is a larger training data for the target label 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3218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BFDCF9-E2F2-4773-8D10-7BBB1DB10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1389"/>
              </p:ext>
            </p:extLst>
          </p:nvPr>
        </p:nvGraphicFramePr>
        <p:xfrm>
          <a:off x="149350" y="2189571"/>
          <a:ext cx="5185919" cy="183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22">
                  <a:extLst>
                    <a:ext uri="{9D8B030D-6E8A-4147-A177-3AD203B41FA5}">
                      <a16:colId xmlns:a16="http://schemas.microsoft.com/office/drawing/2014/main" val="1921811772"/>
                    </a:ext>
                  </a:extLst>
                </a:gridCol>
                <a:gridCol w="609002">
                  <a:extLst>
                    <a:ext uri="{9D8B030D-6E8A-4147-A177-3AD203B41FA5}">
                      <a16:colId xmlns:a16="http://schemas.microsoft.com/office/drawing/2014/main" val="728024592"/>
                    </a:ext>
                  </a:extLst>
                </a:gridCol>
                <a:gridCol w="944604">
                  <a:extLst>
                    <a:ext uri="{9D8B030D-6E8A-4147-A177-3AD203B41FA5}">
                      <a16:colId xmlns:a16="http://schemas.microsoft.com/office/drawing/2014/main" val="2468552578"/>
                    </a:ext>
                  </a:extLst>
                </a:gridCol>
                <a:gridCol w="944604">
                  <a:extLst>
                    <a:ext uri="{9D8B030D-6E8A-4147-A177-3AD203B41FA5}">
                      <a16:colId xmlns:a16="http://schemas.microsoft.com/office/drawing/2014/main" val="3885588535"/>
                    </a:ext>
                  </a:extLst>
                </a:gridCol>
                <a:gridCol w="913744">
                  <a:extLst>
                    <a:ext uri="{9D8B030D-6E8A-4147-A177-3AD203B41FA5}">
                      <a16:colId xmlns:a16="http://schemas.microsoft.com/office/drawing/2014/main" val="855520232"/>
                    </a:ext>
                  </a:extLst>
                </a:gridCol>
                <a:gridCol w="829843">
                  <a:extLst>
                    <a:ext uri="{9D8B030D-6E8A-4147-A177-3AD203B41FA5}">
                      <a16:colId xmlns:a16="http://schemas.microsoft.com/office/drawing/2014/main" val="2164514788"/>
                    </a:ext>
                  </a:extLst>
                </a:gridCol>
              </a:tblGrid>
              <a:tr h="14414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- Test Split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K-Value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of Class Label 8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Average of Precision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72867"/>
                  </a:ext>
                </a:extLst>
              </a:tr>
              <a:tr h="24955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Feature Engineering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Feature Engineering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Feature Engineering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Feature Engineering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2335917"/>
                  </a:ext>
                </a:extLst>
              </a:tr>
              <a:tr h="67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640927"/>
                  </a:ext>
                </a:extLst>
              </a:tr>
              <a:tr h="67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60-40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510664"/>
                  </a:ext>
                </a:extLst>
              </a:tr>
              <a:tr h="67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41219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E6BFCFE-6208-4D6F-B0E8-23DFBC1FE0ED}"/>
              </a:ext>
            </a:extLst>
          </p:cNvPr>
          <p:cNvSpPr txBox="1"/>
          <p:nvPr/>
        </p:nvSpPr>
        <p:spPr>
          <a:xfrm>
            <a:off x="149350" y="718126"/>
            <a:ext cx="5248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for KNN was done using Hill Climbing technique, which resulted in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important features having some relevance to the analysis. The table below shows the inferences of the experiment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2B0B40A-D2B3-400D-A21A-BF7E18DB434E}"/>
              </a:ext>
            </a:extLst>
          </p:cNvPr>
          <p:cNvSpPr/>
          <p:nvPr/>
        </p:nvSpPr>
        <p:spPr>
          <a:xfrm>
            <a:off x="149350" y="665482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BA423-1B03-4080-82E2-CD0A8773BB55}"/>
              </a:ext>
            </a:extLst>
          </p:cNvPr>
          <p:cNvSpPr txBox="1"/>
          <p:nvPr/>
        </p:nvSpPr>
        <p:spPr>
          <a:xfrm>
            <a:off x="5486400" y="648509"/>
            <a:ext cx="6556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Tree classifier was applied on the Wine Quality dataset. Below are the inferences of the experiment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E624BFF-25BE-4FA2-9945-BD3EBDB6DCB4}"/>
              </a:ext>
            </a:extLst>
          </p:cNvPr>
          <p:cNvSpPr/>
          <p:nvPr/>
        </p:nvSpPr>
        <p:spPr>
          <a:xfrm>
            <a:off x="5555064" y="665482"/>
            <a:ext cx="3110145" cy="36398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B90501-D447-4852-A695-3322935E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68643"/>
              </p:ext>
            </p:extLst>
          </p:nvPr>
        </p:nvGraphicFramePr>
        <p:xfrm>
          <a:off x="5555064" y="2189571"/>
          <a:ext cx="6487586" cy="1836232"/>
        </p:xfrm>
        <a:graphic>
          <a:graphicData uri="http://schemas.openxmlformats.org/drawingml/2006/table">
            <a:tbl>
              <a:tblPr firstRow="1" firstCol="1" bandRow="1"/>
              <a:tblGrid>
                <a:gridCol w="926798">
                  <a:extLst>
                    <a:ext uri="{9D8B030D-6E8A-4147-A177-3AD203B41FA5}">
                      <a16:colId xmlns:a16="http://schemas.microsoft.com/office/drawing/2014/main" val="591524152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1600926239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489336669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2100132832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747293119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280636548"/>
                    </a:ext>
                  </a:extLst>
                </a:gridCol>
                <a:gridCol w="926798">
                  <a:extLst>
                    <a:ext uri="{9D8B030D-6E8A-4147-A177-3AD203B41FA5}">
                      <a16:colId xmlns:a16="http://schemas.microsoft.com/office/drawing/2014/main" val="1096514826"/>
                    </a:ext>
                  </a:extLst>
                </a:gridCol>
              </a:tblGrid>
              <a:tr h="23171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Train - Test Split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3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40916"/>
                  </a:ext>
                </a:extLst>
              </a:tr>
              <a:tr h="90019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Gini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Entropy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Gini [Class Label Low]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Gini [Class Label High]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Entropy [Class Label Low]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Entropy [Class Label High]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91924"/>
                  </a:ext>
                </a:extLst>
              </a:tr>
              <a:tr h="240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50-50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84333"/>
                  </a:ext>
                </a:extLst>
              </a:tr>
              <a:tr h="2317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60-40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62.10%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08357"/>
                  </a:ext>
                </a:extLst>
              </a:tr>
              <a:tr h="2317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80-20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66.30%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38%</a:t>
                      </a:r>
                      <a:endParaRPr lang="en-IN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72%</a:t>
                      </a:r>
                      <a:endParaRPr lang="en-IN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4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</TotalTime>
  <Words>589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GOAL</dc:title>
  <dc:creator>Pooja Suresh</dc:creator>
  <cp:lastModifiedBy>Pooja Suresh</cp:lastModifiedBy>
  <cp:revision>136</cp:revision>
  <dcterms:created xsi:type="dcterms:W3CDTF">2019-05-29T04:22:27Z</dcterms:created>
  <dcterms:modified xsi:type="dcterms:W3CDTF">2019-06-02T10:50:32Z</dcterms:modified>
</cp:coreProperties>
</file>