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Azure Essentials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</a:t>
            </a:r>
          </a:p>
          <a:p>
            <a:r>
              <a:rPr lang="en-IN" dirty="0" smtClean="0"/>
              <a:t>S Pramodh Kumar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Azure Database Services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Relational Database Services</a:t>
            </a:r>
            <a:r>
              <a:rPr lang="en-IN" dirty="0" smtClean="0"/>
              <a:t> - Azure provides SQL, </a:t>
            </a:r>
            <a:r>
              <a:rPr lang="en-IN" dirty="0" err="1" smtClean="0"/>
              <a:t>MySQL</a:t>
            </a:r>
            <a:r>
              <a:rPr lang="en-IN" dirty="0" smtClean="0"/>
              <a:t>, and </a:t>
            </a:r>
            <a:r>
              <a:rPr lang="en-IN" dirty="0" err="1" smtClean="0"/>
              <a:t>PostgreSQL</a:t>
            </a:r>
            <a:r>
              <a:rPr lang="en-IN" dirty="0" smtClean="0"/>
              <a:t> services as </a:t>
            </a:r>
            <a:r>
              <a:rPr lang="en-IN" dirty="0" err="1" smtClean="0"/>
              <a:t>PaaS</a:t>
            </a:r>
            <a:r>
              <a:rPr lang="en-IN" dirty="0" smtClean="0"/>
              <a:t>, making it easier to move existing workloads to Azure.</a:t>
            </a:r>
          </a:p>
          <a:p>
            <a:r>
              <a:rPr lang="en-IN" b="1" dirty="0" smtClean="0"/>
              <a:t>SQL Data Warehouse</a:t>
            </a:r>
            <a:r>
              <a:rPr lang="en-IN" dirty="0" smtClean="0"/>
              <a:t> - SQL based fully managed elastic data warehouse that can scale up and down as per demand.</a:t>
            </a:r>
          </a:p>
          <a:p>
            <a:r>
              <a:rPr lang="en-IN" b="1" dirty="0" smtClean="0"/>
              <a:t>Azure </a:t>
            </a:r>
            <a:r>
              <a:rPr lang="en-IN" b="1" dirty="0" err="1" smtClean="0"/>
              <a:t>Redis</a:t>
            </a:r>
            <a:r>
              <a:rPr lang="en-IN" b="1" dirty="0" smtClean="0"/>
              <a:t> Cache</a:t>
            </a:r>
            <a:r>
              <a:rPr lang="en-IN" dirty="0" smtClean="0"/>
              <a:t> - SAAS offering of </a:t>
            </a:r>
            <a:r>
              <a:rPr lang="en-IN" dirty="0" err="1" smtClean="0"/>
              <a:t>Redis</a:t>
            </a:r>
            <a:r>
              <a:rPr lang="en-IN" dirty="0" smtClean="0"/>
              <a:t> Cache that provides secure, dedicated cache for applications requiring low latency.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Key features and Capabilities of App Service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Multiple languages and frameworks</a:t>
            </a:r>
            <a:r>
              <a:rPr lang="en-IN" dirty="0" smtClean="0"/>
              <a:t> - supports ASP.NET, Node.js, Java, PHP, Python, etc.</a:t>
            </a:r>
          </a:p>
          <a:p>
            <a:r>
              <a:rPr lang="en-IN" b="1" dirty="0" smtClean="0"/>
              <a:t>DevOps optimization</a:t>
            </a:r>
            <a:r>
              <a:rPr lang="en-IN" dirty="0" smtClean="0"/>
              <a:t> - can set up continuous integration and deployment with Visual Studio Team Services, </a:t>
            </a:r>
            <a:r>
              <a:rPr lang="en-IN" dirty="0" err="1" smtClean="0"/>
              <a:t>GitHub</a:t>
            </a:r>
            <a:r>
              <a:rPr lang="en-IN" dirty="0" smtClean="0"/>
              <a:t>, or BitBucket.</a:t>
            </a:r>
          </a:p>
          <a:p>
            <a:r>
              <a:rPr lang="en-IN" b="1" dirty="0" smtClean="0"/>
              <a:t>Global scale with high availability</a:t>
            </a:r>
            <a:r>
              <a:rPr lang="en-IN" dirty="0" smtClean="0"/>
              <a:t> - can Scale up or down manually or automatically.</a:t>
            </a:r>
          </a:p>
          <a:p>
            <a:r>
              <a:rPr lang="en-IN" b="1" dirty="0" smtClean="0"/>
              <a:t>Security and compliance</a:t>
            </a:r>
            <a:r>
              <a:rPr lang="en-IN" dirty="0" smtClean="0"/>
              <a:t> - is ISO, SOC, and PCI compliant.</a:t>
            </a:r>
          </a:p>
          <a:p>
            <a:r>
              <a:rPr lang="en-IN" b="1" dirty="0" smtClean="0"/>
              <a:t>Application templates</a:t>
            </a:r>
            <a:r>
              <a:rPr lang="en-IN" dirty="0" smtClean="0"/>
              <a:t> - can choose from an extensive list of templates in the Azure Marketplace.</a:t>
            </a:r>
          </a:p>
          <a:p>
            <a:r>
              <a:rPr lang="en-IN" b="1" dirty="0" smtClean="0"/>
              <a:t>Visual Studio integration</a:t>
            </a:r>
            <a:r>
              <a:rPr lang="en-IN" dirty="0" smtClean="0"/>
              <a:t> - to streamline the work of creating, deploying, and debugging.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Azure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Azure Machine Learning</a:t>
            </a:r>
          </a:p>
          <a:p>
            <a:r>
              <a:rPr lang="en-IN" dirty="0" smtClean="0"/>
              <a:t>Azure Stream Analytics</a:t>
            </a:r>
          </a:p>
          <a:p>
            <a:r>
              <a:rPr lang="en-IN" dirty="0" smtClean="0"/>
              <a:t>Azure HD </a:t>
            </a:r>
            <a:r>
              <a:rPr lang="en-IN" dirty="0" smtClean="0"/>
              <a:t>Insight</a:t>
            </a:r>
          </a:p>
          <a:p>
            <a:r>
              <a:rPr lang="en-IN" smtClean="0"/>
              <a:t>Azure Active Directory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What </a:t>
            </a:r>
            <a:r>
              <a:rPr lang="en-IN" dirty="0" smtClean="0"/>
              <a:t>is Microsoft Azure?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 Azure is a set of unified cloud services, which help IT professionals and developers to </a:t>
            </a:r>
            <a:r>
              <a:rPr lang="en-IN" b="1" i="1" dirty="0" smtClean="0"/>
              <a:t>build, deploy</a:t>
            </a:r>
            <a:r>
              <a:rPr lang="en-IN" dirty="0" smtClean="0"/>
              <a:t> and </a:t>
            </a:r>
            <a:r>
              <a:rPr lang="en-IN" b="1" i="1" dirty="0" smtClean="0"/>
              <a:t>manage applications</a:t>
            </a:r>
            <a:r>
              <a:rPr lang="en-IN" dirty="0" smtClean="0"/>
              <a:t> through the global network of Azure data </a:t>
            </a:r>
            <a:r>
              <a:rPr lang="en-IN" dirty="0" smtClean="0"/>
              <a:t>centres.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Azure as </a:t>
            </a:r>
            <a:r>
              <a:rPr lang="en-IN" dirty="0" err="1" smtClean="0"/>
              <a:t>IaaS</a:t>
            </a:r>
            <a:r>
              <a:rPr lang="en-IN" dirty="0" smtClean="0"/>
              <a:t> (Infrastructure as a Service)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     Allows </a:t>
            </a:r>
            <a:r>
              <a:rPr lang="en-IN" dirty="0" smtClean="0"/>
              <a:t>the user to </a:t>
            </a:r>
            <a:r>
              <a:rPr lang="en-IN" b="1" i="1" dirty="0" smtClean="0"/>
              <a:t>access, manage and monitor </a:t>
            </a:r>
            <a:r>
              <a:rPr lang="en-IN" b="1" i="1" dirty="0" smtClean="0"/>
              <a:t>the  </a:t>
            </a:r>
            <a:r>
              <a:rPr lang="en-IN" b="1" i="1" dirty="0" err="1" smtClean="0"/>
              <a:t>datacenters</a:t>
            </a:r>
            <a:r>
              <a:rPr lang="en-IN" dirty="0" smtClean="0"/>
              <a:t>. Thus, giving </a:t>
            </a:r>
            <a:r>
              <a:rPr lang="en-IN" b="1" i="1" dirty="0" smtClean="0"/>
              <a:t>complete </a:t>
            </a:r>
            <a:r>
              <a:rPr lang="en-IN" b="1" i="1" dirty="0" smtClean="0"/>
              <a:t>control of</a:t>
            </a:r>
            <a:r>
              <a:rPr lang="en-IN" dirty="0" smtClean="0"/>
              <a:t> </a:t>
            </a:r>
            <a:r>
              <a:rPr lang="en-IN" dirty="0" smtClean="0"/>
              <a:t>the OS and the application platform stack to the developers.</a:t>
            </a:r>
          </a:p>
          <a:p>
            <a:r>
              <a:rPr lang="en-IN" dirty="0" smtClean="0"/>
              <a:t>The virtual machine can be completely modified to meet business requirements.</a:t>
            </a:r>
          </a:p>
          <a:p>
            <a:r>
              <a:rPr lang="en-IN" dirty="0" err="1" smtClean="0"/>
              <a:t>IaaS</a:t>
            </a:r>
            <a:r>
              <a:rPr lang="en-IN" dirty="0" smtClean="0"/>
              <a:t> facilitates efficient </a:t>
            </a:r>
            <a:r>
              <a:rPr lang="en-IN" b="1" i="1" dirty="0" smtClean="0"/>
              <a:t>design time portability</a:t>
            </a:r>
            <a:r>
              <a:rPr lang="en-IN" dirty="0" smtClean="0"/>
              <a:t>. Hence an application can be migrated to </a:t>
            </a:r>
            <a:r>
              <a:rPr lang="en-IN" dirty="0" smtClean="0"/>
              <a:t>Microsoft </a:t>
            </a:r>
            <a:r>
              <a:rPr lang="en-IN" dirty="0" smtClean="0"/>
              <a:t>Azure without rework.</a:t>
            </a:r>
          </a:p>
          <a:p>
            <a:r>
              <a:rPr lang="en-IN" dirty="0" err="1" smtClean="0"/>
              <a:t>IaaS</a:t>
            </a:r>
            <a:r>
              <a:rPr lang="en-IN" dirty="0" smtClean="0"/>
              <a:t> allows a </a:t>
            </a:r>
            <a:r>
              <a:rPr lang="en-IN" b="1" i="1" dirty="0" smtClean="0"/>
              <a:t>quick transition of services to cloud</a:t>
            </a:r>
            <a:r>
              <a:rPr lang="en-IN" dirty="0" smtClean="0"/>
              <a:t>, which helps the vendors to offer services to their clients easily.</a:t>
            </a:r>
          </a:p>
          <a:p>
            <a:r>
              <a:rPr lang="en-IN" dirty="0" err="1" smtClean="0"/>
              <a:t>IaaS</a:t>
            </a:r>
            <a:r>
              <a:rPr lang="en-IN" dirty="0" smtClean="0"/>
              <a:t> is perfect for the applications where complete control is required.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Azure as PaaS (Platform as a Service)</a:t>
            </a:r>
            <a:br>
              <a:rPr lang="pt-BR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The </a:t>
            </a:r>
            <a:r>
              <a:rPr lang="en-IN" dirty="0" smtClean="0"/>
              <a:t>client is provided with the </a:t>
            </a:r>
            <a:r>
              <a:rPr lang="en-IN" b="1" i="1" dirty="0" smtClean="0"/>
              <a:t>platform to develop and deploy software</a:t>
            </a:r>
            <a:r>
              <a:rPr lang="en-IN" dirty="0" smtClean="0"/>
              <a:t>, without having to think about hardware and infrastructure. It takes cares of most of the OS, servers and networking issues.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Azure as </a:t>
            </a:r>
            <a:r>
              <a:rPr lang="en-IN" dirty="0" err="1" smtClean="0"/>
              <a:t>SaaS</a:t>
            </a:r>
            <a:r>
              <a:rPr lang="en-IN" dirty="0" smtClean="0"/>
              <a:t> (Software as a Service)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Software as a service (</a:t>
            </a:r>
            <a:r>
              <a:rPr lang="en-IN" b="1" dirty="0" err="1" smtClean="0"/>
              <a:t>SaaS</a:t>
            </a:r>
            <a:r>
              <a:rPr lang="en-IN" b="1" dirty="0" smtClean="0"/>
              <a:t>)</a:t>
            </a:r>
            <a:r>
              <a:rPr lang="en-IN" dirty="0" smtClean="0"/>
              <a:t> allows users to connect to and use cloud-based apps over the Internet, such as Office365.</a:t>
            </a:r>
          </a:p>
          <a:p>
            <a:r>
              <a:rPr lang="en-IN" dirty="0" err="1" smtClean="0"/>
              <a:t>SaaS</a:t>
            </a:r>
            <a:r>
              <a:rPr lang="en-IN" dirty="0" smtClean="0"/>
              <a:t> customers use the software running on the provider’s infrastructure. </a:t>
            </a:r>
            <a:r>
              <a:rPr lang="en-IN" dirty="0" err="1" smtClean="0"/>
              <a:t>SaaS</a:t>
            </a:r>
            <a:r>
              <a:rPr lang="en-IN" dirty="0" smtClean="0"/>
              <a:t> is also referred as </a:t>
            </a:r>
            <a:r>
              <a:rPr lang="en-IN" b="1" dirty="0" smtClean="0"/>
              <a:t>software delivered over the web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Accessing Azure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Azure can be accessed and managed through:</a:t>
            </a:r>
          </a:p>
          <a:p>
            <a:r>
              <a:rPr lang="en-IN" dirty="0" smtClean="0"/>
              <a:t>Azure Classic Portal</a:t>
            </a:r>
          </a:p>
          <a:p>
            <a:r>
              <a:rPr lang="en-IN" dirty="0" smtClean="0"/>
              <a:t>Azure ARM portal</a:t>
            </a:r>
          </a:p>
          <a:p>
            <a:r>
              <a:rPr lang="en-IN" dirty="0" smtClean="0"/>
              <a:t>Azure Resource Manager</a:t>
            </a:r>
          </a:p>
          <a:p>
            <a:r>
              <a:rPr lang="en-IN" dirty="0" smtClean="0"/>
              <a:t>Client Tools like</a:t>
            </a:r>
          </a:p>
          <a:p>
            <a:pPr lvl="1"/>
            <a:r>
              <a:rPr lang="en-IN" dirty="0" err="1" smtClean="0"/>
              <a:t>PowerShell</a:t>
            </a:r>
            <a:endParaRPr lang="en-IN" dirty="0" smtClean="0"/>
          </a:p>
          <a:p>
            <a:pPr lvl="1"/>
            <a:r>
              <a:rPr lang="en-IN" dirty="0" smtClean="0"/>
              <a:t>Azure CLI</a:t>
            </a:r>
          </a:p>
          <a:p>
            <a:pPr lvl="1"/>
            <a:r>
              <a:rPr lang="en-IN" dirty="0" smtClean="0"/>
              <a:t>Visual Studio with Azure SDK for .NET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Azure Network Services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i="1" dirty="0" smtClean="0"/>
              <a:t>Azure </a:t>
            </a:r>
            <a:r>
              <a:rPr lang="en-IN" b="1" i="1" dirty="0" smtClean="0"/>
              <a:t>Virtual Network</a:t>
            </a:r>
            <a:r>
              <a:rPr lang="en-IN" dirty="0" smtClean="0"/>
              <a:t>: Isolated network within the Microsoft Azure cloud.</a:t>
            </a:r>
          </a:p>
          <a:p>
            <a:r>
              <a:rPr lang="en-IN" b="1" i="1" dirty="0" smtClean="0"/>
              <a:t>Azure Traffic Manager</a:t>
            </a:r>
            <a:r>
              <a:rPr lang="en-IN" dirty="0" smtClean="0"/>
              <a:t>: Controls how user traffic is distributed between geographies in cloud services.</a:t>
            </a:r>
          </a:p>
          <a:p>
            <a:r>
              <a:rPr lang="en-IN" b="1" i="1" dirty="0" smtClean="0"/>
              <a:t>Name Resolution Service</a:t>
            </a:r>
            <a:r>
              <a:rPr lang="en-IN" dirty="0" smtClean="0"/>
              <a:t>: For internal hostname resolution within a cloud service.</a:t>
            </a:r>
          </a:p>
          <a:p>
            <a:r>
              <a:rPr lang="en-IN" b="1" i="1" dirty="0" smtClean="0"/>
              <a:t>Azure </a:t>
            </a:r>
            <a:r>
              <a:rPr lang="en-IN" b="1" i="1" dirty="0" err="1" smtClean="0"/>
              <a:t>ExpressRoute</a:t>
            </a:r>
            <a:r>
              <a:rPr lang="en-IN" dirty="0" smtClean="0"/>
              <a:t>: Extend on-premises networks into the virtual network over a dedicated private connection facilitated by a connectivity provider.</a:t>
            </a:r>
          </a:p>
          <a:p>
            <a:r>
              <a:rPr lang="en-IN" b="1" i="1" dirty="0" smtClean="0"/>
              <a:t>Application Gateway</a:t>
            </a:r>
            <a:r>
              <a:rPr lang="en-IN" dirty="0" smtClean="0"/>
              <a:t>: works at the application layer and acts as a reverse-proxy service, terminating the client connection and forwarding requests to back-end endpoints.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Compute Options in Azure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Virtual Machines</a:t>
            </a:r>
            <a:r>
              <a:rPr lang="en-IN" dirty="0" smtClean="0"/>
              <a:t> is an </a:t>
            </a:r>
            <a:r>
              <a:rPr lang="en-IN" dirty="0" err="1" smtClean="0"/>
              <a:t>IaaS</a:t>
            </a:r>
            <a:r>
              <a:rPr lang="en-IN" dirty="0" smtClean="0"/>
              <a:t> service that allows you to deploy and manage VMs inside a </a:t>
            </a:r>
            <a:r>
              <a:rPr lang="en-IN" dirty="0" err="1" smtClean="0"/>
              <a:t>VNet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App Service</a:t>
            </a:r>
            <a:r>
              <a:rPr lang="en-IN" dirty="0" smtClean="0"/>
              <a:t> is a managed service to host mobile app </a:t>
            </a:r>
            <a:r>
              <a:rPr lang="en-IN" dirty="0" err="1" smtClean="0"/>
              <a:t>backends</a:t>
            </a:r>
            <a:r>
              <a:rPr lang="en-IN" dirty="0" smtClean="0"/>
              <a:t>, web apps, </a:t>
            </a:r>
            <a:r>
              <a:rPr lang="en-IN" dirty="0" err="1" smtClean="0"/>
              <a:t>RESTful</a:t>
            </a:r>
            <a:r>
              <a:rPr lang="en-IN" dirty="0" smtClean="0"/>
              <a:t> APIs, or automated business processes.</a:t>
            </a:r>
          </a:p>
          <a:p>
            <a:r>
              <a:rPr lang="en-IN" b="1" dirty="0" smtClean="0"/>
              <a:t>Service Fabric</a:t>
            </a:r>
            <a:r>
              <a:rPr lang="en-IN" dirty="0" smtClean="0"/>
              <a:t> is known as a distributed systems platform that operates in numerous environments. Service Fabric is an orchestrator of </a:t>
            </a:r>
            <a:r>
              <a:rPr lang="en-IN" dirty="0" err="1" smtClean="0"/>
              <a:t>microservices</a:t>
            </a:r>
            <a:r>
              <a:rPr lang="en-IN" dirty="0" smtClean="0"/>
              <a:t> across a cluster of machines.</a:t>
            </a:r>
          </a:p>
          <a:p>
            <a:r>
              <a:rPr lang="en-IN" b="1" dirty="0" smtClean="0"/>
              <a:t>Azure Batch</a:t>
            </a:r>
            <a:r>
              <a:rPr lang="en-IN" dirty="0" smtClean="0"/>
              <a:t> is called a managed service for operating large-scale parallel and high-performance computing (HPC) applications.</a:t>
            </a:r>
          </a:p>
          <a:p>
            <a:r>
              <a:rPr lang="en-IN" b="1" dirty="0" smtClean="0"/>
              <a:t>Cloud Services</a:t>
            </a:r>
            <a:r>
              <a:rPr lang="en-IN" dirty="0" smtClean="0"/>
              <a:t> is a managed service for operating cloud applications and utilizes a </a:t>
            </a:r>
            <a:r>
              <a:rPr lang="en-IN" dirty="0" err="1" smtClean="0"/>
              <a:t>PaaS</a:t>
            </a:r>
            <a:r>
              <a:rPr lang="en-IN" dirty="0" smtClean="0"/>
              <a:t> hosting model.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Azure Storage Services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Azure Storage offers four storage types.</a:t>
            </a:r>
          </a:p>
          <a:p>
            <a:r>
              <a:rPr lang="en-IN" b="1" i="1" dirty="0" smtClean="0"/>
              <a:t>Blob Storage</a:t>
            </a:r>
            <a:r>
              <a:rPr lang="en-IN" dirty="0" smtClean="0"/>
              <a:t> - for unstructured object data like images, videos, documents, etc.</a:t>
            </a:r>
          </a:p>
          <a:p>
            <a:r>
              <a:rPr lang="en-IN" b="1" i="1" dirty="0" smtClean="0"/>
              <a:t>Table Storage</a:t>
            </a:r>
            <a:r>
              <a:rPr lang="en-IN" dirty="0" smtClean="0"/>
              <a:t> - a </a:t>
            </a:r>
            <a:r>
              <a:rPr lang="en-IN" dirty="0" err="1" smtClean="0"/>
              <a:t>NoSQL</a:t>
            </a:r>
            <a:r>
              <a:rPr lang="en-IN" dirty="0" smtClean="0"/>
              <a:t> key attribute data store for structured datasets.</a:t>
            </a:r>
          </a:p>
          <a:p>
            <a:r>
              <a:rPr lang="en-IN" b="1" i="1" dirty="0" smtClean="0"/>
              <a:t>Queue Storage</a:t>
            </a:r>
            <a:r>
              <a:rPr lang="en-IN" dirty="0" smtClean="0"/>
              <a:t> - for storing a large number of messages. (***Example***: Creating backlog requests to be processed asynchronously OR for passing messages between various components.)</a:t>
            </a:r>
          </a:p>
          <a:p>
            <a:r>
              <a:rPr lang="en-IN" b="1" i="1" dirty="0" smtClean="0"/>
              <a:t>File Storage</a:t>
            </a:r>
            <a:r>
              <a:rPr lang="en-IN" dirty="0" smtClean="0"/>
              <a:t> - shared storage for sharing files across application components via File service REST API.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Azure Essentials</vt:lpstr>
      <vt:lpstr>  What is Microsoft Azure?  </vt:lpstr>
      <vt:lpstr>Azure as IaaS (Infrastructure as a Service) </vt:lpstr>
      <vt:lpstr>Azure as PaaS (Platform as a Service) </vt:lpstr>
      <vt:lpstr>Azure as SaaS (Software as a Service) </vt:lpstr>
      <vt:lpstr>Accessing Azure </vt:lpstr>
      <vt:lpstr>Azure Network Services </vt:lpstr>
      <vt:lpstr>Compute Options in Azure </vt:lpstr>
      <vt:lpstr>Azure Storage Services </vt:lpstr>
      <vt:lpstr>Azure Database Services </vt:lpstr>
      <vt:lpstr>Key features and Capabilities of App Service </vt:lpstr>
      <vt:lpstr>Other Azure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Essentials</dc:title>
  <dc:creator>Pramodh</dc:creator>
  <cp:lastModifiedBy>Pramodh</cp:lastModifiedBy>
  <cp:revision>1</cp:revision>
  <dcterms:created xsi:type="dcterms:W3CDTF">2006-08-16T00:00:00Z</dcterms:created>
  <dcterms:modified xsi:type="dcterms:W3CDTF">2018-06-04T15:04:25Z</dcterms:modified>
</cp:coreProperties>
</file>