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84" r:id="rId3"/>
    <p:sldId id="285" r:id="rId4"/>
    <p:sldId id="286" r:id="rId5"/>
    <p:sldId id="287" r:id="rId6"/>
    <p:sldId id="296" r:id="rId7"/>
    <p:sldId id="288" r:id="rId8"/>
    <p:sldId id="290" r:id="rId9"/>
    <p:sldId id="292" r:id="rId10"/>
    <p:sldId id="259" r:id="rId11"/>
    <p:sldId id="289" r:id="rId12"/>
    <p:sldId id="294" r:id="rId13"/>
    <p:sldId id="293" r:id="rId14"/>
    <p:sldId id="291" r:id="rId15"/>
    <p:sldId id="295" r:id="rId16"/>
    <p:sldId id="297" r:id="rId17"/>
    <p:sldId id="298" r:id="rId18"/>
    <p:sldId id="300" r:id="rId19"/>
    <p:sldId id="299" r:id="rId20"/>
    <p:sldId id="301" r:id="rId21"/>
    <p:sldId id="302" r:id="rId22"/>
    <p:sldId id="303" r:id="rId23"/>
    <p:sldId id="304" r:id="rId24"/>
    <p:sldId id="306" r:id="rId25"/>
    <p:sldId id="305" r:id="rId26"/>
    <p:sldId id="307" r:id="rId27"/>
    <p:sldId id="308" r:id="rId28"/>
    <p:sldId id="309" r:id="rId29"/>
    <p:sldId id="310" r:id="rId30"/>
    <p:sldId id="312" r:id="rId31"/>
    <p:sldId id="311" r:id="rId32"/>
    <p:sldId id="313" r:id="rId33"/>
    <p:sldId id="314" r:id="rId34"/>
    <p:sldId id="315" r:id="rId35"/>
    <p:sldId id="316" r:id="rId36"/>
    <p:sldId id="317" r:id="rId37"/>
    <p:sldId id="279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Dosis Light" panose="020B0604020202020204" charset="0"/>
      <p:regular r:id="rId48"/>
      <p:bold r:id="rId49"/>
    </p:embeddedFont>
    <p:embeddedFont>
      <p:font typeface="Titillium Web Light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9833E2-E1AD-4CEE-AD8F-D427CE2B2AEF}">
  <a:tblStyle styleId="{D29833E2-E1AD-4CEE-AD8F-D427CE2B2A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89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05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31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761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datamentor.io/r-programming/vecto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mentor.io/r-programming/list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637954" y="1991850"/>
            <a:ext cx="591415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Programming in 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 idx="4294967295"/>
          </p:nvPr>
        </p:nvSpPr>
        <p:spPr>
          <a:xfrm>
            <a:off x="754912" y="1991519"/>
            <a:ext cx="52689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2. </a:t>
            </a:r>
            <a:r>
              <a:rPr lang="en-IN" sz="4800" dirty="0"/>
              <a:t>Vectors</a:t>
            </a:r>
            <a:endParaRPr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70B4FA-E854-4CD6-A205-551808E5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90" y="133319"/>
            <a:ext cx="6761100" cy="857400"/>
          </a:xfrm>
        </p:spPr>
        <p:txBody>
          <a:bodyPr/>
          <a:lstStyle/>
          <a:p>
            <a:pPr algn="ctr"/>
            <a:r>
              <a:rPr lang="en-IN" dirty="0"/>
              <a:t>Vectors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781F1-7BDE-4A56-A010-52198D47CA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122764-182C-4F09-BC5F-30645D364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90" y="823573"/>
            <a:ext cx="6400800" cy="4093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defTabSz="914400" latinLnBrk="0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is a basic data structure in R. It contains element of the same type. </a:t>
            </a:r>
          </a:p>
          <a:p>
            <a:pPr marL="342900" lvl="0" indent="-342900" defTabSz="914400" latinLnBrk="0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types can be logical, integer, double, character, complex or raw.</a:t>
            </a:r>
          </a:p>
          <a:p>
            <a:pPr marL="342900" lvl="0" indent="-342900" defTabSz="914400" latinLnBrk="0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vector’s type can be checked with the typeof() .</a:t>
            </a:r>
          </a:p>
          <a:p>
            <a:pPr marL="342900" lvl="0" indent="-342900" defTabSz="914400" latinLnBrk="0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important property of a vector is its length. This is the number of elements in the vector and can be checked with the function length().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vector must have elements of the same type, this function will try and coerce elements to the same type, if they are different.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Coercion is from lower to higher types from logical to integer to double to character.</a:t>
            </a:r>
            <a:endParaRPr lang="en-IN" sz="1800" dirty="0">
              <a:solidFill>
                <a:srgbClr val="252830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7554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EDC6-8FE6-4684-9341-614A3907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0" y="196618"/>
            <a:ext cx="6761100" cy="857400"/>
          </a:xfrm>
        </p:spPr>
        <p:txBody>
          <a:bodyPr/>
          <a:lstStyle/>
          <a:p>
            <a:r>
              <a:rPr lang="en-IN" dirty="0"/>
              <a:t>Creating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B4005-FB24-4F1F-B2EF-2838490B3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A3C0A-F390-4CDF-AC8B-79D76782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87" y="1223825"/>
            <a:ext cx="5286665" cy="26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1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8407AA-53CA-4EB5-93A8-658D3C10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324705"/>
            <a:ext cx="6761100" cy="857400"/>
          </a:xfrm>
        </p:spPr>
        <p:txBody>
          <a:bodyPr/>
          <a:lstStyle/>
          <a:p>
            <a:r>
              <a:rPr lang="en-IN" dirty="0"/>
              <a:t>Accessing vectors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0A182C-08B5-4C4A-9368-CC6EBFC313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D58B-9E7A-46D5-8852-5B95D9B0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9" y="1389440"/>
            <a:ext cx="6761100" cy="31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4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99620C-0AEB-4E73-8719-B3B7011E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2" y="335338"/>
            <a:ext cx="6761100" cy="428700"/>
          </a:xfrm>
        </p:spPr>
        <p:txBody>
          <a:bodyPr/>
          <a:lstStyle/>
          <a:p>
            <a:r>
              <a:rPr lang="en-IN" dirty="0"/>
              <a:t>Using logical vector as index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781F1-7BDE-4A56-A010-52198D47CA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00D38-DC65-4243-A140-CD753358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06" y="764038"/>
            <a:ext cx="4944165" cy="1409897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3303379-511B-49E9-A747-54BB55D3C508}"/>
              </a:ext>
            </a:extLst>
          </p:cNvPr>
          <p:cNvSpPr txBox="1">
            <a:spLocks/>
          </p:cNvSpPr>
          <p:nvPr/>
        </p:nvSpPr>
        <p:spPr>
          <a:xfrm>
            <a:off x="91531" y="196189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IN" dirty="0"/>
              <a:t>Using character vector as index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1BAFF-4E2E-40BF-8831-BEF4C65F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06" y="2795882"/>
            <a:ext cx="4387078" cy="20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8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 idx="4294967295"/>
          </p:nvPr>
        </p:nvSpPr>
        <p:spPr>
          <a:xfrm>
            <a:off x="691116" y="1991519"/>
            <a:ext cx="52689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3. Matrices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07986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EE3448-37D3-4612-8ACD-86775BED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47" y="77958"/>
            <a:ext cx="6761100" cy="857400"/>
          </a:xfrm>
        </p:spPr>
        <p:txBody>
          <a:bodyPr/>
          <a:lstStyle/>
          <a:p>
            <a:pPr algn="ctr"/>
            <a:r>
              <a:rPr lang="en-IN" dirty="0"/>
              <a:t>Matrices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00322-90D8-4C05-8B7C-1583E4AF65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AA168C-B141-4828-96D9-B1175D2A6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1" y="841658"/>
            <a:ext cx="7145079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is a two dimensional data structure in R programming.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is similar to vector but additionally contains the dimension attribute.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attributes of an object can be checked with the attributes() function (dimension can be checked directly with the dim() function).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can be created using the matrix() function.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 of the matrix can be defined by passing appropriate value for arguments nrow and ncol.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 value for both dimension is not necessary. If one of the dimension is provided, the other is inferred from length of the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Nunit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9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132C0-4578-4F28-B999-3C27DCA5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78" y="233780"/>
            <a:ext cx="6761100" cy="857400"/>
          </a:xfrm>
        </p:spPr>
        <p:txBody>
          <a:bodyPr/>
          <a:lstStyle/>
          <a:p>
            <a:r>
              <a:rPr lang="en-IN" dirty="0"/>
              <a:t>Creating Matrices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E6753-7F44-430D-AE08-C00F3A503D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0E8D1-1565-430E-BECB-6EFE20F0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46" y="1091181"/>
            <a:ext cx="6242752" cy="2534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12BD9-36DF-4003-8A99-8A6952AC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46" y="3508744"/>
            <a:ext cx="6242751" cy="14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27BB4-B30D-4701-AABE-B0E821118D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81C06-3876-4D45-B75D-8C5765F2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63" y="327293"/>
            <a:ext cx="6992326" cy="1448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3FDDD-A216-42CE-9B17-E51E5318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2" y="1807193"/>
            <a:ext cx="3743847" cy="261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8983D-763D-4D70-B572-66F2A308E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831" y="1807193"/>
            <a:ext cx="3291019" cy="25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9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2F24-F136-4825-B6A6-9CD82633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72" y="0"/>
            <a:ext cx="6761100" cy="857400"/>
          </a:xfrm>
        </p:spPr>
        <p:txBody>
          <a:bodyPr/>
          <a:lstStyle/>
          <a:p>
            <a:r>
              <a:rPr lang="en-IN" dirty="0"/>
              <a:t>Accessing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163FA-683C-4582-B50F-60F022471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FECA8-6D76-49FE-8D24-A957BCB4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" y="857400"/>
            <a:ext cx="6985590" cy="41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EE02-1CEB-452C-A5D7-53FD811E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8" y="323256"/>
            <a:ext cx="6761100" cy="857400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3E97E-7422-4963-AAF4-09E777848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80656"/>
            <a:ext cx="8425701" cy="3689055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IN" sz="2000" dirty="0"/>
              <a:t>R is a programming language and software environment for statistical computing and graphics. </a:t>
            </a:r>
          </a:p>
          <a:p>
            <a:pPr>
              <a:buClr>
                <a:schemeClr val="accent1"/>
              </a:buClr>
            </a:pPr>
            <a:r>
              <a:rPr lang="en-IN" sz="2000" dirty="0"/>
              <a:t>The R language is widely used among statisticians and data miners for developing statistical software and data analysis.</a:t>
            </a:r>
          </a:p>
          <a:p>
            <a:pPr>
              <a:buClr>
                <a:schemeClr val="accent1"/>
              </a:buClr>
            </a:pPr>
            <a:r>
              <a:rPr lang="en-IN" sz="2000" dirty="0"/>
              <a:t>It compiles and runs on a wide variety of UNIX platforms, Windows and Mac OS. </a:t>
            </a:r>
          </a:p>
          <a:p>
            <a:pPr>
              <a:buClr>
                <a:schemeClr val="accent1"/>
              </a:buClr>
            </a:pPr>
            <a:r>
              <a:rPr lang="en-IN" sz="2000" dirty="0"/>
              <a:t>R can be downloaded and installed from CRAN website , CRAN stands for Comprehensive R Archive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5F7CD-A3F7-4562-9625-288117452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681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4D3EA-C2D0-413E-8A18-8970750654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9D146-4A46-4DB6-A16A-4124C483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3" y="467833"/>
            <a:ext cx="4954772" cy="45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8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 idx="4294967295"/>
          </p:nvPr>
        </p:nvSpPr>
        <p:spPr>
          <a:xfrm>
            <a:off x="850605" y="1991519"/>
            <a:ext cx="52689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4. Lists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21491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4439C79-2504-4E3D-B370-975AAD55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154584"/>
            <a:ext cx="6761100" cy="857400"/>
          </a:xfrm>
        </p:spPr>
        <p:txBody>
          <a:bodyPr/>
          <a:lstStyle/>
          <a:p>
            <a:pPr algn="ctr"/>
            <a:r>
              <a:rPr lang="en-IN" dirty="0"/>
              <a:t>Lists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A3F15-C883-44B4-BE03-A237436E6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CE0E7-CEF3-4256-9621-B03940CD6E6C}"/>
              </a:ext>
            </a:extLst>
          </p:cNvPr>
          <p:cNvSpPr/>
          <p:nvPr/>
        </p:nvSpPr>
        <p:spPr>
          <a:xfrm>
            <a:off x="450942" y="914995"/>
            <a:ext cx="7523477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is a data structure having components of mixed data types.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Vectors in R 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</a:t>
            </a: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having all elements of the same type is called atomic vector but a vector having elements of different type is called list.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can be created using the list() function.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structure can be examined with the str() function</a:t>
            </a:r>
            <a:r>
              <a:rPr lang="en-US" altLang="en-US" sz="2000" dirty="0">
                <a:solidFill>
                  <a:srgbClr val="252830"/>
                </a:solidFill>
                <a:latin typeface="Nunito"/>
              </a:rPr>
              <a:t>.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52830"/>
              </a:solidFill>
              <a:latin typeface="Nun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1C39F-1D92-43D9-AE38-406D84B9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23" y="2670052"/>
            <a:ext cx="5508077" cy="578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E2750A-777A-486A-96DF-510757E0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23" y="3142502"/>
            <a:ext cx="3934758" cy="15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2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CAF4-8AA5-41C8-92E3-ADEE80C6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1" y="282667"/>
            <a:ext cx="6761100" cy="353606"/>
          </a:xfrm>
        </p:spPr>
        <p:txBody>
          <a:bodyPr/>
          <a:lstStyle/>
          <a:p>
            <a:r>
              <a:rPr lang="en-IN" dirty="0"/>
              <a:t>Accessing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4D64A-941E-4D1B-BFED-F74447412C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8D5E9-A9FE-44D6-A032-C13262B1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6" y="565642"/>
            <a:ext cx="4420217" cy="2076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634FB0-F4FC-4FA5-AFC3-2656D077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" y="2571750"/>
            <a:ext cx="6844160" cy="25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24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970D-81CD-4B91-9CD9-38C7B463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37" y="146853"/>
            <a:ext cx="6761100" cy="536532"/>
          </a:xfrm>
        </p:spPr>
        <p:txBody>
          <a:bodyPr/>
          <a:lstStyle/>
          <a:p>
            <a:r>
              <a:rPr lang="en-IN" dirty="0"/>
              <a:t>Modifying: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5E271D-E906-4E24-AD3B-E4AA8AF60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79363-2D82-4E4F-98E1-358AB07E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76" y="146853"/>
            <a:ext cx="3200847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8B2FA-0229-4044-A98B-4031C297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23" y="2200267"/>
            <a:ext cx="2876951" cy="235300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915A4E-4A7A-47F8-9672-647CB8B4B8C8}"/>
              </a:ext>
            </a:extLst>
          </p:cNvPr>
          <p:cNvSpPr txBox="1">
            <a:spLocks/>
          </p:cNvSpPr>
          <p:nvPr/>
        </p:nvSpPr>
        <p:spPr>
          <a:xfrm>
            <a:off x="207937" y="2200267"/>
            <a:ext cx="6761100" cy="5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IN" dirty="0"/>
              <a:t>Adding: </a:t>
            </a:r>
          </a:p>
        </p:txBody>
      </p:sp>
    </p:spTree>
    <p:extLst>
      <p:ext uri="{BB962C8B-B14F-4D97-AF65-F5344CB8AC3E}">
        <p14:creationId xmlns:p14="http://schemas.microsoft.com/office/powerpoint/2010/main" val="247166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28CB5F-897D-4AEA-912F-9DA41B75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58" y="226499"/>
            <a:ext cx="6761100" cy="857400"/>
          </a:xfrm>
        </p:spPr>
        <p:txBody>
          <a:bodyPr/>
          <a:lstStyle/>
          <a:p>
            <a:r>
              <a:rPr lang="en-IN" dirty="0"/>
              <a:t>Deleting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822B-3E94-4CCD-B74D-FCBE27C0C7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D5E2E-5400-41F6-AFA1-97BE1A51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97" y="1230593"/>
            <a:ext cx="5082363" cy="36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79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 idx="4294967295"/>
          </p:nvPr>
        </p:nvSpPr>
        <p:spPr>
          <a:xfrm>
            <a:off x="733646" y="1991519"/>
            <a:ext cx="52689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5. Dataframes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742235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3522C0-82FE-4320-B9F3-7D9A378AB0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0545DF-CCE2-4F27-9072-ACF2C91E03E6}"/>
              </a:ext>
            </a:extLst>
          </p:cNvPr>
          <p:cNvSpPr/>
          <p:nvPr/>
        </p:nvSpPr>
        <p:spPr>
          <a:xfrm>
            <a:off x="520996" y="414670"/>
            <a:ext cx="660281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frame is a two dimensional data structure in R. It is a special case of a </a:t>
            </a: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R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which has each component of equal length.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component form the column and contents of the component form the rows.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create a data frame using the data.frame() function.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 in datasets that are available can be listed with the command - library(help = "datasets").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Fix(dataset name) – Gives the table of values in the dataset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Summary(Dataset name) – gives summary of data (Min, lower hinge, median, upper hinge, max)</a:t>
            </a:r>
          </a:p>
          <a:p>
            <a:endParaRPr lang="en-IN" b="1" dirty="0">
              <a:solidFill>
                <a:srgbClr val="252830"/>
              </a:solidFill>
              <a:latin typeface="Nunito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823E95-10F6-4C51-B466-A95B96CAC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8299A0-AA33-4F51-AC10-8856CC26F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6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19C59-DCF3-486B-8688-1E598D02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1" y="-57354"/>
            <a:ext cx="6761100" cy="857400"/>
          </a:xfrm>
        </p:spPr>
        <p:txBody>
          <a:bodyPr/>
          <a:lstStyle/>
          <a:p>
            <a:r>
              <a:rPr lang="en-IN" dirty="0"/>
              <a:t>Creating data frames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2A96E-C5CB-4BEB-8B45-FC54786B07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189FB-2CE1-48B0-8E75-C1EBBA92E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64" y="888944"/>
            <a:ext cx="6335009" cy="1545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32E721-BFDE-4DF5-9EF3-51B60718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4" y="2716620"/>
            <a:ext cx="7744906" cy="15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2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6F7D-14A5-41DF-BC88-F0DF7D6A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70" y="207747"/>
            <a:ext cx="6761100" cy="393600"/>
          </a:xfrm>
        </p:spPr>
        <p:txBody>
          <a:bodyPr/>
          <a:lstStyle/>
          <a:p>
            <a:r>
              <a:rPr lang="en-IN" dirty="0"/>
              <a:t>Accessing as list &amp;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37975-8357-4EDB-8E67-FB3E31E532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38872-D180-48F6-87C8-EE64E8A2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601347"/>
            <a:ext cx="2229161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791EE-0B09-4D88-9952-0A4AE4EF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2" y="2849024"/>
            <a:ext cx="606827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9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5A7F-78E3-4325-B2E8-44257023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112054"/>
            <a:ext cx="6761100" cy="857400"/>
          </a:xfrm>
        </p:spPr>
        <p:txBody>
          <a:bodyPr/>
          <a:lstStyle/>
          <a:p>
            <a:r>
              <a:rPr lang="en-IN" b="1" dirty="0"/>
              <a:t>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30325-A81A-44E5-B5F6-FFA381F5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1081500"/>
            <a:ext cx="6761100" cy="2980500"/>
          </a:xfrm>
        </p:spPr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Open Source</a:t>
            </a:r>
            <a:r>
              <a:rPr lang="en-IN" sz="2000" dirty="0"/>
              <a:t>: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IN" sz="2000" dirty="0"/>
              <a:t>	 The source code of R program and the extensions 	 	 could be examined line by line. 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Integrating with other Programming Language</a:t>
            </a:r>
            <a:r>
              <a:rPr lang="en-IN" sz="2000" dirty="0"/>
              <a:t>: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IN" sz="2000" dirty="0"/>
              <a:t>	R is an interpreting language, can be rather slow, but 	could integrate with high eﬃcient languages such as 	C, C++ or Fortran.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b="1" dirty="0"/>
              <a:t>OS Independence</a:t>
            </a:r>
            <a:r>
              <a:rPr lang="en-IN" sz="2000" dirty="0"/>
              <a:t>: </a:t>
            </a:r>
          </a:p>
          <a:p>
            <a:pPr marL="76200" indent="0">
              <a:buClr>
                <a:schemeClr val="accent1"/>
              </a:buClr>
              <a:buNone/>
            </a:pPr>
            <a:r>
              <a:rPr lang="en-IN" sz="2000" dirty="0"/>
              <a:t>	 UNIX, Linux, Windows, MacOS, FreeBSD... 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Command line Driven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EA849-585A-4E8C-9384-0539B9361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406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785EC-E953-4524-A1D3-9AFEA9556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0FD35-02DF-43B1-AC81-4E6E684D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265814"/>
            <a:ext cx="7444184" cy="3124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AD79E-3197-40EA-83C3-0B560AEE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3401568"/>
            <a:ext cx="3424676" cy="13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9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CB85B17-C233-4455-966E-371A0C26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17" y="46822"/>
            <a:ext cx="6761100" cy="857400"/>
          </a:xfrm>
        </p:spPr>
        <p:txBody>
          <a:bodyPr/>
          <a:lstStyle/>
          <a:p>
            <a:r>
              <a:rPr lang="en-IN" dirty="0"/>
              <a:t>Adding components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4823F-8A0E-48CF-82C2-862162183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27561-9B7E-468D-A9E2-7288F74F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1143760"/>
            <a:ext cx="3277057" cy="126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2358C-3C00-4998-9582-A314B6BA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2758810"/>
            <a:ext cx="2943636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389E3-9F26-41FF-A5FF-FA99109E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246" y="1844282"/>
            <a:ext cx="288647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5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496364-9058-4D40-B9F7-BE756C1B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52" y="228600"/>
            <a:ext cx="6761100" cy="857400"/>
          </a:xfrm>
        </p:spPr>
        <p:txBody>
          <a:bodyPr/>
          <a:lstStyle/>
          <a:p>
            <a:r>
              <a:rPr lang="en-IN" dirty="0"/>
              <a:t>Flow Control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64AC41-4DC8-42C6-8757-FBA16AB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752" y="1170025"/>
            <a:ext cx="6761100" cy="2980500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ifelse(test_</a:t>
            </a:r>
            <a:r>
              <a:rPr lang="en-US" altLang="en-US" sz="2000" dirty="0">
                <a:solidFill>
                  <a:srgbClr val="252830"/>
                </a:solidFill>
                <a:latin typeface="Consolas" panose="020B0609020204030204" pitchFamily="49" charset="0"/>
                <a:sym typeface="Arial"/>
              </a:rPr>
              <a:t>expression</a:t>
            </a: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x, y)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if (test_expression) { statement1 } else { statement2 }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(val in sequence) { statement }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(test_expression) { statement }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(test_condition) { next }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(test_expression) { break }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25283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C8B79-4B51-427C-A135-BA83527D57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16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8818-284F-48D4-BBFB-84ECC3CB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00" y="105708"/>
            <a:ext cx="6761100" cy="857400"/>
          </a:xfrm>
        </p:spPr>
        <p:txBody>
          <a:bodyPr/>
          <a:lstStyle/>
          <a:p>
            <a:r>
              <a:rPr lang="en-IN" dirty="0"/>
              <a:t>Functions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07976-DCCD-46B2-87EC-4C2A5E3D9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555DF6-49A6-4EF7-8F7C-47446FFF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963108"/>
            <a:ext cx="6761100" cy="3906604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func_name &lt;- function (argument) { statement }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Eg:</a:t>
            </a:r>
          </a:p>
          <a:p>
            <a:pPr marL="762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Titillium Web Light"/>
              <a:buNone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pow &lt;- function(x, y) {</a:t>
            </a:r>
          </a:p>
          <a:p>
            <a:pPr marL="762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Titillium Web Light"/>
              <a:buNone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# function to print x raised to the power y </a:t>
            </a:r>
          </a:p>
          <a:p>
            <a:pPr marL="762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Titillium Web Light"/>
              <a:buNone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result &lt;- x^y</a:t>
            </a:r>
          </a:p>
          <a:p>
            <a:pPr marL="762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Titillium Web Light"/>
              <a:buNone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print(paste(x,"raised to the power", y, "is", result))</a:t>
            </a:r>
          </a:p>
          <a:p>
            <a:pPr marL="762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Titillium Web Light"/>
              <a:buNone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the function:</a:t>
            </a:r>
          </a:p>
          <a:p>
            <a:pPr marL="762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&gt;pow(8, 2) </a:t>
            </a:r>
          </a:p>
          <a:p>
            <a:pPr marL="762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[1] "8 raised to the power 2 is 64" </a:t>
            </a:r>
          </a:p>
          <a:p>
            <a:pPr marL="762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Titillium Web Light"/>
              <a:buNone/>
            </a:pPr>
            <a:endParaRPr lang="en-US" altLang="en-US" sz="2000" dirty="0">
              <a:solidFill>
                <a:srgbClr val="2528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43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4C54-80CB-4C32-AF66-2A6A386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</p:spPr>
        <p:txBody>
          <a:bodyPr/>
          <a:lstStyle/>
          <a:p>
            <a:r>
              <a:rPr lang="en-IN" dirty="0"/>
              <a:t>Other mathematical functions: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1AFC-098E-4AA7-991C-1967BBAF57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5A0EC-3D5F-4626-8052-3E7D6AB0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1138037"/>
            <a:ext cx="524900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52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37109-0A38-4A6C-9E21-1BD9BC3E54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CAE5-E6D3-4C77-A6F2-B7E47A09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998032"/>
            <a:ext cx="6202622" cy="35208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31A243-0FF1-4539-A73C-CE79A92ABDED}"/>
              </a:ext>
            </a:extLst>
          </p:cNvPr>
          <p:cNvSpPr txBox="1">
            <a:spLocks/>
          </p:cNvSpPr>
          <p:nvPr/>
        </p:nvSpPr>
        <p:spPr>
          <a:xfrm>
            <a:off x="537547" y="303518"/>
            <a:ext cx="67611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>
                <a:solidFill>
                  <a:srgbClr val="0B87A1"/>
                </a:solidFill>
                <a:latin typeface="Dosis Light"/>
                <a:sym typeface="Dosis Light"/>
              </a:rPr>
              <a:t>Other mathematical functions:</a:t>
            </a:r>
            <a:br>
              <a:rPr lang="en-IN" sz="3600" dirty="0">
                <a:solidFill>
                  <a:srgbClr val="0B87A1"/>
                </a:solidFill>
                <a:latin typeface="Dosis Light"/>
                <a:sym typeface="Dosis Light"/>
              </a:rPr>
            </a:br>
            <a:endParaRPr lang="en-IN" sz="3600" dirty="0">
              <a:solidFill>
                <a:srgbClr val="0B87A1"/>
              </a:solidFill>
              <a:latin typeface="Dosis Light"/>
              <a:sym typeface="Dosis Light"/>
            </a:endParaRPr>
          </a:p>
        </p:txBody>
      </p:sp>
    </p:spTree>
    <p:extLst>
      <p:ext uri="{BB962C8B-B14F-4D97-AF65-F5344CB8AC3E}">
        <p14:creationId xmlns:p14="http://schemas.microsoft.com/office/powerpoint/2010/main" val="56284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2973B3-42FA-4471-A510-8DBB5398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88" y="-12401"/>
            <a:ext cx="6761100" cy="857400"/>
          </a:xfrm>
        </p:spPr>
        <p:txBody>
          <a:bodyPr/>
          <a:lstStyle/>
          <a:p>
            <a:r>
              <a:rPr lang="en-IN" dirty="0"/>
              <a:t>Functions for Probability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C8A4E-56A9-4426-97C7-B497E0BBD3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77452-E77B-4143-8440-D3D4FA9AE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678" y="923264"/>
            <a:ext cx="4029739" cy="4105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E1B94-FACE-4664-8A0C-7DF08D7F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858929"/>
            <a:ext cx="327705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3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2140050" y="21167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</a:t>
            </a:r>
            <a:r>
              <a:rPr lang="en-IN" sz="6000" dirty="0">
                <a:solidFill>
                  <a:srgbClr val="80BFB7"/>
                </a:solidFill>
              </a:rPr>
              <a:t>YOU</a:t>
            </a:r>
            <a:r>
              <a:rPr lang="en" sz="6000" dirty="0">
                <a:solidFill>
                  <a:srgbClr val="80BFB7"/>
                </a:solidFill>
              </a:rPr>
              <a:t>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8A7D-6AAA-4DBB-97D7-EF6A9E89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282175"/>
            <a:ext cx="6761100" cy="857400"/>
          </a:xfrm>
        </p:spPr>
        <p:txBody>
          <a:bodyPr/>
          <a:lstStyle/>
          <a:p>
            <a:r>
              <a:rPr lang="en-IN" dirty="0"/>
              <a:t>Basic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A0F98-5BD2-45B3-9004-58AEA6BF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853" y="1223187"/>
            <a:ext cx="6761100" cy="2980500"/>
          </a:xfrm>
        </p:spPr>
        <p:txBody>
          <a:bodyPr/>
          <a:lstStyle/>
          <a:p>
            <a:pPr marL="76200" indent="0">
              <a:buNone/>
            </a:pPr>
            <a:r>
              <a:rPr lang="en-IN" dirty="0"/>
              <a:t>• help() – help(demo) </a:t>
            </a:r>
          </a:p>
          <a:p>
            <a:pPr marL="76200" indent="0">
              <a:buNone/>
            </a:pPr>
            <a:r>
              <a:rPr lang="en-IN" dirty="0"/>
              <a:t>• demo() – demo(is.things) </a:t>
            </a:r>
          </a:p>
          <a:p>
            <a:pPr marL="76200" indent="0">
              <a:buNone/>
            </a:pPr>
            <a:r>
              <a:rPr lang="en-IN" dirty="0"/>
              <a:t>• q() </a:t>
            </a:r>
          </a:p>
          <a:p>
            <a:pPr marL="76200" indent="0">
              <a:buNone/>
            </a:pPr>
            <a:r>
              <a:rPr lang="en-IN" dirty="0"/>
              <a:t>• ls() </a:t>
            </a:r>
          </a:p>
          <a:p>
            <a:pPr marL="76200" indent="0">
              <a:buNone/>
            </a:pPr>
            <a:r>
              <a:rPr lang="en-IN" dirty="0"/>
              <a:t>• rm() – rm(x)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2D50C-1D52-47C1-816C-7E011AC960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20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00C1-7DE8-41D5-B700-9BB7E6D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35" y="229012"/>
            <a:ext cx="6761100" cy="857400"/>
          </a:xfrm>
        </p:spPr>
        <p:txBody>
          <a:bodyPr/>
          <a:lstStyle/>
          <a:p>
            <a:r>
              <a:rPr lang="en-IN" dirty="0"/>
              <a:t>Basic Datastructures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C48BE-5349-4820-9A75-01AD457E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84" y="1265718"/>
            <a:ext cx="6761100" cy="2980500"/>
          </a:xfrm>
        </p:spPr>
        <p:txBody>
          <a:bodyPr/>
          <a:lstStyle/>
          <a:p>
            <a:pPr marL="76200" indent="0">
              <a:buNone/>
            </a:pPr>
            <a:r>
              <a:rPr lang="en-IN" dirty="0"/>
              <a:t>• Factor</a:t>
            </a:r>
          </a:p>
          <a:p>
            <a:pPr marL="76200" indent="0">
              <a:buNone/>
            </a:pPr>
            <a:r>
              <a:rPr lang="en-IN" dirty="0"/>
              <a:t>• Vector </a:t>
            </a:r>
          </a:p>
          <a:p>
            <a:pPr marL="76200" indent="0">
              <a:buNone/>
            </a:pPr>
            <a:r>
              <a:rPr lang="en-IN" dirty="0"/>
              <a:t>• List </a:t>
            </a:r>
          </a:p>
          <a:p>
            <a:pPr marL="76200" indent="0">
              <a:buNone/>
            </a:pPr>
            <a:r>
              <a:rPr lang="en-IN" dirty="0"/>
              <a:t>• Array </a:t>
            </a:r>
          </a:p>
          <a:p>
            <a:pPr marL="76200" indent="0">
              <a:buNone/>
            </a:pPr>
            <a:r>
              <a:rPr lang="en-IN" dirty="0"/>
              <a:t>• Matrix </a:t>
            </a:r>
          </a:p>
          <a:p>
            <a:pPr marL="76200" indent="0">
              <a:buNone/>
            </a:pPr>
            <a:r>
              <a:rPr lang="en-IN" dirty="0"/>
              <a:t>• Data Frame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C63C2-301C-4C70-97EC-0C4E657028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420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 idx="4294967295"/>
          </p:nvPr>
        </p:nvSpPr>
        <p:spPr>
          <a:xfrm>
            <a:off x="935665" y="1991519"/>
            <a:ext cx="52689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1. </a:t>
            </a:r>
            <a:r>
              <a:rPr lang="en-IN" sz="4800" dirty="0"/>
              <a:t>Factors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50234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3E7319-9D46-4D47-947B-76A06D61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1" y="186481"/>
            <a:ext cx="6761100" cy="857400"/>
          </a:xfrm>
        </p:spPr>
        <p:txBody>
          <a:bodyPr/>
          <a:lstStyle/>
          <a:p>
            <a:pPr algn="ctr"/>
            <a:r>
              <a:rPr lang="en-IN" dirty="0"/>
              <a:t>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12E7-09C0-4AC1-855F-982CE9688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2D960A1-F2C9-40FD-84DD-408FC30D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8" y="1096099"/>
            <a:ext cx="7336466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 is a data structure used for fields that takes only predefined, finite number of values (categorical data).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a data field such as marital status may contain only values from single, married, separated, divorced, or widowed.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 x has four elements and two levels.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check if a variable is a factor or not using class() function.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Levels of a factor can be checked using the levels() function.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B1A36A-C78A-4141-ACFE-F332D3EA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37" y="3398497"/>
            <a:ext cx="6902125" cy="13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781F1-7BDE-4A56-A010-52198D47CA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BEC6F0-C152-497C-8F96-01EF7B7C3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202" y="381857"/>
            <a:ext cx="5565542" cy="2078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26960" rIns="0" bIns="2856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Levels of a factor are inferred from the data if not provided.</a:t>
            </a:r>
          </a:p>
          <a:p>
            <a:pPr marL="342900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We can change the levels of the factor if needed.</a:t>
            </a:r>
          </a:p>
          <a:p>
            <a:pPr marL="342900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Eg:</a:t>
            </a:r>
          </a:p>
          <a:p>
            <a:pPr marL="0" indent="0">
              <a:buClrTx/>
              <a:buSzTx/>
              <a:buNone/>
            </a:pPr>
            <a:r>
              <a:rPr lang="en-US" altLang="en-US" sz="2000" dirty="0">
                <a:solidFill>
                  <a:srgbClr val="252830"/>
                </a:solidFill>
                <a:latin typeface="Nunito"/>
              </a:rPr>
              <a:t> 		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D29360-F796-4468-8D10-7A7587AF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02" y="1932262"/>
            <a:ext cx="7876967" cy="101172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x &lt;- factor(c("single", "married", "married", "single"), levels = c("single", "married", "divorced"));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&gt; x [1] single married married single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Levels: single married divorced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AA7B3-CD90-4D8B-8DBE-26F4CF508744}"/>
              </a:ext>
            </a:extLst>
          </p:cNvPr>
          <p:cNvSpPr txBox="1"/>
          <p:nvPr/>
        </p:nvSpPr>
        <p:spPr>
          <a:xfrm>
            <a:off x="514202" y="3071570"/>
            <a:ext cx="6445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52830"/>
                </a:solidFill>
                <a:latin typeface="Calibri" panose="020F0502020204030204" pitchFamily="34" charset="0"/>
                <a:cs typeface="Calibri" panose="020F0502020204030204" pitchFamily="34" charset="0"/>
                <a:sym typeface="Titillium Web Light"/>
              </a:rPr>
              <a:t>Structure of the factor: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80C6F6-422D-4A75-BE1A-53FC6855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97" y="3527963"/>
            <a:ext cx="5720316" cy="11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4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7CF0-974F-4B20-82A5-ACA3CD06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3" y="180753"/>
            <a:ext cx="7751135" cy="1416022"/>
          </a:xfrm>
        </p:spPr>
        <p:txBody>
          <a:bodyPr/>
          <a:lstStyle/>
          <a:p>
            <a:r>
              <a:rPr lang="en-IN" b="1" dirty="0"/>
              <a:t>Nominal categorical variables </a:t>
            </a:r>
            <a:r>
              <a:rPr lang="en-IN" dirty="0"/>
              <a:t>Vs </a:t>
            </a:r>
            <a:r>
              <a:rPr lang="en-IN" b="1" dirty="0"/>
              <a:t>Ordinal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BBB2D-5D7D-475E-921D-1DAB7C058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They have no order.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Trying to compare two such factors returns NA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Eg: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We cant say that blood group A is &gt; blood group 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06716-B30D-4BC0-801F-1EFBD9F724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56071" y="1762650"/>
            <a:ext cx="4126692" cy="3087000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IN" dirty="0"/>
              <a:t>Ordering is present.</a:t>
            </a:r>
          </a:p>
          <a:p>
            <a:pPr>
              <a:buClr>
                <a:schemeClr val="accent1"/>
              </a:buClr>
            </a:pPr>
            <a:r>
              <a:rPr lang="en-IN" dirty="0"/>
              <a:t>Eg:</a:t>
            </a:r>
          </a:p>
          <a:p>
            <a:pPr marL="114300" indent="0">
              <a:buNone/>
            </a:pPr>
            <a:r>
              <a:rPr lang="en-IN" sz="1600" dirty="0"/>
              <a:t>sf &lt;- factor(c(“S”,”L”,”M”,”L”)levels= c(“S”,”L”,”M”), </a:t>
            </a:r>
            <a:r>
              <a:rPr lang="en-IN" sz="1600" b="1" dirty="0"/>
              <a:t>ordered=TRUE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r>
              <a:rPr lang="en-IN" sz="1600" dirty="0"/>
              <a:t>&gt; sf</a:t>
            </a:r>
          </a:p>
          <a:p>
            <a:pPr marL="114300" indent="0">
              <a:buNone/>
            </a:pPr>
            <a:r>
              <a:rPr lang="en-IN" sz="1600" dirty="0"/>
              <a:t>S L M L</a:t>
            </a:r>
          </a:p>
          <a:p>
            <a:pPr marL="114300" indent="0">
              <a:buNone/>
            </a:pPr>
            <a:r>
              <a:rPr lang="en-IN" sz="1600" dirty="0"/>
              <a:t>levels = S&lt;M&lt;L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A9FB7-FE26-4DAE-9EFD-D7C4E345F0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76252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588</Words>
  <Application>Microsoft Office PowerPoint</Application>
  <PresentationFormat>On-screen Show (16:9)</PresentationFormat>
  <Paragraphs>151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Nunito</vt:lpstr>
      <vt:lpstr>Consolas</vt:lpstr>
      <vt:lpstr>Arial</vt:lpstr>
      <vt:lpstr>Calibri</vt:lpstr>
      <vt:lpstr>Titillium Web Light</vt:lpstr>
      <vt:lpstr>Dosis Light</vt:lpstr>
      <vt:lpstr>Mowbray template</vt:lpstr>
      <vt:lpstr>Programming in R</vt:lpstr>
      <vt:lpstr>Introduction</vt:lpstr>
      <vt:lpstr>Features </vt:lpstr>
      <vt:lpstr>Basic Commands</vt:lpstr>
      <vt:lpstr>Basic Datastructures</vt:lpstr>
      <vt:lpstr>1. Factors</vt:lpstr>
      <vt:lpstr>FACTORS</vt:lpstr>
      <vt:lpstr>PowerPoint Presentation</vt:lpstr>
      <vt:lpstr>Nominal categorical variables Vs Ordinal variables</vt:lpstr>
      <vt:lpstr>2. Vectors</vt:lpstr>
      <vt:lpstr>Vectors</vt:lpstr>
      <vt:lpstr>Creating Vectors</vt:lpstr>
      <vt:lpstr>Accessing vectors</vt:lpstr>
      <vt:lpstr>Using logical vector as index</vt:lpstr>
      <vt:lpstr>3. Matrices</vt:lpstr>
      <vt:lpstr>Matrices</vt:lpstr>
      <vt:lpstr>Creating Matrices</vt:lpstr>
      <vt:lpstr>PowerPoint Presentation</vt:lpstr>
      <vt:lpstr>Accessing matrices</vt:lpstr>
      <vt:lpstr>PowerPoint Presentation</vt:lpstr>
      <vt:lpstr>4. Lists</vt:lpstr>
      <vt:lpstr>Lists</vt:lpstr>
      <vt:lpstr>Accessing the list</vt:lpstr>
      <vt:lpstr>Modifying:</vt:lpstr>
      <vt:lpstr>Deleting components</vt:lpstr>
      <vt:lpstr>5. Dataframes</vt:lpstr>
      <vt:lpstr>PowerPoint Presentation</vt:lpstr>
      <vt:lpstr>Creating data frames</vt:lpstr>
      <vt:lpstr>Accessing as list &amp; matrices</vt:lpstr>
      <vt:lpstr>PowerPoint Presentation</vt:lpstr>
      <vt:lpstr>Adding components</vt:lpstr>
      <vt:lpstr>Flow Control</vt:lpstr>
      <vt:lpstr>Functions in R</vt:lpstr>
      <vt:lpstr>Other mathematical functions: </vt:lpstr>
      <vt:lpstr>PowerPoint Presentation</vt:lpstr>
      <vt:lpstr>Functions for Probability distributions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</dc:title>
  <dc:creator>Pooja</dc:creator>
  <cp:lastModifiedBy>Pooja</cp:lastModifiedBy>
  <cp:revision>27</cp:revision>
  <dcterms:modified xsi:type="dcterms:W3CDTF">2018-06-03T22:51:49Z</dcterms:modified>
</cp:coreProperties>
</file>