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FF961B-67C4-4D5C-A133-08908100467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108575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F961B-67C4-4D5C-A133-08908100467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166002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F961B-67C4-4D5C-A133-08908100467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279666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F961B-67C4-4D5C-A133-08908100467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227969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FF961B-67C4-4D5C-A133-08908100467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199991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F961B-67C4-4D5C-A133-08908100467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79720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FF961B-67C4-4D5C-A133-089081004677}"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167512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FF961B-67C4-4D5C-A133-089081004677}"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60535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F961B-67C4-4D5C-A133-089081004677}"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29610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FF961B-67C4-4D5C-A133-08908100467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197498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FF961B-67C4-4D5C-A133-08908100467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29CB0-FE3E-458B-9C3B-55EDCE97580C}" type="slidenum">
              <a:rPr lang="en-US" smtClean="0"/>
              <a:t>‹#›</a:t>
            </a:fld>
            <a:endParaRPr lang="en-US"/>
          </a:p>
        </p:txBody>
      </p:sp>
    </p:spTree>
    <p:extLst>
      <p:ext uri="{BB962C8B-B14F-4D97-AF65-F5344CB8AC3E}">
        <p14:creationId xmlns:p14="http://schemas.microsoft.com/office/powerpoint/2010/main" val="423318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F961B-67C4-4D5C-A133-089081004677}"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29CB0-FE3E-458B-9C3B-55EDCE97580C}" type="slidenum">
              <a:rPr lang="en-US" smtClean="0"/>
              <a:t>‹#›</a:t>
            </a:fld>
            <a:endParaRPr lang="en-US"/>
          </a:p>
        </p:txBody>
      </p:sp>
    </p:spTree>
    <p:extLst>
      <p:ext uri="{BB962C8B-B14F-4D97-AF65-F5344CB8AC3E}">
        <p14:creationId xmlns:p14="http://schemas.microsoft.com/office/powerpoint/2010/main" val="1597869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a:t>
            </a:r>
          </a:p>
        </p:txBody>
      </p:sp>
      <p:sp>
        <p:nvSpPr>
          <p:cNvPr id="3" name="Subtitle 2"/>
          <p:cNvSpPr>
            <a:spLocks noGrp="1"/>
          </p:cNvSpPr>
          <p:nvPr>
            <p:ph type="subTitle" idx="1"/>
          </p:nvPr>
        </p:nvSpPr>
        <p:spPr/>
        <p:txBody>
          <a:bodyPr/>
          <a:lstStyle/>
          <a:p>
            <a:r>
              <a:rPr lang="en-US" b="1" u="sng" dirty="0"/>
              <a:t>Problem Statement:</a:t>
            </a:r>
          </a:p>
          <a:p>
            <a:r>
              <a:rPr lang="en-US" dirty="0"/>
              <a:t>To Search through </a:t>
            </a:r>
            <a:r>
              <a:rPr lang="en-US" dirty="0" err="1"/>
              <a:t>git</a:t>
            </a:r>
            <a:r>
              <a:rPr lang="en-US" dirty="0"/>
              <a:t> repositories for secrets or credentials that have been accidentally committed by the user in the source code.</a:t>
            </a:r>
            <a:endParaRPr lang="en-US" b="1" dirty="0"/>
          </a:p>
        </p:txBody>
      </p:sp>
    </p:spTree>
    <p:extLst>
      <p:ext uri="{BB962C8B-B14F-4D97-AF65-F5344CB8AC3E}">
        <p14:creationId xmlns:p14="http://schemas.microsoft.com/office/powerpoint/2010/main" val="239773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0400"/>
            <a:ext cx="10515600" cy="5516563"/>
          </a:xfrm>
        </p:spPr>
        <p:txBody>
          <a:bodyPr>
            <a:normAutofit lnSpcReduction="10000"/>
          </a:bodyPr>
          <a:lstStyle/>
          <a:p>
            <a:pPr marL="0" indent="0">
              <a:buNone/>
            </a:pPr>
            <a:r>
              <a:rPr lang="en-US" b="1" dirty="0" err="1"/>
              <a:t>Git</a:t>
            </a:r>
            <a:r>
              <a:rPr lang="en-US" b="1" dirty="0"/>
              <a:t>-Secrets:</a:t>
            </a:r>
            <a:endParaRPr lang="en-US" dirty="0"/>
          </a:p>
          <a:p>
            <a:pPr marL="0" indent="0">
              <a:buNone/>
            </a:pPr>
            <a:r>
              <a:rPr lang="en-US" b="1" dirty="0"/>
              <a:t>           Description</a:t>
            </a:r>
            <a:r>
              <a:rPr lang="en-US" dirty="0"/>
              <a:t>:</a:t>
            </a:r>
          </a:p>
          <a:p>
            <a:pPr marL="0" indent="0">
              <a:buNone/>
            </a:pPr>
            <a:r>
              <a:rPr lang="en-US" dirty="0"/>
              <a:t>	</a:t>
            </a:r>
            <a:r>
              <a:rPr lang="en-US" dirty="0" err="1"/>
              <a:t>Git</a:t>
            </a:r>
            <a:r>
              <a:rPr lang="en-US" dirty="0"/>
              <a:t>-secrets scans commits, commit messages, and  merges to prevent adding secrets into your </a:t>
            </a:r>
            <a:r>
              <a:rPr lang="en-US" dirty="0" err="1"/>
              <a:t>git</a:t>
            </a:r>
            <a:r>
              <a:rPr lang="en-US" dirty="0"/>
              <a:t> repositories. If a commit, commit message, or any commit in a  merge history matches one of your configured prohibited regular expression patterns, then the commit is rejected.</a:t>
            </a:r>
          </a:p>
          <a:p>
            <a:pPr marL="0" indent="0">
              <a:buNone/>
            </a:pPr>
            <a:r>
              <a:rPr lang="en-US" dirty="0"/>
              <a:t>            </a:t>
            </a:r>
            <a:r>
              <a:rPr lang="en-US" b="1" dirty="0"/>
              <a:t>Workflow</a:t>
            </a:r>
            <a:r>
              <a:rPr lang="en-US" dirty="0"/>
              <a:t>:</a:t>
            </a:r>
          </a:p>
          <a:p>
            <a:r>
              <a:rPr lang="en-US" dirty="0"/>
              <a:t>         </a:t>
            </a:r>
            <a:r>
              <a:rPr lang="en-US" b="1" dirty="0"/>
              <a:t>--install</a:t>
            </a:r>
            <a:endParaRPr lang="en-US" dirty="0"/>
          </a:p>
          <a:p>
            <a:pPr marL="0" indent="0">
              <a:buNone/>
            </a:pPr>
            <a:r>
              <a:rPr lang="en-US" dirty="0"/>
              <a:t>Installs hooks for a repository. Once the hooks are installed for a </a:t>
            </a:r>
            <a:r>
              <a:rPr lang="en-US" dirty="0" err="1"/>
              <a:t>git</a:t>
            </a:r>
            <a:r>
              <a:rPr lang="en-US" dirty="0"/>
              <a:t> repository, commits and non-</a:t>
            </a:r>
            <a:r>
              <a:rPr lang="en-US" dirty="0" err="1"/>
              <a:t>ff</a:t>
            </a:r>
            <a:r>
              <a:rPr lang="en-US" dirty="0"/>
              <a:t> merges for that repository will be prevented from committing secrets.</a:t>
            </a:r>
          </a:p>
          <a:p>
            <a:pPr marL="0" indent="0">
              <a:buNone/>
            </a:pPr>
            <a:r>
              <a:rPr lang="en-US" dirty="0"/>
              <a:t>	</a:t>
            </a:r>
            <a:r>
              <a:rPr lang="en-US" dirty="0" err="1"/>
              <a:t>git</a:t>
            </a:r>
            <a:r>
              <a:rPr lang="en-US" dirty="0"/>
              <a:t> secrets --install /path/to/my/repository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973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         --scan</a:t>
            </a:r>
            <a:endParaRPr lang="en-US" dirty="0"/>
          </a:p>
          <a:p>
            <a:pPr marL="0" indent="0">
              <a:buNone/>
            </a:pPr>
            <a:r>
              <a:rPr lang="en-US" dirty="0"/>
              <a:t>Scans one or more files for secrets. When a file contains a secret, the matched text from the file being scanned will be written to </a:t>
            </a:r>
            <a:r>
              <a:rPr lang="en-US" dirty="0" err="1"/>
              <a:t>stdout</a:t>
            </a:r>
            <a:r>
              <a:rPr lang="en-US" dirty="0"/>
              <a:t>. Each matched line will be written with the</a:t>
            </a:r>
            <a:r>
              <a:rPr lang="en-US" b="1" dirty="0"/>
              <a:t> name of the file that matched</a:t>
            </a:r>
            <a:r>
              <a:rPr lang="en-US" dirty="0"/>
              <a:t>, </a:t>
            </a:r>
            <a:r>
              <a:rPr lang="en-US" b="1" dirty="0"/>
              <a:t>a colon</a:t>
            </a:r>
            <a:r>
              <a:rPr lang="en-US" dirty="0"/>
              <a:t>,</a:t>
            </a:r>
            <a:r>
              <a:rPr lang="en-US" b="1" dirty="0"/>
              <a:t> the line number </a:t>
            </a:r>
            <a:r>
              <a:rPr lang="en-US" dirty="0"/>
              <a:t>that matched, a colon, and then the </a:t>
            </a:r>
            <a:r>
              <a:rPr lang="en-US" b="1" dirty="0"/>
              <a:t>line of text </a:t>
            </a:r>
            <a:r>
              <a:rPr lang="en-US" dirty="0"/>
              <a:t>that matched. If no files are provided, all files returned by </a:t>
            </a:r>
            <a:r>
              <a:rPr lang="en-US" b="1" dirty="0" err="1"/>
              <a:t>git</a:t>
            </a:r>
            <a:r>
              <a:rPr lang="en-US" b="1" dirty="0"/>
              <a:t> ls-files </a:t>
            </a:r>
            <a:r>
              <a:rPr lang="en-US" dirty="0"/>
              <a:t>are scanned.</a:t>
            </a:r>
          </a:p>
          <a:p>
            <a:pPr marL="0" indent="0">
              <a:buNone/>
            </a:pPr>
            <a:r>
              <a:rPr lang="en-US" dirty="0"/>
              <a:t>	</a:t>
            </a:r>
            <a:r>
              <a:rPr lang="en-US" dirty="0" err="1"/>
              <a:t>git</a:t>
            </a:r>
            <a:r>
              <a:rPr lang="en-US" dirty="0"/>
              <a:t> secrets --scan  /path/to/file</a:t>
            </a:r>
          </a:p>
          <a:p>
            <a:endParaRPr lang="en-US" dirty="0"/>
          </a:p>
        </p:txBody>
      </p:sp>
    </p:spTree>
    <p:extLst>
      <p:ext uri="{BB962C8B-B14F-4D97-AF65-F5344CB8AC3E}">
        <p14:creationId xmlns:p14="http://schemas.microsoft.com/office/powerpoint/2010/main" val="72035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normAutofit fontScale="92500" lnSpcReduction="20000"/>
          </a:bodyPr>
          <a:lstStyle/>
          <a:p>
            <a:r>
              <a:rPr lang="en-US" b="1" dirty="0"/>
              <a:t>         --add</a:t>
            </a:r>
            <a:endParaRPr lang="en-US" dirty="0"/>
          </a:p>
          <a:p>
            <a:pPr marL="0" indent="0">
              <a:buNone/>
            </a:pPr>
            <a:r>
              <a:rPr lang="en-US" dirty="0"/>
              <a:t>        Adds a prohibited or allowed pattern.</a:t>
            </a:r>
          </a:p>
          <a:p>
            <a:pPr marL="0" indent="0">
              <a:buNone/>
            </a:pPr>
            <a:r>
              <a:rPr lang="en-US" dirty="0"/>
              <a:t>	</a:t>
            </a:r>
            <a:r>
              <a:rPr lang="en-US" dirty="0" err="1"/>
              <a:t>git</a:t>
            </a:r>
            <a:r>
              <a:rPr lang="en-US" dirty="0"/>
              <a:t> secrets --add '[A-Z0-9]{20}'</a:t>
            </a:r>
          </a:p>
          <a:p>
            <a:r>
              <a:rPr lang="en-US" b="1" dirty="0"/>
              <a:t>         --add-provider</a:t>
            </a:r>
            <a:endParaRPr lang="en-US" dirty="0"/>
          </a:p>
          <a:p>
            <a:pPr marL="0" indent="0">
              <a:buNone/>
            </a:pPr>
            <a:r>
              <a:rPr lang="en-US" dirty="0"/>
              <a:t>        Registers a secret provider. Secret providers are executable that when invoked outputs prohibited patterns that </a:t>
            </a:r>
            <a:r>
              <a:rPr lang="en-US" dirty="0" err="1"/>
              <a:t>git</a:t>
            </a:r>
            <a:r>
              <a:rPr lang="en-US" dirty="0"/>
              <a:t>-secrets should treat as prohibited.</a:t>
            </a:r>
          </a:p>
          <a:p>
            <a:r>
              <a:rPr lang="en-US" b="1" dirty="0"/>
              <a:t>         --register-</a:t>
            </a:r>
            <a:r>
              <a:rPr lang="en-US" b="1" dirty="0" err="1"/>
              <a:t>aws</a:t>
            </a:r>
            <a:endParaRPr lang="en-US" dirty="0"/>
          </a:p>
          <a:p>
            <a:pPr marL="0" indent="0">
              <a:buNone/>
            </a:pPr>
            <a:r>
              <a:rPr lang="en-US" dirty="0"/>
              <a:t>        Adds common AWS patterns to the </a:t>
            </a:r>
            <a:r>
              <a:rPr lang="en-US" dirty="0" err="1"/>
              <a:t>git</a:t>
            </a:r>
            <a:r>
              <a:rPr lang="en-US" dirty="0"/>
              <a:t> </a:t>
            </a:r>
            <a:r>
              <a:rPr lang="en-US" dirty="0" err="1"/>
              <a:t>config</a:t>
            </a:r>
            <a:r>
              <a:rPr lang="en-US" dirty="0"/>
              <a:t> and ensures that keys present in ~/.</a:t>
            </a:r>
            <a:r>
              <a:rPr lang="en-US" dirty="0" err="1"/>
              <a:t>aws</a:t>
            </a:r>
            <a:r>
              <a:rPr lang="en-US" dirty="0"/>
              <a:t>/credentials are not found in any commit. The following checks are added:</a:t>
            </a:r>
          </a:p>
          <a:p>
            <a:pPr>
              <a:buFont typeface="Wingdings" panose="05000000000000000000" pitchFamily="2" charset="2"/>
              <a:buChar char="v"/>
            </a:pPr>
            <a:r>
              <a:rPr lang="en-US" dirty="0"/>
              <a:t>AWS Access Key ID via [A-Z0-9]{20}</a:t>
            </a:r>
          </a:p>
          <a:p>
            <a:pPr>
              <a:buFont typeface="Wingdings" panose="05000000000000000000" pitchFamily="2" charset="2"/>
              <a:buChar char="v"/>
            </a:pPr>
            <a:r>
              <a:rPr lang="en-US" dirty="0"/>
              <a:t>Allowed patterns for example AWS keys (AKIAIOSFODNN7EXAMPLE and </a:t>
            </a:r>
            <a:r>
              <a:rPr lang="en-US" dirty="0" err="1"/>
              <a:t>wJalrXUtnFEMI</a:t>
            </a:r>
            <a:r>
              <a:rPr lang="en-US" dirty="0"/>
              <a:t>/K7MDENG/</a:t>
            </a:r>
            <a:r>
              <a:rPr lang="en-US" dirty="0" err="1"/>
              <a:t>bPxRfiCYEXAMPLEKEY</a:t>
            </a:r>
            <a:r>
              <a:rPr lang="en-US" dirty="0"/>
              <a:t>)</a:t>
            </a:r>
          </a:p>
          <a:p>
            <a:pPr>
              <a:buFont typeface="Wingdings" panose="05000000000000000000" pitchFamily="2" charset="2"/>
              <a:buChar char="v"/>
            </a:pPr>
            <a:r>
              <a:rPr lang="en-US" dirty="0"/>
              <a:t>Enables using ~/.</a:t>
            </a:r>
            <a:r>
              <a:rPr lang="en-US" dirty="0" err="1"/>
              <a:t>aws</a:t>
            </a:r>
            <a:r>
              <a:rPr lang="en-US" dirty="0"/>
              <a:t>/credentials to scan for known credentials.</a:t>
            </a:r>
          </a:p>
          <a:p>
            <a:endParaRPr lang="en-US" dirty="0"/>
          </a:p>
        </p:txBody>
      </p:sp>
    </p:spTree>
    <p:extLst>
      <p:ext uri="{BB962C8B-B14F-4D97-AF65-F5344CB8AC3E}">
        <p14:creationId xmlns:p14="http://schemas.microsoft.com/office/powerpoint/2010/main" val="105149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Consider a file example stored at  /test/example</a:t>
            </a:r>
          </a:p>
          <a:p>
            <a:pPr marL="0" indent="0">
              <a:buNone/>
            </a:pPr>
            <a:r>
              <a:rPr lang="en-US" dirty="0"/>
              <a:t> 				This is a test!</a:t>
            </a:r>
          </a:p>
          <a:p>
            <a:pPr marL="0" indent="0">
              <a:buNone/>
            </a:pPr>
            <a:r>
              <a:rPr lang="en-US" dirty="0"/>
              <a:t>				password=</a:t>
            </a:r>
            <a:r>
              <a:rPr lang="en-US" dirty="0" err="1"/>
              <a:t>ex@mplepassword</a:t>
            </a:r>
            <a:endParaRPr lang="en-US" dirty="0"/>
          </a:p>
          <a:p>
            <a:pPr marL="0" indent="0">
              <a:buNone/>
            </a:pPr>
            <a:r>
              <a:rPr lang="en-US" dirty="0"/>
              <a:t>				password=******</a:t>
            </a:r>
          </a:p>
          <a:p>
            <a:pPr marL="0" indent="0">
              <a:buNone/>
            </a:pPr>
            <a:r>
              <a:rPr lang="en-US" b="1" dirty="0"/>
              <a:t>Allowed patterns</a:t>
            </a:r>
            <a:r>
              <a:rPr lang="en-US" dirty="0"/>
              <a:t>: </a:t>
            </a:r>
          </a:p>
          <a:p>
            <a:pPr marL="0" indent="0">
              <a:buNone/>
            </a:pPr>
            <a:r>
              <a:rPr lang="en-US" dirty="0"/>
              <a:t>		</a:t>
            </a:r>
            <a:r>
              <a:rPr lang="en-US" dirty="0" err="1"/>
              <a:t>git</a:t>
            </a:r>
            <a:r>
              <a:rPr lang="en-US" dirty="0"/>
              <a:t> secrets --add 'password\s*=\s*.+'            // it is a prohibited pattern</a:t>
            </a:r>
          </a:p>
          <a:p>
            <a:pPr marL="0" indent="0">
              <a:buNone/>
            </a:pPr>
            <a:r>
              <a:rPr lang="en-US" dirty="0"/>
              <a:t>	                     </a:t>
            </a:r>
            <a:r>
              <a:rPr lang="en-US" dirty="0" err="1"/>
              <a:t>git</a:t>
            </a:r>
            <a:r>
              <a:rPr lang="en-US" dirty="0"/>
              <a:t> secrets --add --allowed --literal '</a:t>
            </a:r>
            <a:r>
              <a:rPr lang="en-US" dirty="0" err="1"/>
              <a:t>ex@mplepassword</a:t>
            </a:r>
            <a:r>
              <a:rPr lang="en-US" dirty="0"/>
              <a:t>'     // This is allowed pattern</a:t>
            </a:r>
          </a:p>
          <a:p>
            <a:pPr marL="0" indent="0">
              <a:buNone/>
            </a:pPr>
            <a:r>
              <a:rPr lang="en-US" dirty="0"/>
              <a:t> </a:t>
            </a:r>
          </a:p>
          <a:p>
            <a:pPr marL="0" indent="0">
              <a:buNone/>
            </a:pPr>
            <a:r>
              <a:rPr lang="en-US" b="1" dirty="0"/>
              <a:t>Running  the scan operation, </a:t>
            </a:r>
            <a:endParaRPr lang="en-US" dirty="0"/>
          </a:p>
          <a:p>
            <a:pPr marL="0" indent="0">
              <a:buNone/>
            </a:pPr>
            <a:r>
              <a:rPr lang="en-US" dirty="0"/>
              <a:t>		</a:t>
            </a:r>
            <a:r>
              <a:rPr lang="en-US" dirty="0" err="1"/>
              <a:t>git</a:t>
            </a:r>
            <a:r>
              <a:rPr lang="en-US" dirty="0"/>
              <a:t> secrets --scan /</a:t>
            </a:r>
            <a:r>
              <a:rPr lang="en-US" dirty="0" err="1"/>
              <a:t>tmp</a:t>
            </a:r>
            <a:r>
              <a:rPr lang="en-US" dirty="0"/>
              <a:t>/example</a:t>
            </a:r>
          </a:p>
          <a:p>
            <a:pPr marL="0" indent="0">
              <a:buNone/>
            </a:pPr>
            <a:r>
              <a:rPr lang="en-US" dirty="0"/>
              <a:t> </a:t>
            </a:r>
          </a:p>
          <a:p>
            <a:pPr marL="0" indent="0">
              <a:buNone/>
            </a:pPr>
            <a:r>
              <a:rPr lang="en-US" b="1" dirty="0"/>
              <a:t>Output: </a:t>
            </a:r>
            <a:endParaRPr lang="en-US" dirty="0"/>
          </a:p>
          <a:p>
            <a:pPr marL="0" indent="0">
              <a:buNone/>
            </a:pPr>
            <a:r>
              <a:rPr lang="en-US" dirty="0"/>
              <a:t>	/test/example:3:password=******</a:t>
            </a:r>
          </a:p>
          <a:p>
            <a:pPr marL="0" indent="0">
              <a:buNone/>
            </a:pPr>
            <a:r>
              <a:rPr lang="en-US" dirty="0"/>
              <a:t>	[ERROR] Matched prohibited pattern</a:t>
            </a:r>
          </a:p>
          <a:p>
            <a:endParaRPr lang="en-US" dirty="0"/>
          </a:p>
        </p:txBody>
      </p:sp>
    </p:spTree>
    <p:extLst>
      <p:ext uri="{BB962C8B-B14F-4D97-AF65-F5344CB8AC3E}">
        <p14:creationId xmlns:p14="http://schemas.microsoft.com/office/powerpoint/2010/main" val="163890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Machine Learning Implementation Strategy:</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dirty="0"/>
              <a:t>We can use a machine learning model to predict presence of passwords.</a:t>
            </a:r>
          </a:p>
          <a:p>
            <a:pPr>
              <a:buFont typeface="Wingdings" panose="05000000000000000000" pitchFamily="2" charset="2"/>
              <a:buChar char="§"/>
            </a:pPr>
            <a:r>
              <a:rPr lang="en-US" dirty="0"/>
              <a:t>We can train a system to detect strings which are passwords.</a:t>
            </a:r>
          </a:p>
          <a:p>
            <a:pPr>
              <a:buFont typeface="Wingdings" panose="05000000000000000000" pitchFamily="2" charset="2"/>
              <a:buChar char="§"/>
            </a:pPr>
            <a:r>
              <a:rPr lang="en-US" dirty="0"/>
              <a:t>We can obtain a training data set of passwords and apply machine learning and text analytic algorithms to train the model.</a:t>
            </a:r>
          </a:p>
          <a:p>
            <a:pPr marL="0" indent="0">
              <a:buNone/>
            </a:pPr>
            <a:r>
              <a:rPr lang="en-US" dirty="0"/>
              <a:t>	For </a:t>
            </a:r>
            <a:r>
              <a:rPr lang="en-US" dirty="0" err="1"/>
              <a:t>Eg</a:t>
            </a:r>
            <a:r>
              <a:rPr lang="en-US" dirty="0"/>
              <a:t>- Let us consider a password like </a:t>
            </a:r>
            <a:r>
              <a:rPr lang="en-US" b="1" dirty="0"/>
              <a:t>Abccd270497!</a:t>
            </a:r>
            <a:endParaRPr lang="en-US" dirty="0"/>
          </a:p>
          <a:p>
            <a:pPr marL="0" indent="0">
              <a:buNone/>
            </a:pPr>
            <a:r>
              <a:rPr lang="en-US" dirty="0"/>
              <a:t>From the above password we can come to some conclusions and ideas to train the system to detect passwords</a:t>
            </a:r>
          </a:p>
          <a:p>
            <a:pPr lvl="0">
              <a:buFont typeface="Courier New" panose="02070309020205020404" pitchFamily="49" charset="0"/>
              <a:buChar char="o"/>
            </a:pPr>
            <a:r>
              <a:rPr lang="en-US" dirty="0"/>
              <a:t>It contains Special characters.</a:t>
            </a:r>
          </a:p>
          <a:p>
            <a:pPr lvl="0">
              <a:buFont typeface="Courier New" panose="02070309020205020404" pitchFamily="49" charset="0"/>
              <a:buChar char="o"/>
            </a:pPr>
            <a:r>
              <a:rPr lang="en-US" dirty="0"/>
              <a:t>It contains alphabets followed by numbers.</a:t>
            </a:r>
          </a:p>
          <a:p>
            <a:pPr lvl="0">
              <a:buFont typeface="Courier New" panose="02070309020205020404" pitchFamily="49" charset="0"/>
              <a:buChar char="o"/>
            </a:pPr>
            <a:r>
              <a:rPr lang="en-US" dirty="0"/>
              <a:t>It contains two similar characters in succession. </a:t>
            </a:r>
          </a:p>
          <a:p>
            <a:pPr lvl="0">
              <a:buFont typeface="Courier New" panose="02070309020205020404" pitchFamily="49" charset="0"/>
              <a:buChar char="o"/>
            </a:pPr>
            <a:r>
              <a:rPr lang="en-US" dirty="0"/>
              <a:t>It contains both upper and lower case letters.</a:t>
            </a:r>
          </a:p>
          <a:p>
            <a:pPr marL="0" indent="0">
              <a:buNone/>
            </a:pPr>
            <a:r>
              <a:rPr lang="en-US" dirty="0"/>
              <a:t>	Then the source-code can be scanned through and presence of passwords can be predicted. It is a prediction based approach. </a:t>
            </a:r>
          </a:p>
          <a:p>
            <a:endParaRPr lang="en-US" dirty="0"/>
          </a:p>
        </p:txBody>
      </p:sp>
    </p:spTree>
    <p:extLst>
      <p:ext uri="{BB962C8B-B14F-4D97-AF65-F5344CB8AC3E}">
        <p14:creationId xmlns:p14="http://schemas.microsoft.com/office/powerpoint/2010/main" val="281012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4886" y="2832553"/>
            <a:ext cx="10515600" cy="1325563"/>
          </a:xfrm>
        </p:spPr>
        <p:txBody>
          <a:bodyPr/>
          <a:lstStyle/>
          <a:p>
            <a:r>
              <a:rPr lang="en-US" dirty="0"/>
              <a:t>			   THANK YOU</a:t>
            </a:r>
          </a:p>
        </p:txBody>
      </p:sp>
    </p:spTree>
    <p:extLst>
      <p:ext uri="{BB962C8B-B14F-4D97-AF65-F5344CB8AC3E}">
        <p14:creationId xmlns:p14="http://schemas.microsoft.com/office/powerpoint/2010/main" val="198090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Motivation</a:t>
            </a:r>
            <a:r>
              <a:rPr lang="en-US" u="sng" dirty="0"/>
              <a: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Secrets should not be in source code and in version control because          of two reasons:</a:t>
            </a:r>
          </a:p>
          <a:p>
            <a:r>
              <a:rPr lang="en-US" b="1" dirty="0"/>
              <a:t>External threat</a:t>
            </a:r>
            <a:r>
              <a:rPr lang="en-US" dirty="0"/>
              <a:t>: An attacker can exploit a vulnerability to get access to files/source of your website/application. </a:t>
            </a:r>
          </a:p>
          <a:p>
            <a:r>
              <a:rPr lang="en-US" b="1" dirty="0"/>
              <a:t>Internal threat</a:t>
            </a:r>
            <a:r>
              <a:rPr lang="en-US" dirty="0"/>
              <a:t>: A developer maliciously copying/distributing source code.   </a:t>
            </a:r>
          </a:p>
          <a:p>
            <a:pPr marL="0" indent="0">
              <a:buNone/>
            </a:pPr>
            <a:endParaRPr lang="en-US" dirty="0"/>
          </a:p>
        </p:txBody>
      </p:sp>
    </p:spTree>
    <p:extLst>
      <p:ext uri="{BB962C8B-B14F-4D97-AF65-F5344CB8AC3E}">
        <p14:creationId xmlns:p14="http://schemas.microsoft.com/office/powerpoint/2010/main" val="357377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994025"/>
            <a:ext cx="10515600" cy="1325563"/>
          </a:xfrm>
        </p:spPr>
        <p:txBody>
          <a:bodyPr/>
          <a:lstStyle/>
          <a:p>
            <a:r>
              <a:rPr lang="en-US" dirty="0"/>
              <a:t>                   IDEAS FOR THIS PROBLEM</a:t>
            </a:r>
          </a:p>
        </p:txBody>
      </p:sp>
    </p:spTree>
    <p:extLst>
      <p:ext uri="{BB962C8B-B14F-4D97-AF65-F5344CB8AC3E}">
        <p14:creationId xmlns:p14="http://schemas.microsoft.com/office/powerpoint/2010/main" val="137940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Keeping the passwords out of the source code:</a:t>
            </a:r>
            <a:br>
              <a:rPr lang="en-US" dirty="0"/>
            </a:br>
            <a:endParaRPr lang="en-US" dirty="0"/>
          </a:p>
        </p:txBody>
      </p:sp>
      <p:sp>
        <p:nvSpPr>
          <p:cNvPr id="3" name="Content Placeholder 2"/>
          <p:cNvSpPr>
            <a:spLocks noGrp="1"/>
          </p:cNvSpPr>
          <p:nvPr>
            <p:ph idx="1"/>
          </p:nvPr>
        </p:nvSpPr>
        <p:spPr/>
        <p:txBody>
          <a:bodyPr/>
          <a:lstStyle/>
          <a:p>
            <a:r>
              <a:rPr lang="en-US" dirty="0"/>
              <a:t>Keep the </a:t>
            </a:r>
            <a:r>
              <a:rPr lang="en-US" dirty="0" err="1"/>
              <a:t>config</a:t>
            </a:r>
            <a:r>
              <a:rPr lang="en-US" dirty="0"/>
              <a:t> file on the live servers and have the build process copy it to the new deployment folder. As long as you restrict access to the live box, you get away from everyone having access.</a:t>
            </a:r>
          </a:p>
          <a:p>
            <a:r>
              <a:rPr lang="en-US" dirty="0"/>
              <a:t>Encrypt the passwords and have the decryption keys live on the server. anyone without access to the box can't decrypt the file.</a:t>
            </a:r>
          </a:p>
          <a:p>
            <a:pPr marL="0" indent="0">
              <a:buNone/>
            </a:pPr>
            <a:endParaRPr lang="en-US" dirty="0"/>
          </a:p>
        </p:txBody>
      </p:sp>
    </p:spTree>
    <p:extLst>
      <p:ext uri="{BB962C8B-B14F-4D97-AF65-F5344CB8AC3E}">
        <p14:creationId xmlns:p14="http://schemas.microsoft.com/office/powerpoint/2010/main" val="280634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Finding AWS Key or API Key using Shannon Entropy:</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length of the string is calculated. If the length is greater than 20 then the entropy is calculated for that string.</a:t>
            </a:r>
          </a:p>
          <a:p>
            <a:pPr>
              <a:buFont typeface="Wingdings" panose="05000000000000000000" pitchFamily="2" charset="2"/>
              <a:buChar char="Ø"/>
            </a:pPr>
            <a:r>
              <a:rPr lang="en-US" dirty="0"/>
              <a:t>To compute Entropy the frequency of occurrence of each character must be found out. The probability of occurrence of each character can therefore be found out by dividing each character frequency value by the length of the string message. </a:t>
            </a:r>
            <a:r>
              <a:rPr lang="en-US" b="1" dirty="0"/>
              <a:t>  </a:t>
            </a:r>
            <a:endParaRPr lang="en-US" dirty="0"/>
          </a:p>
          <a:p>
            <a:pPr marL="0" indent="0">
              <a:buNone/>
            </a:pPr>
            <a:endParaRPr lang="en-US" dirty="0"/>
          </a:p>
        </p:txBody>
      </p:sp>
    </p:spTree>
    <p:extLst>
      <p:ext uri="{BB962C8B-B14F-4D97-AF65-F5344CB8AC3E}">
        <p14:creationId xmlns:p14="http://schemas.microsoft.com/office/powerpoint/2010/main" val="282391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1" y="800100"/>
            <a:ext cx="94742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40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2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Finding the password in the </a:t>
            </a:r>
            <a:r>
              <a:rPr lang="en-US" b="1" dirty="0" err="1"/>
              <a:t>git</a:t>
            </a:r>
            <a:r>
              <a:rPr lang="en-US" b="1" dirty="0"/>
              <a:t> repository using pattern match</a:t>
            </a:r>
            <a:endParaRPr lang="en-US" dirty="0"/>
          </a:p>
        </p:txBody>
      </p:sp>
      <p:pic>
        <p:nvPicPr>
          <p:cNvPr id="4" name="Picture 3">
            <a:extLst>
              <a:ext uri="{FF2B5EF4-FFF2-40B4-BE49-F238E27FC236}">
                <a16:creationId xmlns:a16="http://schemas.microsoft.com/office/drawing/2014/main" id="{D3D416C8-59B1-44FF-99FA-353D43BA2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42606"/>
            <a:ext cx="10515600" cy="5155150"/>
          </a:xfrm>
          <a:prstGeom prst="rect">
            <a:avLst/>
          </a:prstGeom>
        </p:spPr>
      </p:pic>
    </p:spTree>
    <p:extLst>
      <p:ext uri="{BB962C8B-B14F-4D97-AF65-F5344CB8AC3E}">
        <p14:creationId xmlns:p14="http://schemas.microsoft.com/office/powerpoint/2010/main" val="5413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C0D07-2FF9-405D-A0A5-84C3D8230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758" y="344557"/>
            <a:ext cx="9240076" cy="6053843"/>
          </a:xfrm>
          <a:prstGeom prst="rect">
            <a:avLst/>
          </a:prstGeom>
        </p:spPr>
      </p:pic>
    </p:spTree>
    <p:extLst>
      <p:ext uri="{BB962C8B-B14F-4D97-AF65-F5344CB8AC3E}">
        <p14:creationId xmlns:p14="http://schemas.microsoft.com/office/powerpoint/2010/main" val="79566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Tools available for finding the secrets in the source code: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TruffleHog</a:t>
            </a:r>
            <a:r>
              <a:rPr lang="en-US" b="1" dirty="0"/>
              <a:t>: </a:t>
            </a:r>
            <a:endParaRPr lang="en-US" dirty="0"/>
          </a:p>
          <a:p>
            <a:pPr marL="0" indent="0">
              <a:buNone/>
            </a:pPr>
            <a:r>
              <a:rPr lang="en-US" b="1" dirty="0"/>
              <a:t>	Description:</a:t>
            </a:r>
            <a:endParaRPr lang="en-US" dirty="0"/>
          </a:p>
          <a:p>
            <a:pPr marL="0" indent="0">
              <a:buNone/>
            </a:pPr>
            <a:r>
              <a:rPr lang="en-US" b="1" dirty="0"/>
              <a:t>           </a:t>
            </a:r>
            <a:r>
              <a:rPr lang="en-US" dirty="0"/>
              <a:t>Truffle Hog is a Python tool designed to search repositories, including the entire commit history and branches, for high-entropy strings that could represent secrets, such as AWS secret keys.</a:t>
            </a:r>
          </a:p>
          <a:p>
            <a:pPr marL="0" indent="0">
              <a:buNone/>
            </a:pPr>
            <a:r>
              <a:rPr lang="en-US" b="1" dirty="0"/>
              <a:t>            Work flow:</a:t>
            </a:r>
            <a:endParaRPr lang="en-US" dirty="0"/>
          </a:p>
          <a:p>
            <a:pPr marL="0" indent="0">
              <a:buNone/>
            </a:pPr>
            <a:r>
              <a:rPr lang="en-US" b="1" dirty="0"/>
              <a:t>	</a:t>
            </a:r>
            <a:r>
              <a:rPr lang="en-US" dirty="0"/>
              <a:t>This module will go through the entire commit history of each branch, and check each diff from each commit, and evaluate the </a:t>
            </a:r>
            <a:r>
              <a:rPr lang="en-US" b="1" dirty="0"/>
              <a:t>Shannon entropy </a:t>
            </a:r>
            <a:r>
              <a:rPr lang="en-US" dirty="0"/>
              <a:t>for both the </a:t>
            </a:r>
            <a:r>
              <a:rPr lang="en-US" b="1" dirty="0"/>
              <a:t>base64 </a:t>
            </a:r>
            <a:r>
              <a:rPr lang="en-US" dirty="0"/>
              <a:t>character set and </a:t>
            </a:r>
            <a:r>
              <a:rPr lang="en-US" b="1" dirty="0"/>
              <a:t>hexadecimal</a:t>
            </a:r>
            <a:r>
              <a:rPr lang="en-US" dirty="0"/>
              <a:t> character set for every blob of text greater than</a:t>
            </a:r>
            <a:r>
              <a:rPr lang="en-US" b="1" dirty="0"/>
              <a:t> 20 characters </a:t>
            </a:r>
            <a:r>
              <a:rPr lang="en-US" dirty="0"/>
              <a:t>comprised of those character sets in each difference.</a:t>
            </a:r>
          </a:p>
          <a:p>
            <a:endParaRPr lang="en-US" dirty="0"/>
          </a:p>
        </p:txBody>
      </p:sp>
    </p:spTree>
    <p:extLst>
      <p:ext uri="{BB962C8B-B14F-4D97-AF65-F5344CB8AC3E}">
        <p14:creationId xmlns:p14="http://schemas.microsoft.com/office/powerpoint/2010/main" val="211766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Warwick</Template>
  <TotalTime>44</TotalTime>
  <Words>427</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PRESENTATION</vt:lpstr>
      <vt:lpstr>Motivation: </vt:lpstr>
      <vt:lpstr>                   IDEAS FOR THIS PROBLEM</vt:lpstr>
      <vt:lpstr>1.  Keeping the passwords out of the source code: </vt:lpstr>
      <vt:lpstr>2.   Finding AWS Key or API Key using Shannon Entropy: </vt:lpstr>
      <vt:lpstr>PowerPoint Presentation</vt:lpstr>
      <vt:lpstr>3.  Finding the password in the git repository using pattern match</vt:lpstr>
      <vt:lpstr>PowerPoint Presentation</vt:lpstr>
      <vt:lpstr>4. Tools available for finding the secrets in the source code: </vt:lpstr>
      <vt:lpstr>PowerPoint Presentation</vt:lpstr>
      <vt:lpstr>PowerPoint Presentation</vt:lpstr>
      <vt:lpstr>PowerPoint Presentation</vt:lpstr>
      <vt:lpstr>EXAMPLE</vt:lpstr>
      <vt:lpstr>5.  Machine Learning Implementation Strategy: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c:title>
  <dc:creator>Seshadri M</dc:creator>
  <cp:lastModifiedBy>Pooja</cp:lastModifiedBy>
  <cp:revision>8</cp:revision>
  <dcterms:created xsi:type="dcterms:W3CDTF">2018-05-30T18:17:00Z</dcterms:created>
  <dcterms:modified xsi:type="dcterms:W3CDTF">2018-05-31T04:22:25Z</dcterms:modified>
</cp:coreProperties>
</file>