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0" autoAdjust="0"/>
    <p:restoredTop sz="97097" autoAdjust="0"/>
  </p:normalViewPr>
  <p:slideViewPr>
    <p:cSldViewPr snapToGrid="0">
      <p:cViewPr>
        <p:scale>
          <a:sx n="33" d="100"/>
          <a:sy n="33" d="100"/>
        </p:scale>
        <p:origin x="498" y="-264"/>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US" dirty="0">
                <a:solidFill>
                  <a:prstClr val="white">
                    <a:lumMod val="50000"/>
                  </a:prstClr>
                </a:solidFill>
                <a:cs typeface="Calibri" panose="020F0502020204030204" pitchFamily="34" charset="0"/>
              </a:rPr>
              <a:t>To change this poster, replace our </a:t>
            </a:r>
            <a:r>
              <a:rPr lang="en-US" baseline="0" dirty="0">
                <a:solidFill>
                  <a:prstClr val="white">
                    <a:lumMod val="50000"/>
                  </a:prstClr>
                </a:solidFill>
                <a:cs typeface="Calibri" panose="020F0502020204030204" pitchFamily="34" charset="0"/>
              </a:rPr>
              <a:t>sample content with your own</a:t>
            </a:r>
            <a:r>
              <a:rPr lang="en-US" dirty="0">
                <a:solidFill>
                  <a:prstClr val="white">
                    <a:lumMod val="50000"/>
                  </a:prstClr>
                </a:solidFill>
                <a:cs typeface="Calibri" panose="020F0502020204030204" pitchFamily="34" charset="0"/>
              </a:rPr>
              <a:t>. Or, if you'd rather start</a:t>
            </a:r>
            <a:r>
              <a:rPr lang="en-US" baseline="0" dirty="0">
                <a:solidFill>
                  <a:prstClr val="white">
                    <a:lumMod val="50000"/>
                  </a:prstClr>
                </a:solidFill>
                <a:cs typeface="Calibri" panose="020F0502020204030204" pitchFamily="34" charset="0"/>
              </a:rPr>
              <a:t> from a clean slate, use the New Slide button on the Home tab to insert a new page, then enter your text and content in the empty placeholders.</a:t>
            </a:r>
            <a:r>
              <a:rPr lang="en-US" dirty="0">
                <a:solidFill>
                  <a:prstClr val="white">
                    <a:lumMod val="50000"/>
                  </a:prstClr>
                </a:solidFill>
                <a:cs typeface="Calibri" panose="020F0502020204030204" pitchFamily="34" charset="0"/>
              </a:rPr>
              <a:t> If you need more placeholders for titles, subtitles or body text, copy any of the existing placeholders, then drag the new one into place. </a:t>
            </a:r>
            <a:endParaRPr lang="en-US" sz="1200" dirty="0">
              <a:solidFill>
                <a:prstClr val="white">
                  <a:lumMod val="50000"/>
                </a:prstClr>
              </a:solidFill>
              <a:cs typeface="Calibri" panose="020F0502020204030204" pitchFamily="34" charset="0"/>
            </a:endParaRP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195355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3/22/2023</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BE6700-10A7-9B34-D0BE-39BB5578B7D4}"/>
              </a:ext>
            </a:extLst>
          </p:cNvPr>
          <p:cNvSpPr/>
          <p:nvPr/>
        </p:nvSpPr>
        <p:spPr>
          <a:xfrm>
            <a:off x="0" y="4266150"/>
            <a:ext cx="43891200" cy="142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 name="Title 3"/>
          <p:cNvSpPr>
            <a:spLocks noGrp="1"/>
          </p:cNvSpPr>
          <p:nvPr>
            <p:ph type="title"/>
          </p:nvPr>
        </p:nvSpPr>
        <p:spPr>
          <a:xfrm>
            <a:off x="0" y="543980"/>
            <a:ext cx="43891200" cy="2514540"/>
          </a:xfrm>
        </p:spPr>
        <p:txBody>
          <a:bodyPr>
            <a:normAutofit fontScale="90000"/>
          </a:bodyPr>
          <a:lstStyle/>
          <a:p>
            <a:pPr algn="ctr"/>
            <a:r>
              <a:rPr lang="en-US" dirty="0"/>
              <a:t>An Explainable Deep Learning Model Integrating SPECT-MPI </a:t>
            </a:r>
            <a:r>
              <a:rPr lang="en-US" dirty="0" err="1"/>
              <a:t>Polarmaps</a:t>
            </a:r>
            <a:r>
              <a:rPr lang="en-US" dirty="0"/>
              <a:t> with Clinical and Derived Topological Features for Cardiac Resynchronization Therapy Decision Support</a:t>
            </a:r>
          </a:p>
        </p:txBody>
      </p:sp>
      <p:sp>
        <p:nvSpPr>
          <p:cNvPr id="23" name="Text Placeholder 22"/>
          <p:cNvSpPr>
            <a:spLocks noGrp="1"/>
          </p:cNvSpPr>
          <p:nvPr>
            <p:ph type="body" sz="quarter" idx="36"/>
          </p:nvPr>
        </p:nvSpPr>
        <p:spPr>
          <a:xfrm>
            <a:off x="6400800" y="3253110"/>
            <a:ext cx="31089600" cy="830997"/>
          </a:xfrm>
        </p:spPr>
        <p:txBody>
          <a:bodyPr/>
          <a:lstStyle/>
          <a:p>
            <a:pPr algn="ctr"/>
            <a:r>
              <a:rPr lang="en-US" sz="3600" dirty="0"/>
              <a:t>Kristoffer </a:t>
            </a:r>
            <a:r>
              <a:rPr lang="en-US" sz="3600" dirty="0" err="1"/>
              <a:t>Larsen</a:t>
            </a:r>
            <a:r>
              <a:rPr lang="en-US" sz="3600" baseline="30000" dirty="0" err="1">
                <a:solidFill>
                  <a:schemeClr val="bg1"/>
                </a:solidFill>
                <a:latin typeface="Arial" panose="020B0604020202020204" pitchFamily="34" charset="0"/>
                <a:cs typeface="Arial" panose="020B0604020202020204" pitchFamily="34" charset="0"/>
              </a:rPr>
              <a:t>a</a:t>
            </a:r>
            <a:r>
              <a:rPr lang="en-US" sz="3600" dirty="0"/>
              <a:t>, </a:t>
            </a:r>
            <a:r>
              <a:rPr lang="en-US" sz="3600" dirty="0" err="1"/>
              <a:t>Zhuo</a:t>
            </a:r>
            <a:r>
              <a:rPr lang="en-US" sz="3600" dirty="0"/>
              <a:t> He</a:t>
            </a:r>
            <a:r>
              <a:rPr lang="en-US" sz="3600" baseline="30000" dirty="0">
                <a:latin typeface="Arial" panose="020B0604020202020204" pitchFamily="34" charset="0"/>
                <a:cs typeface="Arial" panose="020B0604020202020204" pitchFamily="34" charset="0"/>
              </a:rPr>
              <a:t>b</a:t>
            </a:r>
            <a:r>
              <a:rPr lang="en-US" sz="3600" dirty="0"/>
              <a:t>, Chen </a:t>
            </a:r>
            <a:r>
              <a:rPr lang="en-US" sz="3600" dirty="0" err="1"/>
              <a:t>Zhao</a:t>
            </a:r>
            <a:r>
              <a:rPr lang="en-US" sz="3600" baseline="30000" dirty="0" err="1">
                <a:latin typeface="Arial" panose="020B0604020202020204" pitchFamily="34" charset="0"/>
                <a:cs typeface="Arial" panose="020B0604020202020204" pitchFamily="34" charset="0"/>
              </a:rPr>
              <a:t>b</a:t>
            </a:r>
            <a:r>
              <a:rPr lang="en-US" sz="3600" dirty="0">
                <a:latin typeface="Arial" panose="020B0604020202020204" pitchFamily="34" charset="0"/>
                <a:cs typeface="Arial" panose="020B0604020202020204" pitchFamily="34" charset="0"/>
              </a:rPr>
              <a:t>, </a:t>
            </a:r>
            <a:r>
              <a:rPr lang="en-US" sz="3600" dirty="0" err="1">
                <a:cs typeface="Arial" panose="020B0604020202020204" pitchFamily="34" charset="0"/>
              </a:rPr>
              <a:t>Qiuying</a:t>
            </a:r>
            <a:r>
              <a:rPr lang="en-US" sz="3600" dirty="0">
                <a:cs typeface="Arial" panose="020B0604020202020204" pitchFamily="34" charset="0"/>
              </a:rPr>
              <a:t> </a:t>
            </a:r>
            <a:r>
              <a:rPr lang="en-US" sz="3600" dirty="0" err="1">
                <a:cs typeface="Arial" panose="020B0604020202020204" pitchFamily="34" charset="0"/>
              </a:rPr>
              <a:t>Sha</a:t>
            </a:r>
            <a:r>
              <a:rPr lang="en-US" sz="3600" baseline="30000" dirty="0" err="1">
                <a:solidFill>
                  <a:schemeClr val="bg1"/>
                </a:solidFill>
                <a:cs typeface="Arial" panose="020B0604020202020204" pitchFamily="34" charset="0"/>
              </a:rPr>
              <a:t>a</a:t>
            </a:r>
            <a:r>
              <a:rPr lang="en-US" sz="3600" dirty="0"/>
              <a:t>, </a:t>
            </a:r>
            <a:r>
              <a:rPr lang="en-US" sz="3600" dirty="0" err="1"/>
              <a:t>Weihua</a:t>
            </a:r>
            <a:r>
              <a:rPr lang="en-US" sz="3600" dirty="0"/>
              <a:t> </a:t>
            </a:r>
            <a:r>
              <a:rPr lang="en-US" sz="3600" dirty="0" err="1"/>
              <a:t>Zhou</a:t>
            </a:r>
            <a:r>
              <a:rPr lang="en-US" sz="3600" baseline="30000" dirty="0" err="1">
                <a:latin typeface="Arial" panose="020B0604020202020204" pitchFamily="34" charset="0"/>
                <a:cs typeface="Arial" panose="020B0604020202020204" pitchFamily="34" charset="0"/>
              </a:rPr>
              <a:t>b</a:t>
            </a:r>
            <a:endParaRPr lang="en-US" sz="3600" baseline="30000" dirty="0">
              <a:latin typeface="Arial" panose="020B0604020202020204" pitchFamily="34" charset="0"/>
              <a:cs typeface="Arial" panose="020B0604020202020204" pitchFamily="34" charset="0"/>
            </a:endParaRPr>
          </a:p>
          <a:p>
            <a:pPr algn="ctr"/>
            <a:r>
              <a:rPr lang="en-US" sz="3000" baseline="30000" dirty="0">
                <a:latin typeface="Arial" panose="020B0604020202020204" pitchFamily="34" charset="0"/>
                <a:cs typeface="Arial" panose="020B0604020202020204" pitchFamily="34" charset="0"/>
              </a:rPr>
              <a:t>a. Department of Mathematical Sciences, MTU    b. Applied Computing, MTU</a:t>
            </a:r>
            <a:endParaRPr lang="en-US" sz="3000" dirty="0"/>
          </a:p>
        </p:txBody>
      </p:sp>
      <p:sp>
        <p:nvSpPr>
          <p:cNvPr id="5" name="Text Placeholder 4"/>
          <p:cNvSpPr>
            <a:spLocks noGrp="1"/>
          </p:cNvSpPr>
          <p:nvPr>
            <p:ph type="body" sz="quarter" idx="13"/>
          </p:nvPr>
        </p:nvSpPr>
        <p:spPr>
          <a:xfrm>
            <a:off x="1097280" y="4721761"/>
            <a:ext cx="12801600" cy="1219200"/>
          </a:xfrm>
        </p:spPr>
        <p:txBody>
          <a:bodyPr/>
          <a:lstStyle/>
          <a:p>
            <a:r>
              <a:rPr lang="en-US" dirty="0"/>
              <a:t>Summary</a:t>
            </a:r>
          </a:p>
        </p:txBody>
      </p:sp>
      <p:sp>
        <p:nvSpPr>
          <p:cNvPr id="11" name="Content Placeholder 10"/>
          <p:cNvSpPr>
            <a:spLocks noGrp="1"/>
          </p:cNvSpPr>
          <p:nvPr>
            <p:ph sz="quarter" idx="24"/>
          </p:nvPr>
        </p:nvSpPr>
        <p:spPr>
          <a:xfrm>
            <a:off x="1097280" y="5940961"/>
            <a:ext cx="12801600" cy="6858000"/>
          </a:xfrm>
        </p:spPr>
        <p:txBody>
          <a:bodyPr>
            <a:normAutofit/>
          </a:bodyPr>
          <a:lstStyle/>
          <a:p>
            <a:r>
              <a:rPr lang="en-US" sz="2600" dirty="0"/>
              <a:t>Cardiac Resynchronization Therapy (CRT) remains as the last resort for late-stage heart failure (HF) despite the significant proportion (30-40%) of patients that do not receive any benefit, i.e., CRT response</a:t>
            </a:r>
            <a:r>
              <a:rPr lang="en-US" sz="2600" baseline="30000" dirty="0"/>
              <a:t>1</a:t>
            </a:r>
            <a:r>
              <a:rPr lang="en-US" sz="2600" dirty="0"/>
              <a:t>.</a:t>
            </a:r>
          </a:p>
          <a:p>
            <a:r>
              <a:rPr lang="en-US" sz="2600" dirty="0"/>
              <a:t>Machine Learning (ML) using clinical variables has shown to outperform current CRT guidelines for admission</a:t>
            </a:r>
            <a:r>
              <a:rPr lang="en-US" sz="2600" baseline="30000" dirty="0"/>
              <a:t>2 </a:t>
            </a:r>
            <a:r>
              <a:rPr lang="en-US" sz="2600" dirty="0"/>
              <a:t>, deep learning using clinical variables and Single Photon Emission Computerized Tomograph Myocardial Perfusion Imaging (SPECT MPI) is shown here to out-perform both CRT guidelines and ML for CRT response.</a:t>
            </a:r>
          </a:p>
          <a:p>
            <a:endParaRPr lang="en-US" sz="2600" dirty="0"/>
          </a:p>
          <a:p>
            <a:pPr marL="0" indent="0">
              <a:buNone/>
            </a:pPr>
            <a:endParaRPr lang="en-US" sz="2600" dirty="0"/>
          </a:p>
          <a:p>
            <a:endParaRPr lang="en-US" sz="2600" dirty="0"/>
          </a:p>
        </p:txBody>
      </p:sp>
      <p:sp>
        <p:nvSpPr>
          <p:cNvPr id="7" name="Text Placeholder 6"/>
          <p:cNvSpPr>
            <a:spLocks noGrp="1"/>
          </p:cNvSpPr>
          <p:nvPr>
            <p:ph type="body" sz="quarter" idx="17"/>
          </p:nvPr>
        </p:nvSpPr>
        <p:spPr>
          <a:xfrm>
            <a:off x="1096963" y="9903361"/>
            <a:ext cx="12801600" cy="1219200"/>
          </a:xfrm>
        </p:spPr>
        <p:txBody>
          <a:bodyPr/>
          <a:lstStyle/>
          <a:p>
            <a:r>
              <a:rPr lang="en-US"/>
              <a:t>background</a:t>
            </a:r>
            <a:endParaRPr lang="en-US" dirty="0"/>
          </a:p>
        </p:txBody>
      </p:sp>
      <p:sp>
        <p:nvSpPr>
          <p:cNvPr id="12" name="Content Placeholder 11"/>
          <p:cNvSpPr>
            <a:spLocks noGrp="1"/>
          </p:cNvSpPr>
          <p:nvPr>
            <p:ph sz="quarter" idx="25"/>
          </p:nvPr>
        </p:nvSpPr>
        <p:spPr>
          <a:xfrm>
            <a:off x="1096963" y="11122561"/>
            <a:ext cx="12801600" cy="9871091"/>
          </a:xfrm>
        </p:spPr>
        <p:txBody>
          <a:bodyPr>
            <a:normAutofit fontScale="92500" lnSpcReduction="20000"/>
          </a:bodyPr>
          <a:lstStyle/>
          <a:p>
            <a:r>
              <a:rPr lang="en-US" dirty="0"/>
              <a:t>HF is on the rise, between 2009 and 2012 roughly 5.7 million people had HF. Moreover, it is expected to increase by 46% from 2012 to 2030, which means more than eight million people </a:t>
            </a:r>
            <a:r>
              <a:rPr lang="en-US" sz="2800" i="0" u="none" strike="noStrike" dirty="0">
                <a:effectLst/>
              </a:rPr>
              <a:t>≥18 years of</a:t>
            </a:r>
            <a:r>
              <a:rPr lang="en-US" sz="2800" i="0" u="none" strike="noStrike" baseline="30000" dirty="0">
                <a:effectLst/>
              </a:rPr>
              <a:t>3</a:t>
            </a:r>
            <a:r>
              <a:rPr lang="en-US" sz="2800" i="0" u="none" strike="noStrike" dirty="0">
                <a:effectLst/>
              </a:rPr>
              <a:t>.</a:t>
            </a:r>
            <a:endParaRPr lang="en-US" dirty="0"/>
          </a:p>
          <a:p>
            <a:r>
              <a:rPr lang="en-US" dirty="0"/>
              <a:t>The multi-faceted causes of late-staged HF make predicting patient response to CRT complex as the biventricular pacemaker stimulates the heart’s chambers only through coordinate electric impulses.</a:t>
            </a:r>
          </a:p>
          <a:p>
            <a:r>
              <a:rPr lang="en-US" sz="2800" i="0" u="none" strike="noStrike" dirty="0">
                <a:effectLst/>
              </a:rPr>
              <a:t>ML has been previously applied to the task of classifying CRT response using a </a:t>
            </a:r>
            <a:r>
              <a:rPr lang="en-US" b="0" i="0" dirty="0">
                <a:effectLst/>
              </a:rPr>
              <a:t>Prediction Analysis of Microarrays (PAM) model against guideline recommendations with AUC (0.80 vs 0.71) and Accuracy (0.80 vs. 0.62), respectively. </a:t>
            </a:r>
          </a:p>
          <a:p>
            <a:endParaRPr lang="en-US" sz="2800" u="none" strike="noStrike" dirty="0"/>
          </a:p>
          <a:p>
            <a:endParaRPr lang="en-US" i="0" dirty="0">
              <a:effectLst/>
            </a:endParaRPr>
          </a:p>
          <a:p>
            <a:endParaRPr lang="en-US" sz="2800" u="none" strike="noStrike" dirty="0"/>
          </a:p>
          <a:p>
            <a:endParaRPr lang="en-US" i="0" dirty="0">
              <a:effectLst/>
            </a:endParaRPr>
          </a:p>
          <a:p>
            <a:endParaRPr lang="en-US" sz="2800" u="none" strike="noStrike" dirty="0"/>
          </a:p>
          <a:p>
            <a:pPr marL="0" indent="0">
              <a:buNone/>
            </a:pPr>
            <a:endParaRPr lang="en-US" dirty="0"/>
          </a:p>
          <a:p>
            <a:pPr marL="0" indent="0">
              <a:buNone/>
            </a:pPr>
            <a:endParaRPr lang="en-US" i="0" dirty="0">
              <a:effectLst/>
            </a:endParaRPr>
          </a:p>
          <a:p>
            <a:pPr marL="0" indent="0">
              <a:buNone/>
            </a:pPr>
            <a:endParaRPr lang="en-US" i="0" dirty="0">
              <a:effectLst/>
            </a:endParaRPr>
          </a:p>
          <a:p>
            <a:pPr marL="0" indent="0">
              <a:buNone/>
            </a:pPr>
            <a:endParaRPr lang="en-US" i="0" dirty="0">
              <a:effectLst/>
            </a:endParaRPr>
          </a:p>
          <a:p>
            <a:endParaRPr lang="en-US" sz="2800" u="none" strike="noStrike" dirty="0"/>
          </a:p>
          <a:p>
            <a:r>
              <a:rPr lang="en-US" dirty="0"/>
              <a:t>A supervised d</a:t>
            </a:r>
            <a:r>
              <a:rPr lang="en-US" sz="2800" u="none" strike="noStrike" dirty="0"/>
              <a:t>eep learning method has yet to be applied to CRT response using convolutional neural network architectures, previously such as </a:t>
            </a:r>
            <a:r>
              <a:rPr lang="en-US" dirty="0" err="1"/>
              <a:t>Apostolopoulos</a:t>
            </a:r>
            <a:r>
              <a:rPr lang="en-US" dirty="0"/>
              <a:t> (2020)</a:t>
            </a:r>
            <a:r>
              <a:rPr lang="en-US" baseline="30000" dirty="0"/>
              <a:t>4</a:t>
            </a:r>
            <a:r>
              <a:rPr lang="en-US" dirty="0"/>
              <a:t> have applied a VGG16 transfer learning model solely using SPECT MPI polarmaps for coronary artery disease prediction without the inclusion of clinical parameters.</a:t>
            </a:r>
            <a:endParaRPr lang="en-US" sz="2800" i="0" u="none" strike="noStrike" dirty="0">
              <a:effectLst/>
            </a:endParaRPr>
          </a:p>
          <a:p>
            <a:pPr marL="0" indent="0">
              <a:buNone/>
            </a:pPr>
            <a:endParaRPr lang="en-US" dirty="0"/>
          </a:p>
          <a:p>
            <a:pPr marL="0" indent="0">
              <a:buNone/>
            </a:pPr>
            <a:endParaRPr lang="en-US" dirty="0"/>
          </a:p>
          <a:p>
            <a:pPr marL="0" indent="0">
              <a:buNone/>
            </a:pPr>
            <a:endParaRPr lang="en-US" dirty="0"/>
          </a:p>
          <a:p>
            <a:pPr marL="0" indent="0">
              <a:buNone/>
            </a:pPr>
            <a:endParaRPr lang="en-US" sz="2800" i="0" u="none" strike="noStrike" dirty="0">
              <a:effectLst/>
            </a:endParaRPr>
          </a:p>
          <a:p>
            <a:endParaRPr lang="en-US" dirty="0"/>
          </a:p>
        </p:txBody>
      </p:sp>
      <p:sp>
        <p:nvSpPr>
          <p:cNvPr id="8" name="Text Placeholder 7"/>
          <p:cNvSpPr>
            <a:spLocks noGrp="1"/>
          </p:cNvSpPr>
          <p:nvPr>
            <p:ph type="body" sz="quarter" idx="19"/>
          </p:nvPr>
        </p:nvSpPr>
        <p:spPr>
          <a:xfrm>
            <a:off x="1096646" y="21429926"/>
            <a:ext cx="12801600" cy="1219200"/>
          </a:xfrm>
        </p:spPr>
        <p:txBody>
          <a:bodyPr/>
          <a:lstStyle/>
          <a:p>
            <a:r>
              <a:rPr lang="en-US" dirty="0"/>
              <a:t>Data</a:t>
            </a:r>
          </a:p>
        </p:txBody>
      </p:sp>
      <p:sp>
        <p:nvSpPr>
          <p:cNvPr id="9" name="Text Placeholder 8"/>
          <p:cNvSpPr>
            <a:spLocks noGrp="1"/>
          </p:cNvSpPr>
          <p:nvPr>
            <p:ph type="body" sz="quarter" idx="21"/>
          </p:nvPr>
        </p:nvSpPr>
        <p:spPr>
          <a:xfrm>
            <a:off x="15499080" y="4721761"/>
            <a:ext cx="12801600" cy="1219200"/>
          </a:xfrm>
          <a:solidFill>
            <a:schemeClr val="accent2"/>
          </a:solidFill>
        </p:spPr>
        <p:txBody>
          <a:bodyPr/>
          <a:lstStyle/>
          <a:p>
            <a:r>
              <a:rPr lang="en-US" dirty="0"/>
              <a:t>methods</a:t>
            </a:r>
          </a:p>
        </p:txBody>
      </p:sp>
      <p:sp>
        <p:nvSpPr>
          <p:cNvPr id="14" name="Content Placeholder 13"/>
          <p:cNvSpPr>
            <a:spLocks noGrp="1"/>
          </p:cNvSpPr>
          <p:nvPr>
            <p:ph sz="quarter" idx="27"/>
          </p:nvPr>
        </p:nvSpPr>
        <p:spPr>
          <a:xfrm>
            <a:off x="15499080" y="5940961"/>
            <a:ext cx="12801600" cy="4572000"/>
          </a:xfrm>
        </p:spPr>
        <p:txBody>
          <a:bodyPr>
            <a:normAutofit/>
          </a:bodyPr>
          <a:lstStyle/>
          <a:p>
            <a:r>
              <a:rPr lang="en-US" sz="2600" dirty="0"/>
              <a:t>This is a post hoc analysis combining a non-randomized, multinational, multicenter prospective cohort study: “Value of intraventricular synchronism assessment by gated-SPECT myocardial perfusion imagining in the management of HF patients submitted to CRT” (IAEA VISION-CRT) and a randomized, multicenter, controlled study: “SPECT Guided LV Lead Placement for Incremental Benefits to CRT Efficacy” (GUIDE-CRT). </a:t>
            </a:r>
          </a:p>
          <a:p>
            <a:endParaRPr lang="en-US" sz="2600" dirty="0"/>
          </a:p>
        </p:txBody>
      </p:sp>
      <p:sp>
        <p:nvSpPr>
          <p:cNvPr id="16" name="Text Placeholder 15"/>
          <p:cNvSpPr>
            <a:spLocks noGrp="1"/>
          </p:cNvSpPr>
          <p:nvPr>
            <p:ph type="body" sz="quarter" idx="29"/>
          </p:nvPr>
        </p:nvSpPr>
        <p:spPr>
          <a:xfrm>
            <a:off x="15499080" y="24701401"/>
            <a:ext cx="12801600" cy="1219200"/>
          </a:xfrm>
          <a:solidFill>
            <a:schemeClr val="accent4"/>
          </a:solidFill>
        </p:spPr>
        <p:txBody>
          <a:bodyPr/>
          <a:lstStyle/>
          <a:p>
            <a:r>
              <a:rPr lang="en-US"/>
              <a:t>results</a:t>
            </a:r>
            <a:endParaRPr lang="en-US" dirty="0"/>
          </a:p>
        </p:txBody>
      </p:sp>
      <p:sp>
        <p:nvSpPr>
          <p:cNvPr id="17" name="Content Placeholder 16"/>
          <p:cNvSpPr>
            <a:spLocks noGrp="1"/>
          </p:cNvSpPr>
          <p:nvPr>
            <p:ph sz="quarter" idx="30"/>
          </p:nvPr>
        </p:nvSpPr>
        <p:spPr>
          <a:xfrm>
            <a:off x="15499080" y="25926697"/>
            <a:ext cx="12801600" cy="4572000"/>
          </a:xfrm>
        </p:spPr>
        <p:txBody>
          <a:bodyPr>
            <a:normAutofit/>
          </a:bodyPr>
          <a:lstStyle/>
          <a:p>
            <a:pPr>
              <a:buSzPct val="100000"/>
            </a:pPr>
            <a:r>
              <a:rPr lang="en-US" sz="2600" dirty="0"/>
              <a:t>Deep Learning is shown to out-perform both ML and CRT guideline recommendations using the 5-fold average.</a:t>
            </a:r>
          </a:p>
          <a:p>
            <a:pPr>
              <a:buSzPct val="100000"/>
            </a:pPr>
            <a:r>
              <a:rPr lang="en-US" sz="2600" dirty="0"/>
              <a:t>The only instance of challenge is between the sensitivity of the deep learning versus the ADA-ENET and SVM-ENS models (0.78 vs. 0.87, 0.82), respectively. But note the ML models respective lower specificity. </a:t>
            </a:r>
          </a:p>
          <a:p>
            <a:pPr>
              <a:buSzPct val="100000"/>
            </a:pPr>
            <a:endParaRPr lang="en-US" sz="2600" dirty="0"/>
          </a:p>
        </p:txBody>
      </p:sp>
      <p:sp>
        <p:nvSpPr>
          <p:cNvPr id="18" name="Text Placeholder 17"/>
          <p:cNvSpPr>
            <a:spLocks noGrp="1"/>
          </p:cNvSpPr>
          <p:nvPr>
            <p:ph type="body" sz="quarter" idx="31"/>
          </p:nvPr>
        </p:nvSpPr>
        <p:spPr>
          <a:xfrm>
            <a:off x="29855160" y="4721761"/>
            <a:ext cx="12801600" cy="1219200"/>
          </a:xfrm>
          <a:solidFill>
            <a:schemeClr val="accent2"/>
          </a:solidFill>
        </p:spPr>
        <p:txBody>
          <a:bodyPr/>
          <a:lstStyle/>
          <a:p>
            <a:r>
              <a:rPr lang="en-US" dirty="0"/>
              <a:t>Discussion</a:t>
            </a:r>
          </a:p>
        </p:txBody>
      </p:sp>
      <p:sp>
        <p:nvSpPr>
          <p:cNvPr id="21" name="Text Placeholder 20"/>
          <p:cNvSpPr>
            <a:spLocks noGrp="1"/>
          </p:cNvSpPr>
          <p:nvPr>
            <p:ph type="body" sz="quarter" idx="34"/>
          </p:nvPr>
        </p:nvSpPr>
        <p:spPr>
          <a:xfrm>
            <a:off x="29854209" y="20210726"/>
            <a:ext cx="12801600" cy="1219200"/>
          </a:xfrm>
          <a:solidFill>
            <a:schemeClr val="accent3"/>
          </a:solidFill>
        </p:spPr>
        <p:txBody>
          <a:bodyPr/>
          <a:lstStyle/>
          <a:p>
            <a:r>
              <a:rPr lang="en-US"/>
              <a:t>conclusions</a:t>
            </a:r>
            <a:endParaRPr lang="en-US" dirty="0"/>
          </a:p>
        </p:txBody>
      </p:sp>
      <p:pic>
        <p:nvPicPr>
          <p:cNvPr id="3" name="Picture 2" descr="Shape&#10;&#10;Description automatically generated with medium confidence">
            <a:extLst>
              <a:ext uri="{FF2B5EF4-FFF2-40B4-BE49-F238E27FC236}">
                <a16:creationId xmlns:a16="http://schemas.microsoft.com/office/drawing/2014/main" id="{B72668C6-650A-CAAF-F0FB-6B18E0896E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15247" y="30995372"/>
            <a:ext cx="5443914" cy="1279155"/>
          </a:xfrm>
          <a:prstGeom prst="rect">
            <a:avLst/>
          </a:prstGeom>
        </p:spPr>
      </p:pic>
      <p:pic>
        <p:nvPicPr>
          <p:cNvPr id="6" name="Picture 5" descr="Shape&#10;&#10;Description automatically generated with medium confidence">
            <a:extLst>
              <a:ext uri="{FF2B5EF4-FFF2-40B4-BE49-F238E27FC236}">
                <a16:creationId xmlns:a16="http://schemas.microsoft.com/office/drawing/2014/main" id="{B457B499-C51D-AA16-D92F-D8E509534C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52940" y="30996095"/>
            <a:ext cx="5443914" cy="1279155"/>
          </a:xfrm>
          <a:prstGeom prst="rect">
            <a:avLst/>
          </a:prstGeom>
        </p:spPr>
      </p:pic>
      <p:sp>
        <p:nvSpPr>
          <p:cNvPr id="40" name="Text Placeholder 20">
            <a:extLst>
              <a:ext uri="{FF2B5EF4-FFF2-40B4-BE49-F238E27FC236}">
                <a16:creationId xmlns:a16="http://schemas.microsoft.com/office/drawing/2014/main" id="{425C44F9-895F-8FBB-1E57-EA11609C5786}"/>
              </a:ext>
            </a:extLst>
          </p:cNvPr>
          <p:cNvSpPr txBox="1">
            <a:spLocks/>
          </p:cNvSpPr>
          <p:nvPr/>
        </p:nvSpPr>
        <p:spPr>
          <a:xfrm>
            <a:off x="29854526" y="26359727"/>
            <a:ext cx="12801600" cy="1219200"/>
          </a:xfrm>
          <a:prstGeom prst="round1Rect">
            <a:avLst/>
          </a:prstGeom>
          <a:solidFill>
            <a:schemeClr val="accent4"/>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6000" kern="1200" cap="all" baseline="0">
                <a:solidFill>
                  <a:schemeClr val="bg1"/>
                </a:solidFill>
                <a:latin typeface="+mj-lt"/>
                <a:ea typeface="+mn-ea"/>
                <a:cs typeface="+mn-cs"/>
              </a:defRPr>
            </a:lvl9pPr>
          </a:lstStyle>
          <a:p>
            <a:r>
              <a:rPr lang="en-US" dirty="0"/>
              <a:t>References &amp; Funding</a:t>
            </a:r>
          </a:p>
        </p:txBody>
      </p:sp>
      <p:sp>
        <p:nvSpPr>
          <p:cNvPr id="41" name="Content Placeholder 21">
            <a:extLst>
              <a:ext uri="{FF2B5EF4-FFF2-40B4-BE49-F238E27FC236}">
                <a16:creationId xmlns:a16="http://schemas.microsoft.com/office/drawing/2014/main" id="{01AF912D-AB53-861D-5573-D59944466EB5}"/>
              </a:ext>
            </a:extLst>
          </p:cNvPr>
          <p:cNvSpPr txBox="1">
            <a:spLocks/>
          </p:cNvSpPr>
          <p:nvPr/>
        </p:nvSpPr>
        <p:spPr>
          <a:xfrm>
            <a:off x="29854843" y="28135598"/>
            <a:ext cx="12801600" cy="4572000"/>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None/>
            </a:pPr>
            <a:endParaRPr lang="en-US" dirty="0"/>
          </a:p>
        </p:txBody>
      </p:sp>
      <p:sp>
        <p:nvSpPr>
          <p:cNvPr id="42" name="Content Placeholder 21">
            <a:extLst>
              <a:ext uri="{FF2B5EF4-FFF2-40B4-BE49-F238E27FC236}">
                <a16:creationId xmlns:a16="http://schemas.microsoft.com/office/drawing/2014/main" id="{3A7EC0EC-7C99-4785-D0E3-F2596F9A0956}"/>
              </a:ext>
            </a:extLst>
          </p:cNvPr>
          <p:cNvSpPr txBox="1">
            <a:spLocks/>
          </p:cNvSpPr>
          <p:nvPr/>
        </p:nvSpPr>
        <p:spPr>
          <a:xfrm>
            <a:off x="29852941" y="27505791"/>
            <a:ext cx="12801600" cy="4572000"/>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rtl="0">
              <a:spcBef>
                <a:spcPts val="0"/>
              </a:spcBef>
              <a:spcAft>
                <a:spcPts val="0"/>
              </a:spcAft>
              <a:buNone/>
            </a:pPr>
            <a:r>
              <a:rPr lang="en-US" sz="1800" b="0" i="0" strike="noStrike" dirty="0">
                <a:effectLst/>
              </a:rPr>
              <a:t>[1] </a:t>
            </a:r>
            <a:r>
              <a:rPr lang="en-US" sz="1800" b="0" i="0" strike="noStrike" dirty="0" err="1">
                <a:effectLst/>
              </a:rPr>
              <a:t>Auricchio</a:t>
            </a:r>
            <a:r>
              <a:rPr lang="en-US" sz="1800" b="0" i="0" strike="noStrike" dirty="0">
                <a:effectLst/>
              </a:rPr>
              <a:t> A, </a:t>
            </a:r>
            <a:r>
              <a:rPr lang="en-US" sz="1800" b="0" i="0" strike="noStrike" dirty="0" err="1">
                <a:effectLst/>
              </a:rPr>
              <a:t>Prinzen</a:t>
            </a:r>
            <a:r>
              <a:rPr lang="en-US" sz="1800" b="0" i="0" strike="noStrike" dirty="0">
                <a:effectLst/>
              </a:rPr>
              <a:t> FW. Non-responders to cardiac resynchronization therapy: the magnitude of the problem and the issues. Circ J. 2011;75(3):521–7.</a:t>
            </a:r>
          </a:p>
          <a:p>
            <a:pPr marL="0" indent="0" rtl="0">
              <a:spcBef>
                <a:spcPts val="0"/>
              </a:spcBef>
              <a:spcAft>
                <a:spcPts val="0"/>
              </a:spcAft>
              <a:buNone/>
            </a:pPr>
            <a:r>
              <a:rPr lang="en-US" sz="1800" b="0" i="0" u="none" strike="noStrike" dirty="0">
                <a:effectLst/>
              </a:rPr>
              <a:t>[2] Fernandes F et al., (2022). A new method using machine learning to integrate ECG and gated SPECT MPI for Cardiac Resynchronization Therapy Decision Support on behalf of the VISION-CRT</a:t>
            </a:r>
            <a:r>
              <a:rPr lang="en-US" sz="1800" b="0" i="1" u="none" strike="noStrike" dirty="0">
                <a:effectLst/>
              </a:rPr>
              <a:t>. </a:t>
            </a:r>
            <a:r>
              <a:rPr lang="en-US" sz="1800" b="0" i="1" u="none" strike="noStrike" dirty="0" err="1">
                <a:effectLst/>
              </a:rPr>
              <a:t>arXiv</a:t>
            </a:r>
            <a:r>
              <a:rPr lang="en-US" sz="1800" b="0" i="1" u="none" strike="noStrike" dirty="0">
                <a:effectLst/>
              </a:rPr>
              <a:t> e-prints</a:t>
            </a:r>
            <a:r>
              <a:rPr lang="en-US" sz="1800" b="0" i="0" u="none" strike="noStrike" dirty="0">
                <a:effectLst/>
              </a:rPr>
              <a:t>, arXiv:2211.07472.</a:t>
            </a:r>
            <a:endParaRPr lang="en-US" sz="1800" dirty="0">
              <a:cs typeface="Arial" panose="020B0604020202020204" pitchFamily="34" charset="0"/>
            </a:endParaRPr>
          </a:p>
          <a:p>
            <a:pPr marL="0" indent="0" rtl="0">
              <a:spcBef>
                <a:spcPts val="0"/>
              </a:spcBef>
              <a:spcAft>
                <a:spcPts val="0"/>
              </a:spcAft>
              <a:buNone/>
            </a:pPr>
            <a:r>
              <a:rPr lang="en-US" sz="1800" dirty="0">
                <a:cs typeface="Arial" panose="020B0604020202020204" pitchFamily="34" charset="0"/>
              </a:rPr>
              <a:t>[3] </a:t>
            </a:r>
            <a:r>
              <a:rPr lang="en-US" sz="1800" b="0" i="0" strike="noStrike" dirty="0">
                <a:effectLst/>
                <a:cs typeface="Arial" panose="020B0604020202020204" pitchFamily="34" charset="0"/>
              </a:rPr>
              <a:t> Benjamin EJ, Paul </a:t>
            </a:r>
            <a:r>
              <a:rPr lang="en-US" sz="1800" b="0" i="0" strike="noStrike" dirty="0" err="1">
                <a:effectLst/>
                <a:cs typeface="Arial" panose="020B0604020202020204" pitchFamily="34" charset="0"/>
              </a:rPr>
              <a:t>Muntner</a:t>
            </a:r>
            <a:r>
              <a:rPr lang="en-US" sz="1800" b="0" i="0" strike="noStrike" dirty="0">
                <a:effectLst/>
                <a:cs typeface="Arial" panose="020B0604020202020204" pitchFamily="34" charset="0"/>
              </a:rPr>
              <a:t> C, Chair Alvaro Alonso V, Marcio </a:t>
            </a:r>
            <a:r>
              <a:rPr lang="en-US" sz="1800" b="0" i="0" strike="noStrike" dirty="0" err="1">
                <a:effectLst/>
                <a:cs typeface="Arial" panose="020B0604020202020204" pitchFamily="34" charset="0"/>
              </a:rPr>
              <a:t>Bittencourt</a:t>
            </a:r>
            <a:r>
              <a:rPr lang="en-US" sz="1800" b="0" i="0" strike="noStrike" dirty="0">
                <a:effectLst/>
                <a:cs typeface="Arial" panose="020B0604020202020204" pitchFamily="34" charset="0"/>
              </a:rPr>
              <a:t> FS, Clifton Callaway MW, April Carson FP, et al. Heart disease and stroke statistics – 2019 update. Circulation. 2019;139:56–528. </a:t>
            </a:r>
            <a:endParaRPr lang="en-US" sz="1800" b="0" i="0" dirty="0">
              <a:effectLst/>
              <a:cs typeface="Arial" panose="020B0604020202020204" pitchFamily="34" charset="0"/>
            </a:endParaRPr>
          </a:p>
          <a:p>
            <a:pPr marL="0" indent="0" rtl="0">
              <a:spcBef>
                <a:spcPts val="0"/>
              </a:spcBef>
              <a:spcAft>
                <a:spcPts val="0"/>
              </a:spcAft>
              <a:buNone/>
            </a:pPr>
            <a:r>
              <a:rPr lang="en-US" sz="1800" b="0" i="0" dirty="0">
                <a:effectLst/>
              </a:rPr>
              <a:t>[4] </a:t>
            </a:r>
            <a:r>
              <a:rPr lang="en-US" sz="1800" b="0" i="0" dirty="0" err="1">
                <a:effectLst/>
              </a:rPr>
              <a:t>Apostolopoulos</a:t>
            </a:r>
            <a:r>
              <a:rPr lang="en-US" sz="1800" b="0" i="0" dirty="0">
                <a:effectLst/>
              </a:rPr>
              <a:t>, I.D., </a:t>
            </a:r>
            <a:r>
              <a:rPr lang="en-US" sz="1800" b="0" i="0" dirty="0" err="1">
                <a:effectLst/>
              </a:rPr>
              <a:t>Papathanasiou</a:t>
            </a:r>
            <a:r>
              <a:rPr lang="en-US" sz="1800" b="0" i="0" dirty="0">
                <a:effectLst/>
              </a:rPr>
              <a:t>, N.D., </a:t>
            </a:r>
            <a:r>
              <a:rPr lang="en-US" sz="1800" b="0" i="0" dirty="0" err="1">
                <a:effectLst/>
              </a:rPr>
              <a:t>Spyridonidis</a:t>
            </a:r>
            <a:r>
              <a:rPr lang="en-US" sz="1800" b="0" i="0" dirty="0">
                <a:effectLst/>
              </a:rPr>
              <a:t>, T., &amp; </a:t>
            </a:r>
            <a:r>
              <a:rPr lang="en-US" sz="1800" b="0" i="0" dirty="0" err="1">
                <a:effectLst/>
              </a:rPr>
              <a:t>Apostolopoulos</a:t>
            </a:r>
            <a:r>
              <a:rPr lang="en-US" sz="1800" b="0" i="0" dirty="0">
                <a:effectLst/>
              </a:rPr>
              <a:t>, D.J. (2020). Automatic characterization of myocardial perfusion imaging polar maps employing deep learning and data augmentation. </a:t>
            </a:r>
            <a:r>
              <a:rPr lang="en-US" sz="1800" b="0" i="1" dirty="0">
                <a:effectLst/>
              </a:rPr>
              <a:t>Hellenic journal of nuclear medicine</a:t>
            </a:r>
            <a:r>
              <a:rPr lang="en-US" sz="1800" b="0" i="0" dirty="0">
                <a:effectLst/>
              </a:rPr>
              <a:t>.</a:t>
            </a:r>
          </a:p>
          <a:p>
            <a:pPr marL="0" indent="0" rtl="0">
              <a:spcBef>
                <a:spcPts val="0"/>
              </a:spcBef>
              <a:spcAft>
                <a:spcPts val="0"/>
              </a:spcAft>
              <a:buNone/>
            </a:pPr>
            <a:endParaRPr lang="en-US" sz="1800" b="0" i="0" strike="noStrike" dirty="0">
              <a:effectLst/>
              <a:cs typeface="Arial" panose="020B0604020202020204" pitchFamily="34" charset="0"/>
            </a:endParaRPr>
          </a:p>
          <a:p>
            <a:pPr marL="0" indent="0">
              <a:buNone/>
            </a:pPr>
            <a:endParaRPr lang="en-US" sz="1800" dirty="0"/>
          </a:p>
        </p:txBody>
      </p:sp>
      <p:sp>
        <p:nvSpPr>
          <p:cNvPr id="52" name="Content Placeholder 13">
            <a:extLst>
              <a:ext uri="{FF2B5EF4-FFF2-40B4-BE49-F238E27FC236}">
                <a16:creationId xmlns:a16="http://schemas.microsoft.com/office/drawing/2014/main" id="{5951641C-E0DB-511A-085D-2BF25DEF8D4E}"/>
              </a:ext>
            </a:extLst>
          </p:cNvPr>
          <p:cNvSpPr txBox="1">
            <a:spLocks/>
          </p:cNvSpPr>
          <p:nvPr/>
        </p:nvSpPr>
        <p:spPr>
          <a:xfrm>
            <a:off x="15195399" y="19539570"/>
            <a:ext cx="12801600" cy="5142899"/>
          </a:xfrm>
          <a:prstGeom prst="rect">
            <a:avLst/>
          </a:prstGeom>
        </p:spPr>
        <p:txBody>
          <a:bodyPr vert="horz" lIns="365760" tIns="182880" rIns="91440" bIns="45720" rtlCol="0">
            <a:normAutofit fontScale="92500"/>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sz="2800" dirty="0"/>
              <a:t>Patients were classified for ground truth using normal-response guidelines as “responders” or “non-responders” if they had an increase of Left Ventricle Ejection Fraction (LVEF) </a:t>
            </a:r>
            <a:r>
              <a:rPr lang="en-US" sz="2800" dirty="0">
                <a:effectLst/>
                <a:ea typeface="Calibri" panose="020F0502020204030204" pitchFamily="34" charset="0"/>
              </a:rPr>
              <a:t>≥ 5%.</a:t>
            </a:r>
          </a:p>
          <a:p>
            <a:pPr marL="457200" indent="-457200">
              <a:buSzPct val="100000"/>
              <a:buFont typeface="Arial" panose="020B0604020202020204" pitchFamily="34" charset="0"/>
              <a:buChar char="•"/>
            </a:pPr>
            <a:r>
              <a:rPr lang="en-US" dirty="0">
                <a:ea typeface="Calibri" panose="020F0502020204030204" pitchFamily="34" charset="0"/>
              </a:rPr>
              <a:t>The deep learning model was trained with a nested validation structure using Bayesian hyperparameter optimization due to small sample size (218) to gain robustness in performance metrics evaluation.</a:t>
            </a:r>
            <a:endParaRPr lang="en-US" sz="2800" dirty="0">
              <a:effectLst/>
              <a:ea typeface="Calibri" panose="020F0502020204030204" pitchFamily="34" charset="0"/>
            </a:endParaRPr>
          </a:p>
          <a:p>
            <a:pPr marL="457200" indent="-457200">
              <a:buSzPct val="100000"/>
              <a:buFont typeface="Arial" panose="020B0604020202020204" pitchFamily="34" charset="0"/>
              <a:buChar char="•"/>
            </a:pPr>
            <a:r>
              <a:rPr lang="en-US" dirty="0">
                <a:ea typeface="Calibri" panose="020F0502020204030204" pitchFamily="34" charset="0"/>
              </a:rPr>
              <a:t>Pre-processing for images included centering for the VGG16 ImageNet dataset while for the tabular data including centering, scaling, and spatial sign transformation. </a:t>
            </a:r>
            <a:endParaRPr lang="en-US" sz="2800" dirty="0">
              <a:effectLst/>
              <a:ea typeface="Calibri" panose="020F0502020204030204" pitchFamily="34" charset="0"/>
            </a:endParaRPr>
          </a:p>
          <a:p>
            <a:pPr marL="457200" indent="-457200">
              <a:buSzPct val="100000"/>
              <a:buFont typeface="Arial" panose="020B0604020202020204" pitchFamily="34" charset="0"/>
              <a:buChar char="•"/>
            </a:pPr>
            <a:r>
              <a:rPr lang="en-US" dirty="0"/>
              <a:t>For comparison, three ML models were trained using the same validation structure and tabular features, namely AdaBoost Elastic Net (ADA-ENET), Support Vector Machine Ensemble (SVM-ENS), and Random Forest (RF).</a:t>
            </a:r>
          </a:p>
        </p:txBody>
      </p:sp>
      <p:sp>
        <p:nvSpPr>
          <p:cNvPr id="53" name="TextBox 52">
            <a:extLst>
              <a:ext uri="{FF2B5EF4-FFF2-40B4-BE49-F238E27FC236}">
                <a16:creationId xmlns:a16="http://schemas.microsoft.com/office/drawing/2014/main" id="{71B473D2-891E-BC67-1942-E7FE758580D6}"/>
              </a:ext>
            </a:extLst>
          </p:cNvPr>
          <p:cNvSpPr txBox="1"/>
          <p:nvPr/>
        </p:nvSpPr>
        <p:spPr>
          <a:xfrm>
            <a:off x="15756090" y="19139460"/>
            <a:ext cx="12498236" cy="400110"/>
          </a:xfrm>
          <a:prstGeom prst="rect">
            <a:avLst/>
          </a:prstGeom>
          <a:noFill/>
        </p:spPr>
        <p:txBody>
          <a:bodyPr wrap="square" rtlCol="0">
            <a:spAutoFit/>
          </a:bodyPr>
          <a:lstStyle/>
          <a:p>
            <a:pPr algn="ctr"/>
            <a:r>
              <a:rPr lang="en-US" sz="2000" b="1" dirty="0"/>
              <a:t>Figure  3.  Deep Learning Transfer Model</a:t>
            </a:r>
          </a:p>
        </p:txBody>
      </p:sp>
      <p:graphicFrame>
        <p:nvGraphicFramePr>
          <p:cNvPr id="58" name="Table 46">
            <a:extLst>
              <a:ext uri="{FF2B5EF4-FFF2-40B4-BE49-F238E27FC236}">
                <a16:creationId xmlns:a16="http://schemas.microsoft.com/office/drawing/2014/main" id="{E4DF50C3-173B-B50B-05A3-46EFF0767BDE}"/>
              </a:ext>
            </a:extLst>
          </p:cNvPr>
          <p:cNvGraphicFramePr>
            <a:graphicFrameLocks noGrp="1"/>
          </p:cNvGraphicFramePr>
          <p:nvPr>
            <p:extLst>
              <p:ext uri="{D42A27DB-BD31-4B8C-83A1-F6EECF244321}">
                <p14:modId xmlns:p14="http://schemas.microsoft.com/office/powerpoint/2010/main" val="613231533"/>
              </p:ext>
            </p:extLst>
          </p:nvPr>
        </p:nvGraphicFramePr>
        <p:xfrm>
          <a:off x="15499080" y="28339232"/>
          <a:ext cx="12801600" cy="2743200"/>
        </p:xfrm>
        <a:graphic>
          <a:graphicData uri="http://schemas.openxmlformats.org/drawingml/2006/table">
            <a:tbl>
              <a:tblPr firstRow="1" bandRow="1">
                <a:tableStyleId>{5C22544A-7EE6-4342-B048-85BDC9FD1C3A}</a:tableStyleId>
              </a:tblPr>
              <a:tblGrid>
                <a:gridCol w="2560320">
                  <a:extLst>
                    <a:ext uri="{9D8B030D-6E8A-4147-A177-3AD203B41FA5}">
                      <a16:colId xmlns:a16="http://schemas.microsoft.com/office/drawing/2014/main" val="468674919"/>
                    </a:ext>
                  </a:extLst>
                </a:gridCol>
                <a:gridCol w="2095278">
                  <a:extLst>
                    <a:ext uri="{9D8B030D-6E8A-4147-A177-3AD203B41FA5}">
                      <a16:colId xmlns:a16="http://schemas.microsoft.com/office/drawing/2014/main" val="3466272908"/>
                    </a:ext>
                  </a:extLst>
                </a:gridCol>
                <a:gridCol w="3307279">
                  <a:extLst>
                    <a:ext uri="{9D8B030D-6E8A-4147-A177-3AD203B41FA5}">
                      <a16:colId xmlns:a16="http://schemas.microsoft.com/office/drawing/2014/main" val="2114409100"/>
                    </a:ext>
                  </a:extLst>
                </a:gridCol>
                <a:gridCol w="2278403">
                  <a:extLst>
                    <a:ext uri="{9D8B030D-6E8A-4147-A177-3AD203B41FA5}">
                      <a16:colId xmlns:a16="http://schemas.microsoft.com/office/drawing/2014/main" val="3538830296"/>
                    </a:ext>
                  </a:extLst>
                </a:gridCol>
                <a:gridCol w="2560320">
                  <a:extLst>
                    <a:ext uri="{9D8B030D-6E8A-4147-A177-3AD203B41FA5}">
                      <a16:colId xmlns:a16="http://schemas.microsoft.com/office/drawing/2014/main" val="1994047690"/>
                    </a:ext>
                  </a:extLst>
                </a:gridCol>
              </a:tblGrid>
              <a:tr h="420922">
                <a:tc>
                  <a:txBody>
                    <a:bodyPr/>
                    <a:lstStyle/>
                    <a:p>
                      <a:endParaRPr lang="en-US" sz="2400" b="0" dirty="0">
                        <a:latin typeface="Rockwell" panose="02060603020205020403" pitchFamily="18" charset="0"/>
                      </a:endParaRPr>
                    </a:p>
                  </a:txBody>
                  <a:tcPr/>
                </a:tc>
                <a:tc>
                  <a:txBody>
                    <a:bodyPr/>
                    <a:lstStyle/>
                    <a:p>
                      <a:r>
                        <a:rPr lang="en-US" sz="2400" b="0" dirty="0">
                          <a:latin typeface="Rockwell" panose="02060603020205020403" pitchFamily="18" charset="0"/>
                        </a:rPr>
                        <a:t>Accuracy</a:t>
                      </a:r>
                    </a:p>
                  </a:txBody>
                  <a:tcPr/>
                </a:tc>
                <a:tc>
                  <a:txBody>
                    <a:bodyPr/>
                    <a:lstStyle/>
                    <a:p>
                      <a:r>
                        <a:rPr lang="en-US" sz="2400" b="0" dirty="0">
                          <a:latin typeface="Rockwell" panose="02060603020205020403" pitchFamily="18" charset="0"/>
                        </a:rPr>
                        <a:t>AUC </a:t>
                      </a:r>
                    </a:p>
                  </a:txBody>
                  <a:tcPr/>
                </a:tc>
                <a:tc>
                  <a:txBody>
                    <a:bodyPr/>
                    <a:lstStyle/>
                    <a:p>
                      <a:r>
                        <a:rPr lang="en-US" sz="2400" b="0" dirty="0">
                          <a:latin typeface="Rockwell" panose="02060603020205020403" pitchFamily="18" charset="0"/>
                        </a:rPr>
                        <a:t>Sensitivity</a:t>
                      </a:r>
                    </a:p>
                  </a:txBody>
                  <a:tcPr/>
                </a:tc>
                <a:tc>
                  <a:txBody>
                    <a:bodyPr/>
                    <a:lstStyle/>
                    <a:p>
                      <a:r>
                        <a:rPr lang="en-US" sz="2400" b="0" dirty="0">
                          <a:latin typeface="Rockwell" panose="02060603020205020403" pitchFamily="18" charset="0"/>
                        </a:rPr>
                        <a:t>Specificity</a:t>
                      </a:r>
                    </a:p>
                  </a:txBody>
                  <a:tcPr/>
                </a:tc>
                <a:extLst>
                  <a:ext uri="{0D108BD9-81ED-4DB2-BD59-A6C34878D82A}">
                    <a16:rowId xmlns:a16="http://schemas.microsoft.com/office/drawing/2014/main" val="4050274968"/>
                  </a:ext>
                </a:extLst>
              </a:tr>
              <a:tr h="395188">
                <a:tc>
                  <a:txBody>
                    <a:bodyPr/>
                    <a:lstStyle/>
                    <a:p>
                      <a:r>
                        <a:rPr lang="en-US" sz="2400" b="0" dirty="0">
                          <a:latin typeface="Rockwell" panose="02060603020205020403" pitchFamily="18" charset="0"/>
                        </a:rPr>
                        <a:t>Deep Learning </a:t>
                      </a:r>
                    </a:p>
                  </a:txBody>
                  <a:tcPr/>
                </a:tc>
                <a:tc>
                  <a:txBody>
                    <a:bodyPr/>
                    <a:lstStyle/>
                    <a:p>
                      <a:r>
                        <a:rPr lang="en-US" sz="2400" b="1" dirty="0">
                          <a:latin typeface="Rockwell" panose="02060603020205020403" pitchFamily="18" charset="0"/>
                        </a:rPr>
                        <a:t>0.77</a:t>
                      </a:r>
                    </a:p>
                  </a:txBody>
                  <a:tcPr/>
                </a:tc>
                <a:tc>
                  <a:txBody>
                    <a:bodyPr/>
                    <a:lstStyle/>
                    <a:p>
                      <a:r>
                        <a:rPr lang="en-US" sz="2400" b="1" dirty="0">
                          <a:latin typeface="Rockwell" panose="02060603020205020403" pitchFamily="18" charset="0"/>
                        </a:rPr>
                        <a:t>0.79</a:t>
                      </a:r>
                    </a:p>
                  </a:txBody>
                  <a:tcPr/>
                </a:tc>
                <a:tc>
                  <a:txBody>
                    <a:bodyPr/>
                    <a:lstStyle/>
                    <a:p>
                      <a:r>
                        <a:rPr lang="en-US" sz="2400" b="0" dirty="0">
                          <a:latin typeface="Rockwell" panose="02060603020205020403" pitchFamily="18" charset="0"/>
                        </a:rPr>
                        <a:t>0.78</a:t>
                      </a:r>
                    </a:p>
                  </a:txBody>
                  <a:tcPr/>
                </a:tc>
                <a:tc>
                  <a:txBody>
                    <a:bodyPr/>
                    <a:lstStyle/>
                    <a:p>
                      <a:r>
                        <a:rPr lang="en-US" sz="2400" b="1" dirty="0">
                          <a:latin typeface="Rockwell" panose="02060603020205020403" pitchFamily="18" charset="0"/>
                        </a:rPr>
                        <a:t>0.69</a:t>
                      </a:r>
                    </a:p>
                  </a:txBody>
                  <a:tcPr/>
                </a:tc>
                <a:extLst>
                  <a:ext uri="{0D108BD9-81ED-4DB2-BD59-A6C34878D82A}">
                    <a16:rowId xmlns:a16="http://schemas.microsoft.com/office/drawing/2014/main" val="4284738384"/>
                  </a:ext>
                </a:extLst>
              </a:tr>
              <a:tr h="395188">
                <a:tc>
                  <a:txBody>
                    <a:bodyPr/>
                    <a:lstStyle/>
                    <a:p>
                      <a:r>
                        <a:rPr lang="en-US" sz="2400" b="0" dirty="0">
                          <a:latin typeface="Rockwell" panose="02060603020205020403" pitchFamily="18" charset="0"/>
                        </a:rPr>
                        <a:t>ADA-ENET</a:t>
                      </a:r>
                    </a:p>
                  </a:txBody>
                  <a:tcPr>
                    <a:solidFill>
                      <a:srgbClr val="E7EFEC"/>
                    </a:solidFill>
                  </a:tcPr>
                </a:tc>
                <a:tc>
                  <a:txBody>
                    <a:bodyPr/>
                    <a:lstStyle/>
                    <a:p>
                      <a:r>
                        <a:rPr lang="en-US" sz="2400" b="0" dirty="0">
                          <a:latin typeface="Rockwell" panose="02060603020205020403" pitchFamily="18" charset="0"/>
                        </a:rPr>
                        <a:t>0.68</a:t>
                      </a:r>
                    </a:p>
                  </a:txBody>
                  <a:tcPr>
                    <a:solidFill>
                      <a:srgbClr val="E7EFEC"/>
                    </a:solidFill>
                  </a:tcPr>
                </a:tc>
                <a:tc>
                  <a:txBody>
                    <a:bodyPr/>
                    <a:lstStyle/>
                    <a:p>
                      <a:r>
                        <a:rPr lang="en-US" sz="2400" b="0" dirty="0">
                          <a:latin typeface="Rockwell" panose="02060603020205020403" pitchFamily="18" charset="0"/>
                        </a:rPr>
                        <a:t>0.78</a:t>
                      </a:r>
                    </a:p>
                  </a:txBody>
                  <a:tcPr>
                    <a:solidFill>
                      <a:srgbClr val="E7EFEC"/>
                    </a:solidFill>
                  </a:tcPr>
                </a:tc>
                <a:tc>
                  <a:txBody>
                    <a:bodyPr/>
                    <a:lstStyle/>
                    <a:p>
                      <a:r>
                        <a:rPr lang="en-US" sz="2400" b="1" dirty="0">
                          <a:latin typeface="Rockwell" panose="02060603020205020403" pitchFamily="18" charset="0"/>
                        </a:rPr>
                        <a:t>0.87</a:t>
                      </a:r>
                    </a:p>
                  </a:txBody>
                  <a:tcPr>
                    <a:solidFill>
                      <a:srgbClr val="E7EFEC"/>
                    </a:solidFill>
                  </a:tcPr>
                </a:tc>
                <a:tc>
                  <a:txBody>
                    <a:bodyPr/>
                    <a:lstStyle/>
                    <a:p>
                      <a:r>
                        <a:rPr lang="en-US" sz="2400" b="0" dirty="0">
                          <a:latin typeface="Rockwell" panose="02060603020205020403" pitchFamily="18" charset="0"/>
                        </a:rPr>
                        <a:t>0.44</a:t>
                      </a:r>
                    </a:p>
                  </a:txBody>
                  <a:tcPr>
                    <a:solidFill>
                      <a:srgbClr val="E7EFEC"/>
                    </a:solidFill>
                  </a:tcPr>
                </a:tc>
                <a:extLst>
                  <a:ext uri="{0D108BD9-81ED-4DB2-BD59-A6C34878D82A}">
                    <a16:rowId xmlns:a16="http://schemas.microsoft.com/office/drawing/2014/main" val="807106187"/>
                  </a:ext>
                </a:extLst>
              </a:tr>
              <a:tr h="454982">
                <a:tc>
                  <a:txBody>
                    <a:bodyPr/>
                    <a:lstStyle/>
                    <a:p>
                      <a:r>
                        <a:rPr lang="en-US" sz="2400" b="0" dirty="0">
                          <a:latin typeface="Rockwell" panose="02060603020205020403" pitchFamily="18" charset="0"/>
                        </a:rPr>
                        <a:t>RF</a:t>
                      </a:r>
                    </a:p>
                  </a:txBody>
                  <a:tcPr/>
                </a:tc>
                <a:tc>
                  <a:txBody>
                    <a:bodyPr/>
                    <a:lstStyle/>
                    <a:p>
                      <a:r>
                        <a:rPr lang="en-US" sz="2400" b="0" dirty="0">
                          <a:latin typeface="Rockwell" panose="02060603020205020403" pitchFamily="18" charset="0"/>
                        </a:rPr>
                        <a:t>0.67</a:t>
                      </a:r>
                    </a:p>
                  </a:txBody>
                  <a:tcPr/>
                </a:tc>
                <a:tc>
                  <a:txBody>
                    <a:bodyPr/>
                    <a:lstStyle/>
                    <a:p>
                      <a:r>
                        <a:rPr lang="en-US" sz="2400" b="0" dirty="0">
                          <a:latin typeface="Rockwell" panose="02060603020205020403" pitchFamily="18" charset="0"/>
                        </a:rPr>
                        <a:t>0.72</a:t>
                      </a:r>
                    </a:p>
                  </a:txBody>
                  <a:tcPr/>
                </a:tc>
                <a:tc>
                  <a:txBody>
                    <a:bodyPr/>
                    <a:lstStyle/>
                    <a:p>
                      <a:r>
                        <a:rPr lang="en-US" sz="2400" b="0" dirty="0">
                          <a:latin typeface="Rockwell" panose="02060603020205020403" pitchFamily="18" charset="0"/>
                        </a:rPr>
                        <a:t>0.75</a:t>
                      </a:r>
                    </a:p>
                  </a:txBody>
                  <a:tcPr/>
                </a:tc>
                <a:tc>
                  <a:txBody>
                    <a:bodyPr/>
                    <a:lstStyle/>
                    <a:p>
                      <a:r>
                        <a:rPr lang="en-US" sz="2400" b="0" dirty="0">
                          <a:latin typeface="Rockwell" panose="02060603020205020403" pitchFamily="18" charset="0"/>
                        </a:rPr>
                        <a:t>0.58</a:t>
                      </a:r>
                    </a:p>
                  </a:txBody>
                  <a:tcPr/>
                </a:tc>
                <a:extLst>
                  <a:ext uri="{0D108BD9-81ED-4DB2-BD59-A6C34878D82A}">
                    <a16:rowId xmlns:a16="http://schemas.microsoft.com/office/drawing/2014/main" val="2325066991"/>
                  </a:ext>
                </a:extLst>
              </a:tr>
              <a:tr h="454982">
                <a:tc>
                  <a:txBody>
                    <a:bodyPr/>
                    <a:lstStyle/>
                    <a:p>
                      <a:r>
                        <a:rPr lang="en-US" sz="2400" b="0" dirty="0">
                          <a:latin typeface="Rockwell" panose="02060603020205020403" pitchFamily="18" charset="0"/>
                        </a:rPr>
                        <a:t>SVM-ENS</a:t>
                      </a:r>
                    </a:p>
                  </a:txBody>
                  <a:tcPr/>
                </a:tc>
                <a:tc>
                  <a:txBody>
                    <a:bodyPr/>
                    <a:lstStyle/>
                    <a:p>
                      <a:r>
                        <a:rPr lang="en-US" sz="2400" b="0" dirty="0">
                          <a:latin typeface="Rockwell" panose="02060603020205020403" pitchFamily="18" charset="0"/>
                        </a:rPr>
                        <a:t>0.75</a:t>
                      </a:r>
                    </a:p>
                  </a:txBody>
                  <a:tcPr/>
                </a:tc>
                <a:tc>
                  <a:txBody>
                    <a:bodyPr/>
                    <a:lstStyle/>
                    <a:p>
                      <a:r>
                        <a:rPr lang="en-US" sz="2400" b="0" dirty="0">
                          <a:latin typeface="Rockwell" panose="02060603020205020403" pitchFamily="18" charset="0"/>
                        </a:rPr>
                        <a:t>0.77</a:t>
                      </a:r>
                    </a:p>
                  </a:txBody>
                  <a:tcPr/>
                </a:tc>
                <a:tc>
                  <a:txBody>
                    <a:bodyPr/>
                    <a:lstStyle/>
                    <a:p>
                      <a:r>
                        <a:rPr lang="en-US" sz="2400" b="0" dirty="0">
                          <a:latin typeface="Rockwell" panose="02060603020205020403" pitchFamily="18" charset="0"/>
                        </a:rPr>
                        <a:t>0.82</a:t>
                      </a:r>
                    </a:p>
                  </a:txBody>
                  <a:tcPr/>
                </a:tc>
                <a:tc>
                  <a:txBody>
                    <a:bodyPr/>
                    <a:lstStyle/>
                    <a:p>
                      <a:r>
                        <a:rPr lang="en-US" sz="2400" b="0" dirty="0">
                          <a:latin typeface="Rockwell" panose="02060603020205020403" pitchFamily="18" charset="0"/>
                        </a:rPr>
                        <a:t>0.67</a:t>
                      </a:r>
                    </a:p>
                  </a:txBody>
                  <a:tcPr/>
                </a:tc>
                <a:extLst>
                  <a:ext uri="{0D108BD9-81ED-4DB2-BD59-A6C34878D82A}">
                    <a16:rowId xmlns:a16="http://schemas.microsoft.com/office/drawing/2014/main" val="3605339807"/>
                  </a:ext>
                </a:extLst>
              </a:tr>
              <a:tr h="454982">
                <a:tc>
                  <a:txBody>
                    <a:bodyPr/>
                    <a:lstStyle/>
                    <a:p>
                      <a:r>
                        <a:rPr lang="en-US" sz="2400" b="0" dirty="0">
                          <a:latin typeface="Rockwell" panose="02060603020205020403" pitchFamily="18" charset="0"/>
                        </a:rPr>
                        <a:t>Guideline </a:t>
                      </a:r>
                    </a:p>
                  </a:txBody>
                  <a:tcPr/>
                </a:tc>
                <a:tc>
                  <a:txBody>
                    <a:bodyPr/>
                    <a:lstStyle/>
                    <a:p>
                      <a:r>
                        <a:rPr lang="en-US" sz="2400" b="0" dirty="0">
                          <a:latin typeface="Rockwell" panose="02060603020205020403" pitchFamily="18" charset="0"/>
                        </a:rPr>
                        <a:t>0.53</a:t>
                      </a:r>
                    </a:p>
                  </a:txBody>
                  <a:tcPr/>
                </a:tc>
                <a:tc>
                  <a:txBody>
                    <a:bodyPr/>
                    <a:lstStyle/>
                    <a:p>
                      <a:r>
                        <a:rPr lang="en-US" sz="2400" b="0" dirty="0">
                          <a:latin typeface="Rockwell" panose="02060603020205020403" pitchFamily="18" charset="0"/>
                        </a:rPr>
                        <a:t>NA</a:t>
                      </a:r>
                    </a:p>
                  </a:txBody>
                  <a:tcPr/>
                </a:tc>
                <a:tc>
                  <a:txBody>
                    <a:bodyPr/>
                    <a:lstStyle/>
                    <a:p>
                      <a:r>
                        <a:rPr lang="en-US" sz="2400" b="0" dirty="0">
                          <a:latin typeface="Rockwell" panose="02060603020205020403" pitchFamily="18" charset="0"/>
                        </a:rPr>
                        <a:t>0.75</a:t>
                      </a:r>
                    </a:p>
                  </a:txBody>
                  <a:tcPr/>
                </a:tc>
                <a:tc>
                  <a:txBody>
                    <a:bodyPr/>
                    <a:lstStyle/>
                    <a:p>
                      <a:r>
                        <a:rPr lang="en-US" sz="2400" b="0" dirty="0">
                          <a:latin typeface="Rockwell" panose="02060603020205020403" pitchFamily="18" charset="0"/>
                        </a:rPr>
                        <a:t>0.26</a:t>
                      </a:r>
                    </a:p>
                  </a:txBody>
                  <a:tcPr/>
                </a:tc>
                <a:extLst>
                  <a:ext uri="{0D108BD9-81ED-4DB2-BD59-A6C34878D82A}">
                    <a16:rowId xmlns:a16="http://schemas.microsoft.com/office/drawing/2014/main" val="1680374238"/>
                  </a:ext>
                </a:extLst>
              </a:tr>
            </a:tbl>
          </a:graphicData>
        </a:graphic>
      </p:graphicFrame>
      <p:sp>
        <p:nvSpPr>
          <p:cNvPr id="59" name="TextBox 58">
            <a:extLst>
              <a:ext uri="{FF2B5EF4-FFF2-40B4-BE49-F238E27FC236}">
                <a16:creationId xmlns:a16="http://schemas.microsoft.com/office/drawing/2014/main" id="{3424F44B-3780-A698-DD30-1570915E9FD1}"/>
              </a:ext>
            </a:extLst>
          </p:cNvPr>
          <p:cNvSpPr txBox="1"/>
          <p:nvPr/>
        </p:nvSpPr>
        <p:spPr>
          <a:xfrm>
            <a:off x="15007961" y="31239088"/>
            <a:ext cx="13292719" cy="400110"/>
          </a:xfrm>
          <a:prstGeom prst="rect">
            <a:avLst/>
          </a:prstGeom>
          <a:noFill/>
        </p:spPr>
        <p:txBody>
          <a:bodyPr wrap="square" rtlCol="0">
            <a:spAutoFit/>
          </a:bodyPr>
          <a:lstStyle/>
          <a:p>
            <a:pPr algn="ctr"/>
            <a:r>
              <a:rPr lang="en-US" sz="2000" b="1" dirty="0"/>
              <a:t>Figure  4. Table of evaluation metrics</a:t>
            </a:r>
          </a:p>
        </p:txBody>
      </p:sp>
      <p:pic>
        <p:nvPicPr>
          <p:cNvPr id="69" name="Picture 68" descr="Chart&#10;&#10;Description automatically generated">
            <a:extLst>
              <a:ext uri="{FF2B5EF4-FFF2-40B4-BE49-F238E27FC236}">
                <a16:creationId xmlns:a16="http://schemas.microsoft.com/office/drawing/2014/main" id="{5F7F1E38-3748-31E8-BA9A-A6DFC53DD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4821" y="15167694"/>
            <a:ext cx="11525250" cy="3028950"/>
          </a:xfrm>
          <a:prstGeom prst="rect">
            <a:avLst/>
          </a:prstGeom>
        </p:spPr>
      </p:pic>
      <p:sp>
        <p:nvSpPr>
          <p:cNvPr id="70" name="TextBox 69">
            <a:extLst>
              <a:ext uri="{FF2B5EF4-FFF2-40B4-BE49-F238E27FC236}">
                <a16:creationId xmlns:a16="http://schemas.microsoft.com/office/drawing/2014/main" id="{2BFB7B7F-F435-4212-6CB1-7380522311A9}"/>
              </a:ext>
            </a:extLst>
          </p:cNvPr>
          <p:cNvSpPr txBox="1"/>
          <p:nvPr/>
        </p:nvSpPr>
        <p:spPr>
          <a:xfrm>
            <a:off x="1096646" y="18337643"/>
            <a:ext cx="12498236" cy="400110"/>
          </a:xfrm>
          <a:prstGeom prst="rect">
            <a:avLst/>
          </a:prstGeom>
          <a:noFill/>
        </p:spPr>
        <p:txBody>
          <a:bodyPr wrap="square" rtlCol="0">
            <a:spAutoFit/>
          </a:bodyPr>
          <a:lstStyle/>
          <a:p>
            <a:pPr algn="ctr"/>
            <a:r>
              <a:rPr lang="en-US" sz="2000" b="1" dirty="0"/>
              <a:t>Figure  1.  Deep Learning Model for CAD Prediction</a:t>
            </a:r>
          </a:p>
        </p:txBody>
      </p:sp>
      <p:sp>
        <p:nvSpPr>
          <p:cNvPr id="71" name="Content Placeholder 13">
            <a:extLst>
              <a:ext uri="{FF2B5EF4-FFF2-40B4-BE49-F238E27FC236}">
                <a16:creationId xmlns:a16="http://schemas.microsoft.com/office/drawing/2014/main" id="{5AAFB64D-5596-7814-87DF-7C1D0E2630A4}"/>
              </a:ext>
            </a:extLst>
          </p:cNvPr>
          <p:cNvSpPr txBox="1">
            <a:spLocks/>
          </p:cNvSpPr>
          <p:nvPr/>
        </p:nvSpPr>
        <p:spPr>
          <a:xfrm>
            <a:off x="29854843" y="5940960"/>
            <a:ext cx="12801600" cy="14738813"/>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SzPct val="100000"/>
              <a:buNone/>
            </a:pPr>
            <a:r>
              <a:rPr lang="en-US" sz="2600" u="sng" dirty="0"/>
              <a:t>Grad-Cam</a:t>
            </a:r>
          </a:p>
          <a:p>
            <a:pPr>
              <a:buSzPct val="100000"/>
            </a:pPr>
            <a:r>
              <a:rPr lang="en-US" sz="2600" dirty="0"/>
              <a:t>Grad-Cam was utilized to provided predictions with interpretability: a jet colormap of the activations was applied and overlayed on the polarmap images.</a:t>
            </a:r>
          </a:p>
          <a:p>
            <a:pPr>
              <a:buSzPct val="100000"/>
            </a:pPr>
            <a:endParaRPr lang="en-US" sz="2600" dirty="0"/>
          </a:p>
          <a:p>
            <a:pPr marL="0" indent="0">
              <a:buSzPct val="100000"/>
              <a:buNone/>
            </a:pPr>
            <a:endParaRPr lang="en-US" sz="2600" dirty="0"/>
          </a:p>
          <a:p>
            <a:pPr>
              <a:buSzPct val="100000"/>
            </a:pPr>
            <a:endParaRPr lang="en-US" sz="2600" dirty="0"/>
          </a:p>
          <a:p>
            <a:pPr>
              <a:buSzPct val="100000"/>
            </a:pPr>
            <a:endParaRPr lang="en-US" sz="2600" dirty="0"/>
          </a:p>
          <a:p>
            <a:pPr>
              <a:buSzPct val="100000"/>
            </a:pPr>
            <a:endParaRPr lang="en-US" sz="2600" dirty="0"/>
          </a:p>
          <a:p>
            <a:pPr>
              <a:buSzPct val="100000"/>
            </a:pPr>
            <a:endParaRPr lang="en-US" sz="2600" dirty="0"/>
          </a:p>
          <a:p>
            <a:pPr>
              <a:buSzPct val="100000"/>
            </a:pPr>
            <a:endParaRPr lang="en-US" sz="2600" dirty="0"/>
          </a:p>
          <a:p>
            <a:pPr>
              <a:buSzPct val="100000"/>
            </a:pPr>
            <a:endParaRPr lang="en-US" sz="2600" dirty="0"/>
          </a:p>
          <a:p>
            <a:pPr marL="0" indent="0">
              <a:buSzPct val="100000"/>
              <a:buNone/>
            </a:pPr>
            <a:endParaRPr lang="en-US" sz="2600" dirty="0"/>
          </a:p>
          <a:p>
            <a:pPr>
              <a:buSzPct val="100000"/>
            </a:pPr>
            <a:endParaRPr lang="en-US" sz="2600" dirty="0"/>
          </a:p>
          <a:p>
            <a:pPr>
              <a:buSzPct val="100000"/>
            </a:pPr>
            <a:r>
              <a:rPr lang="en-US" sz="2600" dirty="0"/>
              <a:t>In patient A, the apex region (“center”) and Right Coronary Artery region (“center bottom”) of the perfusion polarmap has a perfusion defect which the deep learning model detects and contributes towards the non-response prediction.</a:t>
            </a:r>
          </a:p>
          <a:p>
            <a:pPr>
              <a:buSzPct val="100000"/>
            </a:pPr>
            <a:r>
              <a:rPr lang="en-US" sz="2600" dirty="0"/>
              <a:t>Similarly, in patient B, the classifier places importance on the perfusion defect in the apex region. Moreover, in the wall thickening polarmap the Left Anterior Descending Artery Region (“upper left”) is highlighted indicating contractility abnormalities corresponding to CRT non-response.</a:t>
            </a:r>
          </a:p>
          <a:p>
            <a:pPr>
              <a:buSzPct val="100000"/>
            </a:pPr>
            <a:r>
              <a:rPr lang="en-US" sz="2600" dirty="0"/>
              <a:t>In patient C, low values in systolic </a:t>
            </a:r>
            <a:r>
              <a:rPr lang="en-US" sz="2600" dirty="0" err="1"/>
              <a:t>dyssynchrony</a:t>
            </a:r>
            <a:r>
              <a:rPr lang="en-US" sz="2600" dirty="0"/>
              <a:t> polarmap are highlighted along the Anterior regions (“top side”) unlike the non-response cases (A &amp; B) with the wall thickening polarmap highlighted in the septal region (“left side”) where there is a lack of thickening.  </a:t>
            </a:r>
          </a:p>
          <a:p>
            <a:pPr marL="0" indent="0">
              <a:buSzPct val="100000"/>
              <a:buNone/>
            </a:pPr>
            <a:r>
              <a:rPr lang="en-US" sz="2600" u="sng" dirty="0"/>
              <a:t>Limitations</a:t>
            </a:r>
          </a:p>
          <a:p>
            <a:pPr>
              <a:buSzPct val="100000"/>
            </a:pPr>
            <a:r>
              <a:rPr lang="en-US" sz="2600" dirty="0"/>
              <a:t>Limitations included the small sample size (218) which impede the generalization capabilities of the CNN component, especially for extracted features from polarmaps which do not necessary qualify as significant biomarkers.</a:t>
            </a:r>
          </a:p>
        </p:txBody>
      </p:sp>
      <p:sp>
        <p:nvSpPr>
          <p:cNvPr id="72" name="Content Placeholder 13">
            <a:extLst>
              <a:ext uri="{FF2B5EF4-FFF2-40B4-BE49-F238E27FC236}">
                <a16:creationId xmlns:a16="http://schemas.microsoft.com/office/drawing/2014/main" id="{49F6E1B0-E934-E2DB-81D0-D746E5B36CD6}"/>
              </a:ext>
            </a:extLst>
          </p:cNvPr>
          <p:cNvSpPr txBox="1">
            <a:spLocks/>
          </p:cNvSpPr>
          <p:nvPr/>
        </p:nvSpPr>
        <p:spPr>
          <a:xfrm>
            <a:off x="1096646" y="22649125"/>
            <a:ext cx="12801600" cy="4328314"/>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SzPct val="100000"/>
              <a:buNone/>
            </a:pPr>
            <a:r>
              <a:rPr lang="en-US" u="sng" dirty="0"/>
              <a:t>Tabular</a:t>
            </a:r>
            <a:r>
              <a:rPr lang="en-US" sz="2600" dirty="0"/>
              <a:t> </a:t>
            </a:r>
          </a:p>
          <a:p>
            <a:pPr>
              <a:buSzPct val="100000"/>
            </a:pPr>
            <a:r>
              <a:rPr lang="en-US" sz="2600" dirty="0"/>
              <a:t>Twelve Clinical Variables, such as patient characteristics, disease history, medication, and medical treatment were considered.</a:t>
            </a:r>
          </a:p>
          <a:p>
            <a:pPr>
              <a:buSzPct val="100000"/>
            </a:pPr>
            <a:r>
              <a:rPr lang="en-US" sz="2600" dirty="0"/>
              <a:t>Parameters from SPECT MPI which characterize mechanical </a:t>
            </a:r>
            <a:r>
              <a:rPr lang="en-US" sz="2600" dirty="0" err="1"/>
              <a:t>dyssynchrony</a:t>
            </a:r>
            <a:r>
              <a:rPr lang="en-US" sz="2600" dirty="0"/>
              <a:t> and parameters from Electrocardiogram (ECG) which quantify electrical </a:t>
            </a:r>
            <a:r>
              <a:rPr lang="en-US" sz="2600" dirty="0" err="1"/>
              <a:t>dyssynchrony</a:t>
            </a:r>
            <a:r>
              <a:rPr lang="en-US" sz="2600" dirty="0"/>
              <a:t> were used.</a:t>
            </a:r>
          </a:p>
          <a:p>
            <a:pPr>
              <a:buSzPct val="100000"/>
            </a:pPr>
            <a:r>
              <a:rPr lang="en-US" sz="2600" dirty="0"/>
              <a:t>Topological Data Analysis using Persistent Homology (TDA-PH) was applied to the </a:t>
            </a:r>
            <a:r>
              <a:rPr lang="en-US" sz="2600" dirty="0" err="1"/>
              <a:t>polarmap</a:t>
            </a:r>
            <a:r>
              <a:rPr lang="en-US" sz="2600" dirty="0"/>
              <a:t> images with radial, binary, gray-scale, and density filters to quantify connected components and holes (“texture analysis”).</a:t>
            </a:r>
          </a:p>
        </p:txBody>
      </p:sp>
      <p:pic>
        <p:nvPicPr>
          <p:cNvPr id="74" name="Picture 73">
            <a:extLst>
              <a:ext uri="{FF2B5EF4-FFF2-40B4-BE49-F238E27FC236}">
                <a16:creationId xmlns:a16="http://schemas.microsoft.com/office/drawing/2014/main" id="{47B61F70-D232-EB04-BD2A-974A95BF9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1903" y="26721113"/>
            <a:ext cx="4896343" cy="4882964"/>
          </a:xfrm>
          <a:prstGeom prst="rect">
            <a:avLst/>
          </a:prstGeom>
        </p:spPr>
      </p:pic>
      <p:sp>
        <p:nvSpPr>
          <p:cNvPr id="75" name="Content Placeholder 21">
            <a:extLst>
              <a:ext uri="{FF2B5EF4-FFF2-40B4-BE49-F238E27FC236}">
                <a16:creationId xmlns:a16="http://schemas.microsoft.com/office/drawing/2014/main" id="{1951B630-A43F-E4F0-6645-E11AF1CB8FAB}"/>
              </a:ext>
            </a:extLst>
          </p:cNvPr>
          <p:cNvSpPr txBox="1">
            <a:spLocks/>
          </p:cNvSpPr>
          <p:nvPr/>
        </p:nvSpPr>
        <p:spPr>
          <a:xfrm>
            <a:off x="1096243" y="26999182"/>
            <a:ext cx="7905659" cy="4572000"/>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0" indent="0">
              <a:buSzPct val="100000"/>
              <a:buNone/>
            </a:pPr>
            <a:r>
              <a:rPr lang="en-US" u="sng" dirty="0"/>
              <a:t>Images</a:t>
            </a:r>
          </a:p>
          <a:p>
            <a:pPr>
              <a:buSzPct val="100000"/>
            </a:pPr>
            <a:r>
              <a:rPr lang="en-US" sz="2600" dirty="0"/>
              <a:t>Perfusion, wall thickening, systolic </a:t>
            </a:r>
            <a:r>
              <a:rPr lang="en-US" sz="2600" dirty="0" err="1"/>
              <a:t>dyssynchrony</a:t>
            </a:r>
            <a:r>
              <a:rPr lang="en-US" sz="2600" dirty="0"/>
              <a:t>, and a modified perfusion polarmap (excluding pixels ≤ 50%) were concatenated to form the image input.</a:t>
            </a:r>
          </a:p>
          <a:p>
            <a:pPr>
              <a:buSzPct val="100000"/>
            </a:pPr>
            <a:r>
              <a:rPr lang="en-US" sz="2600" dirty="0"/>
              <a:t>The  modified perfusion polarmap was done to reduce redundant information with the hypothesis that including only regions of high perfusion may present different informative patterns and maintain square dimensions.</a:t>
            </a:r>
          </a:p>
          <a:p>
            <a:pPr>
              <a:buSzPct val="100000"/>
            </a:pPr>
            <a:endParaRPr lang="en-US" dirty="0"/>
          </a:p>
        </p:txBody>
      </p:sp>
      <p:sp>
        <p:nvSpPr>
          <p:cNvPr id="76" name="TextBox 75">
            <a:extLst>
              <a:ext uri="{FF2B5EF4-FFF2-40B4-BE49-F238E27FC236}">
                <a16:creationId xmlns:a16="http://schemas.microsoft.com/office/drawing/2014/main" id="{7084FB4C-2CC3-E2B7-8B7F-E3F219CEC7C1}"/>
              </a:ext>
            </a:extLst>
          </p:cNvPr>
          <p:cNvSpPr txBox="1"/>
          <p:nvPr/>
        </p:nvSpPr>
        <p:spPr>
          <a:xfrm>
            <a:off x="5200956" y="31786120"/>
            <a:ext cx="12498236" cy="400110"/>
          </a:xfrm>
          <a:prstGeom prst="rect">
            <a:avLst/>
          </a:prstGeom>
          <a:noFill/>
        </p:spPr>
        <p:txBody>
          <a:bodyPr wrap="square" rtlCol="0">
            <a:spAutoFit/>
          </a:bodyPr>
          <a:lstStyle/>
          <a:p>
            <a:pPr algn="ctr"/>
            <a:r>
              <a:rPr lang="en-US" sz="2000" b="1" dirty="0"/>
              <a:t>Figure  2.  Polarmap Image Input for VGG16</a:t>
            </a:r>
          </a:p>
        </p:txBody>
      </p:sp>
      <p:sp>
        <p:nvSpPr>
          <p:cNvPr id="79" name="Content Placeholder 13">
            <a:extLst>
              <a:ext uri="{FF2B5EF4-FFF2-40B4-BE49-F238E27FC236}">
                <a16:creationId xmlns:a16="http://schemas.microsoft.com/office/drawing/2014/main" id="{36BAF829-DFDD-A3B1-B72E-3F10D3DBD1E3}"/>
              </a:ext>
            </a:extLst>
          </p:cNvPr>
          <p:cNvSpPr txBox="1">
            <a:spLocks/>
          </p:cNvSpPr>
          <p:nvPr/>
        </p:nvSpPr>
        <p:spPr>
          <a:xfrm>
            <a:off x="29853892" y="21429926"/>
            <a:ext cx="12801600" cy="5142899"/>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sz="2600" dirty="0"/>
              <a:t>Despite the small sample size, it is possible to classify CRT response using SPECT MPI alongside clinical and generated topological variables. Moreover, the prediction process is incredible fast allowing  for timely and improved clinical decision-making support. </a:t>
            </a:r>
          </a:p>
          <a:p>
            <a:pPr marL="457200" indent="-457200">
              <a:buSzPct val="100000"/>
              <a:buFont typeface="Arial" panose="020B0604020202020204" pitchFamily="34" charset="0"/>
              <a:buChar char="•"/>
            </a:pPr>
            <a:r>
              <a:rPr lang="en-US" sz="2600" dirty="0"/>
              <a:t>Even with the addition of SPECT MPI, the performance metrics still have a lot of room for growth indicating there are more unseen factors at play in determining CRT response beyond what feature engineering can accomplish.</a:t>
            </a:r>
          </a:p>
          <a:p>
            <a:pPr marL="457200" indent="-457200">
              <a:buSzPct val="100000"/>
              <a:buFont typeface="Arial" panose="020B0604020202020204" pitchFamily="34" charset="0"/>
              <a:buChar char="•"/>
            </a:pPr>
            <a:r>
              <a:rPr lang="en-US" sz="2600" dirty="0"/>
              <a:t>Including more nuanced information, such as regional locations by using a transformer-based model with attention/self-attention may provided additional predictive ability to CRT response as CNN’s are position invariant.</a:t>
            </a:r>
          </a:p>
        </p:txBody>
      </p:sp>
      <p:pic>
        <p:nvPicPr>
          <p:cNvPr id="87" name="Picture 86">
            <a:extLst>
              <a:ext uri="{FF2B5EF4-FFF2-40B4-BE49-F238E27FC236}">
                <a16:creationId xmlns:a16="http://schemas.microsoft.com/office/drawing/2014/main" id="{69918CE3-981A-2060-EF7A-08AC54B0FD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54209" y="7718054"/>
            <a:ext cx="12801600" cy="4267200"/>
          </a:xfrm>
          <a:prstGeom prst="rect">
            <a:avLst/>
          </a:prstGeom>
        </p:spPr>
      </p:pic>
      <p:sp>
        <p:nvSpPr>
          <p:cNvPr id="88" name="TextBox 87">
            <a:extLst>
              <a:ext uri="{FF2B5EF4-FFF2-40B4-BE49-F238E27FC236}">
                <a16:creationId xmlns:a16="http://schemas.microsoft.com/office/drawing/2014/main" id="{7372BF1C-981C-BE46-2ACD-7C8005265172}"/>
              </a:ext>
            </a:extLst>
          </p:cNvPr>
          <p:cNvSpPr txBox="1"/>
          <p:nvPr/>
        </p:nvSpPr>
        <p:spPr>
          <a:xfrm>
            <a:off x="30005891" y="12035453"/>
            <a:ext cx="12498236" cy="707886"/>
          </a:xfrm>
          <a:prstGeom prst="rect">
            <a:avLst/>
          </a:prstGeom>
          <a:noFill/>
        </p:spPr>
        <p:txBody>
          <a:bodyPr wrap="square" rtlCol="0">
            <a:spAutoFit/>
          </a:bodyPr>
          <a:lstStyle/>
          <a:p>
            <a:pPr algn="ctr"/>
            <a:r>
              <a:rPr lang="en-US" sz="2000" b="1" dirty="0"/>
              <a:t>Figure  5.  Grad-Cam for three patients from the best test fold: A. Correctly predicted non-response with CRT class 1 B. Correctly predicted non-response with CRT class 2A1 C. Correctly predicted response with CRT class 1 </a:t>
            </a:r>
          </a:p>
        </p:txBody>
      </p:sp>
      <p:pic>
        <p:nvPicPr>
          <p:cNvPr id="13" name="Picture 12" descr="Diagram&#10;&#10;Description automatically generated">
            <a:extLst>
              <a:ext uri="{FF2B5EF4-FFF2-40B4-BE49-F238E27FC236}">
                <a16:creationId xmlns:a16="http://schemas.microsoft.com/office/drawing/2014/main" id="{CDAC7CC0-7FB7-E590-E08C-EFA50AF318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18588" y="8282121"/>
            <a:ext cx="12114962" cy="10611333"/>
          </a:xfrm>
          <a:prstGeom prst="rect">
            <a:avLst/>
          </a:prstGeom>
        </p:spPr>
      </p:pic>
      <p:pic>
        <p:nvPicPr>
          <p:cNvPr id="1028" name="Picture 4">
            <a:extLst>
              <a:ext uri="{FF2B5EF4-FFF2-40B4-BE49-F238E27FC236}">
                <a16:creationId xmlns:a16="http://schemas.microsoft.com/office/drawing/2014/main" id="{44580C0D-838A-E660-88F7-2AD24D57CA7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577555" y="30758678"/>
            <a:ext cx="1853144" cy="176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3489</TotalTime>
  <Words>1349</Words>
  <Application>Microsoft Office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Rockwell</vt:lpstr>
      <vt:lpstr>Medical Poster</vt:lpstr>
      <vt:lpstr>An Explainable Deep Learning Model Integrating SPECT-MPI Polarmaps with Clinical and Derived Topological Features for Cardiac Resynchronization Therapy Decision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Lorem ipsum dolor sit amet, consectetuer adipiscing elit maecenas porttitor congue massa fusce</dc:title>
  <dc:creator>David Nolfi</dc:creator>
  <cp:lastModifiedBy>kalarsen</cp:lastModifiedBy>
  <cp:revision>20</cp:revision>
  <dcterms:created xsi:type="dcterms:W3CDTF">2013-12-03T00:45:10Z</dcterms:created>
  <dcterms:modified xsi:type="dcterms:W3CDTF">2023-03-23T15:57:43Z</dcterms:modified>
</cp:coreProperties>
</file>