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5"/>
  </p:sldMasterIdLst>
  <p:notesMasterIdLst>
    <p:notesMasterId r:id="rId80"/>
  </p:notesMasterIdLst>
  <p:handoutMasterIdLst>
    <p:handoutMasterId r:id="rId81"/>
  </p:handoutMasterIdLst>
  <p:sldIdLst>
    <p:sldId id="489" r:id="rId6"/>
    <p:sldId id="490" r:id="rId7"/>
    <p:sldId id="588" r:id="rId8"/>
    <p:sldId id="615" r:id="rId9"/>
    <p:sldId id="601" r:id="rId10"/>
    <p:sldId id="602" r:id="rId11"/>
    <p:sldId id="603" r:id="rId12"/>
    <p:sldId id="604" r:id="rId13"/>
    <p:sldId id="605" r:id="rId14"/>
    <p:sldId id="606" r:id="rId15"/>
    <p:sldId id="607" r:id="rId16"/>
    <p:sldId id="608" r:id="rId17"/>
    <p:sldId id="609" r:id="rId18"/>
    <p:sldId id="610" r:id="rId19"/>
    <p:sldId id="611" r:id="rId20"/>
    <p:sldId id="612" r:id="rId21"/>
    <p:sldId id="613" r:id="rId22"/>
    <p:sldId id="614" r:id="rId23"/>
    <p:sldId id="587" r:id="rId24"/>
    <p:sldId id="526" r:id="rId25"/>
    <p:sldId id="535" r:id="rId26"/>
    <p:sldId id="586" r:id="rId27"/>
    <p:sldId id="541" r:id="rId28"/>
    <p:sldId id="542" r:id="rId29"/>
    <p:sldId id="536" r:id="rId30"/>
    <p:sldId id="582" r:id="rId31"/>
    <p:sldId id="581" r:id="rId32"/>
    <p:sldId id="537" r:id="rId33"/>
    <p:sldId id="539" r:id="rId34"/>
    <p:sldId id="596" r:id="rId35"/>
    <p:sldId id="519" r:id="rId36"/>
    <p:sldId id="617" r:id="rId37"/>
    <p:sldId id="621" r:id="rId38"/>
    <p:sldId id="584" r:id="rId39"/>
    <p:sldId id="620" r:id="rId40"/>
    <p:sldId id="619" r:id="rId41"/>
    <p:sldId id="600" r:id="rId42"/>
    <p:sldId id="622" r:id="rId43"/>
    <p:sldId id="491" r:id="rId44"/>
    <p:sldId id="544" r:id="rId45"/>
    <p:sldId id="518" r:id="rId46"/>
    <p:sldId id="623" r:id="rId47"/>
    <p:sldId id="509" r:id="rId48"/>
    <p:sldId id="527" r:id="rId49"/>
    <p:sldId id="561" r:id="rId50"/>
    <p:sldId id="624" r:id="rId51"/>
    <p:sldId id="563" r:id="rId52"/>
    <p:sldId id="626" r:id="rId53"/>
    <p:sldId id="510" r:id="rId54"/>
    <p:sldId id="627" r:id="rId55"/>
    <p:sldId id="583" r:id="rId56"/>
    <p:sldId id="629" r:id="rId57"/>
    <p:sldId id="508" r:id="rId58"/>
    <p:sldId id="630" r:id="rId59"/>
    <p:sldId id="520" r:id="rId60"/>
    <p:sldId id="628" r:id="rId61"/>
    <p:sldId id="521" r:id="rId62"/>
    <p:sldId id="618" r:id="rId63"/>
    <p:sldId id="564" r:id="rId64"/>
    <p:sldId id="565" r:id="rId65"/>
    <p:sldId id="566" r:id="rId66"/>
    <p:sldId id="567" r:id="rId67"/>
    <p:sldId id="568" r:id="rId68"/>
    <p:sldId id="589" r:id="rId69"/>
    <p:sldId id="590" r:id="rId70"/>
    <p:sldId id="591" r:id="rId71"/>
    <p:sldId id="592" r:id="rId72"/>
    <p:sldId id="594" r:id="rId73"/>
    <p:sldId id="595" r:id="rId74"/>
    <p:sldId id="516" r:id="rId75"/>
    <p:sldId id="631" r:id="rId76"/>
    <p:sldId id="616" r:id="rId77"/>
    <p:sldId id="632" r:id="rId78"/>
    <p:sldId id="486" r:id="rId79"/>
  </p:sldIdLst>
  <p:sldSz cx="9144000" cy="5143500" type="screen16x9"/>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4AB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Style moyen 2 - Accentuation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941" autoAdjust="0"/>
    <p:restoredTop sz="50000" autoAdjust="0"/>
  </p:normalViewPr>
  <p:slideViewPr>
    <p:cSldViewPr>
      <p:cViewPr>
        <p:scale>
          <a:sx n="80" d="100"/>
          <a:sy n="80" d="100"/>
        </p:scale>
        <p:origin x="1808" y="176"/>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89" d="100"/>
        <a:sy n="89" d="100"/>
      </p:scale>
      <p:origin x="0" y="12672"/>
    </p:cViewPr>
  </p:sorterViewPr>
  <p:notesViewPr>
    <p:cSldViewPr>
      <p:cViewPr varScale="1">
        <p:scale>
          <a:sx n="57" d="100"/>
          <a:sy n="57" d="100"/>
        </p:scale>
        <p:origin x="2832" y="6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63" Type="http://schemas.openxmlformats.org/officeDocument/2006/relationships/slide" Target="slides/slide58.xml"/><Relationship Id="rId64" Type="http://schemas.openxmlformats.org/officeDocument/2006/relationships/slide" Target="slides/slide59.xml"/><Relationship Id="rId65" Type="http://schemas.openxmlformats.org/officeDocument/2006/relationships/slide" Target="slides/slide60.xml"/><Relationship Id="rId66" Type="http://schemas.openxmlformats.org/officeDocument/2006/relationships/slide" Target="slides/slide61.xml"/><Relationship Id="rId67" Type="http://schemas.openxmlformats.org/officeDocument/2006/relationships/slide" Target="slides/slide62.xml"/><Relationship Id="rId68" Type="http://schemas.openxmlformats.org/officeDocument/2006/relationships/slide" Target="slides/slide63.xml"/><Relationship Id="rId69" Type="http://schemas.openxmlformats.org/officeDocument/2006/relationships/slide" Target="slides/slide64.xml"/><Relationship Id="rId50" Type="http://schemas.openxmlformats.org/officeDocument/2006/relationships/slide" Target="slides/slide45.xml"/><Relationship Id="rId51" Type="http://schemas.openxmlformats.org/officeDocument/2006/relationships/slide" Target="slides/slide46.xml"/><Relationship Id="rId52" Type="http://schemas.openxmlformats.org/officeDocument/2006/relationships/slide" Target="slides/slide47.xml"/><Relationship Id="rId53" Type="http://schemas.openxmlformats.org/officeDocument/2006/relationships/slide" Target="slides/slide48.xml"/><Relationship Id="rId54" Type="http://schemas.openxmlformats.org/officeDocument/2006/relationships/slide" Target="slides/slide49.xml"/><Relationship Id="rId55" Type="http://schemas.openxmlformats.org/officeDocument/2006/relationships/slide" Target="slides/slide50.xml"/><Relationship Id="rId56" Type="http://schemas.openxmlformats.org/officeDocument/2006/relationships/slide" Target="slides/slide51.xml"/><Relationship Id="rId57" Type="http://schemas.openxmlformats.org/officeDocument/2006/relationships/slide" Target="slides/slide52.xml"/><Relationship Id="rId58" Type="http://schemas.openxmlformats.org/officeDocument/2006/relationships/slide" Target="slides/slide53.xml"/><Relationship Id="rId59" Type="http://schemas.openxmlformats.org/officeDocument/2006/relationships/slide" Target="slides/slide54.xml"/><Relationship Id="rId40" Type="http://schemas.openxmlformats.org/officeDocument/2006/relationships/slide" Target="slides/slide35.xml"/><Relationship Id="rId41" Type="http://schemas.openxmlformats.org/officeDocument/2006/relationships/slide" Target="slides/slide36.xml"/><Relationship Id="rId42" Type="http://schemas.openxmlformats.org/officeDocument/2006/relationships/slide" Target="slides/slide37.xml"/><Relationship Id="rId43" Type="http://schemas.openxmlformats.org/officeDocument/2006/relationships/slide" Target="slides/slide38.xml"/><Relationship Id="rId44" Type="http://schemas.openxmlformats.org/officeDocument/2006/relationships/slide" Target="slides/slide39.xml"/><Relationship Id="rId45" Type="http://schemas.openxmlformats.org/officeDocument/2006/relationships/slide" Target="slides/slide40.xml"/><Relationship Id="rId46" Type="http://schemas.openxmlformats.org/officeDocument/2006/relationships/slide" Target="slides/slide41.xml"/><Relationship Id="rId47" Type="http://schemas.openxmlformats.org/officeDocument/2006/relationships/slide" Target="slides/slide42.xml"/><Relationship Id="rId48" Type="http://schemas.openxmlformats.org/officeDocument/2006/relationships/slide" Target="slides/slide43.xml"/><Relationship Id="rId49" Type="http://schemas.openxmlformats.org/officeDocument/2006/relationships/slide" Target="slides/slide44.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customXml" Target="../customXml/item4.xml"/><Relationship Id="rId5" Type="http://schemas.openxmlformats.org/officeDocument/2006/relationships/slideMaster" Target="slideMasters/slide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slide" Target="slides/slide27.xml"/><Relationship Id="rId33" Type="http://schemas.openxmlformats.org/officeDocument/2006/relationships/slide" Target="slides/slide28.xml"/><Relationship Id="rId34" Type="http://schemas.openxmlformats.org/officeDocument/2006/relationships/slide" Target="slides/slide29.xml"/><Relationship Id="rId35" Type="http://schemas.openxmlformats.org/officeDocument/2006/relationships/slide" Target="slides/slide30.xml"/><Relationship Id="rId36" Type="http://schemas.openxmlformats.org/officeDocument/2006/relationships/slide" Target="slides/slide31.xml"/><Relationship Id="rId37" Type="http://schemas.openxmlformats.org/officeDocument/2006/relationships/slide" Target="slides/slide32.xml"/><Relationship Id="rId38" Type="http://schemas.openxmlformats.org/officeDocument/2006/relationships/slide" Target="slides/slide33.xml"/><Relationship Id="rId39" Type="http://schemas.openxmlformats.org/officeDocument/2006/relationships/slide" Target="slides/slide34.xml"/><Relationship Id="rId80" Type="http://schemas.openxmlformats.org/officeDocument/2006/relationships/notesMaster" Target="notesMasters/notesMaster1.xml"/><Relationship Id="rId81" Type="http://schemas.openxmlformats.org/officeDocument/2006/relationships/handoutMaster" Target="handoutMasters/handoutMaster1.xml"/><Relationship Id="rId82" Type="http://schemas.openxmlformats.org/officeDocument/2006/relationships/presProps" Target="presProps.xml"/><Relationship Id="rId83" Type="http://schemas.openxmlformats.org/officeDocument/2006/relationships/viewProps" Target="viewProps.xml"/><Relationship Id="rId84" Type="http://schemas.openxmlformats.org/officeDocument/2006/relationships/theme" Target="theme/theme1.xml"/><Relationship Id="rId85" Type="http://schemas.openxmlformats.org/officeDocument/2006/relationships/tableStyles" Target="tableStyles.xml"/><Relationship Id="rId70" Type="http://schemas.openxmlformats.org/officeDocument/2006/relationships/slide" Target="slides/slide65.xml"/><Relationship Id="rId71" Type="http://schemas.openxmlformats.org/officeDocument/2006/relationships/slide" Target="slides/slide66.xml"/><Relationship Id="rId72" Type="http://schemas.openxmlformats.org/officeDocument/2006/relationships/slide" Target="slides/slide67.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73" Type="http://schemas.openxmlformats.org/officeDocument/2006/relationships/slide" Target="slides/slide68.xml"/><Relationship Id="rId74" Type="http://schemas.openxmlformats.org/officeDocument/2006/relationships/slide" Target="slides/slide69.xml"/><Relationship Id="rId75" Type="http://schemas.openxmlformats.org/officeDocument/2006/relationships/slide" Target="slides/slide70.xml"/><Relationship Id="rId76" Type="http://schemas.openxmlformats.org/officeDocument/2006/relationships/slide" Target="slides/slide71.xml"/><Relationship Id="rId77" Type="http://schemas.openxmlformats.org/officeDocument/2006/relationships/slide" Target="slides/slide72.xml"/><Relationship Id="rId78" Type="http://schemas.openxmlformats.org/officeDocument/2006/relationships/slide" Target="slides/slide73.xml"/><Relationship Id="rId79" Type="http://schemas.openxmlformats.org/officeDocument/2006/relationships/slide" Target="slides/slide74.xml"/><Relationship Id="rId60" Type="http://schemas.openxmlformats.org/officeDocument/2006/relationships/slide" Target="slides/slide55.xml"/><Relationship Id="rId61" Type="http://schemas.openxmlformats.org/officeDocument/2006/relationships/slide" Target="slides/slide56.xml"/><Relationship Id="rId62" Type="http://schemas.openxmlformats.org/officeDocument/2006/relationships/slide" Target="slides/slide57.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5CFC084-7573-F641-ACD7-B203CC884CF6}" type="datetimeFigureOut">
              <a:rPr kumimoji="1" lang="zh-CN" altLang="en-US" smtClean="0"/>
              <a:t>16/8/15</a:t>
            </a:fld>
            <a:endParaRPr kumimoji="1"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5" name="幻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955AAD-B16F-A646-9070-44BDCBE522F6}" type="slidenum">
              <a:rPr kumimoji="1" lang="zh-CN" altLang="en-US" smtClean="0"/>
              <a:t>‹#›</a:t>
            </a:fld>
            <a:endParaRPr kumimoji="1" lang="zh-CN" altLang="en-US"/>
          </a:p>
        </p:txBody>
      </p:sp>
    </p:spTree>
    <p:extLst>
      <p:ext uri="{BB962C8B-B14F-4D97-AF65-F5344CB8AC3E}">
        <p14:creationId xmlns:p14="http://schemas.microsoft.com/office/powerpoint/2010/main" val="7093935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CD53510-93AC-4CFF-AA3F-5A06DAF66ADA}" type="datetimeFigureOut">
              <a:rPr lang="en-US" smtClean="0"/>
              <a:pPr/>
              <a:t>8/15/16</a:t>
            </a:fld>
            <a:endParaRPr lang="en-US"/>
          </a:p>
        </p:txBody>
      </p:sp>
      <p:sp>
        <p:nvSpPr>
          <p:cNvPr id="4" name="Espace réservé de l'image des diapositives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741FFA0-699A-44D1-8003-6A191E8D3A66}" type="slidenum">
              <a:rPr lang="en-US" smtClean="0"/>
              <a:pPr/>
              <a:t>‹#›</a:t>
            </a:fld>
            <a:endParaRPr lang="en-US"/>
          </a:p>
        </p:txBody>
      </p:sp>
    </p:spTree>
    <p:extLst>
      <p:ext uri="{BB962C8B-B14F-4D97-AF65-F5344CB8AC3E}">
        <p14:creationId xmlns:p14="http://schemas.microsoft.com/office/powerpoint/2010/main" val="14642918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 Id="rId3" Type="http://schemas.openxmlformats.org/officeDocument/2006/relationships/hyperlink" Target="http://api.jquery.com/category/deferred-object/" TargetMode="Externa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 Id="rId3" Type="http://schemas.openxmlformats.org/officeDocument/2006/relationships/hyperlink" Target="https://github.com/rackt/react-router/blob/master/modules/matchRoutes.js" TargetMode="Externa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B8049F24-76BB-9E47-9ED9-25879AB8CB33}" type="slidenum">
              <a:rPr kumimoji="1" lang="zh-CN" altLang="en-US" smtClean="0"/>
              <a:t>1</a:t>
            </a:fld>
            <a:endParaRPr kumimoji="1" lang="zh-CN" altLang="en-US"/>
          </a:p>
        </p:txBody>
      </p:sp>
    </p:spTree>
    <p:extLst>
      <p:ext uri="{BB962C8B-B14F-4D97-AF65-F5344CB8AC3E}">
        <p14:creationId xmlns:p14="http://schemas.microsoft.com/office/powerpoint/2010/main" val="9990442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块级作用域</a:t>
            </a:r>
          </a:p>
          <a:p>
            <a:r>
              <a:rPr lang="zh-CN" altLang="en-US" sz="1200" b="0" i="0" kern="1200" dirty="0" smtClean="0">
                <a:solidFill>
                  <a:schemeClr val="tx1"/>
                </a:solidFill>
                <a:effectLst/>
                <a:latin typeface="+mn-lt"/>
                <a:ea typeface="+mn-ea"/>
                <a:cs typeface="+mn-cs"/>
              </a:rPr>
              <a:t>可以把</a:t>
            </a:r>
            <a:r>
              <a:rPr lang="en-US" altLang="zh-CN" sz="1200" b="0" i="0" kern="1200" dirty="0" smtClean="0">
                <a:solidFill>
                  <a:schemeClr val="tx1"/>
                </a:solidFill>
                <a:effectLst/>
                <a:latin typeface="+mn-lt"/>
                <a:ea typeface="+mn-ea"/>
                <a:cs typeface="+mn-cs"/>
              </a:rPr>
              <a:t>let</a:t>
            </a:r>
            <a:r>
              <a:rPr lang="zh-CN" altLang="en-US" sz="1200" b="0" i="0" kern="1200" dirty="0" smtClean="0">
                <a:solidFill>
                  <a:schemeClr val="tx1"/>
                </a:solidFill>
                <a:effectLst/>
                <a:latin typeface="+mn-lt"/>
                <a:ea typeface="+mn-ea"/>
                <a:cs typeface="+mn-cs"/>
              </a:rPr>
              <a:t>看成</a:t>
            </a:r>
            <a:r>
              <a:rPr lang="en-US" altLang="zh-CN" sz="1200" b="0" i="0" kern="1200" dirty="0" err="1" smtClean="0">
                <a:solidFill>
                  <a:schemeClr val="tx1"/>
                </a:solidFill>
                <a:effectLst/>
                <a:latin typeface="+mn-lt"/>
                <a:ea typeface="+mn-ea"/>
                <a:cs typeface="+mn-cs"/>
              </a:rPr>
              <a:t>var</a:t>
            </a:r>
            <a:r>
              <a:rPr lang="zh-CN" altLang="en-US" sz="1200" b="0" i="0" kern="1200" dirty="0" smtClean="0">
                <a:solidFill>
                  <a:schemeClr val="tx1"/>
                </a:solidFill>
                <a:effectLst/>
                <a:latin typeface="+mn-lt"/>
                <a:ea typeface="+mn-ea"/>
                <a:cs typeface="+mn-cs"/>
              </a:rPr>
              <a:t>，只是它定义的变量被限定在了特定范围内才能使用，而离开这个范围则无效。</a:t>
            </a:r>
          </a:p>
          <a:p>
            <a:r>
              <a:rPr lang="en-US" altLang="zh-CN" sz="1200" b="0" i="0" kern="1200" dirty="0" err="1" smtClean="0">
                <a:solidFill>
                  <a:schemeClr val="tx1"/>
                </a:solidFill>
                <a:effectLst/>
                <a:latin typeface="+mn-lt"/>
                <a:ea typeface="+mn-ea"/>
                <a:cs typeface="+mn-cs"/>
              </a:rPr>
              <a:t>const</a:t>
            </a:r>
            <a:r>
              <a:rPr lang="zh-CN" altLang="en-US" sz="1200" b="0" i="0" kern="1200" dirty="0" smtClean="0">
                <a:solidFill>
                  <a:schemeClr val="tx1"/>
                </a:solidFill>
                <a:effectLst/>
                <a:latin typeface="+mn-lt"/>
                <a:ea typeface="+mn-ea"/>
                <a:cs typeface="+mn-cs"/>
              </a:rPr>
              <a:t>则很直观，用来定义常量，即无法被更改值的变量。</a:t>
            </a:r>
            <a:endParaRPr kumimoji="1" lang="zh-CN" altLang="en-US" dirty="0"/>
          </a:p>
        </p:txBody>
      </p:sp>
      <p:sp>
        <p:nvSpPr>
          <p:cNvPr id="4" name="幻灯片编号占位符 3"/>
          <p:cNvSpPr>
            <a:spLocks noGrp="1"/>
          </p:cNvSpPr>
          <p:nvPr>
            <p:ph type="sldNum" sz="quarter" idx="10"/>
          </p:nvPr>
        </p:nvSpPr>
        <p:spPr/>
        <p:txBody>
          <a:bodyPr/>
          <a:lstStyle/>
          <a:p>
            <a:fld id="{E741FFA0-699A-44D1-8003-6A191E8D3A66}" type="slidenum">
              <a:rPr lang="en-US" smtClean="0"/>
              <a:pPr/>
              <a:t>10</a:t>
            </a:fld>
            <a:endParaRPr lang="en-US"/>
          </a:p>
        </p:txBody>
      </p:sp>
    </p:spTree>
    <p:extLst>
      <p:ext uri="{BB962C8B-B14F-4D97-AF65-F5344CB8AC3E}">
        <p14:creationId xmlns:p14="http://schemas.microsoft.com/office/powerpoint/2010/main" val="569129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自动解析数组或对象中的值。比如若一个函数要返回多个值，常规的做法是返回一个对象，将每个值做为这个对象的属性返回。</a:t>
            </a:r>
          </a:p>
          <a:p>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但在</a:t>
            </a:r>
            <a:r>
              <a:rPr lang="en-US" altLang="zh-CN" sz="1200" b="0" i="0" kern="1200" dirty="0" smtClean="0">
                <a:solidFill>
                  <a:schemeClr val="tx1"/>
                </a:solidFill>
                <a:effectLst/>
                <a:latin typeface="+mn-lt"/>
                <a:ea typeface="+mn-ea"/>
                <a:cs typeface="+mn-cs"/>
              </a:rPr>
              <a:t>ES6</a:t>
            </a:r>
            <a:r>
              <a:rPr lang="zh-CN" altLang="en-US" sz="1200" b="0" i="0" kern="1200" dirty="0" smtClean="0">
                <a:solidFill>
                  <a:schemeClr val="tx1"/>
                </a:solidFill>
                <a:effectLst/>
                <a:latin typeface="+mn-lt"/>
                <a:ea typeface="+mn-ea"/>
                <a:cs typeface="+mn-cs"/>
              </a:rPr>
              <a:t>中，利用解构这一特性，可以直接返回一个数组，然后数组中的值会自动被解析到对应接收该值的变量中。</a:t>
            </a:r>
            <a:endParaRPr kumimoji="1" lang="zh-CN" altLang="en-US" dirty="0"/>
          </a:p>
        </p:txBody>
      </p:sp>
      <p:sp>
        <p:nvSpPr>
          <p:cNvPr id="4" name="幻灯片编号占位符 3"/>
          <p:cNvSpPr>
            <a:spLocks noGrp="1"/>
          </p:cNvSpPr>
          <p:nvPr>
            <p:ph type="sldNum" sz="quarter" idx="10"/>
          </p:nvPr>
        </p:nvSpPr>
        <p:spPr/>
        <p:txBody>
          <a:bodyPr/>
          <a:lstStyle/>
          <a:p>
            <a:fld id="{E741FFA0-699A-44D1-8003-6A191E8D3A66}" type="slidenum">
              <a:rPr lang="en-US" smtClean="0"/>
              <a:pPr/>
              <a:t>11</a:t>
            </a:fld>
            <a:endParaRPr lang="en-US"/>
          </a:p>
        </p:txBody>
      </p:sp>
    </p:spTree>
    <p:extLst>
      <p:ext uri="{BB962C8B-B14F-4D97-AF65-F5344CB8AC3E}">
        <p14:creationId xmlns:p14="http://schemas.microsoft.com/office/powerpoint/2010/main" val="19099045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1</a:t>
            </a:r>
            <a:r>
              <a:rPr kumimoji="1" lang="zh-CN" altLang="en-US" dirty="0" smtClean="0"/>
              <a:t>、</a:t>
            </a:r>
            <a:r>
              <a:rPr lang="zh-CN" altLang="en-US" sz="1200" b="0" i="0" kern="1200" dirty="0" smtClean="0">
                <a:solidFill>
                  <a:schemeClr val="tx1"/>
                </a:solidFill>
                <a:effectLst/>
                <a:latin typeface="+mn-lt"/>
                <a:ea typeface="+mn-ea"/>
                <a:cs typeface="+mn-cs"/>
              </a:rPr>
              <a:t>如果你会</a:t>
            </a:r>
            <a:r>
              <a:rPr lang="en-US" altLang="zh-CN" sz="1200" b="0" i="0" kern="1200" dirty="0" smtClean="0">
                <a:solidFill>
                  <a:schemeClr val="tx1"/>
                </a:solidFill>
                <a:effectLst/>
                <a:latin typeface="+mn-lt"/>
                <a:ea typeface="+mn-ea"/>
                <a:cs typeface="+mn-cs"/>
              </a:rPr>
              <a:t>C#</a:t>
            </a:r>
            <a:r>
              <a:rPr lang="zh-CN" altLang="en-US" sz="1200" b="0" i="0" kern="1200" dirty="0" smtClean="0">
                <a:solidFill>
                  <a:schemeClr val="tx1"/>
                </a:solidFill>
                <a:effectLst/>
                <a:latin typeface="+mn-lt"/>
                <a:ea typeface="+mn-ea"/>
                <a:cs typeface="+mn-cs"/>
              </a:rPr>
              <a:t>或者</a:t>
            </a:r>
            <a:r>
              <a:rPr lang="en-US" altLang="zh-CN" sz="1200" b="0" i="0" kern="1200" dirty="0" smtClean="0">
                <a:solidFill>
                  <a:schemeClr val="tx1"/>
                </a:solidFill>
                <a:effectLst/>
                <a:latin typeface="+mn-lt"/>
                <a:ea typeface="+mn-ea"/>
                <a:cs typeface="+mn-cs"/>
              </a:rPr>
              <a:t>Java</a:t>
            </a:r>
            <a:r>
              <a:rPr lang="zh-CN" altLang="en-US" sz="1200" b="0" i="0" kern="1200" dirty="0" smtClean="0">
                <a:solidFill>
                  <a:schemeClr val="tx1"/>
                </a:solidFill>
                <a:effectLst/>
                <a:latin typeface="+mn-lt"/>
                <a:ea typeface="+mn-ea"/>
                <a:cs typeface="+mn-cs"/>
              </a:rPr>
              <a:t>，你肯定知道</a:t>
            </a:r>
            <a:r>
              <a:rPr lang="en-US" altLang="zh-CN" sz="1200" b="0" i="0" kern="1200" dirty="0" smtClean="0">
                <a:solidFill>
                  <a:schemeClr val="tx1"/>
                </a:solidFill>
                <a:effectLst/>
                <a:latin typeface="+mn-lt"/>
                <a:ea typeface="+mn-ea"/>
                <a:cs typeface="+mn-cs"/>
              </a:rPr>
              <a:t>lambda</a:t>
            </a:r>
            <a:r>
              <a:rPr lang="zh-CN" altLang="en-US" sz="1200" b="0" i="0" kern="1200" dirty="0" smtClean="0">
                <a:solidFill>
                  <a:schemeClr val="tx1"/>
                </a:solidFill>
                <a:effectLst/>
                <a:latin typeface="+mn-lt"/>
                <a:ea typeface="+mn-ea"/>
                <a:cs typeface="+mn-cs"/>
              </a:rPr>
              <a:t>表达式，</a:t>
            </a:r>
            <a:r>
              <a:rPr lang="en-US" altLang="zh-CN" sz="1200" b="0" i="0" kern="1200" dirty="0" smtClean="0">
                <a:solidFill>
                  <a:schemeClr val="tx1"/>
                </a:solidFill>
                <a:effectLst/>
                <a:latin typeface="+mn-lt"/>
                <a:ea typeface="+mn-ea"/>
                <a:cs typeface="+mn-cs"/>
              </a:rPr>
              <a:t>ES6</a:t>
            </a:r>
            <a:r>
              <a:rPr lang="zh-CN" altLang="en-US" sz="1200" b="0" i="0" kern="1200" dirty="0" smtClean="0">
                <a:solidFill>
                  <a:schemeClr val="tx1"/>
                </a:solidFill>
                <a:effectLst/>
                <a:latin typeface="+mn-lt"/>
                <a:ea typeface="+mn-ea"/>
                <a:cs typeface="+mn-cs"/>
              </a:rPr>
              <a:t>中新增的箭头操作符</a:t>
            </a:r>
            <a:r>
              <a:rPr lang="en-US" altLang="zh-CN" sz="1200" b="0" i="0" kern="1200" dirty="0" smtClean="0">
                <a:solidFill>
                  <a:schemeClr val="tx1"/>
                </a:solidFill>
                <a:effectLst/>
                <a:latin typeface="+mn-lt"/>
                <a:ea typeface="+mn-ea"/>
                <a:cs typeface="+mn-cs"/>
              </a:rPr>
              <a:t>=&gt;</a:t>
            </a:r>
            <a:r>
              <a:rPr lang="zh-CN" altLang="en-US" sz="1200" b="0" i="0" kern="1200" dirty="0" smtClean="0">
                <a:solidFill>
                  <a:schemeClr val="tx1"/>
                </a:solidFill>
                <a:effectLst/>
                <a:latin typeface="+mn-lt"/>
                <a:ea typeface="+mn-ea"/>
                <a:cs typeface="+mn-cs"/>
              </a:rPr>
              <a:t>便有异曲同工之妙。它简化了函数的书写。操作符左边为输入的参数，而右边则是进行的操作以及返回的值</a:t>
            </a:r>
            <a:r>
              <a:rPr lang="en-US" altLang="zh-CN" sz="1200" b="0" i="0" kern="1200" dirty="0" smtClean="0">
                <a:solidFill>
                  <a:schemeClr val="tx1"/>
                </a:solidFill>
                <a:effectLst/>
                <a:latin typeface="+mn-lt"/>
                <a:ea typeface="+mn-ea"/>
                <a:cs typeface="+mn-cs"/>
              </a:rPr>
              <a:t>Inputs=&gt;outputs</a:t>
            </a:r>
            <a:r>
              <a:rPr lang="zh-CN" altLang="en-US" sz="1200" b="0" i="0" kern="1200" dirty="0" smtClean="0">
                <a:solidFill>
                  <a:schemeClr val="tx1"/>
                </a:solidFill>
                <a:effectLst/>
                <a:latin typeface="+mn-lt"/>
                <a:ea typeface="+mn-ea"/>
                <a:cs typeface="+mn-cs"/>
              </a:rPr>
              <a:t>。</a:t>
            </a:r>
          </a:p>
          <a:p>
            <a:r>
              <a:rPr lang="zh-CN" altLang="en-US" sz="1200" b="0" i="0" kern="1200" dirty="0" smtClean="0">
                <a:solidFill>
                  <a:schemeClr val="tx1"/>
                </a:solidFill>
                <a:effectLst/>
                <a:latin typeface="+mn-lt"/>
                <a:ea typeface="+mn-ea"/>
                <a:cs typeface="+mn-cs"/>
              </a:rPr>
              <a:t>我们知道在</a:t>
            </a:r>
            <a:r>
              <a:rPr lang="en-US" altLang="zh-CN" sz="1200" b="0" i="0" kern="1200" dirty="0" smtClean="0">
                <a:solidFill>
                  <a:schemeClr val="tx1"/>
                </a:solidFill>
                <a:effectLst/>
                <a:latin typeface="+mn-lt"/>
                <a:ea typeface="+mn-ea"/>
                <a:cs typeface="+mn-cs"/>
              </a:rPr>
              <a:t>JS</a:t>
            </a:r>
            <a:r>
              <a:rPr lang="zh-CN" altLang="en-US" sz="1200" b="0" i="0" kern="1200" dirty="0" smtClean="0">
                <a:solidFill>
                  <a:schemeClr val="tx1"/>
                </a:solidFill>
                <a:effectLst/>
                <a:latin typeface="+mn-lt"/>
                <a:ea typeface="+mn-ea"/>
                <a:cs typeface="+mn-cs"/>
              </a:rPr>
              <a:t>中回调是经常的事，而一般回调又以匿名函数的形式出现，每次都需要写一个</a:t>
            </a:r>
            <a:r>
              <a:rPr lang="en-US" altLang="zh-CN" sz="1200" b="0" i="0" kern="1200" dirty="0" smtClean="0">
                <a:solidFill>
                  <a:schemeClr val="tx1"/>
                </a:solidFill>
                <a:effectLst/>
                <a:latin typeface="+mn-lt"/>
                <a:ea typeface="+mn-ea"/>
                <a:cs typeface="+mn-cs"/>
              </a:rPr>
              <a:t>function</a:t>
            </a:r>
            <a:r>
              <a:rPr lang="zh-CN" altLang="en-US" sz="1200" b="0" i="0" kern="1200" dirty="0" smtClean="0">
                <a:solidFill>
                  <a:schemeClr val="tx1"/>
                </a:solidFill>
                <a:effectLst/>
                <a:latin typeface="+mn-lt"/>
                <a:ea typeface="+mn-ea"/>
                <a:cs typeface="+mn-cs"/>
              </a:rPr>
              <a:t>，甚是繁琐。当引入箭头操作符后可以方便地写回调了。请看下面的例子。</a:t>
            </a:r>
          </a:p>
          <a:p>
            <a:endParaRPr lang="zh-CN" altLang="en-US" sz="1200" b="0" i="0" kern="1200" dirty="0" smtClean="0">
              <a:solidFill>
                <a:schemeClr val="tx1"/>
              </a:solidFill>
              <a:effectLst/>
              <a:latin typeface="+mn-lt"/>
              <a:ea typeface="+mn-ea"/>
              <a:cs typeface="+mn-cs"/>
            </a:endParaRPr>
          </a:p>
        </p:txBody>
      </p:sp>
      <p:sp>
        <p:nvSpPr>
          <p:cNvPr id="4" name="幻灯片编号占位符 3"/>
          <p:cNvSpPr>
            <a:spLocks noGrp="1"/>
          </p:cNvSpPr>
          <p:nvPr>
            <p:ph type="sldNum" sz="quarter" idx="10"/>
          </p:nvPr>
        </p:nvSpPr>
        <p:spPr/>
        <p:txBody>
          <a:bodyPr/>
          <a:lstStyle/>
          <a:p>
            <a:fld id="{E741FFA0-699A-44D1-8003-6A191E8D3A66}" type="slidenum">
              <a:rPr lang="en-US" smtClean="0"/>
              <a:pPr/>
              <a:t>12</a:t>
            </a:fld>
            <a:endParaRPr lang="en-US"/>
          </a:p>
        </p:txBody>
      </p:sp>
    </p:spTree>
    <p:extLst>
      <p:ext uri="{BB962C8B-B14F-4D97-AF65-F5344CB8AC3E}">
        <p14:creationId xmlns:p14="http://schemas.microsoft.com/office/powerpoint/2010/main" val="20475859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字符串模板相对简单易懂些。</a:t>
            </a:r>
          </a:p>
          <a:p>
            <a:r>
              <a:rPr lang="en-US" altLang="zh-CN" sz="1200" b="0" i="0" kern="1200" dirty="0" smtClean="0">
                <a:solidFill>
                  <a:schemeClr val="tx1"/>
                </a:solidFill>
                <a:effectLst/>
                <a:latin typeface="+mn-lt"/>
                <a:ea typeface="+mn-ea"/>
                <a:cs typeface="+mn-cs"/>
              </a:rPr>
              <a:t>ES6</a:t>
            </a:r>
            <a:r>
              <a:rPr lang="zh-CN" altLang="en-US" sz="1200" b="0" i="0" kern="1200" dirty="0" smtClean="0">
                <a:solidFill>
                  <a:schemeClr val="tx1"/>
                </a:solidFill>
                <a:effectLst/>
                <a:latin typeface="+mn-lt"/>
                <a:ea typeface="+mn-ea"/>
                <a:cs typeface="+mn-cs"/>
              </a:rPr>
              <a:t>中允许使用反引号 </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来创建字符串，此种方法创建的字符串里面可以包含由美元符号加花括号包裹的变量</a:t>
            </a:r>
            <a:r>
              <a:rPr lang="en-US" altLang="zh-CN"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vraible</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a:t>
            </a:r>
          </a:p>
          <a:p>
            <a:r>
              <a:rPr lang="zh-CN" altLang="en-US" sz="1200" b="0" i="0" kern="1200" dirty="0" smtClean="0">
                <a:solidFill>
                  <a:schemeClr val="tx1"/>
                </a:solidFill>
                <a:effectLst/>
                <a:latin typeface="+mn-lt"/>
                <a:ea typeface="+mn-ea"/>
                <a:cs typeface="+mn-cs"/>
              </a:rPr>
              <a:t>如果你使用过像</a:t>
            </a:r>
            <a:r>
              <a:rPr lang="en-US" altLang="zh-CN" sz="1200" b="0" i="0" kern="1200" dirty="0" smtClean="0">
                <a:solidFill>
                  <a:schemeClr val="tx1"/>
                </a:solidFill>
                <a:effectLst/>
                <a:latin typeface="+mn-lt"/>
                <a:ea typeface="+mn-ea"/>
                <a:cs typeface="+mn-cs"/>
              </a:rPr>
              <a:t>C#</a:t>
            </a:r>
            <a:r>
              <a:rPr lang="zh-CN" altLang="en-US" sz="1200" b="0" i="0" kern="1200" dirty="0" smtClean="0">
                <a:solidFill>
                  <a:schemeClr val="tx1"/>
                </a:solidFill>
                <a:effectLst/>
                <a:latin typeface="+mn-lt"/>
                <a:ea typeface="+mn-ea"/>
                <a:cs typeface="+mn-cs"/>
              </a:rPr>
              <a:t>等后端强类型语言的话，对此功能应该不会陌生。</a:t>
            </a:r>
            <a:endParaRPr kumimoji="1" lang="zh-CN" altLang="en-US" dirty="0"/>
          </a:p>
        </p:txBody>
      </p:sp>
      <p:sp>
        <p:nvSpPr>
          <p:cNvPr id="4" name="幻灯片编号占位符 3"/>
          <p:cNvSpPr>
            <a:spLocks noGrp="1"/>
          </p:cNvSpPr>
          <p:nvPr>
            <p:ph type="sldNum" sz="quarter" idx="10"/>
          </p:nvPr>
        </p:nvSpPr>
        <p:spPr/>
        <p:txBody>
          <a:bodyPr/>
          <a:lstStyle/>
          <a:p>
            <a:fld id="{E741FFA0-699A-44D1-8003-6A191E8D3A66}" type="slidenum">
              <a:rPr lang="en-US" smtClean="0"/>
              <a:pPr/>
              <a:t>13</a:t>
            </a:fld>
            <a:endParaRPr lang="en-US"/>
          </a:p>
        </p:txBody>
      </p:sp>
    </p:spTree>
    <p:extLst>
      <p:ext uri="{BB962C8B-B14F-4D97-AF65-F5344CB8AC3E}">
        <p14:creationId xmlns:p14="http://schemas.microsoft.com/office/powerpoint/2010/main" val="11545802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对象字面量被增强了，写法更加简洁与灵活，同时在定义对象的时候能够做的事情更多了。具体表现在：</a:t>
            </a:r>
          </a:p>
          <a:p>
            <a:pPr latinLnBrk="1"/>
            <a:r>
              <a:rPr lang="zh-CN" altLang="en-US" sz="1200" b="0" i="0" kern="1200" dirty="0" smtClean="0">
                <a:solidFill>
                  <a:schemeClr val="tx1"/>
                </a:solidFill>
                <a:effectLst/>
                <a:latin typeface="+mn-lt"/>
                <a:ea typeface="+mn-ea"/>
                <a:cs typeface="+mn-cs"/>
              </a:rPr>
              <a:t>可以在对象字面量里面定义原型</a:t>
            </a:r>
          </a:p>
          <a:p>
            <a:pPr latinLnBrk="1"/>
            <a:r>
              <a:rPr lang="zh-CN" altLang="en-US" sz="1200" b="0" i="0" kern="1200" dirty="0" smtClean="0">
                <a:solidFill>
                  <a:schemeClr val="tx1"/>
                </a:solidFill>
                <a:effectLst/>
                <a:latin typeface="+mn-lt"/>
                <a:ea typeface="+mn-ea"/>
                <a:cs typeface="+mn-cs"/>
              </a:rPr>
              <a:t>定义方法可以不用</a:t>
            </a:r>
            <a:r>
              <a:rPr lang="en-US" altLang="zh-CN" sz="1200" b="0" i="0" kern="1200" dirty="0" smtClean="0">
                <a:solidFill>
                  <a:schemeClr val="tx1"/>
                </a:solidFill>
                <a:effectLst/>
                <a:latin typeface="+mn-lt"/>
                <a:ea typeface="+mn-ea"/>
                <a:cs typeface="+mn-cs"/>
              </a:rPr>
              <a:t>function</a:t>
            </a:r>
            <a:r>
              <a:rPr lang="zh-CN" altLang="en-US" sz="1200" b="0" i="0" kern="1200" dirty="0" smtClean="0">
                <a:solidFill>
                  <a:schemeClr val="tx1"/>
                </a:solidFill>
                <a:effectLst/>
                <a:latin typeface="+mn-lt"/>
                <a:ea typeface="+mn-ea"/>
                <a:cs typeface="+mn-cs"/>
              </a:rPr>
              <a:t>关键字</a:t>
            </a:r>
          </a:p>
          <a:p>
            <a:pPr latinLnBrk="1"/>
            <a:r>
              <a:rPr lang="zh-CN" altLang="en-US" sz="1200" b="0" i="0" kern="1200" dirty="0" smtClean="0">
                <a:solidFill>
                  <a:schemeClr val="tx1"/>
                </a:solidFill>
                <a:effectLst/>
                <a:latin typeface="+mn-lt"/>
                <a:ea typeface="+mn-ea"/>
                <a:cs typeface="+mn-cs"/>
              </a:rPr>
              <a:t>直接调用父类方法</a:t>
            </a:r>
          </a:p>
          <a:p>
            <a:r>
              <a:rPr lang="zh-CN" altLang="en-US" sz="1200" b="0" i="0" kern="1200" dirty="0" smtClean="0">
                <a:solidFill>
                  <a:schemeClr val="tx1"/>
                </a:solidFill>
                <a:effectLst/>
                <a:latin typeface="+mn-lt"/>
                <a:ea typeface="+mn-ea"/>
                <a:cs typeface="+mn-cs"/>
              </a:rPr>
              <a:t>这样一来，对象字面量与前面提到的类概念更加吻合，在编写面向对象的</a:t>
            </a:r>
            <a:r>
              <a:rPr lang="en-US" altLang="zh-CN" sz="1200" b="0" i="0" kern="1200" dirty="0" smtClean="0">
                <a:solidFill>
                  <a:schemeClr val="tx1"/>
                </a:solidFill>
                <a:effectLst/>
                <a:latin typeface="+mn-lt"/>
                <a:ea typeface="+mn-ea"/>
                <a:cs typeface="+mn-cs"/>
              </a:rPr>
              <a:t>JavaScript</a:t>
            </a:r>
            <a:r>
              <a:rPr lang="zh-CN" altLang="en-US" sz="1200" b="0" i="0" kern="1200" dirty="0" smtClean="0">
                <a:solidFill>
                  <a:schemeClr val="tx1"/>
                </a:solidFill>
                <a:effectLst/>
                <a:latin typeface="+mn-lt"/>
                <a:ea typeface="+mn-ea"/>
                <a:cs typeface="+mn-cs"/>
              </a:rPr>
              <a:t>时更加轻松方便了。</a:t>
            </a:r>
          </a:p>
          <a:p>
            <a:endParaRPr kumimoji="1" lang="zh-CN" altLang="en-US" dirty="0"/>
          </a:p>
        </p:txBody>
      </p:sp>
      <p:sp>
        <p:nvSpPr>
          <p:cNvPr id="4" name="幻灯片编号占位符 3"/>
          <p:cNvSpPr>
            <a:spLocks noGrp="1"/>
          </p:cNvSpPr>
          <p:nvPr>
            <p:ph type="sldNum" sz="quarter" idx="10"/>
          </p:nvPr>
        </p:nvSpPr>
        <p:spPr/>
        <p:txBody>
          <a:bodyPr/>
          <a:lstStyle/>
          <a:p>
            <a:fld id="{E741FFA0-699A-44D1-8003-6A191E8D3A66}" type="slidenum">
              <a:rPr lang="en-US" smtClean="0"/>
              <a:pPr/>
              <a:t>14</a:t>
            </a:fld>
            <a:endParaRPr lang="en-US"/>
          </a:p>
        </p:txBody>
      </p:sp>
    </p:spTree>
    <p:extLst>
      <p:ext uri="{BB962C8B-B14F-4D97-AF65-F5344CB8AC3E}">
        <p14:creationId xmlns:p14="http://schemas.microsoft.com/office/powerpoint/2010/main" val="12742387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ES6</a:t>
            </a:r>
            <a:r>
              <a:rPr lang="zh-CN" altLang="en-US" sz="1200" b="0" i="0" kern="1200" dirty="0" smtClean="0">
                <a:solidFill>
                  <a:schemeClr val="tx1"/>
                </a:solidFill>
                <a:effectLst/>
                <a:latin typeface="+mn-lt"/>
                <a:ea typeface="+mn-ea"/>
                <a:cs typeface="+mn-cs"/>
              </a:rPr>
              <a:t>中添加了对类的支持，引入了</a:t>
            </a:r>
            <a:r>
              <a:rPr lang="en-US" altLang="zh-CN" sz="1200" b="0" i="0" kern="1200" dirty="0" smtClean="0">
                <a:solidFill>
                  <a:schemeClr val="tx1"/>
                </a:solidFill>
                <a:effectLst/>
                <a:latin typeface="+mn-lt"/>
                <a:ea typeface="+mn-ea"/>
                <a:cs typeface="+mn-cs"/>
              </a:rPr>
              <a:t>class</a:t>
            </a:r>
            <a:r>
              <a:rPr lang="zh-CN" altLang="en-US" sz="1200" b="0" i="0" kern="1200" dirty="0" smtClean="0">
                <a:solidFill>
                  <a:schemeClr val="tx1"/>
                </a:solidFill>
                <a:effectLst/>
                <a:latin typeface="+mn-lt"/>
                <a:ea typeface="+mn-ea"/>
                <a:cs typeface="+mn-cs"/>
              </a:rPr>
              <a:t>关键字</a:t>
            </a:r>
          </a:p>
          <a:p>
            <a:r>
              <a:rPr lang="zh-CN" altLang="en-US" sz="1200" b="0" i="0" kern="1200" dirty="0" smtClean="0">
                <a:solidFill>
                  <a:schemeClr val="tx1"/>
                </a:solidFill>
                <a:effectLst/>
                <a:latin typeface="+mn-lt"/>
                <a:ea typeface="+mn-ea"/>
                <a:cs typeface="+mn-cs"/>
              </a:rPr>
              <a:t>（其实</a:t>
            </a:r>
            <a:r>
              <a:rPr lang="en-US" altLang="zh-CN" sz="1200" b="0" i="0" kern="1200" dirty="0" smtClean="0">
                <a:solidFill>
                  <a:schemeClr val="tx1"/>
                </a:solidFill>
                <a:effectLst/>
                <a:latin typeface="+mn-lt"/>
                <a:ea typeface="+mn-ea"/>
                <a:cs typeface="+mn-cs"/>
              </a:rPr>
              <a:t>class</a:t>
            </a:r>
            <a:r>
              <a:rPr lang="zh-CN" altLang="en-US" sz="1200" b="0" i="0" kern="1200" dirty="0" smtClean="0">
                <a:solidFill>
                  <a:schemeClr val="tx1"/>
                </a:solidFill>
                <a:effectLst/>
                <a:latin typeface="+mn-lt"/>
                <a:ea typeface="+mn-ea"/>
                <a:cs typeface="+mn-cs"/>
              </a:rPr>
              <a:t>在</a:t>
            </a:r>
            <a:r>
              <a:rPr lang="en-US" altLang="zh-CN" sz="1200" b="0" i="0" kern="1200" dirty="0" smtClean="0">
                <a:solidFill>
                  <a:schemeClr val="tx1"/>
                </a:solidFill>
                <a:effectLst/>
                <a:latin typeface="+mn-lt"/>
                <a:ea typeface="+mn-ea"/>
                <a:cs typeface="+mn-cs"/>
              </a:rPr>
              <a:t>JavaScript</a:t>
            </a:r>
            <a:r>
              <a:rPr lang="zh-CN" altLang="en-US" sz="1200" b="0" i="0" kern="1200" dirty="0" smtClean="0">
                <a:solidFill>
                  <a:schemeClr val="tx1"/>
                </a:solidFill>
                <a:effectLst/>
                <a:latin typeface="+mn-lt"/>
                <a:ea typeface="+mn-ea"/>
                <a:cs typeface="+mn-cs"/>
              </a:rPr>
              <a:t>中一直是保留字，目的就是考虑到可能在以后的新版本中会用到，现在终于派上用场了）。</a:t>
            </a:r>
            <a:r>
              <a:rPr lang="en-US" altLang="zh-CN" sz="1200" b="0" i="0" kern="1200" dirty="0" smtClean="0">
                <a:solidFill>
                  <a:schemeClr val="tx1"/>
                </a:solidFill>
                <a:effectLst/>
                <a:latin typeface="+mn-lt"/>
                <a:ea typeface="+mn-ea"/>
                <a:cs typeface="+mn-cs"/>
              </a:rPr>
              <a:t>JS</a:t>
            </a:r>
            <a:r>
              <a:rPr lang="zh-CN" altLang="en-US" sz="1200" b="0" i="0" kern="1200" dirty="0" smtClean="0">
                <a:solidFill>
                  <a:schemeClr val="tx1"/>
                </a:solidFill>
                <a:effectLst/>
                <a:latin typeface="+mn-lt"/>
                <a:ea typeface="+mn-ea"/>
                <a:cs typeface="+mn-cs"/>
              </a:rPr>
              <a:t>本身就是面向对象的，</a:t>
            </a:r>
            <a:r>
              <a:rPr lang="en-US" altLang="zh-CN" sz="1200" b="0" i="0" kern="1200" dirty="0" smtClean="0">
                <a:solidFill>
                  <a:schemeClr val="tx1"/>
                </a:solidFill>
                <a:effectLst/>
                <a:latin typeface="+mn-lt"/>
                <a:ea typeface="+mn-ea"/>
                <a:cs typeface="+mn-cs"/>
              </a:rPr>
              <a:t>ES6</a:t>
            </a:r>
            <a:r>
              <a:rPr lang="zh-CN" altLang="en-US" sz="1200" b="0" i="0" kern="1200" dirty="0" smtClean="0">
                <a:solidFill>
                  <a:schemeClr val="tx1"/>
                </a:solidFill>
                <a:effectLst/>
                <a:latin typeface="+mn-lt"/>
                <a:ea typeface="+mn-ea"/>
                <a:cs typeface="+mn-cs"/>
              </a:rPr>
              <a:t>中提供的类实际上只是</a:t>
            </a:r>
            <a:r>
              <a:rPr lang="en-US" altLang="zh-CN" sz="1200" b="0" i="0" kern="1200" dirty="0" smtClean="0">
                <a:solidFill>
                  <a:schemeClr val="tx1"/>
                </a:solidFill>
                <a:effectLst/>
                <a:latin typeface="+mn-lt"/>
                <a:ea typeface="+mn-ea"/>
                <a:cs typeface="+mn-cs"/>
              </a:rPr>
              <a:t>JS</a:t>
            </a:r>
            <a:r>
              <a:rPr lang="zh-CN" altLang="en-US" sz="1200" b="0" i="0" kern="1200" dirty="0" smtClean="0">
                <a:solidFill>
                  <a:schemeClr val="tx1"/>
                </a:solidFill>
                <a:effectLst/>
                <a:latin typeface="+mn-lt"/>
                <a:ea typeface="+mn-ea"/>
                <a:cs typeface="+mn-cs"/>
              </a:rPr>
              <a:t>原型模式的包装。现在提供原生的</a:t>
            </a:r>
            <a:r>
              <a:rPr lang="en-US" altLang="zh-CN" sz="1200" b="0" i="0" kern="1200" dirty="0" smtClean="0">
                <a:solidFill>
                  <a:schemeClr val="tx1"/>
                </a:solidFill>
                <a:effectLst/>
                <a:latin typeface="+mn-lt"/>
                <a:ea typeface="+mn-ea"/>
                <a:cs typeface="+mn-cs"/>
              </a:rPr>
              <a:t>class</a:t>
            </a:r>
            <a:r>
              <a:rPr lang="zh-CN" altLang="en-US" sz="1200" b="0" i="0" kern="1200" dirty="0" smtClean="0">
                <a:solidFill>
                  <a:schemeClr val="tx1"/>
                </a:solidFill>
                <a:effectLst/>
                <a:latin typeface="+mn-lt"/>
                <a:ea typeface="+mn-ea"/>
                <a:cs typeface="+mn-cs"/>
              </a:rPr>
              <a:t>支持后，对象的创建，继承更加直观了，并且父类方法的调用，实例化，静态方法和构造函数等概念都更加形象化。</a:t>
            </a:r>
            <a:endParaRPr kumimoji="1" lang="zh-CN" altLang="en-US" dirty="0"/>
          </a:p>
        </p:txBody>
      </p:sp>
      <p:sp>
        <p:nvSpPr>
          <p:cNvPr id="4" name="幻灯片编号占位符 3"/>
          <p:cNvSpPr>
            <a:spLocks noGrp="1"/>
          </p:cNvSpPr>
          <p:nvPr>
            <p:ph type="sldNum" sz="quarter" idx="10"/>
          </p:nvPr>
        </p:nvSpPr>
        <p:spPr/>
        <p:txBody>
          <a:bodyPr/>
          <a:lstStyle/>
          <a:p>
            <a:fld id="{E741FFA0-699A-44D1-8003-6A191E8D3A66}" type="slidenum">
              <a:rPr lang="en-US" smtClean="0"/>
              <a:pPr/>
              <a:t>15</a:t>
            </a:fld>
            <a:endParaRPr lang="en-US"/>
          </a:p>
        </p:txBody>
      </p:sp>
    </p:spTree>
    <p:extLst>
      <p:ext uri="{BB962C8B-B14F-4D97-AF65-F5344CB8AC3E}">
        <p14:creationId xmlns:p14="http://schemas.microsoft.com/office/powerpoint/2010/main" val="18232388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b="0" i="0" kern="1200" smtClean="0">
              <a:solidFill>
                <a:schemeClr val="tx1"/>
              </a:solidFill>
              <a:effectLst/>
              <a:latin typeface="+mn-lt"/>
              <a:ea typeface="+mn-ea"/>
              <a:cs typeface="+mn-cs"/>
            </a:endParaRPr>
          </a:p>
          <a:p>
            <a:r>
              <a:rPr lang="zh-CN" altLang="en-US" sz="1200" b="0" i="0" kern="1200" smtClean="0">
                <a:solidFill>
                  <a:schemeClr val="tx1"/>
                </a:solidFill>
                <a:effectLst/>
                <a:latin typeface="+mn-lt"/>
                <a:ea typeface="+mn-ea"/>
                <a:cs typeface="+mn-cs"/>
              </a:rPr>
              <a:t>自动</a:t>
            </a:r>
            <a:r>
              <a:rPr lang="zh-CN" altLang="en-US" sz="1200" b="0" i="0" kern="1200" dirty="0" smtClean="0">
                <a:solidFill>
                  <a:schemeClr val="tx1"/>
                </a:solidFill>
                <a:effectLst/>
                <a:latin typeface="+mn-lt"/>
                <a:ea typeface="+mn-ea"/>
                <a:cs typeface="+mn-cs"/>
              </a:rPr>
              <a:t>解析数组或对象中的值。比如若一个函数要返回多个值，常规的做法是返回一个对象，将每个值做为这个对象的属性</a:t>
            </a:r>
            <a:r>
              <a:rPr lang="zh-CN" altLang="en-US" sz="1200" b="0" i="0" kern="1200" smtClean="0">
                <a:solidFill>
                  <a:schemeClr val="tx1"/>
                </a:solidFill>
                <a:effectLst/>
                <a:latin typeface="+mn-lt"/>
                <a:ea typeface="+mn-ea"/>
                <a:cs typeface="+mn-cs"/>
              </a:rPr>
              <a:t>返回。</a:t>
            </a:r>
          </a:p>
          <a:p>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但在</a:t>
            </a:r>
            <a:r>
              <a:rPr lang="en-US" altLang="zh-CN" sz="1200" b="0" i="0" kern="1200" dirty="0" smtClean="0">
                <a:solidFill>
                  <a:schemeClr val="tx1"/>
                </a:solidFill>
                <a:effectLst/>
                <a:latin typeface="+mn-lt"/>
                <a:ea typeface="+mn-ea"/>
                <a:cs typeface="+mn-cs"/>
              </a:rPr>
              <a:t>ES6</a:t>
            </a:r>
            <a:r>
              <a:rPr lang="zh-CN" altLang="en-US" sz="1200" b="0" i="0" kern="1200" dirty="0" smtClean="0">
                <a:solidFill>
                  <a:schemeClr val="tx1"/>
                </a:solidFill>
                <a:effectLst/>
                <a:latin typeface="+mn-lt"/>
                <a:ea typeface="+mn-ea"/>
                <a:cs typeface="+mn-cs"/>
              </a:rPr>
              <a:t>中，利用解构这一特性，可以直接返回一个数组，然后数组中的值会自动被解析到对应接收该值的变量中。</a:t>
            </a:r>
            <a:endParaRPr kumimoji="1" lang="zh-CN" altLang="en-US" dirty="0"/>
          </a:p>
        </p:txBody>
      </p:sp>
      <p:sp>
        <p:nvSpPr>
          <p:cNvPr id="4" name="幻灯片编号占位符 3"/>
          <p:cNvSpPr>
            <a:spLocks noGrp="1"/>
          </p:cNvSpPr>
          <p:nvPr>
            <p:ph type="sldNum" sz="quarter" idx="10"/>
          </p:nvPr>
        </p:nvSpPr>
        <p:spPr/>
        <p:txBody>
          <a:bodyPr/>
          <a:lstStyle/>
          <a:p>
            <a:fld id="{E741FFA0-699A-44D1-8003-6A191E8D3A66}" type="slidenum">
              <a:rPr lang="en-US" smtClean="0"/>
              <a:pPr/>
              <a:t>16</a:t>
            </a:fld>
            <a:endParaRPr lang="en-US"/>
          </a:p>
        </p:txBody>
      </p:sp>
    </p:spTree>
    <p:extLst>
      <p:ext uri="{BB962C8B-B14F-4D97-AF65-F5344CB8AC3E}">
        <p14:creationId xmlns:p14="http://schemas.microsoft.com/office/powerpoint/2010/main" val="7128282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在</a:t>
            </a:r>
            <a:r>
              <a:rPr lang="en-US" altLang="zh-CN" sz="1200" b="0" i="0" kern="1200" dirty="0" smtClean="0">
                <a:solidFill>
                  <a:schemeClr val="tx1"/>
                </a:solidFill>
                <a:effectLst/>
                <a:latin typeface="+mn-lt"/>
                <a:ea typeface="+mn-ea"/>
                <a:cs typeface="+mn-cs"/>
              </a:rPr>
              <a:t>ES6</a:t>
            </a:r>
            <a:r>
              <a:rPr lang="zh-CN" altLang="en-US" sz="1200" b="0" i="0" kern="1200" dirty="0" smtClean="0">
                <a:solidFill>
                  <a:schemeClr val="tx1"/>
                </a:solidFill>
                <a:effectLst/>
                <a:latin typeface="+mn-lt"/>
                <a:ea typeface="+mn-ea"/>
                <a:cs typeface="+mn-cs"/>
              </a:rPr>
              <a:t>标准中，</a:t>
            </a:r>
            <a:r>
              <a:rPr lang="en-US" altLang="zh-CN" sz="1200" b="0" i="0" kern="1200" dirty="0" smtClean="0">
                <a:solidFill>
                  <a:schemeClr val="tx1"/>
                </a:solidFill>
                <a:effectLst/>
                <a:latin typeface="+mn-lt"/>
                <a:ea typeface="+mn-ea"/>
                <a:cs typeface="+mn-cs"/>
              </a:rPr>
              <a:t>JavaScript</a:t>
            </a:r>
            <a:r>
              <a:rPr lang="zh-CN" altLang="en-US" sz="1200" b="0" i="0" kern="1200" dirty="0" smtClean="0">
                <a:solidFill>
                  <a:schemeClr val="tx1"/>
                </a:solidFill>
                <a:effectLst/>
                <a:latin typeface="+mn-lt"/>
                <a:ea typeface="+mn-ea"/>
                <a:cs typeface="+mn-cs"/>
              </a:rPr>
              <a:t>原生支持</a:t>
            </a:r>
            <a:r>
              <a:rPr lang="en-US" altLang="zh-CN" sz="1200" b="0" i="0" kern="1200" dirty="0" smtClean="0">
                <a:solidFill>
                  <a:schemeClr val="tx1"/>
                </a:solidFill>
                <a:effectLst/>
                <a:latin typeface="+mn-lt"/>
                <a:ea typeface="+mn-ea"/>
                <a:cs typeface="+mn-cs"/>
              </a:rPr>
              <a:t>module</a:t>
            </a:r>
            <a:r>
              <a:rPr lang="zh-CN" altLang="en-US" sz="1200" b="0" i="0" kern="1200" dirty="0" smtClean="0">
                <a:solidFill>
                  <a:schemeClr val="tx1"/>
                </a:solidFill>
                <a:effectLst/>
                <a:latin typeface="+mn-lt"/>
                <a:ea typeface="+mn-ea"/>
                <a:cs typeface="+mn-cs"/>
              </a:rPr>
              <a:t>了。这种将</a:t>
            </a:r>
            <a:r>
              <a:rPr lang="en-US" altLang="zh-CN" sz="1200" b="0" i="0" kern="1200" dirty="0" smtClean="0">
                <a:solidFill>
                  <a:schemeClr val="tx1"/>
                </a:solidFill>
                <a:effectLst/>
                <a:latin typeface="+mn-lt"/>
                <a:ea typeface="+mn-ea"/>
                <a:cs typeface="+mn-cs"/>
              </a:rPr>
              <a:t>JS</a:t>
            </a:r>
            <a:r>
              <a:rPr lang="zh-CN" altLang="en-US" sz="1200" b="0" i="0" kern="1200" dirty="0" smtClean="0">
                <a:solidFill>
                  <a:schemeClr val="tx1"/>
                </a:solidFill>
                <a:effectLst/>
                <a:latin typeface="+mn-lt"/>
                <a:ea typeface="+mn-ea"/>
                <a:cs typeface="+mn-cs"/>
              </a:rPr>
              <a:t>代码分割成不同功能的小块进行模块化的概念是在一些三方规范中流行起来的，比如</a:t>
            </a:r>
            <a:r>
              <a:rPr lang="en-US" altLang="zh-CN" sz="1200" b="0" i="0" kern="1200" dirty="0" err="1" smtClean="0">
                <a:solidFill>
                  <a:schemeClr val="tx1"/>
                </a:solidFill>
                <a:effectLst/>
                <a:latin typeface="+mn-lt"/>
                <a:ea typeface="+mn-ea"/>
                <a:cs typeface="+mn-cs"/>
              </a:rPr>
              <a:t>CommonJS</a:t>
            </a:r>
            <a:r>
              <a:rPr lang="zh-CN" altLang="en-US" sz="1200" b="0" i="0" kern="1200" dirty="0" smtClean="0">
                <a:solidFill>
                  <a:schemeClr val="tx1"/>
                </a:solidFill>
                <a:effectLst/>
                <a:latin typeface="+mn-lt"/>
                <a:ea typeface="+mn-ea"/>
                <a:cs typeface="+mn-cs"/>
              </a:rPr>
              <a:t>和</a:t>
            </a:r>
            <a:r>
              <a:rPr lang="en-US" altLang="zh-CN" sz="1200" b="0" i="0" kern="1200" dirty="0" smtClean="0">
                <a:solidFill>
                  <a:schemeClr val="tx1"/>
                </a:solidFill>
                <a:effectLst/>
                <a:latin typeface="+mn-lt"/>
                <a:ea typeface="+mn-ea"/>
                <a:cs typeface="+mn-cs"/>
              </a:rPr>
              <a:t>AMD</a:t>
            </a:r>
            <a:r>
              <a:rPr lang="zh-CN" altLang="en-US" sz="1200" b="0" i="0" kern="1200" dirty="0" smtClean="0">
                <a:solidFill>
                  <a:schemeClr val="tx1"/>
                </a:solidFill>
                <a:effectLst/>
                <a:latin typeface="+mn-lt"/>
                <a:ea typeface="+mn-ea"/>
                <a:cs typeface="+mn-cs"/>
              </a:rPr>
              <a:t>模式。</a:t>
            </a:r>
          </a:p>
          <a:p>
            <a:r>
              <a:rPr lang="zh-CN" altLang="en-US" sz="1200" b="0" i="0" kern="1200" smtClean="0">
                <a:solidFill>
                  <a:schemeClr val="tx1"/>
                </a:solidFill>
                <a:effectLst/>
                <a:latin typeface="+mn-lt"/>
                <a:ea typeface="+mn-ea"/>
                <a:cs typeface="+mn-cs"/>
              </a:rPr>
              <a:t>将不同功能的代码分别写在不同文件中，各模块只需导出公共接口部分，然后通过模块的导入的方式可以在其他地方使用</a:t>
            </a:r>
          </a:p>
          <a:p>
            <a:endParaRPr kumimoji="1" lang="zh-CN" altLang="en-US" dirty="0"/>
          </a:p>
        </p:txBody>
      </p:sp>
      <p:sp>
        <p:nvSpPr>
          <p:cNvPr id="4" name="幻灯片编号占位符 3"/>
          <p:cNvSpPr>
            <a:spLocks noGrp="1"/>
          </p:cNvSpPr>
          <p:nvPr>
            <p:ph type="sldNum" sz="quarter" idx="10"/>
          </p:nvPr>
        </p:nvSpPr>
        <p:spPr/>
        <p:txBody>
          <a:bodyPr/>
          <a:lstStyle/>
          <a:p>
            <a:fld id="{E741FFA0-699A-44D1-8003-6A191E8D3A66}" type="slidenum">
              <a:rPr lang="en-US" smtClean="0"/>
              <a:pPr/>
              <a:t>17</a:t>
            </a:fld>
            <a:endParaRPr lang="en-US"/>
          </a:p>
        </p:txBody>
      </p:sp>
    </p:spTree>
    <p:extLst>
      <p:ext uri="{BB962C8B-B14F-4D97-AF65-F5344CB8AC3E}">
        <p14:creationId xmlns:p14="http://schemas.microsoft.com/office/powerpoint/2010/main" val="9437102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Promises</a:t>
            </a:r>
            <a:r>
              <a:rPr lang="zh-CN" altLang="en-US" sz="1200" b="0" i="0" kern="1200" dirty="0" smtClean="0">
                <a:solidFill>
                  <a:schemeClr val="tx1"/>
                </a:solidFill>
                <a:effectLst/>
                <a:latin typeface="+mn-lt"/>
                <a:ea typeface="+mn-ea"/>
                <a:cs typeface="+mn-cs"/>
              </a:rPr>
              <a:t>是处理异步操作的一种模式，之前在很多三方库中有实现，比如</a:t>
            </a:r>
            <a:r>
              <a:rPr lang="en-US" altLang="zh-CN" sz="1200" b="0" i="0" kern="1200" dirty="0" smtClean="0">
                <a:solidFill>
                  <a:schemeClr val="tx1"/>
                </a:solidFill>
                <a:effectLst/>
                <a:latin typeface="+mn-lt"/>
                <a:ea typeface="+mn-ea"/>
                <a:cs typeface="+mn-cs"/>
              </a:rPr>
              <a:t>jQuery</a:t>
            </a:r>
            <a:r>
              <a:rPr lang="zh-CN" altLang="en-US" sz="1200" b="0" i="0" kern="1200" dirty="0" smtClean="0">
                <a:solidFill>
                  <a:schemeClr val="tx1"/>
                </a:solidFill>
                <a:effectLst/>
                <a:latin typeface="+mn-lt"/>
                <a:ea typeface="+mn-ea"/>
                <a:cs typeface="+mn-cs"/>
              </a:rPr>
              <a:t>的</a:t>
            </a:r>
            <a:r>
              <a:rPr lang="en-US" altLang="zh-CN" sz="1200" b="0" i="0" u="sng" kern="1200" dirty="0" smtClean="0">
                <a:solidFill>
                  <a:schemeClr val="tx1"/>
                </a:solidFill>
                <a:effectLst/>
                <a:latin typeface="+mn-lt"/>
                <a:ea typeface="+mn-ea"/>
                <a:cs typeface="+mn-cs"/>
                <a:hlinkClick r:id="rId3"/>
              </a:rPr>
              <a:t>deferred</a:t>
            </a:r>
            <a:r>
              <a:rPr lang="zh-CN" altLang="en-US" sz="1200" b="0" i="0" kern="1200" dirty="0" smtClean="0">
                <a:solidFill>
                  <a:schemeClr val="tx1"/>
                </a:solidFill>
                <a:effectLst/>
                <a:latin typeface="+mn-lt"/>
                <a:ea typeface="+mn-ea"/>
                <a:cs typeface="+mn-cs"/>
              </a:rPr>
              <a:t> 对象。</a:t>
            </a:r>
          </a:p>
          <a:p>
            <a:r>
              <a:rPr lang="zh-CN" altLang="en-US" sz="1200" b="0" i="0" kern="1200" dirty="0" smtClean="0">
                <a:solidFill>
                  <a:schemeClr val="tx1"/>
                </a:solidFill>
                <a:effectLst/>
                <a:latin typeface="+mn-lt"/>
                <a:ea typeface="+mn-ea"/>
                <a:cs typeface="+mn-cs"/>
              </a:rPr>
              <a:t>当你发起一个异步请求，并绑定了</a:t>
            </a:r>
            <a:r>
              <a:rPr lang="en-US" altLang="zh-CN" sz="1200" b="0" i="0" kern="1200" dirty="0" smtClean="0">
                <a:solidFill>
                  <a:schemeClr val="tx1"/>
                </a:solidFill>
                <a:effectLst/>
                <a:latin typeface="+mn-lt"/>
                <a:ea typeface="+mn-ea"/>
                <a:cs typeface="+mn-cs"/>
              </a:rPr>
              <a:t>.when(), .done()</a:t>
            </a:r>
            <a:r>
              <a:rPr lang="zh-CN" altLang="en-US" sz="1200" b="0" i="0" kern="1200" dirty="0" smtClean="0">
                <a:solidFill>
                  <a:schemeClr val="tx1"/>
                </a:solidFill>
                <a:effectLst/>
                <a:latin typeface="+mn-lt"/>
                <a:ea typeface="+mn-ea"/>
                <a:cs typeface="+mn-cs"/>
              </a:rPr>
              <a:t>等事件处理程序时，其实就是在应用</a:t>
            </a:r>
            <a:r>
              <a:rPr lang="en-US" altLang="zh-CN" sz="1200" b="0" i="0" kern="1200" dirty="0" smtClean="0">
                <a:solidFill>
                  <a:schemeClr val="tx1"/>
                </a:solidFill>
                <a:effectLst/>
                <a:latin typeface="+mn-lt"/>
                <a:ea typeface="+mn-ea"/>
                <a:cs typeface="+mn-cs"/>
              </a:rPr>
              <a:t>promise</a:t>
            </a:r>
            <a:r>
              <a:rPr lang="zh-CN" altLang="en-US" sz="1200" b="0" i="0" kern="1200" dirty="0" smtClean="0">
                <a:solidFill>
                  <a:schemeClr val="tx1"/>
                </a:solidFill>
                <a:effectLst/>
                <a:latin typeface="+mn-lt"/>
                <a:ea typeface="+mn-ea"/>
                <a:cs typeface="+mn-cs"/>
              </a:rPr>
              <a:t>模式。</a:t>
            </a:r>
          </a:p>
          <a:p>
            <a:endParaRPr kumimoji="1" lang="zh-CN" altLang="en-US" sz="1200" b="0" i="0" kern="1200" dirty="0" smtClean="0">
              <a:solidFill>
                <a:schemeClr val="tx1"/>
              </a:solidFill>
              <a:effectLst/>
              <a:latin typeface="+mn-lt"/>
              <a:ea typeface="+mn-ea"/>
              <a:cs typeface="+mn-cs"/>
            </a:endParaRPr>
          </a:p>
          <a:p>
            <a:endParaRPr kumimoji="1" lang="zh-CN" altLang="en-US" sz="1200" b="0" i="0" kern="1200" dirty="0" smtClean="0">
              <a:solidFill>
                <a:schemeClr val="tx1"/>
              </a:solidFill>
              <a:effectLst/>
              <a:latin typeface="+mn-lt"/>
              <a:ea typeface="+mn-ea"/>
              <a:cs typeface="+mn-cs"/>
            </a:endParaRPr>
          </a:p>
          <a:p>
            <a:endParaRPr kumimoji="1" lang="zh-CN" altLang="en-US" sz="1200" b="0" i="0" kern="1200" dirty="0" smtClean="0">
              <a:solidFill>
                <a:schemeClr val="tx1"/>
              </a:solidFill>
              <a:effectLst/>
              <a:latin typeface="+mn-lt"/>
              <a:ea typeface="+mn-ea"/>
              <a:cs typeface="+mn-cs"/>
            </a:endParaRPr>
          </a:p>
          <a:p>
            <a:r>
              <a:rPr kumimoji="1" lang="en-US" altLang="zh-CN" sz="1200" b="0" i="0" kern="1200" dirty="0" smtClean="0">
                <a:solidFill>
                  <a:schemeClr val="tx1"/>
                </a:solidFill>
                <a:effectLst/>
                <a:latin typeface="+mn-lt"/>
                <a:ea typeface="+mn-ea"/>
                <a:cs typeface="+mn-cs"/>
              </a:rPr>
              <a:t>Symbol</a:t>
            </a:r>
            <a:endParaRPr kumimoji="1" lang="zh-CN" altLang="en-US" dirty="0"/>
          </a:p>
        </p:txBody>
      </p:sp>
      <p:sp>
        <p:nvSpPr>
          <p:cNvPr id="4" name="幻灯片编号占位符 3"/>
          <p:cNvSpPr>
            <a:spLocks noGrp="1"/>
          </p:cNvSpPr>
          <p:nvPr>
            <p:ph type="sldNum" sz="quarter" idx="10"/>
          </p:nvPr>
        </p:nvSpPr>
        <p:spPr/>
        <p:txBody>
          <a:bodyPr/>
          <a:lstStyle/>
          <a:p>
            <a:fld id="{E741FFA0-699A-44D1-8003-6A191E8D3A66}" type="slidenum">
              <a:rPr lang="en-US" smtClean="0"/>
              <a:pPr/>
              <a:t>18</a:t>
            </a:fld>
            <a:endParaRPr lang="en-US"/>
          </a:p>
        </p:txBody>
      </p:sp>
    </p:spTree>
    <p:extLst>
      <p:ext uri="{BB962C8B-B14F-4D97-AF65-F5344CB8AC3E}">
        <p14:creationId xmlns:p14="http://schemas.microsoft.com/office/powerpoint/2010/main" val="14612558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1</a:t>
            </a:r>
            <a:r>
              <a:rPr kumimoji="1" lang="zh-CN" altLang="en-US" dirty="0" smtClean="0"/>
              <a:t>、</a:t>
            </a:r>
            <a:r>
              <a:rPr kumimoji="1" lang="en-US" altLang="zh-CN" dirty="0" smtClean="0"/>
              <a:t>react</a:t>
            </a:r>
            <a:endParaRPr kumimoji="1" lang="zh-CN" altLang="en-US" dirty="0" smtClean="0"/>
          </a:p>
          <a:p>
            <a:r>
              <a:rPr kumimoji="1" lang="en-US" altLang="zh-CN" dirty="0" smtClean="0"/>
              <a:t>2</a:t>
            </a:r>
            <a:r>
              <a:rPr kumimoji="1" lang="zh-CN" altLang="en-US" dirty="0" smtClean="0"/>
              <a:t>、</a:t>
            </a:r>
            <a:r>
              <a:rPr kumimoji="1" lang="en-US" altLang="zh-CN" dirty="0" err="1" smtClean="0"/>
              <a:t>vue</a:t>
            </a:r>
            <a:endParaRPr kumimoji="1" lang="zh-CN" altLang="en-US" dirty="0" smtClean="0"/>
          </a:p>
          <a:p>
            <a:r>
              <a:rPr kumimoji="1" lang="en-US" altLang="zh-CN" dirty="0" smtClean="0"/>
              <a:t>3</a:t>
            </a:r>
            <a:r>
              <a:rPr kumimoji="1" lang="zh-CN" altLang="en-US" dirty="0" smtClean="0"/>
              <a:t>、</a:t>
            </a:r>
            <a:r>
              <a:rPr kumimoji="1" lang="en-US" altLang="zh-CN" dirty="0" smtClean="0"/>
              <a:t>angular</a:t>
            </a:r>
            <a:endParaRPr kumimoji="1" lang="zh-CN" altLang="en-US" dirty="0" smtClean="0"/>
          </a:p>
          <a:p>
            <a:r>
              <a:rPr kumimoji="1" lang="en-US" altLang="zh-CN" dirty="0" smtClean="0"/>
              <a:t>4</a:t>
            </a:r>
            <a:r>
              <a:rPr kumimoji="1" lang="zh-CN" altLang="en-US" dirty="0" smtClean="0"/>
              <a:t>、</a:t>
            </a:r>
            <a:r>
              <a:rPr kumimoji="1" lang="en-US" altLang="zh-CN" dirty="0" smtClean="0"/>
              <a:t>backbone</a:t>
            </a:r>
            <a:endParaRPr kumimoji="1" lang="zh-CN" altLang="en-US" dirty="0" smtClean="0"/>
          </a:p>
          <a:p>
            <a:r>
              <a:rPr kumimoji="1" lang="en-US" altLang="zh-CN" dirty="0" smtClean="0"/>
              <a:t>5</a:t>
            </a:r>
            <a:r>
              <a:rPr kumimoji="1" lang="zh-CN" altLang="en-US" dirty="0" smtClean="0"/>
              <a:t>、</a:t>
            </a:r>
            <a:r>
              <a:rPr kumimoji="1" lang="en-US" altLang="zh-CN" dirty="0" smtClean="0"/>
              <a:t>ember</a:t>
            </a:r>
            <a:endParaRPr kumimoji="1" lang="zh-CN" altLang="en-US" dirty="0"/>
          </a:p>
        </p:txBody>
      </p:sp>
      <p:sp>
        <p:nvSpPr>
          <p:cNvPr id="4" name="幻灯片编号占位符 3"/>
          <p:cNvSpPr>
            <a:spLocks noGrp="1"/>
          </p:cNvSpPr>
          <p:nvPr>
            <p:ph type="sldNum" sz="quarter" idx="10"/>
          </p:nvPr>
        </p:nvSpPr>
        <p:spPr/>
        <p:txBody>
          <a:bodyPr/>
          <a:lstStyle/>
          <a:p>
            <a:fld id="{B8049F24-76BB-9E47-9ED9-25879AB8CB33}" type="slidenum">
              <a:rPr kumimoji="1" lang="zh-CN" altLang="en-US" smtClean="0"/>
              <a:t>19</a:t>
            </a:fld>
            <a:endParaRPr kumimoji="1" lang="zh-CN" altLang="en-US"/>
          </a:p>
        </p:txBody>
      </p:sp>
    </p:spTree>
    <p:extLst>
      <p:ext uri="{BB962C8B-B14F-4D97-AF65-F5344CB8AC3E}">
        <p14:creationId xmlns:p14="http://schemas.microsoft.com/office/powerpoint/2010/main" val="20141269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1</a:t>
            </a:r>
            <a:r>
              <a:rPr kumimoji="1" lang="zh-CN" altLang="en-US" dirty="0" smtClean="0"/>
              <a:t>、围绕</a:t>
            </a:r>
            <a:r>
              <a:rPr kumimoji="1" lang="en-US" altLang="zh-CN" dirty="0" smtClean="0"/>
              <a:t>react</a:t>
            </a:r>
            <a:r>
              <a:rPr kumimoji="1" lang="zh-CN" altLang="en-US" dirty="0" smtClean="0"/>
              <a:t>，打造的一个前端</a:t>
            </a:r>
            <a:r>
              <a:rPr kumimoji="1" lang="en-US" altLang="zh-CN" dirty="0" smtClean="0"/>
              <a:t>UI</a:t>
            </a:r>
            <a:r>
              <a:rPr kumimoji="1" lang="zh-CN" altLang="en-US" dirty="0" smtClean="0"/>
              <a:t>框架，包含了后台业务开发常用的组件</a:t>
            </a:r>
          </a:p>
          <a:p>
            <a:endParaRPr kumimoji="1" lang="zh-CN" altLang="en-US" dirty="0"/>
          </a:p>
          <a:p>
            <a:r>
              <a:rPr kumimoji="1" lang="en-US" altLang="zh-CN" dirty="0" smtClean="0"/>
              <a:t>2</a:t>
            </a:r>
            <a:r>
              <a:rPr kumimoji="1" lang="zh-CN" altLang="en-US" dirty="0" smtClean="0"/>
              <a:t>、前后端彻底分离，并且给需求提供了</a:t>
            </a:r>
            <a:r>
              <a:rPr kumimoji="1" lang="en-US" altLang="zh-CN" dirty="0" err="1" smtClean="0"/>
              <a:t>Axure</a:t>
            </a:r>
            <a:r>
              <a:rPr kumimoji="1" lang="zh-CN" altLang="en-US" dirty="0" smtClean="0"/>
              <a:t>组件，真正的实现了前后端开发分离；跟以往的开发方式相比，初步估计开发效率可以提高</a:t>
            </a:r>
            <a:r>
              <a:rPr kumimoji="1" lang="en-US" altLang="zh-CN" dirty="0" smtClean="0"/>
              <a:t>30%</a:t>
            </a:r>
            <a:r>
              <a:rPr kumimoji="1" lang="zh-CN" altLang="en-US" dirty="0" smtClean="0"/>
              <a:t>。</a:t>
            </a:r>
          </a:p>
          <a:p>
            <a:endParaRPr kumimoji="1" lang="zh-CN" altLang="en-US" dirty="0" smtClean="0"/>
          </a:p>
          <a:p>
            <a:r>
              <a:rPr kumimoji="1" lang="en-US" altLang="zh-CN" dirty="0" smtClean="0"/>
              <a:t>3</a:t>
            </a:r>
            <a:r>
              <a:rPr kumimoji="1" lang="zh-CN" altLang="en-US" dirty="0" smtClean="0"/>
              <a:t>、前端开发实现工程化、自动化，极大地提高了前端开发效率和性能</a:t>
            </a:r>
          </a:p>
        </p:txBody>
      </p:sp>
      <p:sp>
        <p:nvSpPr>
          <p:cNvPr id="4" name="幻灯片编号占位符 3"/>
          <p:cNvSpPr>
            <a:spLocks noGrp="1"/>
          </p:cNvSpPr>
          <p:nvPr>
            <p:ph type="sldNum" sz="quarter" idx="10"/>
          </p:nvPr>
        </p:nvSpPr>
        <p:spPr/>
        <p:txBody>
          <a:bodyPr/>
          <a:lstStyle/>
          <a:p>
            <a:fld id="{B8049F24-76BB-9E47-9ED9-25879AB8CB33}" type="slidenum">
              <a:rPr kumimoji="1" lang="zh-CN" altLang="en-US" smtClean="0"/>
              <a:t>2</a:t>
            </a:fld>
            <a:endParaRPr kumimoji="1" lang="zh-CN" altLang="en-US"/>
          </a:p>
        </p:txBody>
      </p:sp>
    </p:spTree>
    <p:extLst>
      <p:ext uri="{BB962C8B-B14F-4D97-AF65-F5344CB8AC3E}">
        <p14:creationId xmlns:p14="http://schemas.microsoft.com/office/powerpoint/2010/main" val="41803299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React </a:t>
            </a:r>
            <a:r>
              <a:rPr lang="zh-CN" altLang="en-US" sz="1200" b="0" i="0" kern="1200" dirty="0" smtClean="0">
                <a:solidFill>
                  <a:schemeClr val="tx1"/>
                </a:solidFill>
                <a:effectLst/>
                <a:latin typeface="+mn-lt"/>
                <a:ea typeface="+mn-ea"/>
                <a:cs typeface="+mn-cs"/>
              </a:rPr>
              <a:t>起源于 </a:t>
            </a:r>
            <a:r>
              <a:rPr lang="en-US" altLang="zh-CN" sz="1200" b="0" i="0" kern="1200" dirty="0" smtClean="0">
                <a:solidFill>
                  <a:schemeClr val="tx1"/>
                </a:solidFill>
                <a:effectLst/>
                <a:latin typeface="+mn-lt"/>
                <a:ea typeface="+mn-ea"/>
                <a:cs typeface="+mn-cs"/>
              </a:rPr>
              <a:t>Facebook </a:t>
            </a:r>
            <a:r>
              <a:rPr lang="zh-CN" altLang="en-US" sz="1200" b="0" i="0" kern="1200" dirty="0" smtClean="0">
                <a:solidFill>
                  <a:schemeClr val="tx1"/>
                </a:solidFill>
                <a:effectLst/>
                <a:latin typeface="+mn-lt"/>
                <a:ea typeface="+mn-ea"/>
                <a:cs typeface="+mn-cs"/>
              </a:rPr>
              <a:t>的内部项目，因为该公司对市场上所有 </a:t>
            </a:r>
            <a:r>
              <a:rPr lang="en-US" altLang="zh-CN" sz="1200" b="0" i="0" kern="1200" dirty="0" smtClean="0">
                <a:solidFill>
                  <a:schemeClr val="tx1"/>
                </a:solidFill>
                <a:effectLst/>
                <a:latin typeface="+mn-lt"/>
                <a:ea typeface="+mn-ea"/>
                <a:cs typeface="+mn-cs"/>
              </a:rPr>
              <a:t>JavaScript MVC </a:t>
            </a:r>
            <a:r>
              <a:rPr lang="zh-CN" altLang="en-US" sz="1200" b="0" i="0" kern="1200" dirty="0" smtClean="0">
                <a:solidFill>
                  <a:schemeClr val="tx1"/>
                </a:solidFill>
                <a:effectLst/>
                <a:latin typeface="+mn-lt"/>
                <a:ea typeface="+mn-ea"/>
                <a:cs typeface="+mn-cs"/>
              </a:rPr>
              <a:t>框架，都不满意，就决定自己写一套，用来架设 </a:t>
            </a:r>
            <a:r>
              <a:rPr lang="en-US" altLang="zh-CN" sz="1200" b="0" i="0" kern="1200" dirty="0" smtClean="0">
                <a:solidFill>
                  <a:schemeClr val="tx1"/>
                </a:solidFill>
                <a:effectLst/>
                <a:latin typeface="+mn-lt"/>
                <a:ea typeface="+mn-ea"/>
                <a:cs typeface="+mn-cs"/>
              </a:rPr>
              <a:t>Instagram </a:t>
            </a:r>
            <a:r>
              <a:rPr lang="zh-CN" altLang="en-US" sz="1200" b="0" i="0" kern="1200" dirty="0" smtClean="0">
                <a:solidFill>
                  <a:schemeClr val="tx1"/>
                </a:solidFill>
                <a:effectLst/>
                <a:latin typeface="+mn-lt"/>
                <a:ea typeface="+mn-ea"/>
                <a:cs typeface="+mn-cs"/>
              </a:rPr>
              <a:t>的网站。做出来以后，发现这套东西很好用，就在</a:t>
            </a:r>
            <a:r>
              <a:rPr lang="en-US" altLang="zh-CN" sz="1200" b="0" i="0" kern="1200" dirty="0" smtClean="0">
                <a:solidFill>
                  <a:schemeClr val="tx1"/>
                </a:solidFill>
                <a:effectLst/>
                <a:latin typeface="+mn-lt"/>
                <a:ea typeface="+mn-ea"/>
                <a:cs typeface="+mn-cs"/>
              </a:rPr>
              <a:t>2013</a:t>
            </a:r>
            <a:r>
              <a:rPr lang="zh-CN" altLang="en-US" sz="1200" b="0" i="0" kern="1200" dirty="0" smtClean="0">
                <a:solidFill>
                  <a:schemeClr val="tx1"/>
                </a:solidFill>
                <a:effectLst/>
                <a:latin typeface="+mn-lt"/>
                <a:ea typeface="+mn-ea"/>
                <a:cs typeface="+mn-cs"/>
              </a:rPr>
              <a:t>年</a:t>
            </a:r>
            <a:r>
              <a:rPr lang="en-US" altLang="zh-CN" sz="1200" b="0" i="0" kern="1200" dirty="0" smtClean="0">
                <a:solidFill>
                  <a:schemeClr val="tx1"/>
                </a:solidFill>
                <a:effectLst/>
                <a:latin typeface="+mn-lt"/>
                <a:ea typeface="+mn-ea"/>
                <a:cs typeface="+mn-cs"/>
              </a:rPr>
              <a:t>5</a:t>
            </a:r>
            <a:r>
              <a:rPr lang="zh-CN" altLang="en-US" sz="1200" b="0" i="0" kern="1200" dirty="0" smtClean="0">
                <a:solidFill>
                  <a:schemeClr val="tx1"/>
                </a:solidFill>
                <a:effectLst/>
                <a:latin typeface="+mn-lt"/>
                <a:ea typeface="+mn-ea"/>
                <a:cs typeface="+mn-cs"/>
              </a:rPr>
              <a:t>月开源了。由于 </a:t>
            </a:r>
            <a:r>
              <a:rPr lang="en-US" altLang="zh-CN" sz="1200" b="0" i="0" kern="1200" dirty="0" smtClean="0">
                <a:solidFill>
                  <a:schemeClr val="tx1"/>
                </a:solidFill>
                <a:effectLst/>
                <a:latin typeface="+mn-lt"/>
                <a:ea typeface="+mn-ea"/>
                <a:cs typeface="+mn-cs"/>
              </a:rPr>
              <a:t>React </a:t>
            </a:r>
            <a:r>
              <a:rPr lang="zh-CN" altLang="en-US" sz="1200" b="0" i="0" kern="1200" dirty="0" smtClean="0">
                <a:solidFill>
                  <a:schemeClr val="tx1"/>
                </a:solidFill>
                <a:effectLst/>
                <a:latin typeface="+mn-lt"/>
                <a:ea typeface="+mn-ea"/>
                <a:cs typeface="+mn-cs"/>
              </a:rPr>
              <a:t>的设计思想极其独特，属于革命性创新，性能出众，代码逻辑却非常简单。所以，越来越多的人开始关注和使用，认为它可能是将来 </a:t>
            </a:r>
            <a:r>
              <a:rPr lang="en-US" altLang="zh-CN" sz="1200" b="0" i="0" kern="1200" dirty="0" smtClean="0">
                <a:solidFill>
                  <a:schemeClr val="tx1"/>
                </a:solidFill>
                <a:effectLst/>
                <a:latin typeface="+mn-lt"/>
                <a:ea typeface="+mn-ea"/>
                <a:cs typeface="+mn-cs"/>
              </a:rPr>
              <a:t>Web </a:t>
            </a:r>
            <a:r>
              <a:rPr lang="zh-CN" altLang="en-US" sz="1200" b="0" i="0" kern="1200" dirty="0" smtClean="0">
                <a:solidFill>
                  <a:schemeClr val="tx1"/>
                </a:solidFill>
                <a:effectLst/>
                <a:latin typeface="+mn-lt"/>
                <a:ea typeface="+mn-ea"/>
                <a:cs typeface="+mn-cs"/>
              </a:rPr>
              <a:t>开发的主流工具。</a:t>
            </a:r>
            <a:endParaRPr kumimoji="1" lang="zh-CN" altLang="en-US" dirty="0"/>
          </a:p>
        </p:txBody>
      </p:sp>
      <p:sp>
        <p:nvSpPr>
          <p:cNvPr id="4" name="幻灯片编号占位符 3"/>
          <p:cNvSpPr>
            <a:spLocks noGrp="1"/>
          </p:cNvSpPr>
          <p:nvPr>
            <p:ph type="sldNum" sz="quarter" idx="10"/>
          </p:nvPr>
        </p:nvSpPr>
        <p:spPr/>
        <p:txBody>
          <a:bodyPr/>
          <a:lstStyle/>
          <a:p>
            <a:fld id="{E741FFA0-699A-44D1-8003-6A191E8D3A66}" type="slidenum">
              <a:rPr lang="en-US" smtClean="0"/>
              <a:pPr/>
              <a:t>20</a:t>
            </a:fld>
            <a:endParaRPr lang="en-US"/>
          </a:p>
        </p:txBody>
      </p:sp>
    </p:spTree>
    <p:extLst>
      <p:ext uri="{BB962C8B-B14F-4D97-AF65-F5344CB8AC3E}">
        <p14:creationId xmlns:p14="http://schemas.microsoft.com/office/powerpoint/2010/main" val="21431240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741FFA0-699A-44D1-8003-6A191E8D3A66}" type="slidenum">
              <a:rPr lang="en-US" smtClean="0"/>
              <a:pPr/>
              <a:t>22</a:t>
            </a:fld>
            <a:endParaRPr lang="en-US"/>
          </a:p>
        </p:txBody>
      </p:sp>
    </p:spTree>
    <p:extLst>
      <p:ext uri="{BB962C8B-B14F-4D97-AF65-F5344CB8AC3E}">
        <p14:creationId xmlns:p14="http://schemas.microsoft.com/office/powerpoint/2010/main" val="5731206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1</a:t>
            </a:r>
            <a:r>
              <a:rPr kumimoji="1" lang="zh-CN" altLang="en-US" dirty="0" smtClean="0"/>
              <a:t>、概念少，对比</a:t>
            </a:r>
            <a:r>
              <a:rPr kumimoji="1" lang="en-US" altLang="zh-CN" dirty="0" smtClean="0"/>
              <a:t>Angular</a:t>
            </a:r>
            <a:r>
              <a:rPr kumimoji="1" lang="zh-CN" altLang="en-US" dirty="0" smtClean="0"/>
              <a:t>的众多概念，</a:t>
            </a:r>
            <a:r>
              <a:rPr kumimoji="1" lang="en-US" altLang="zh-CN" dirty="0" smtClean="0"/>
              <a:t>React</a:t>
            </a:r>
            <a:r>
              <a:rPr kumimoji="1" lang="zh-CN" altLang="en-US" dirty="0" smtClean="0"/>
              <a:t>比较良心；</a:t>
            </a:r>
            <a:r>
              <a:rPr kumimoji="1" lang="en-US" altLang="zh-CN" dirty="0" smtClean="0"/>
              <a:t>angular2</a:t>
            </a:r>
            <a:r>
              <a:rPr kumimoji="1" lang="zh-CN" altLang="en-US" dirty="0" smtClean="0"/>
              <a:t>还没有定稿</a:t>
            </a:r>
          </a:p>
          <a:p>
            <a:endParaRPr kumimoji="1" lang="zh-CN" altLang="en-US" dirty="0" smtClean="0"/>
          </a:p>
          <a:p>
            <a:r>
              <a:rPr kumimoji="1" lang="en-US" altLang="zh-CN" dirty="0" smtClean="0"/>
              <a:t>2</a:t>
            </a:r>
            <a:r>
              <a:rPr kumimoji="1" lang="zh-CN" altLang="en-US" dirty="0" smtClean="0"/>
              <a:t>、</a:t>
            </a:r>
            <a:r>
              <a:rPr kumimoji="1" lang="en-US" altLang="zh-CN" dirty="0" err="1" smtClean="0"/>
              <a:t>jsx</a:t>
            </a:r>
            <a:r>
              <a:rPr kumimoji="1" lang="zh-CN" altLang="en-US" dirty="0" smtClean="0"/>
              <a:t> 有利有弊，但是组件化的开发极其方便，在</a:t>
            </a:r>
            <a:r>
              <a:rPr kumimoji="1" lang="en-US" altLang="zh-CN" dirty="0" err="1" smtClean="0"/>
              <a:t>js</a:t>
            </a:r>
            <a:r>
              <a:rPr kumimoji="1" lang="zh-CN" altLang="en-US" dirty="0" smtClean="0"/>
              <a:t>里用</a:t>
            </a:r>
            <a:r>
              <a:rPr kumimoji="1" lang="en-US" altLang="zh-CN" dirty="0" smtClean="0"/>
              <a:t>html</a:t>
            </a:r>
            <a:r>
              <a:rPr kumimoji="1" lang="zh-CN" altLang="en-US" dirty="0" smtClean="0"/>
              <a:t>的方式写模板</a:t>
            </a:r>
          </a:p>
          <a:p>
            <a:endParaRPr kumimoji="1" lang="zh-CN" altLang="en-US" dirty="0" smtClean="0"/>
          </a:p>
        </p:txBody>
      </p:sp>
      <p:sp>
        <p:nvSpPr>
          <p:cNvPr id="4" name="幻灯片编号占位符 3"/>
          <p:cNvSpPr>
            <a:spLocks noGrp="1"/>
          </p:cNvSpPr>
          <p:nvPr>
            <p:ph type="sldNum" sz="quarter" idx="10"/>
          </p:nvPr>
        </p:nvSpPr>
        <p:spPr/>
        <p:txBody>
          <a:bodyPr/>
          <a:lstStyle/>
          <a:p>
            <a:fld id="{E741FFA0-699A-44D1-8003-6A191E8D3A66}" type="slidenum">
              <a:rPr lang="en-US" smtClean="0"/>
              <a:pPr/>
              <a:t>23</a:t>
            </a:fld>
            <a:endParaRPr lang="en-US"/>
          </a:p>
        </p:txBody>
      </p:sp>
    </p:spTree>
    <p:extLst>
      <p:ext uri="{BB962C8B-B14F-4D97-AF65-F5344CB8AC3E}">
        <p14:creationId xmlns:p14="http://schemas.microsoft.com/office/powerpoint/2010/main" val="12097349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https://</a:t>
            </a:r>
            <a:r>
              <a:rPr kumimoji="1" lang="en-US" altLang="zh-CN" dirty="0" err="1" smtClean="0"/>
              <a:t>github.com</a:t>
            </a:r>
            <a:r>
              <a:rPr kumimoji="1" lang="en-US" altLang="zh-CN" dirty="0" smtClean="0"/>
              <a:t>/</a:t>
            </a:r>
            <a:r>
              <a:rPr kumimoji="1" lang="en-US" altLang="zh-CN" dirty="0" err="1" smtClean="0"/>
              <a:t>facebook</a:t>
            </a:r>
            <a:r>
              <a:rPr kumimoji="1" lang="en-US" altLang="zh-CN" dirty="0" smtClean="0"/>
              <a:t>/react/wiki/Sites-Using-React</a:t>
            </a:r>
            <a:endParaRPr kumimoji="1" lang="zh-CN" altLang="en-US" dirty="0"/>
          </a:p>
        </p:txBody>
      </p:sp>
      <p:sp>
        <p:nvSpPr>
          <p:cNvPr id="4" name="幻灯片编号占位符 3"/>
          <p:cNvSpPr>
            <a:spLocks noGrp="1"/>
          </p:cNvSpPr>
          <p:nvPr>
            <p:ph type="sldNum" sz="quarter" idx="10"/>
          </p:nvPr>
        </p:nvSpPr>
        <p:spPr/>
        <p:txBody>
          <a:bodyPr/>
          <a:lstStyle/>
          <a:p>
            <a:fld id="{E741FFA0-699A-44D1-8003-6A191E8D3A66}" type="slidenum">
              <a:rPr lang="en-US" smtClean="0"/>
              <a:pPr/>
              <a:t>24</a:t>
            </a:fld>
            <a:endParaRPr lang="en-US"/>
          </a:p>
        </p:txBody>
      </p:sp>
    </p:spTree>
    <p:extLst>
      <p:ext uri="{BB962C8B-B14F-4D97-AF65-F5344CB8AC3E}">
        <p14:creationId xmlns:p14="http://schemas.microsoft.com/office/powerpoint/2010/main" val="123119237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kumimoji="1" lang="zh-CN" altLang="en-US" dirty="0"/>
          </a:p>
        </p:txBody>
      </p:sp>
      <p:sp>
        <p:nvSpPr>
          <p:cNvPr id="4" name="幻灯片编号占位符 3"/>
          <p:cNvSpPr>
            <a:spLocks noGrp="1"/>
          </p:cNvSpPr>
          <p:nvPr>
            <p:ph type="sldNum" sz="quarter" idx="10"/>
          </p:nvPr>
        </p:nvSpPr>
        <p:spPr/>
        <p:txBody>
          <a:bodyPr/>
          <a:lstStyle/>
          <a:p>
            <a:fld id="{E741FFA0-699A-44D1-8003-6A191E8D3A66}" type="slidenum">
              <a:rPr lang="en-US" smtClean="0"/>
              <a:pPr/>
              <a:t>25</a:t>
            </a:fld>
            <a:endParaRPr lang="en-US"/>
          </a:p>
        </p:txBody>
      </p:sp>
    </p:spTree>
    <p:extLst>
      <p:ext uri="{BB962C8B-B14F-4D97-AF65-F5344CB8AC3E}">
        <p14:creationId xmlns:p14="http://schemas.microsoft.com/office/powerpoint/2010/main" val="36257505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b="0" i="0" kern="1200" dirty="0" smtClean="0">
                <a:solidFill>
                  <a:schemeClr val="tx1"/>
                </a:solidFill>
                <a:effectLst/>
                <a:latin typeface="+mn-lt"/>
                <a:ea typeface="+mn-ea"/>
                <a:cs typeface="+mn-cs"/>
              </a:rPr>
              <a:t>JSX</a:t>
            </a:r>
            <a:r>
              <a:rPr lang="zh-CN" altLang="en-US" sz="1200" b="0" i="0" kern="1200" dirty="0" smtClean="0">
                <a:solidFill>
                  <a:schemeClr val="tx1"/>
                </a:solidFill>
                <a:effectLst/>
                <a:latin typeface="+mn-lt"/>
                <a:ea typeface="+mn-ea"/>
                <a:cs typeface="+mn-cs"/>
              </a:rPr>
              <a:t>语法，像是在</a:t>
            </a:r>
            <a:r>
              <a:rPr lang="en-US" altLang="zh-CN" sz="1200" b="0" i="0" kern="1200" dirty="0" err="1" smtClean="0">
                <a:solidFill>
                  <a:schemeClr val="tx1"/>
                </a:solidFill>
                <a:effectLst/>
                <a:latin typeface="+mn-lt"/>
                <a:ea typeface="+mn-ea"/>
                <a:cs typeface="+mn-cs"/>
              </a:rPr>
              <a:t>Javascript</a:t>
            </a:r>
            <a:r>
              <a:rPr lang="zh-CN" altLang="en-US" sz="1200" b="0" i="0" kern="1200" dirty="0" smtClean="0">
                <a:solidFill>
                  <a:schemeClr val="tx1"/>
                </a:solidFill>
                <a:effectLst/>
                <a:latin typeface="+mn-lt"/>
                <a:ea typeface="+mn-ea"/>
                <a:cs typeface="+mn-cs"/>
              </a:rPr>
              <a:t>代码里直接写</a:t>
            </a:r>
            <a:r>
              <a:rPr lang="en-US" altLang="zh-CN" sz="1200" b="0" i="0" kern="1200" dirty="0" smtClean="0">
                <a:solidFill>
                  <a:schemeClr val="tx1"/>
                </a:solidFill>
                <a:effectLst/>
                <a:latin typeface="+mn-lt"/>
                <a:ea typeface="+mn-ea"/>
                <a:cs typeface="+mn-cs"/>
              </a:rPr>
              <a:t>XML</a:t>
            </a:r>
            <a:r>
              <a:rPr lang="zh-CN" altLang="en-US" sz="1200" b="0" i="0" kern="1200" dirty="0" smtClean="0">
                <a:solidFill>
                  <a:schemeClr val="tx1"/>
                </a:solidFill>
                <a:effectLst/>
                <a:latin typeface="+mn-lt"/>
                <a:ea typeface="+mn-ea"/>
                <a:cs typeface="+mn-cs"/>
              </a:rPr>
              <a:t>的语法，实质上这只是一个语法糖，</a:t>
            </a:r>
          </a:p>
          <a:p>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每一个</a:t>
            </a:r>
            <a:r>
              <a:rPr lang="en-US" altLang="zh-CN" sz="1200" b="0" i="0" kern="1200" dirty="0" smtClean="0">
                <a:solidFill>
                  <a:schemeClr val="tx1"/>
                </a:solidFill>
                <a:effectLst/>
                <a:latin typeface="+mn-lt"/>
                <a:ea typeface="+mn-ea"/>
                <a:cs typeface="+mn-cs"/>
              </a:rPr>
              <a:t>XML</a:t>
            </a:r>
            <a:r>
              <a:rPr lang="zh-CN" altLang="en-US" sz="1200" b="0" i="0" kern="1200" dirty="0" smtClean="0">
                <a:solidFill>
                  <a:schemeClr val="tx1"/>
                </a:solidFill>
                <a:effectLst/>
                <a:latin typeface="+mn-lt"/>
                <a:ea typeface="+mn-ea"/>
                <a:cs typeface="+mn-cs"/>
              </a:rPr>
              <a:t>标签都会被</a:t>
            </a:r>
            <a:r>
              <a:rPr lang="en-US" altLang="zh-CN" sz="1200" b="0" i="0" kern="1200" dirty="0" smtClean="0">
                <a:solidFill>
                  <a:schemeClr val="tx1"/>
                </a:solidFill>
                <a:effectLst/>
                <a:latin typeface="+mn-lt"/>
                <a:ea typeface="+mn-ea"/>
                <a:cs typeface="+mn-cs"/>
              </a:rPr>
              <a:t>JSX</a:t>
            </a:r>
            <a:r>
              <a:rPr lang="zh-CN" altLang="en-US" sz="1200" b="0" i="0" kern="1200" dirty="0" smtClean="0">
                <a:solidFill>
                  <a:schemeClr val="tx1"/>
                </a:solidFill>
                <a:effectLst/>
                <a:latin typeface="+mn-lt"/>
                <a:ea typeface="+mn-ea"/>
                <a:cs typeface="+mn-cs"/>
              </a:rPr>
              <a:t>转换工具转换成纯</a:t>
            </a:r>
            <a:r>
              <a:rPr lang="en-US" altLang="zh-CN" sz="1200" b="0" i="0" kern="1200" dirty="0" err="1" smtClean="0">
                <a:solidFill>
                  <a:schemeClr val="tx1"/>
                </a:solidFill>
                <a:effectLst/>
                <a:latin typeface="+mn-lt"/>
                <a:ea typeface="+mn-ea"/>
                <a:cs typeface="+mn-cs"/>
              </a:rPr>
              <a:t>Javascript</a:t>
            </a:r>
            <a:r>
              <a:rPr lang="zh-CN" altLang="en-US" sz="1200" b="0" i="0" kern="1200" dirty="0" smtClean="0">
                <a:solidFill>
                  <a:schemeClr val="tx1"/>
                </a:solidFill>
                <a:effectLst/>
                <a:latin typeface="+mn-lt"/>
                <a:ea typeface="+mn-ea"/>
                <a:cs typeface="+mn-cs"/>
              </a:rPr>
              <a:t>代码，</a:t>
            </a:r>
            <a:r>
              <a:rPr lang="en-US" altLang="zh-CN" sz="1200" b="0" i="0" kern="1200" dirty="0" smtClean="0">
                <a:solidFill>
                  <a:schemeClr val="tx1"/>
                </a:solidFill>
                <a:effectLst/>
                <a:latin typeface="+mn-lt"/>
                <a:ea typeface="+mn-ea"/>
                <a:cs typeface="+mn-cs"/>
              </a:rPr>
              <a:t>React </a:t>
            </a:r>
            <a:r>
              <a:rPr lang="zh-CN" altLang="en-US" sz="1200" b="0" i="0" kern="1200" dirty="0" smtClean="0">
                <a:solidFill>
                  <a:schemeClr val="tx1"/>
                </a:solidFill>
                <a:effectLst/>
                <a:latin typeface="+mn-lt"/>
                <a:ea typeface="+mn-ea"/>
                <a:cs typeface="+mn-cs"/>
              </a:rPr>
              <a:t>官方推荐使用</a:t>
            </a:r>
            <a:r>
              <a:rPr lang="en-US" altLang="zh-CN" sz="1200" b="0" i="0" kern="1200" dirty="0" smtClean="0">
                <a:solidFill>
                  <a:schemeClr val="tx1"/>
                </a:solidFill>
                <a:effectLst/>
                <a:latin typeface="+mn-lt"/>
                <a:ea typeface="+mn-ea"/>
                <a:cs typeface="+mn-cs"/>
              </a:rPr>
              <a:t>JSX</a:t>
            </a:r>
            <a:r>
              <a:rPr lang="zh-CN" altLang="en-US" sz="1200" b="0" i="0" kern="1200" dirty="0" smtClean="0">
                <a:solidFill>
                  <a:schemeClr val="tx1"/>
                </a:solidFill>
                <a:effectLst/>
                <a:latin typeface="+mn-lt"/>
                <a:ea typeface="+mn-ea"/>
                <a:cs typeface="+mn-cs"/>
              </a:rPr>
              <a:t>，</a:t>
            </a:r>
          </a:p>
          <a:p>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 当然你想直接使用纯</a:t>
            </a:r>
            <a:r>
              <a:rPr lang="en-US" altLang="zh-CN" sz="1200" b="0" i="0" kern="1200" dirty="0" err="1" smtClean="0">
                <a:solidFill>
                  <a:schemeClr val="tx1"/>
                </a:solidFill>
                <a:effectLst/>
                <a:latin typeface="+mn-lt"/>
                <a:ea typeface="+mn-ea"/>
                <a:cs typeface="+mn-cs"/>
              </a:rPr>
              <a:t>Javascript</a:t>
            </a:r>
            <a:r>
              <a:rPr lang="zh-CN" altLang="en-US" sz="1200" b="0" i="0" kern="1200" dirty="0" smtClean="0">
                <a:solidFill>
                  <a:schemeClr val="tx1"/>
                </a:solidFill>
                <a:effectLst/>
                <a:latin typeface="+mn-lt"/>
                <a:ea typeface="+mn-ea"/>
                <a:cs typeface="+mn-cs"/>
              </a:rPr>
              <a:t>代码写也是可以的，只是使用</a:t>
            </a:r>
            <a:r>
              <a:rPr lang="en-US" altLang="zh-CN" sz="1200" b="0" i="0" kern="1200" dirty="0" smtClean="0">
                <a:solidFill>
                  <a:schemeClr val="tx1"/>
                </a:solidFill>
                <a:effectLst/>
                <a:latin typeface="+mn-lt"/>
                <a:ea typeface="+mn-ea"/>
                <a:cs typeface="+mn-cs"/>
              </a:rPr>
              <a:t>JSX</a:t>
            </a:r>
            <a:r>
              <a:rPr lang="zh-CN" altLang="en-US" sz="1200" b="0" i="0" kern="1200" dirty="0" smtClean="0">
                <a:solidFill>
                  <a:schemeClr val="tx1"/>
                </a:solidFill>
                <a:effectLst/>
                <a:latin typeface="+mn-lt"/>
                <a:ea typeface="+mn-ea"/>
                <a:cs typeface="+mn-cs"/>
              </a:rPr>
              <a:t>，组件的结构和组件之间的关系看上去更加清晰。</a:t>
            </a:r>
          </a:p>
          <a:p>
            <a:endParaRPr lang="zh-CN" altLang="en-US" sz="1200" b="0" i="0" kern="1200" dirty="0" smtClean="0">
              <a:solidFill>
                <a:schemeClr val="tx1"/>
              </a:solidFill>
              <a:effectLst/>
              <a:latin typeface="+mn-lt"/>
              <a:ea typeface="+mn-ea"/>
              <a:cs typeface="+mn-cs"/>
            </a:endParaRPr>
          </a:p>
          <a:p>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那么也就是说，我们写一个</a:t>
            </a:r>
            <a:r>
              <a:rPr lang="en-US" altLang="zh-CN" sz="1200" b="0" i="0" kern="1200" dirty="0" smtClean="0">
                <a:solidFill>
                  <a:schemeClr val="tx1"/>
                </a:solidFill>
                <a:effectLst/>
                <a:latin typeface="+mn-lt"/>
                <a:ea typeface="+mn-ea"/>
                <a:cs typeface="+mn-cs"/>
              </a:rPr>
              <a:t>XML</a:t>
            </a:r>
            <a:r>
              <a:rPr lang="zh-CN" altLang="en-US" sz="1200" b="0" i="0" kern="1200" dirty="0" smtClean="0">
                <a:solidFill>
                  <a:schemeClr val="tx1"/>
                </a:solidFill>
                <a:effectLst/>
                <a:latin typeface="+mn-lt"/>
                <a:ea typeface="+mn-ea"/>
                <a:cs typeface="+mn-cs"/>
              </a:rPr>
              <a:t>标签，实质上就是在调用</a:t>
            </a:r>
            <a:r>
              <a:rPr lang="en-US" altLang="zh-CN" dirty="0" err="1" smtClean="0"/>
              <a:t>React.createElement</a:t>
            </a:r>
            <a:r>
              <a:rPr lang="zh-CN" altLang="en-US" sz="1200" b="0" i="0" kern="1200" dirty="0" smtClean="0">
                <a:solidFill>
                  <a:schemeClr val="tx1"/>
                </a:solidFill>
                <a:effectLst/>
                <a:latin typeface="+mn-lt"/>
                <a:ea typeface="+mn-ea"/>
                <a:cs typeface="+mn-cs"/>
              </a:rPr>
              <a:t>这个方法，并返回一个</a:t>
            </a:r>
            <a:r>
              <a:rPr lang="en-US" altLang="zh-CN" dirty="0" err="1" smtClean="0"/>
              <a:t>ReactElement</a:t>
            </a:r>
            <a:r>
              <a:rPr lang="zh-CN" altLang="en-US" sz="1200" b="0" i="0" kern="1200" dirty="0" smtClean="0">
                <a:solidFill>
                  <a:schemeClr val="tx1"/>
                </a:solidFill>
                <a:effectLst/>
                <a:latin typeface="+mn-lt"/>
                <a:ea typeface="+mn-ea"/>
                <a:cs typeface="+mn-cs"/>
              </a:rPr>
              <a:t>对象。</a:t>
            </a:r>
          </a:p>
          <a:p>
            <a:endParaRPr lang="zh-CN" altLang="en-US" sz="1200" b="0" i="0" kern="1200" dirty="0" smtClean="0">
              <a:solidFill>
                <a:schemeClr val="tx1"/>
              </a:solidFill>
              <a:effectLst/>
              <a:latin typeface="+mn-lt"/>
              <a:ea typeface="+mn-ea"/>
              <a:cs typeface="+mn-cs"/>
            </a:endParaRPr>
          </a:p>
          <a:p>
            <a:endParaRPr lang="zh-CN" altLang="en-US"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React JSX</a:t>
            </a:r>
            <a:r>
              <a:rPr lang="zh-CN" altLang="en-US" sz="1200" b="0" i="0" kern="1200" dirty="0" smtClean="0">
                <a:solidFill>
                  <a:schemeClr val="tx1"/>
                </a:solidFill>
                <a:effectLst/>
                <a:latin typeface="+mn-lt"/>
                <a:ea typeface="+mn-ea"/>
                <a:cs typeface="+mn-cs"/>
              </a:rPr>
              <a:t>将类似</a:t>
            </a:r>
            <a:r>
              <a:rPr lang="en-US" altLang="zh-CN" sz="1200" b="0" i="0" kern="1200" dirty="0" smtClean="0">
                <a:solidFill>
                  <a:schemeClr val="tx1"/>
                </a:solidFill>
                <a:effectLst/>
                <a:latin typeface="+mn-lt"/>
                <a:ea typeface="+mn-ea"/>
                <a:cs typeface="+mn-cs"/>
              </a:rPr>
              <a:t>XML</a:t>
            </a:r>
            <a:r>
              <a:rPr lang="zh-CN" altLang="en-US" sz="1200" b="0" i="0" kern="1200" dirty="0" smtClean="0">
                <a:solidFill>
                  <a:schemeClr val="tx1"/>
                </a:solidFill>
                <a:effectLst/>
                <a:latin typeface="+mn-lt"/>
                <a:ea typeface="+mn-ea"/>
                <a:cs typeface="+mn-cs"/>
              </a:rPr>
              <a:t>的语法转化到原生的</a:t>
            </a:r>
            <a:r>
              <a:rPr lang="en-US" altLang="zh-CN" sz="1200" b="0" i="0" kern="1200" dirty="0" smtClean="0">
                <a:solidFill>
                  <a:schemeClr val="tx1"/>
                </a:solidFill>
                <a:effectLst/>
                <a:latin typeface="+mn-lt"/>
                <a:ea typeface="+mn-ea"/>
                <a:cs typeface="+mn-cs"/>
              </a:rPr>
              <a:t>JavaScript</a:t>
            </a:r>
            <a:r>
              <a:rPr lang="zh-CN" altLang="en-US" sz="1200" b="0" i="0" kern="1200" dirty="0" smtClean="0">
                <a:solidFill>
                  <a:schemeClr val="tx1"/>
                </a:solidFill>
                <a:effectLst/>
                <a:latin typeface="+mn-lt"/>
                <a:ea typeface="+mn-ea"/>
                <a:cs typeface="+mn-cs"/>
              </a:rPr>
              <a:t>，元素的标签、属性和子元素都会被当作参数传给</a:t>
            </a:r>
            <a:r>
              <a:rPr lang="en-US" altLang="zh-CN" dirty="0" err="1" smtClean="0"/>
              <a:t>React.createElement</a:t>
            </a:r>
            <a:r>
              <a:rPr lang="zh-CN" altLang="en-US" sz="1200" b="0" i="0" kern="1200" dirty="0" smtClean="0">
                <a:solidFill>
                  <a:schemeClr val="tx1"/>
                </a:solidFill>
                <a:effectLst/>
                <a:latin typeface="+mn-lt"/>
                <a:ea typeface="+mn-ea"/>
                <a:cs typeface="+mn-cs"/>
              </a:rPr>
              <a:t>方法：</a:t>
            </a:r>
            <a:r>
              <a:rPr lang="zh-CN" altLang="en-US" dirty="0" smtClean="0"/>
              <a:t/>
            </a:r>
            <a:br>
              <a:rPr lang="zh-CN" altLang="en-US" dirty="0" smtClean="0"/>
            </a:br>
            <a:endParaRPr kumimoji="1" lang="zh-CN" altLang="en-US" dirty="0"/>
          </a:p>
        </p:txBody>
      </p:sp>
      <p:sp>
        <p:nvSpPr>
          <p:cNvPr id="4" name="幻灯片编号占位符 3"/>
          <p:cNvSpPr>
            <a:spLocks noGrp="1"/>
          </p:cNvSpPr>
          <p:nvPr>
            <p:ph type="sldNum" sz="quarter" idx="10"/>
          </p:nvPr>
        </p:nvSpPr>
        <p:spPr/>
        <p:txBody>
          <a:bodyPr/>
          <a:lstStyle/>
          <a:p>
            <a:fld id="{E741FFA0-699A-44D1-8003-6A191E8D3A66}" type="slidenum">
              <a:rPr lang="en-US" smtClean="0"/>
              <a:pPr/>
              <a:t>26</a:t>
            </a:fld>
            <a:endParaRPr lang="en-US"/>
          </a:p>
        </p:txBody>
      </p:sp>
    </p:spTree>
    <p:extLst>
      <p:ext uri="{BB962C8B-B14F-4D97-AF65-F5344CB8AC3E}">
        <p14:creationId xmlns:p14="http://schemas.microsoft.com/office/powerpoint/2010/main" val="71703253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lnSpcReduction="10000"/>
          </a:bodyPr>
          <a:lstStyle/>
          <a:p>
            <a:r>
              <a:rPr lang="zh-CN" altLang="en-US" sz="1200" b="0" i="0" kern="1200" dirty="0" smtClean="0">
                <a:solidFill>
                  <a:schemeClr val="tx1"/>
                </a:solidFill>
                <a:effectLst/>
                <a:latin typeface="+mn-lt"/>
                <a:ea typeface="+mn-ea"/>
                <a:cs typeface="+mn-cs"/>
              </a:rPr>
              <a:t>在传统的 </a:t>
            </a:r>
            <a:r>
              <a:rPr lang="en-US" altLang="zh-CN" sz="1200" b="0" i="0" kern="1200" dirty="0" smtClean="0">
                <a:solidFill>
                  <a:schemeClr val="tx1"/>
                </a:solidFill>
                <a:effectLst/>
                <a:latin typeface="+mn-lt"/>
                <a:ea typeface="+mn-ea"/>
                <a:cs typeface="+mn-cs"/>
              </a:rPr>
              <a:t>Web </a:t>
            </a:r>
            <a:r>
              <a:rPr lang="zh-CN" altLang="en-US" sz="1200" b="0" i="0" kern="1200" dirty="0" smtClean="0">
                <a:solidFill>
                  <a:schemeClr val="tx1"/>
                </a:solidFill>
                <a:effectLst/>
                <a:latin typeface="+mn-lt"/>
                <a:ea typeface="+mn-ea"/>
                <a:cs typeface="+mn-cs"/>
              </a:rPr>
              <a:t>应用中，我们往往会把数据的变化实时地更新到用户界面中，于是每次数据的微小变动都会引起 </a:t>
            </a:r>
            <a:r>
              <a:rPr lang="en-US" altLang="zh-CN" sz="1200" b="0" i="0" kern="1200" dirty="0" smtClean="0">
                <a:solidFill>
                  <a:schemeClr val="tx1"/>
                </a:solidFill>
                <a:effectLst/>
                <a:latin typeface="+mn-lt"/>
                <a:ea typeface="+mn-ea"/>
                <a:cs typeface="+mn-cs"/>
              </a:rPr>
              <a:t>DOM </a:t>
            </a:r>
            <a:r>
              <a:rPr lang="zh-CN" altLang="en-US" sz="1200" b="0" i="0" kern="1200" dirty="0" smtClean="0">
                <a:solidFill>
                  <a:schemeClr val="tx1"/>
                </a:solidFill>
                <a:effectLst/>
                <a:latin typeface="+mn-lt"/>
                <a:ea typeface="+mn-ea"/>
                <a:cs typeface="+mn-cs"/>
              </a:rPr>
              <a:t>树的重新渲染。如果当前 </a:t>
            </a:r>
            <a:r>
              <a:rPr lang="en-US" altLang="zh-CN" sz="1200" b="0" i="0" kern="1200" dirty="0" smtClean="0">
                <a:solidFill>
                  <a:schemeClr val="tx1"/>
                </a:solidFill>
                <a:effectLst/>
                <a:latin typeface="+mn-lt"/>
                <a:ea typeface="+mn-ea"/>
                <a:cs typeface="+mn-cs"/>
              </a:rPr>
              <a:t>DOM </a:t>
            </a:r>
            <a:r>
              <a:rPr lang="zh-CN" altLang="en-US" sz="1200" b="0" i="0" kern="1200" dirty="0" smtClean="0">
                <a:solidFill>
                  <a:schemeClr val="tx1"/>
                </a:solidFill>
                <a:effectLst/>
                <a:latin typeface="+mn-lt"/>
                <a:ea typeface="+mn-ea"/>
                <a:cs typeface="+mn-cs"/>
              </a:rPr>
              <a:t>结构较为复杂，频繁的操作很可能会引发性能问题。</a:t>
            </a:r>
            <a:r>
              <a:rPr lang="en-US" altLang="zh-CN" sz="1200" b="0" i="0" kern="1200" dirty="0" smtClean="0">
                <a:solidFill>
                  <a:schemeClr val="tx1"/>
                </a:solidFill>
                <a:effectLst/>
                <a:latin typeface="+mn-lt"/>
                <a:ea typeface="+mn-ea"/>
                <a:cs typeface="+mn-cs"/>
              </a:rPr>
              <a:t>React </a:t>
            </a:r>
            <a:r>
              <a:rPr lang="zh-CN" altLang="en-US" sz="1200" b="0" i="0" kern="1200" dirty="0" smtClean="0">
                <a:solidFill>
                  <a:schemeClr val="tx1"/>
                </a:solidFill>
                <a:effectLst/>
                <a:latin typeface="+mn-lt"/>
                <a:ea typeface="+mn-ea"/>
                <a:cs typeface="+mn-cs"/>
              </a:rPr>
              <a:t>为了解决这个问题，引入了虚拟 </a:t>
            </a:r>
            <a:r>
              <a:rPr lang="en-US" altLang="zh-CN" sz="1200" b="0" i="0" kern="1200" dirty="0" smtClean="0">
                <a:solidFill>
                  <a:schemeClr val="tx1"/>
                </a:solidFill>
                <a:effectLst/>
                <a:latin typeface="+mn-lt"/>
                <a:ea typeface="+mn-ea"/>
                <a:cs typeface="+mn-cs"/>
              </a:rPr>
              <a:t>DOM </a:t>
            </a:r>
            <a:r>
              <a:rPr lang="zh-CN" altLang="en-US" sz="1200" b="0" i="0" kern="1200" dirty="0" smtClean="0">
                <a:solidFill>
                  <a:schemeClr val="tx1"/>
                </a:solidFill>
                <a:effectLst/>
                <a:latin typeface="+mn-lt"/>
                <a:ea typeface="+mn-ea"/>
                <a:cs typeface="+mn-cs"/>
              </a:rPr>
              <a:t>技术。图 </a:t>
            </a:r>
            <a:r>
              <a:rPr lang="en-US" altLang="zh-CN" sz="1200" b="0" i="0" kern="1200" dirty="0" smtClean="0">
                <a:solidFill>
                  <a:schemeClr val="tx1"/>
                </a:solidFill>
                <a:effectLst/>
                <a:latin typeface="+mn-lt"/>
                <a:ea typeface="+mn-ea"/>
                <a:cs typeface="+mn-cs"/>
              </a:rPr>
              <a:t>2 </a:t>
            </a:r>
            <a:r>
              <a:rPr lang="zh-CN" altLang="en-US" sz="1200" b="0" i="0" kern="1200" dirty="0" smtClean="0">
                <a:solidFill>
                  <a:schemeClr val="tx1"/>
                </a:solidFill>
                <a:effectLst/>
                <a:latin typeface="+mn-lt"/>
                <a:ea typeface="+mn-ea"/>
                <a:cs typeface="+mn-cs"/>
              </a:rPr>
              <a:t>为传统 </a:t>
            </a:r>
            <a:r>
              <a:rPr lang="en-US" altLang="zh-CN" sz="1200" b="0" i="0" kern="1200" dirty="0" smtClean="0">
                <a:solidFill>
                  <a:schemeClr val="tx1"/>
                </a:solidFill>
                <a:effectLst/>
                <a:latin typeface="+mn-lt"/>
                <a:ea typeface="+mn-ea"/>
                <a:cs typeface="+mn-cs"/>
              </a:rPr>
              <a:t>Web </a:t>
            </a:r>
            <a:r>
              <a:rPr lang="zh-CN" altLang="en-US" sz="1200" b="0" i="0" kern="1200" dirty="0" smtClean="0">
                <a:solidFill>
                  <a:schemeClr val="tx1"/>
                </a:solidFill>
                <a:effectLst/>
                <a:latin typeface="+mn-lt"/>
                <a:ea typeface="+mn-ea"/>
                <a:cs typeface="+mn-cs"/>
              </a:rPr>
              <a:t>应用于 </a:t>
            </a:r>
            <a:r>
              <a:rPr lang="en-US" altLang="zh-CN" sz="1200" b="0" i="0" kern="1200" dirty="0" smtClean="0">
                <a:solidFill>
                  <a:schemeClr val="tx1"/>
                </a:solidFill>
                <a:effectLst/>
                <a:latin typeface="+mn-lt"/>
                <a:ea typeface="+mn-ea"/>
                <a:cs typeface="+mn-cs"/>
              </a:rPr>
              <a:t>React Web </a:t>
            </a:r>
            <a:r>
              <a:rPr lang="zh-CN" altLang="en-US" sz="1200" b="0" i="0" kern="1200" dirty="0" smtClean="0">
                <a:solidFill>
                  <a:schemeClr val="tx1"/>
                </a:solidFill>
                <a:effectLst/>
                <a:latin typeface="+mn-lt"/>
                <a:ea typeface="+mn-ea"/>
                <a:cs typeface="+mn-cs"/>
              </a:rPr>
              <a:t>应用的对比图。</a:t>
            </a:r>
          </a:p>
          <a:p>
            <a:endParaRPr kumimoji="1" lang="zh-CN" altLang="en-US" sz="1200" b="0" i="0" kern="1200" dirty="0" smtClean="0">
              <a:solidFill>
                <a:schemeClr val="tx1"/>
              </a:solidFill>
              <a:effectLst/>
              <a:latin typeface="+mn-lt"/>
              <a:ea typeface="+mn-ea"/>
              <a:cs typeface="+mn-cs"/>
            </a:endParaRPr>
          </a:p>
          <a:p>
            <a:pPr fontAlgn="base"/>
            <a:r>
              <a:rPr lang="zh-CN" altLang="en-US" sz="1200" b="0" i="0" kern="1200" dirty="0" smtClean="0">
                <a:solidFill>
                  <a:schemeClr val="tx1"/>
                </a:solidFill>
                <a:effectLst/>
                <a:latin typeface="+mn-lt"/>
                <a:ea typeface="+mn-ea"/>
                <a:cs typeface="+mn-cs"/>
              </a:rPr>
              <a:t>虚拟 </a:t>
            </a:r>
            <a:r>
              <a:rPr lang="en-US" altLang="zh-CN" sz="1200" b="0" i="0" kern="1200" dirty="0" smtClean="0">
                <a:solidFill>
                  <a:schemeClr val="tx1"/>
                </a:solidFill>
                <a:effectLst/>
                <a:latin typeface="+mn-lt"/>
                <a:ea typeface="+mn-ea"/>
                <a:cs typeface="+mn-cs"/>
              </a:rPr>
              <a:t>DOM </a:t>
            </a:r>
            <a:r>
              <a:rPr lang="zh-CN" altLang="en-US" sz="1200" b="0" i="0" kern="1200" dirty="0" smtClean="0">
                <a:solidFill>
                  <a:schemeClr val="tx1"/>
                </a:solidFill>
                <a:effectLst/>
                <a:latin typeface="+mn-lt"/>
                <a:ea typeface="+mn-ea"/>
                <a:cs typeface="+mn-cs"/>
              </a:rPr>
              <a:t>是一个 </a:t>
            </a:r>
            <a:r>
              <a:rPr lang="en-US" altLang="zh-CN" sz="1200" b="0" i="0" kern="1200" dirty="0" smtClean="0">
                <a:solidFill>
                  <a:schemeClr val="tx1"/>
                </a:solidFill>
                <a:effectLst/>
                <a:latin typeface="+mn-lt"/>
                <a:ea typeface="+mn-ea"/>
                <a:cs typeface="+mn-cs"/>
              </a:rPr>
              <a:t>JavaScript </a:t>
            </a:r>
            <a:r>
              <a:rPr lang="zh-CN" altLang="en-US" sz="1200" b="0" i="0" kern="1200" dirty="0" smtClean="0">
                <a:solidFill>
                  <a:schemeClr val="tx1"/>
                </a:solidFill>
                <a:effectLst/>
                <a:latin typeface="+mn-lt"/>
                <a:ea typeface="+mn-ea"/>
                <a:cs typeface="+mn-cs"/>
              </a:rPr>
              <a:t>的树形结构，包含了 </a:t>
            </a:r>
            <a:r>
              <a:rPr lang="en-US" altLang="zh-CN" sz="1200" b="0" i="0" kern="1200" dirty="0" smtClean="0">
                <a:solidFill>
                  <a:schemeClr val="tx1"/>
                </a:solidFill>
                <a:effectLst/>
                <a:latin typeface="+mn-lt"/>
                <a:ea typeface="+mn-ea"/>
                <a:cs typeface="+mn-cs"/>
              </a:rPr>
              <a:t>React </a:t>
            </a:r>
            <a:r>
              <a:rPr lang="zh-CN" altLang="en-US" sz="1200" b="0" i="0" kern="1200" dirty="0" smtClean="0">
                <a:solidFill>
                  <a:schemeClr val="tx1"/>
                </a:solidFill>
                <a:effectLst/>
                <a:latin typeface="+mn-lt"/>
                <a:ea typeface="+mn-ea"/>
                <a:cs typeface="+mn-cs"/>
              </a:rPr>
              <a:t>元素和模块。组件的 </a:t>
            </a:r>
            <a:r>
              <a:rPr lang="en-US" altLang="zh-CN" sz="1200" b="0" i="0" kern="1200" dirty="0" smtClean="0">
                <a:solidFill>
                  <a:schemeClr val="tx1"/>
                </a:solidFill>
                <a:effectLst/>
                <a:latin typeface="+mn-lt"/>
                <a:ea typeface="+mn-ea"/>
                <a:cs typeface="+mn-cs"/>
              </a:rPr>
              <a:t>DOM </a:t>
            </a:r>
            <a:r>
              <a:rPr lang="zh-CN" altLang="en-US" sz="1200" b="0" i="0" kern="1200" dirty="0" smtClean="0">
                <a:solidFill>
                  <a:schemeClr val="tx1"/>
                </a:solidFill>
                <a:effectLst/>
                <a:latin typeface="+mn-lt"/>
                <a:ea typeface="+mn-ea"/>
                <a:cs typeface="+mn-cs"/>
              </a:rPr>
              <a:t>结构就是映射到对应的虚拟 </a:t>
            </a:r>
            <a:r>
              <a:rPr lang="en-US" altLang="zh-CN" sz="1200" b="0" i="0" kern="1200" dirty="0" smtClean="0">
                <a:solidFill>
                  <a:schemeClr val="tx1"/>
                </a:solidFill>
                <a:effectLst/>
                <a:latin typeface="+mn-lt"/>
                <a:ea typeface="+mn-ea"/>
                <a:cs typeface="+mn-cs"/>
              </a:rPr>
              <a:t>DOM </a:t>
            </a:r>
            <a:r>
              <a:rPr lang="zh-CN" altLang="en-US" sz="1200" b="0" i="0" kern="1200" dirty="0" smtClean="0">
                <a:solidFill>
                  <a:schemeClr val="tx1"/>
                </a:solidFill>
                <a:effectLst/>
                <a:latin typeface="+mn-lt"/>
                <a:ea typeface="+mn-ea"/>
                <a:cs typeface="+mn-cs"/>
              </a:rPr>
              <a:t>上，</a:t>
            </a:r>
            <a:r>
              <a:rPr lang="en-US" altLang="zh-CN" sz="1200" b="0" i="0" kern="1200" dirty="0" smtClean="0">
                <a:solidFill>
                  <a:schemeClr val="tx1"/>
                </a:solidFill>
                <a:effectLst/>
                <a:latin typeface="+mn-lt"/>
                <a:ea typeface="+mn-ea"/>
                <a:cs typeface="+mn-cs"/>
              </a:rPr>
              <a:t>React </a:t>
            </a:r>
            <a:r>
              <a:rPr lang="zh-CN" altLang="en-US" sz="1200" b="0" i="0" kern="1200" dirty="0" smtClean="0">
                <a:solidFill>
                  <a:schemeClr val="tx1"/>
                </a:solidFill>
                <a:effectLst/>
                <a:latin typeface="+mn-lt"/>
                <a:ea typeface="+mn-ea"/>
                <a:cs typeface="+mn-cs"/>
              </a:rPr>
              <a:t>通过渲染虚拟 </a:t>
            </a:r>
            <a:r>
              <a:rPr lang="en-US" altLang="zh-CN" sz="1200" b="0" i="0" kern="1200" dirty="0" smtClean="0">
                <a:solidFill>
                  <a:schemeClr val="tx1"/>
                </a:solidFill>
                <a:effectLst/>
                <a:latin typeface="+mn-lt"/>
                <a:ea typeface="+mn-ea"/>
                <a:cs typeface="+mn-cs"/>
              </a:rPr>
              <a:t>DOM </a:t>
            </a:r>
            <a:r>
              <a:rPr lang="zh-CN" altLang="en-US" sz="1200" b="0" i="0" kern="1200" dirty="0" smtClean="0">
                <a:solidFill>
                  <a:schemeClr val="tx1"/>
                </a:solidFill>
                <a:effectLst/>
                <a:latin typeface="+mn-lt"/>
                <a:ea typeface="+mn-ea"/>
                <a:cs typeface="+mn-cs"/>
              </a:rPr>
              <a:t>到浏览器，使得用户界面得以显示。与此同时，</a:t>
            </a:r>
            <a:r>
              <a:rPr lang="en-US" altLang="zh-CN" sz="1200" b="0" i="0" kern="1200" dirty="0" smtClean="0">
                <a:solidFill>
                  <a:schemeClr val="tx1"/>
                </a:solidFill>
                <a:effectLst/>
                <a:latin typeface="+mn-lt"/>
                <a:ea typeface="+mn-ea"/>
                <a:cs typeface="+mn-cs"/>
              </a:rPr>
              <a:t>React </a:t>
            </a:r>
            <a:r>
              <a:rPr lang="zh-CN" altLang="en-US" sz="1200" b="0" i="0" kern="1200" dirty="0" smtClean="0">
                <a:solidFill>
                  <a:schemeClr val="tx1"/>
                </a:solidFill>
                <a:effectLst/>
                <a:latin typeface="+mn-lt"/>
                <a:ea typeface="+mn-ea"/>
                <a:cs typeface="+mn-cs"/>
              </a:rPr>
              <a:t>在虚拟的 </a:t>
            </a:r>
            <a:r>
              <a:rPr lang="en-US" altLang="zh-CN" sz="1200" b="0" i="0" kern="1200" dirty="0" smtClean="0">
                <a:solidFill>
                  <a:schemeClr val="tx1"/>
                </a:solidFill>
                <a:effectLst/>
                <a:latin typeface="+mn-lt"/>
                <a:ea typeface="+mn-ea"/>
                <a:cs typeface="+mn-cs"/>
              </a:rPr>
              <a:t>DOM </a:t>
            </a:r>
            <a:r>
              <a:rPr lang="zh-CN" altLang="en-US" sz="1200" b="0" i="0" kern="1200" dirty="0" smtClean="0">
                <a:solidFill>
                  <a:schemeClr val="tx1"/>
                </a:solidFill>
                <a:effectLst/>
                <a:latin typeface="+mn-lt"/>
                <a:ea typeface="+mn-ea"/>
                <a:cs typeface="+mn-cs"/>
              </a:rPr>
              <a:t>上实现了一个 </a:t>
            </a:r>
            <a:r>
              <a:rPr lang="en-US" altLang="zh-CN" sz="1200" b="0" i="0" kern="1200" dirty="0" smtClean="0">
                <a:solidFill>
                  <a:schemeClr val="tx1"/>
                </a:solidFill>
                <a:effectLst/>
                <a:latin typeface="+mn-lt"/>
                <a:ea typeface="+mn-ea"/>
                <a:cs typeface="+mn-cs"/>
              </a:rPr>
              <a:t>diff </a:t>
            </a:r>
            <a:r>
              <a:rPr lang="zh-CN" altLang="en-US" sz="1200" b="0" i="0" kern="1200" dirty="0" smtClean="0">
                <a:solidFill>
                  <a:schemeClr val="tx1"/>
                </a:solidFill>
                <a:effectLst/>
                <a:latin typeface="+mn-lt"/>
                <a:ea typeface="+mn-ea"/>
                <a:cs typeface="+mn-cs"/>
              </a:rPr>
              <a:t>算法，当要更新组件的时候，会通过 </a:t>
            </a:r>
            <a:r>
              <a:rPr lang="en-US" altLang="zh-CN" sz="1200" b="0" i="0" kern="1200" dirty="0" smtClean="0">
                <a:solidFill>
                  <a:schemeClr val="tx1"/>
                </a:solidFill>
                <a:effectLst/>
                <a:latin typeface="+mn-lt"/>
                <a:ea typeface="+mn-ea"/>
                <a:cs typeface="+mn-cs"/>
              </a:rPr>
              <a:t>diff </a:t>
            </a:r>
            <a:r>
              <a:rPr lang="zh-CN" altLang="en-US" sz="1200" b="0" i="0" kern="1200" dirty="0" smtClean="0">
                <a:solidFill>
                  <a:schemeClr val="tx1"/>
                </a:solidFill>
                <a:effectLst/>
                <a:latin typeface="+mn-lt"/>
                <a:ea typeface="+mn-ea"/>
                <a:cs typeface="+mn-cs"/>
              </a:rPr>
              <a:t>寻找到要变更的 </a:t>
            </a:r>
            <a:r>
              <a:rPr lang="en-US" altLang="zh-CN" sz="1200" b="0" i="0" kern="1200" dirty="0" smtClean="0">
                <a:solidFill>
                  <a:schemeClr val="tx1"/>
                </a:solidFill>
                <a:effectLst/>
                <a:latin typeface="+mn-lt"/>
                <a:ea typeface="+mn-ea"/>
                <a:cs typeface="+mn-cs"/>
              </a:rPr>
              <a:t>DOM </a:t>
            </a:r>
            <a:r>
              <a:rPr lang="zh-CN" altLang="en-US" sz="1200" b="0" i="0" kern="1200" dirty="0" smtClean="0">
                <a:solidFill>
                  <a:schemeClr val="tx1"/>
                </a:solidFill>
                <a:effectLst/>
                <a:latin typeface="+mn-lt"/>
                <a:ea typeface="+mn-ea"/>
                <a:cs typeface="+mn-cs"/>
              </a:rPr>
              <a:t>节点，再把这个修改更新到浏览器实际的 </a:t>
            </a:r>
            <a:r>
              <a:rPr lang="en-US" altLang="zh-CN" sz="1200" b="0" i="0" kern="1200" dirty="0" smtClean="0">
                <a:solidFill>
                  <a:schemeClr val="tx1"/>
                </a:solidFill>
                <a:effectLst/>
                <a:latin typeface="+mn-lt"/>
                <a:ea typeface="+mn-ea"/>
                <a:cs typeface="+mn-cs"/>
              </a:rPr>
              <a:t>DOM </a:t>
            </a:r>
            <a:r>
              <a:rPr lang="zh-CN" altLang="en-US" sz="1200" b="0" i="0" kern="1200" dirty="0" smtClean="0">
                <a:solidFill>
                  <a:schemeClr val="tx1"/>
                </a:solidFill>
                <a:effectLst/>
                <a:latin typeface="+mn-lt"/>
                <a:ea typeface="+mn-ea"/>
                <a:cs typeface="+mn-cs"/>
              </a:rPr>
              <a:t>节点上，所以在 </a:t>
            </a:r>
            <a:r>
              <a:rPr lang="en-US" altLang="zh-CN" sz="1200" b="0" i="0" kern="1200" dirty="0" smtClean="0">
                <a:solidFill>
                  <a:schemeClr val="tx1"/>
                </a:solidFill>
                <a:effectLst/>
                <a:latin typeface="+mn-lt"/>
                <a:ea typeface="+mn-ea"/>
                <a:cs typeface="+mn-cs"/>
              </a:rPr>
              <a:t>React </a:t>
            </a:r>
            <a:r>
              <a:rPr lang="zh-CN" altLang="en-US" sz="1200" b="0" i="0" kern="1200" dirty="0" smtClean="0">
                <a:solidFill>
                  <a:schemeClr val="tx1"/>
                </a:solidFill>
                <a:effectLst/>
                <a:latin typeface="+mn-lt"/>
                <a:ea typeface="+mn-ea"/>
                <a:cs typeface="+mn-cs"/>
              </a:rPr>
              <a:t>中，当页面发生变化时实际上不是真的渲染整个 </a:t>
            </a:r>
            <a:r>
              <a:rPr lang="en-US" altLang="zh-CN" sz="1200" b="0" i="0" kern="1200" dirty="0" smtClean="0">
                <a:solidFill>
                  <a:schemeClr val="tx1"/>
                </a:solidFill>
                <a:effectLst/>
                <a:latin typeface="+mn-lt"/>
                <a:ea typeface="+mn-ea"/>
                <a:cs typeface="+mn-cs"/>
              </a:rPr>
              <a:t>DOM </a:t>
            </a:r>
            <a:r>
              <a:rPr lang="zh-CN" altLang="en-US" sz="1200" b="0" i="0" kern="1200" dirty="0" smtClean="0">
                <a:solidFill>
                  <a:schemeClr val="tx1"/>
                </a:solidFill>
                <a:effectLst/>
                <a:latin typeface="+mn-lt"/>
                <a:ea typeface="+mn-ea"/>
                <a:cs typeface="+mn-cs"/>
              </a:rPr>
              <a:t>树。</a:t>
            </a:r>
          </a:p>
          <a:p>
            <a:pPr fontAlgn="base"/>
            <a:endParaRPr lang="zh-CN" altLang="en-US" sz="1200" b="0" i="0" kern="1200" dirty="0" smtClean="0">
              <a:solidFill>
                <a:schemeClr val="tx1"/>
              </a:solidFill>
              <a:effectLst/>
              <a:latin typeface="+mn-lt"/>
              <a:ea typeface="+mn-ea"/>
              <a:cs typeface="+mn-cs"/>
            </a:endParaRPr>
          </a:p>
          <a:p>
            <a:pPr fontAlgn="base"/>
            <a:r>
              <a:rPr lang="en-US" altLang="zh-CN" sz="1200" b="0" i="0" kern="1200" dirty="0" smtClean="0">
                <a:solidFill>
                  <a:schemeClr val="tx1"/>
                </a:solidFill>
                <a:effectLst/>
                <a:latin typeface="+mn-lt"/>
                <a:ea typeface="+mn-ea"/>
                <a:cs typeface="+mn-cs"/>
              </a:rPr>
              <a:t>React </a:t>
            </a:r>
            <a:r>
              <a:rPr lang="zh-CN" altLang="en-US" sz="1200" b="0" i="0" kern="1200" dirty="0" smtClean="0">
                <a:solidFill>
                  <a:schemeClr val="tx1"/>
                </a:solidFill>
                <a:effectLst/>
                <a:latin typeface="+mn-lt"/>
                <a:ea typeface="+mn-ea"/>
                <a:cs typeface="+mn-cs"/>
              </a:rPr>
              <a:t>虚拟 </a:t>
            </a:r>
            <a:r>
              <a:rPr lang="en-US" altLang="zh-CN" sz="1200" b="0" i="0" kern="1200" dirty="0" smtClean="0">
                <a:solidFill>
                  <a:schemeClr val="tx1"/>
                </a:solidFill>
                <a:effectLst/>
                <a:latin typeface="+mn-lt"/>
                <a:ea typeface="+mn-ea"/>
                <a:cs typeface="+mn-cs"/>
              </a:rPr>
              <a:t>DOM </a:t>
            </a:r>
            <a:r>
              <a:rPr lang="zh-CN" altLang="en-US" sz="1200" b="0" i="0" kern="1200" dirty="0" smtClean="0">
                <a:solidFill>
                  <a:schemeClr val="tx1"/>
                </a:solidFill>
                <a:effectLst/>
                <a:latin typeface="+mn-lt"/>
                <a:ea typeface="+mn-ea"/>
                <a:cs typeface="+mn-cs"/>
              </a:rPr>
              <a:t>中的诸多如 </a:t>
            </a:r>
            <a:r>
              <a:rPr lang="en-US" altLang="zh-CN" sz="1200" b="0" i="0" kern="1200" dirty="0" smtClean="0">
                <a:solidFill>
                  <a:schemeClr val="tx1"/>
                </a:solidFill>
                <a:effectLst/>
                <a:latin typeface="+mn-lt"/>
                <a:ea typeface="+mn-ea"/>
                <a:cs typeface="+mn-cs"/>
              </a:rPr>
              <a:t>div </a:t>
            </a:r>
            <a:r>
              <a:rPr lang="zh-CN" altLang="en-US" sz="1200" b="0" i="0" kern="1200" dirty="0" smtClean="0">
                <a:solidFill>
                  <a:schemeClr val="tx1"/>
                </a:solidFill>
                <a:effectLst/>
                <a:latin typeface="+mn-lt"/>
                <a:ea typeface="+mn-ea"/>
                <a:cs typeface="+mn-cs"/>
              </a:rPr>
              <a:t>一类的标签与实际 </a:t>
            </a:r>
            <a:r>
              <a:rPr lang="en-US" altLang="zh-CN" sz="1200" b="0" i="0" kern="1200" dirty="0" smtClean="0">
                <a:solidFill>
                  <a:schemeClr val="tx1"/>
                </a:solidFill>
                <a:effectLst/>
                <a:latin typeface="+mn-lt"/>
                <a:ea typeface="+mn-ea"/>
                <a:cs typeface="+mn-cs"/>
              </a:rPr>
              <a:t>DOM </a:t>
            </a:r>
            <a:r>
              <a:rPr lang="zh-CN" altLang="en-US" sz="1200" b="0" i="0" kern="1200" dirty="0" smtClean="0">
                <a:solidFill>
                  <a:schemeClr val="tx1"/>
                </a:solidFill>
                <a:effectLst/>
                <a:latin typeface="+mn-lt"/>
                <a:ea typeface="+mn-ea"/>
                <a:cs typeface="+mn-cs"/>
              </a:rPr>
              <a:t>中的 </a:t>
            </a:r>
            <a:r>
              <a:rPr lang="en-US" altLang="zh-CN" sz="1200" b="0" i="0" kern="1200" dirty="0" smtClean="0">
                <a:solidFill>
                  <a:schemeClr val="tx1"/>
                </a:solidFill>
                <a:effectLst/>
                <a:latin typeface="+mn-lt"/>
                <a:ea typeface="+mn-ea"/>
                <a:cs typeface="+mn-cs"/>
              </a:rPr>
              <a:t>div </a:t>
            </a:r>
            <a:r>
              <a:rPr lang="zh-CN" altLang="en-US" sz="1200" b="0" i="0" kern="1200" dirty="0" smtClean="0">
                <a:solidFill>
                  <a:schemeClr val="tx1"/>
                </a:solidFill>
                <a:effectLst/>
                <a:latin typeface="+mn-lt"/>
                <a:ea typeface="+mn-ea"/>
                <a:cs typeface="+mn-cs"/>
              </a:rPr>
              <a:t>是相互独立的两个概念，它是一个纯粹的 </a:t>
            </a:r>
            <a:r>
              <a:rPr lang="en-US" altLang="zh-CN" sz="1200" b="0" i="0" kern="1200" dirty="0" smtClean="0">
                <a:solidFill>
                  <a:schemeClr val="tx1"/>
                </a:solidFill>
                <a:effectLst/>
                <a:latin typeface="+mn-lt"/>
                <a:ea typeface="+mn-ea"/>
                <a:cs typeface="+mn-cs"/>
              </a:rPr>
              <a:t>JS </a:t>
            </a:r>
            <a:r>
              <a:rPr lang="zh-CN" altLang="en-US" sz="1200" b="0" i="0" kern="1200" dirty="0" smtClean="0">
                <a:solidFill>
                  <a:schemeClr val="tx1"/>
                </a:solidFill>
                <a:effectLst/>
                <a:latin typeface="+mn-lt"/>
                <a:ea typeface="+mn-ea"/>
                <a:cs typeface="+mn-cs"/>
              </a:rPr>
              <a:t>数据结构，它只是提供了一个与 </a:t>
            </a:r>
            <a:r>
              <a:rPr lang="en-US" altLang="zh-CN" sz="1200" b="0" i="0" kern="1200" dirty="0" smtClean="0">
                <a:solidFill>
                  <a:schemeClr val="tx1"/>
                </a:solidFill>
                <a:effectLst/>
                <a:latin typeface="+mn-lt"/>
                <a:ea typeface="+mn-ea"/>
                <a:cs typeface="+mn-cs"/>
              </a:rPr>
              <a:t>DOM </a:t>
            </a:r>
            <a:r>
              <a:rPr lang="zh-CN" altLang="en-US" sz="1200" b="0" i="0" kern="1200" dirty="0" smtClean="0">
                <a:solidFill>
                  <a:schemeClr val="tx1"/>
                </a:solidFill>
                <a:effectLst/>
                <a:latin typeface="+mn-lt"/>
                <a:ea typeface="+mn-ea"/>
                <a:cs typeface="+mn-cs"/>
              </a:rPr>
              <a:t>类似的 </a:t>
            </a:r>
            <a:r>
              <a:rPr lang="en-US" altLang="zh-CN" sz="1200" b="0" i="0" kern="1200" dirty="0" smtClean="0">
                <a:solidFill>
                  <a:schemeClr val="tx1"/>
                </a:solidFill>
                <a:effectLst/>
                <a:latin typeface="+mn-lt"/>
                <a:ea typeface="+mn-ea"/>
                <a:cs typeface="+mn-cs"/>
              </a:rPr>
              <a:t>Tag </a:t>
            </a:r>
            <a:r>
              <a:rPr lang="zh-CN" altLang="en-US" sz="1200" b="0" i="0" kern="1200" dirty="0" smtClean="0">
                <a:solidFill>
                  <a:schemeClr val="tx1"/>
                </a:solidFill>
                <a:effectLst/>
                <a:latin typeface="+mn-lt"/>
                <a:ea typeface="+mn-ea"/>
                <a:cs typeface="+mn-cs"/>
              </a:rPr>
              <a:t>和 </a:t>
            </a:r>
            <a:r>
              <a:rPr lang="en-US" altLang="zh-CN" sz="1200" b="0" i="0" kern="1200" dirty="0" smtClean="0">
                <a:solidFill>
                  <a:schemeClr val="tx1"/>
                </a:solidFill>
                <a:effectLst/>
                <a:latin typeface="+mn-lt"/>
                <a:ea typeface="+mn-ea"/>
                <a:cs typeface="+mn-cs"/>
              </a:rPr>
              <a:t>API</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React </a:t>
            </a:r>
            <a:r>
              <a:rPr lang="zh-CN" altLang="en-US" sz="1200" b="0" i="0" kern="1200" dirty="0" smtClean="0">
                <a:solidFill>
                  <a:schemeClr val="tx1"/>
                </a:solidFill>
                <a:effectLst/>
                <a:latin typeface="+mn-lt"/>
                <a:ea typeface="+mn-ea"/>
                <a:cs typeface="+mn-cs"/>
              </a:rPr>
              <a:t>会通过自身的逻辑和算法，转化为真正的 </a:t>
            </a:r>
            <a:r>
              <a:rPr lang="en-US" altLang="zh-CN" sz="1200" b="0" i="0" kern="1200" dirty="0" smtClean="0">
                <a:solidFill>
                  <a:schemeClr val="tx1"/>
                </a:solidFill>
                <a:effectLst/>
                <a:latin typeface="+mn-lt"/>
                <a:ea typeface="+mn-ea"/>
                <a:cs typeface="+mn-cs"/>
              </a:rPr>
              <a:t>DOM </a:t>
            </a:r>
            <a:r>
              <a:rPr lang="zh-CN" altLang="en-US" sz="1200" b="0" i="0" kern="1200" dirty="0" smtClean="0">
                <a:solidFill>
                  <a:schemeClr val="tx1"/>
                </a:solidFill>
                <a:effectLst/>
                <a:latin typeface="+mn-lt"/>
                <a:ea typeface="+mn-ea"/>
                <a:cs typeface="+mn-cs"/>
              </a:rPr>
              <a:t>节点。也正是因为这样的结构，虚拟 </a:t>
            </a:r>
            <a:r>
              <a:rPr lang="en-US" altLang="zh-CN" sz="1200" b="0" i="0" kern="1200" dirty="0" smtClean="0">
                <a:solidFill>
                  <a:schemeClr val="tx1"/>
                </a:solidFill>
                <a:effectLst/>
                <a:latin typeface="+mn-lt"/>
                <a:ea typeface="+mn-ea"/>
                <a:cs typeface="+mn-cs"/>
              </a:rPr>
              <a:t>DOM </a:t>
            </a:r>
            <a:r>
              <a:rPr lang="zh-CN" altLang="en-US" sz="1200" b="0" i="0" kern="1200" dirty="0" smtClean="0">
                <a:solidFill>
                  <a:schemeClr val="tx1"/>
                </a:solidFill>
                <a:effectLst/>
                <a:latin typeface="+mn-lt"/>
                <a:ea typeface="+mn-ea"/>
                <a:cs typeface="+mn-cs"/>
              </a:rPr>
              <a:t>的性能要比原生 </a:t>
            </a:r>
            <a:r>
              <a:rPr lang="en-US" altLang="zh-CN" sz="1200" b="0" i="0" kern="1200" dirty="0" smtClean="0">
                <a:solidFill>
                  <a:schemeClr val="tx1"/>
                </a:solidFill>
                <a:effectLst/>
                <a:latin typeface="+mn-lt"/>
                <a:ea typeface="+mn-ea"/>
                <a:cs typeface="+mn-cs"/>
              </a:rPr>
              <a:t>DOM </a:t>
            </a:r>
            <a:r>
              <a:rPr lang="zh-CN" altLang="en-US" sz="1200" b="0" i="0" kern="1200" dirty="0" smtClean="0">
                <a:solidFill>
                  <a:schemeClr val="tx1"/>
                </a:solidFill>
                <a:effectLst/>
                <a:latin typeface="+mn-lt"/>
                <a:ea typeface="+mn-ea"/>
                <a:cs typeface="+mn-cs"/>
              </a:rPr>
              <a:t>快很多。</a:t>
            </a:r>
          </a:p>
          <a:p>
            <a:pPr fontAlgn="base"/>
            <a:endParaRPr lang="zh-CN" altLang="en-US" sz="1200" b="0" i="0" kern="1200" dirty="0" smtClean="0">
              <a:solidFill>
                <a:schemeClr val="tx1"/>
              </a:solidFill>
              <a:effectLst/>
              <a:latin typeface="+mn-lt"/>
              <a:ea typeface="+mn-ea"/>
              <a:cs typeface="+mn-cs"/>
            </a:endParaRPr>
          </a:p>
          <a:p>
            <a:pPr fontAlgn="base"/>
            <a:r>
              <a:rPr lang="zh-CN" altLang="en-US" sz="1200" b="0" i="0" kern="1200" dirty="0" smtClean="0">
                <a:solidFill>
                  <a:schemeClr val="tx1"/>
                </a:solidFill>
                <a:effectLst/>
                <a:latin typeface="+mn-lt"/>
                <a:ea typeface="+mn-ea"/>
                <a:cs typeface="+mn-cs"/>
              </a:rPr>
              <a:t>图 </a:t>
            </a:r>
            <a:r>
              <a:rPr lang="en-US" altLang="zh-CN" sz="1200" b="0" i="0" kern="1200" dirty="0" smtClean="0">
                <a:solidFill>
                  <a:schemeClr val="tx1"/>
                </a:solidFill>
                <a:effectLst/>
                <a:latin typeface="+mn-lt"/>
                <a:ea typeface="+mn-ea"/>
                <a:cs typeface="+mn-cs"/>
              </a:rPr>
              <a:t>3 </a:t>
            </a:r>
            <a:r>
              <a:rPr lang="zh-CN" altLang="en-US" sz="1200" b="0" i="0" kern="1200" dirty="0" smtClean="0">
                <a:solidFill>
                  <a:schemeClr val="tx1"/>
                </a:solidFill>
                <a:effectLst/>
                <a:latin typeface="+mn-lt"/>
                <a:ea typeface="+mn-ea"/>
                <a:cs typeface="+mn-cs"/>
              </a:rPr>
              <a:t>模拟了虚拟 </a:t>
            </a:r>
            <a:r>
              <a:rPr lang="en-US" altLang="zh-CN" sz="1200" b="0" i="0" kern="1200" dirty="0" smtClean="0">
                <a:solidFill>
                  <a:schemeClr val="tx1"/>
                </a:solidFill>
                <a:effectLst/>
                <a:latin typeface="+mn-lt"/>
                <a:ea typeface="+mn-ea"/>
                <a:cs typeface="+mn-cs"/>
              </a:rPr>
              <a:t>DOM </a:t>
            </a:r>
            <a:r>
              <a:rPr lang="zh-CN" altLang="en-US" sz="1200" b="0" i="0" kern="1200" dirty="0" smtClean="0">
                <a:solidFill>
                  <a:schemeClr val="tx1"/>
                </a:solidFill>
                <a:effectLst/>
                <a:latin typeface="+mn-lt"/>
                <a:ea typeface="+mn-ea"/>
                <a:cs typeface="+mn-cs"/>
              </a:rPr>
              <a:t>数据更新的场景：</a:t>
            </a:r>
          </a:p>
          <a:p>
            <a:pPr fontAlgn="base"/>
            <a:endParaRPr lang="zh-CN" altLang="en-US" sz="1200" b="0" i="0" kern="1200" dirty="0" smtClean="0">
              <a:solidFill>
                <a:schemeClr val="tx1"/>
              </a:solidFill>
              <a:effectLst/>
              <a:latin typeface="+mn-lt"/>
              <a:ea typeface="+mn-ea"/>
              <a:cs typeface="+mn-cs"/>
            </a:endParaRPr>
          </a:p>
          <a:p>
            <a:pPr fontAlgn="base"/>
            <a:r>
              <a:rPr lang="zh-CN" altLang="en-US" sz="1200" b="0" i="0" kern="1200" dirty="0" smtClean="0">
                <a:solidFill>
                  <a:schemeClr val="tx1"/>
                </a:solidFill>
                <a:effectLst/>
                <a:latin typeface="+mn-lt"/>
                <a:ea typeface="+mn-ea"/>
                <a:cs typeface="+mn-cs"/>
              </a:rPr>
              <a:t>在当前页面中数据发生变化时，</a:t>
            </a:r>
            <a:r>
              <a:rPr lang="en-US" altLang="zh-CN" sz="1200" b="0" i="0" kern="1200" dirty="0" smtClean="0">
                <a:solidFill>
                  <a:schemeClr val="tx1"/>
                </a:solidFill>
                <a:effectLst/>
                <a:latin typeface="+mn-lt"/>
                <a:ea typeface="+mn-ea"/>
                <a:cs typeface="+mn-cs"/>
              </a:rPr>
              <a:t>React </a:t>
            </a:r>
            <a:r>
              <a:rPr lang="zh-CN" altLang="en-US" sz="1200" b="0" i="0" kern="1200" dirty="0" smtClean="0">
                <a:solidFill>
                  <a:schemeClr val="tx1"/>
                </a:solidFill>
                <a:effectLst/>
                <a:latin typeface="+mn-lt"/>
                <a:ea typeface="+mn-ea"/>
                <a:cs typeface="+mn-cs"/>
              </a:rPr>
              <a:t>会重新构建其 </a:t>
            </a:r>
            <a:r>
              <a:rPr lang="en-US" altLang="zh-CN" sz="1200" b="0" i="0" kern="1200" dirty="0" smtClean="0">
                <a:solidFill>
                  <a:schemeClr val="tx1"/>
                </a:solidFill>
                <a:effectLst/>
                <a:latin typeface="+mn-lt"/>
                <a:ea typeface="+mn-ea"/>
                <a:cs typeface="+mn-cs"/>
              </a:rPr>
              <a:t>DOM </a:t>
            </a:r>
            <a:r>
              <a:rPr lang="zh-CN" altLang="en-US" sz="1200" b="0" i="0" kern="1200" dirty="0" smtClean="0">
                <a:solidFill>
                  <a:schemeClr val="tx1"/>
                </a:solidFill>
                <a:effectLst/>
                <a:latin typeface="+mn-lt"/>
                <a:ea typeface="+mn-ea"/>
                <a:cs typeface="+mn-cs"/>
              </a:rPr>
              <a:t>树，也就是我们所说的虚拟 </a:t>
            </a:r>
            <a:r>
              <a:rPr lang="en-US" altLang="zh-CN" sz="1200" b="0" i="0" kern="1200" dirty="0" smtClean="0">
                <a:solidFill>
                  <a:schemeClr val="tx1"/>
                </a:solidFill>
                <a:effectLst/>
                <a:latin typeface="+mn-lt"/>
                <a:ea typeface="+mn-ea"/>
                <a:cs typeface="+mn-cs"/>
              </a:rPr>
              <a:t>DOM</a:t>
            </a:r>
            <a:r>
              <a:rPr lang="zh-CN" altLang="en-US" sz="1200" b="0" i="0" kern="1200" dirty="0" smtClean="0">
                <a:solidFill>
                  <a:schemeClr val="tx1"/>
                </a:solidFill>
                <a:effectLst/>
                <a:latin typeface="+mn-lt"/>
                <a:ea typeface="+mn-ea"/>
                <a:cs typeface="+mn-cs"/>
              </a:rPr>
              <a:t>。然后 </a:t>
            </a:r>
            <a:r>
              <a:rPr lang="en-US" altLang="zh-CN" sz="1200" b="0" i="0" kern="1200" dirty="0" smtClean="0">
                <a:solidFill>
                  <a:schemeClr val="tx1"/>
                </a:solidFill>
                <a:effectLst/>
                <a:latin typeface="+mn-lt"/>
                <a:ea typeface="+mn-ea"/>
                <a:cs typeface="+mn-cs"/>
              </a:rPr>
              <a:t>React </a:t>
            </a:r>
            <a:r>
              <a:rPr lang="zh-CN" altLang="en-US" sz="1200" b="0" i="0" kern="1200" dirty="0" smtClean="0">
                <a:solidFill>
                  <a:schemeClr val="tx1"/>
                </a:solidFill>
                <a:effectLst/>
                <a:latin typeface="+mn-lt"/>
                <a:ea typeface="+mn-ea"/>
                <a:cs typeface="+mn-cs"/>
              </a:rPr>
              <a:t>会将这个新构建好的虚拟 </a:t>
            </a:r>
            <a:r>
              <a:rPr lang="en-US" altLang="zh-CN" sz="1200" b="0" i="0" kern="1200" dirty="0" smtClean="0">
                <a:solidFill>
                  <a:schemeClr val="tx1"/>
                </a:solidFill>
                <a:effectLst/>
                <a:latin typeface="+mn-lt"/>
                <a:ea typeface="+mn-ea"/>
                <a:cs typeface="+mn-cs"/>
              </a:rPr>
              <a:t>DOM </a:t>
            </a:r>
            <a:r>
              <a:rPr lang="zh-CN" altLang="en-US" sz="1200" b="0" i="0" kern="1200" dirty="0" smtClean="0">
                <a:solidFill>
                  <a:schemeClr val="tx1"/>
                </a:solidFill>
                <a:effectLst/>
                <a:latin typeface="+mn-lt"/>
                <a:ea typeface="+mn-ea"/>
                <a:cs typeface="+mn-cs"/>
              </a:rPr>
              <a:t>树与更新之前的虚拟 </a:t>
            </a:r>
            <a:r>
              <a:rPr lang="en-US" altLang="zh-CN" sz="1200" b="0" i="0" kern="1200" dirty="0" smtClean="0">
                <a:solidFill>
                  <a:schemeClr val="tx1"/>
                </a:solidFill>
                <a:effectLst/>
                <a:latin typeface="+mn-lt"/>
                <a:ea typeface="+mn-ea"/>
                <a:cs typeface="+mn-cs"/>
              </a:rPr>
              <a:t>DOM </a:t>
            </a:r>
            <a:r>
              <a:rPr lang="zh-CN" altLang="en-US" sz="1200" b="0" i="0" kern="1200" dirty="0" smtClean="0">
                <a:solidFill>
                  <a:schemeClr val="tx1"/>
                </a:solidFill>
                <a:effectLst/>
                <a:latin typeface="+mn-lt"/>
                <a:ea typeface="+mn-ea"/>
                <a:cs typeface="+mn-cs"/>
              </a:rPr>
              <a:t>树加以比对得出结构差异：增加一个黄色节点，删除一个粉红色节点。通过这样的对比，使得浏览器实际的更新过程中，可以只修改变更部分</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黄色节点和粉红色节点，而其它节点保持不变。</a:t>
            </a:r>
          </a:p>
          <a:p>
            <a:endParaRPr kumimoji="1" lang="zh-CN" altLang="en-US" dirty="0"/>
          </a:p>
        </p:txBody>
      </p:sp>
      <p:sp>
        <p:nvSpPr>
          <p:cNvPr id="4" name="幻灯片编号占位符 3"/>
          <p:cNvSpPr>
            <a:spLocks noGrp="1"/>
          </p:cNvSpPr>
          <p:nvPr>
            <p:ph type="sldNum" sz="quarter" idx="10"/>
          </p:nvPr>
        </p:nvSpPr>
        <p:spPr/>
        <p:txBody>
          <a:bodyPr/>
          <a:lstStyle/>
          <a:p>
            <a:fld id="{E741FFA0-699A-44D1-8003-6A191E8D3A66}" type="slidenum">
              <a:rPr lang="en-US" smtClean="0"/>
              <a:pPr/>
              <a:t>27</a:t>
            </a:fld>
            <a:endParaRPr lang="en-US"/>
          </a:p>
        </p:txBody>
      </p:sp>
    </p:spTree>
    <p:extLst>
      <p:ext uri="{BB962C8B-B14F-4D97-AF65-F5344CB8AC3E}">
        <p14:creationId xmlns:p14="http://schemas.microsoft.com/office/powerpoint/2010/main" val="118462262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92500" lnSpcReduction="20000"/>
          </a:bodyPr>
          <a:lstStyle/>
          <a:p>
            <a:pPr fontAlgn="base"/>
            <a:r>
              <a:rPr lang="zh-CN" altLang="en-US" sz="1200" b="0" i="0" kern="1200" dirty="0" smtClean="0">
                <a:solidFill>
                  <a:schemeClr val="tx1"/>
                </a:solidFill>
                <a:effectLst/>
                <a:latin typeface="+mn-lt"/>
                <a:ea typeface="+mn-ea"/>
                <a:cs typeface="+mn-cs"/>
              </a:rPr>
              <a:t>组件的生命周期主要可以分为三个阶段，</a:t>
            </a:r>
            <a:r>
              <a:rPr lang="en-US" altLang="zh-CN" sz="1200" b="0" i="0" kern="1200" dirty="0" smtClean="0">
                <a:solidFill>
                  <a:schemeClr val="tx1"/>
                </a:solidFill>
                <a:effectLst/>
                <a:latin typeface="+mn-lt"/>
                <a:ea typeface="+mn-ea"/>
                <a:cs typeface="+mn-cs"/>
              </a:rPr>
              <a:t>Mounting</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Updating</a:t>
            </a:r>
            <a:r>
              <a:rPr lang="zh-CN" altLang="en-US"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Unmounting</a:t>
            </a:r>
            <a:r>
              <a:rPr lang="zh-CN" altLang="en-US" sz="1200" b="0" i="0" kern="1200" dirty="0" smtClean="0">
                <a:solidFill>
                  <a:schemeClr val="tx1"/>
                </a:solidFill>
                <a:effectLst/>
                <a:latin typeface="+mn-lt"/>
                <a:ea typeface="+mn-ea"/>
                <a:cs typeface="+mn-cs"/>
              </a:rPr>
              <a:t>。</a:t>
            </a:r>
          </a:p>
          <a:p>
            <a:pPr fontAlgn="base"/>
            <a:endParaRPr lang="zh-CN" altLang="en-US" sz="1200" b="0" i="0" kern="1200" dirty="0" smtClean="0">
              <a:solidFill>
                <a:schemeClr val="tx1"/>
              </a:solidFill>
              <a:effectLst/>
              <a:latin typeface="+mn-lt"/>
              <a:ea typeface="+mn-ea"/>
              <a:cs typeface="+mn-cs"/>
            </a:endParaRPr>
          </a:p>
          <a:p>
            <a:pPr fontAlgn="base"/>
            <a:r>
              <a:rPr lang="en-US" altLang="zh-CN" sz="1200" b="0" i="0" kern="1200" dirty="0" smtClean="0">
                <a:solidFill>
                  <a:schemeClr val="tx1"/>
                </a:solidFill>
                <a:effectLst/>
                <a:latin typeface="+mn-lt"/>
                <a:ea typeface="+mn-ea"/>
                <a:cs typeface="+mn-cs"/>
              </a:rPr>
              <a:t>React </a:t>
            </a:r>
            <a:r>
              <a:rPr lang="zh-CN" altLang="en-US" sz="1200" b="0" i="0" kern="1200" dirty="0" smtClean="0">
                <a:solidFill>
                  <a:schemeClr val="tx1"/>
                </a:solidFill>
                <a:effectLst/>
                <a:latin typeface="+mn-lt"/>
                <a:ea typeface="+mn-ea"/>
                <a:cs typeface="+mn-cs"/>
              </a:rPr>
              <a:t>在每一阶段开始前提供了 </a:t>
            </a:r>
            <a:r>
              <a:rPr lang="en-US" altLang="zh-CN" sz="1200" b="0" i="0" kern="1200" dirty="0" smtClean="0">
                <a:solidFill>
                  <a:schemeClr val="tx1"/>
                </a:solidFill>
                <a:effectLst/>
                <a:latin typeface="+mn-lt"/>
                <a:ea typeface="+mn-ea"/>
                <a:cs typeface="+mn-cs"/>
              </a:rPr>
              <a:t>will </a:t>
            </a:r>
            <a:r>
              <a:rPr lang="zh-CN" altLang="en-US" sz="1200" b="0" i="0" kern="1200" dirty="0" smtClean="0">
                <a:solidFill>
                  <a:schemeClr val="tx1"/>
                </a:solidFill>
                <a:effectLst/>
                <a:latin typeface="+mn-lt"/>
                <a:ea typeface="+mn-ea"/>
                <a:cs typeface="+mn-cs"/>
              </a:rPr>
              <a:t>方法用于执行恰好在这一阶段开始前需要实行的操作，为每一段结束之后提供了 </a:t>
            </a:r>
            <a:r>
              <a:rPr lang="en-US" altLang="zh-CN" sz="1200" b="0" i="0" kern="1200" dirty="0" smtClean="0">
                <a:solidFill>
                  <a:schemeClr val="tx1"/>
                </a:solidFill>
                <a:effectLst/>
                <a:latin typeface="+mn-lt"/>
                <a:ea typeface="+mn-ea"/>
                <a:cs typeface="+mn-cs"/>
              </a:rPr>
              <a:t>did </a:t>
            </a:r>
            <a:r>
              <a:rPr lang="zh-CN" altLang="en-US" sz="1200" b="0" i="0" kern="1200" dirty="0" smtClean="0">
                <a:solidFill>
                  <a:schemeClr val="tx1"/>
                </a:solidFill>
                <a:effectLst/>
                <a:latin typeface="+mn-lt"/>
                <a:ea typeface="+mn-ea"/>
                <a:cs typeface="+mn-cs"/>
              </a:rPr>
              <a:t>方法用于执行恰好这一阶段结束时需要实现的操作。下面我们详细说明一下每一个阶段的具体实现。</a:t>
            </a:r>
          </a:p>
          <a:p>
            <a:pPr fontAlgn="base"/>
            <a:endParaRPr lang="zh-CN" altLang="en-US" sz="1200" b="0" i="0" kern="1200" dirty="0" smtClean="0">
              <a:solidFill>
                <a:schemeClr val="tx1"/>
              </a:solidFill>
              <a:effectLst/>
              <a:latin typeface="+mn-lt"/>
              <a:ea typeface="+mn-ea"/>
              <a:cs typeface="+mn-cs"/>
            </a:endParaRPr>
          </a:p>
          <a:p>
            <a:pPr fontAlgn="base"/>
            <a:r>
              <a:rPr lang="zh-CN" altLang="en-US" sz="1200" b="0" i="0" kern="1200" dirty="0" smtClean="0">
                <a:solidFill>
                  <a:schemeClr val="tx1"/>
                </a:solidFill>
                <a:effectLst/>
                <a:latin typeface="+mn-lt"/>
                <a:ea typeface="+mn-ea"/>
                <a:cs typeface="+mn-cs"/>
              </a:rPr>
              <a:t>首先在 </a:t>
            </a:r>
            <a:r>
              <a:rPr lang="en-US" altLang="zh-CN" sz="1200" b="0" i="0" kern="1200" dirty="0" smtClean="0">
                <a:solidFill>
                  <a:schemeClr val="tx1"/>
                </a:solidFill>
                <a:effectLst/>
                <a:latin typeface="+mn-lt"/>
                <a:ea typeface="+mn-ea"/>
                <a:cs typeface="+mn-cs"/>
              </a:rPr>
              <a:t>Mounting </a:t>
            </a:r>
            <a:r>
              <a:rPr lang="zh-CN" altLang="en-US" sz="1200" b="0" i="0" kern="1200" dirty="0" smtClean="0">
                <a:solidFill>
                  <a:schemeClr val="tx1"/>
                </a:solidFill>
                <a:effectLst/>
                <a:latin typeface="+mn-lt"/>
                <a:ea typeface="+mn-ea"/>
                <a:cs typeface="+mn-cs"/>
              </a:rPr>
              <a:t>阶段，</a:t>
            </a:r>
            <a:r>
              <a:rPr lang="en-US" altLang="zh-CN" sz="1200" b="0" i="0" kern="1200" dirty="0" smtClean="0">
                <a:solidFill>
                  <a:schemeClr val="tx1"/>
                </a:solidFill>
                <a:effectLst/>
                <a:latin typeface="+mn-lt"/>
                <a:ea typeface="+mn-ea"/>
                <a:cs typeface="+mn-cs"/>
              </a:rPr>
              <a:t>Component </a:t>
            </a:r>
            <a:r>
              <a:rPr lang="zh-CN" altLang="en-US" sz="1200" b="0" i="0" kern="1200" dirty="0" smtClean="0">
                <a:solidFill>
                  <a:schemeClr val="tx1"/>
                </a:solidFill>
                <a:effectLst/>
                <a:latin typeface="+mn-lt"/>
                <a:ea typeface="+mn-ea"/>
                <a:cs typeface="+mn-cs"/>
              </a:rPr>
              <a:t>通过 </a:t>
            </a:r>
            <a:r>
              <a:rPr lang="en-US" altLang="zh-CN" sz="1200" b="0" i="0" kern="1200" dirty="0" err="1" smtClean="0">
                <a:solidFill>
                  <a:schemeClr val="tx1"/>
                </a:solidFill>
                <a:effectLst/>
                <a:latin typeface="+mn-lt"/>
                <a:ea typeface="+mn-ea"/>
                <a:cs typeface="+mn-cs"/>
              </a:rPr>
              <a:t>React.createClass</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被创建出来，然后调用 </a:t>
            </a:r>
            <a:r>
              <a:rPr lang="en-US" altLang="zh-CN" sz="1200" b="0" i="0" kern="1200" dirty="0" err="1" smtClean="0">
                <a:solidFill>
                  <a:schemeClr val="tx1"/>
                </a:solidFill>
                <a:effectLst/>
                <a:latin typeface="+mn-lt"/>
                <a:ea typeface="+mn-ea"/>
                <a:cs typeface="+mn-cs"/>
              </a:rPr>
              <a:t>getInitialState</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方法初始化 </a:t>
            </a:r>
            <a:r>
              <a:rPr lang="en-US" altLang="zh-CN" sz="1200" b="0" i="0" kern="1200" dirty="0" err="1" smtClean="0">
                <a:solidFill>
                  <a:schemeClr val="tx1"/>
                </a:solidFill>
                <a:effectLst/>
                <a:latin typeface="+mn-lt"/>
                <a:ea typeface="+mn-ea"/>
                <a:cs typeface="+mn-cs"/>
              </a:rPr>
              <a:t>this.state</a:t>
            </a:r>
            <a:r>
              <a:rPr lang="zh-CN" altLang="en-US" sz="1200" b="0" i="0" kern="1200" dirty="0" smtClean="0">
                <a:solidFill>
                  <a:schemeClr val="tx1"/>
                </a:solidFill>
                <a:effectLst/>
                <a:latin typeface="+mn-lt"/>
                <a:ea typeface="+mn-ea"/>
                <a:cs typeface="+mn-cs"/>
              </a:rPr>
              <a:t>。在 </a:t>
            </a:r>
            <a:r>
              <a:rPr lang="en-US" altLang="zh-CN" sz="1200" b="0" i="0" kern="1200" dirty="0" smtClean="0">
                <a:solidFill>
                  <a:schemeClr val="tx1"/>
                </a:solidFill>
                <a:effectLst/>
                <a:latin typeface="+mn-lt"/>
                <a:ea typeface="+mn-ea"/>
                <a:cs typeface="+mn-cs"/>
              </a:rPr>
              <a:t>Component </a:t>
            </a:r>
            <a:r>
              <a:rPr lang="zh-CN" altLang="en-US" sz="1200" b="0" i="0" kern="1200" dirty="0" smtClean="0">
                <a:solidFill>
                  <a:schemeClr val="tx1"/>
                </a:solidFill>
                <a:effectLst/>
                <a:latin typeface="+mn-lt"/>
                <a:ea typeface="+mn-ea"/>
                <a:cs typeface="+mn-cs"/>
              </a:rPr>
              <a:t>执行 </a:t>
            </a:r>
            <a:r>
              <a:rPr lang="en-US" altLang="zh-CN" sz="1200" b="0" i="0" kern="1200" dirty="0" smtClean="0">
                <a:solidFill>
                  <a:schemeClr val="tx1"/>
                </a:solidFill>
                <a:effectLst/>
                <a:latin typeface="+mn-lt"/>
                <a:ea typeface="+mn-ea"/>
                <a:cs typeface="+mn-cs"/>
              </a:rPr>
              <a:t>render </a:t>
            </a:r>
            <a:r>
              <a:rPr lang="zh-CN" altLang="en-US" sz="1200" b="0" i="0" kern="1200" dirty="0" smtClean="0">
                <a:solidFill>
                  <a:schemeClr val="tx1"/>
                </a:solidFill>
                <a:effectLst/>
                <a:latin typeface="+mn-lt"/>
                <a:ea typeface="+mn-ea"/>
                <a:cs typeface="+mn-cs"/>
              </a:rPr>
              <a:t>方法之前，通过调用 </a:t>
            </a:r>
            <a:r>
              <a:rPr lang="en-US" altLang="zh-CN" sz="1200" b="0" i="0" kern="1200" dirty="0" err="1" smtClean="0">
                <a:solidFill>
                  <a:schemeClr val="tx1"/>
                </a:solidFill>
                <a:effectLst/>
                <a:latin typeface="+mn-lt"/>
                <a:ea typeface="+mn-ea"/>
                <a:cs typeface="+mn-cs"/>
              </a:rPr>
              <a:t>componentWillMount</a:t>
            </a:r>
            <a:r>
              <a:rPr lang="zh-CN" altLang="en-US" sz="1200" b="0" i="0" kern="1200" dirty="0" smtClean="0">
                <a:solidFill>
                  <a:schemeClr val="tx1"/>
                </a:solidFill>
                <a:effectLst/>
                <a:latin typeface="+mn-lt"/>
                <a:ea typeface="+mn-ea"/>
                <a:cs typeface="+mn-cs"/>
              </a:rPr>
              <a:t>（方法修改 </a:t>
            </a:r>
            <a:r>
              <a:rPr lang="en-US" altLang="zh-CN" sz="1200" b="0" i="0" kern="1200" dirty="0" smtClean="0">
                <a:solidFill>
                  <a:schemeClr val="tx1"/>
                </a:solidFill>
                <a:effectLst/>
                <a:latin typeface="+mn-lt"/>
                <a:ea typeface="+mn-ea"/>
                <a:cs typeface="+mn-cs"/>
              </a:rPr>
              <a:t>state </a:t>
            </a:r>
            <a:r>
              <a:rPr lang="zh-CN" altLang="en-US" sz="1200" b="0" i="0" kern="1200" dirty="0" smtClean="0">
                <a:solidFill>
                  <a:schemeClr val="tx1"/>
                </a:solidFill>
                <a:effectLst/>
                <a:latin typeface="+mn-lt"/>
                <a:ea typeface="+mn-ea"/>
                <a:cs typeface="+mn-cs"/>
              </a:rPr>
              <a:t>状态），然后执行 </a:t>
            </a:r>
            <a:r>
              <a:rPr lang="en-US" altLang="zh-CN" sz="1200" b="0" i="0" kern="1200" dirty="0" smtClean="0">
                <a:solidFill>
                  <a:schemeClr val="tx1"/>
                </a:solidFill>
                <a:effectLst/>
                <a:latin typeface="+mn-lt"/>
                <a:ea typeface="+mn-ea"/>
                <a:cs typeface="+mn-cs"/>
              </a:rPr>
              <a:t>render</a:t>
            </a:r>
            <a:r>
              <a:rPr lang="zh-CN" altLang="en-US"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Reder</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的过程即是组件生成 </a:t>
            </a:r>
            <a:r>
              <a:rPr lang="en-US" altLang="zh-CN" sz="1200" b="0" i="0" kern="1200" dirty="0" smtClean="0">
                <a:solidFill>
                  <a:schemeClr val="tx1"/>
                </a:solidFill>
                <a:effectLst/>
                <a:latin typeface="+mn-lt"/>
                <a:ea typeface="+mn-ea"/>
                <a:cs typeface="+mn-cs"/>
              </a:rPr>
              <a:t>HTML </a:t>
            </a:r>
            <a:r>
              <a:rPr lang="zh-CN" altLang="en-US" sz="1200" b="0" i="0" kern="1200" dirty="0" smtClean="0">
                <a:solidFill>
                  <a:schemeClr val="tx1"/>
                </a:solidFill>
                <a:effectLst/>
                <a:latin typeface="+mn-lt"/>
                <a:ea typeface="+mn-ea"/>
                <a:cs typeface="+mn-cs"/>
              </a:rPr>
              <a:t>结构的过程。在 </a:t>
            </a:r>
            <a:r>
              <a:rPr lang="en-US" altLang="zh-CN" sz="1200" b="0" i="0" kern="1200" dirty="0" smtClean="0">
                <a:solidFill>
                  <a:schemeClr val="tx1"/>
                </a:solidFill>
                <a:effectLst/>
                <a:latin typeface="+mn-lt"/>
                <a:ea typeface="+mn-ea"/>
                <a:cs typeface="+mn-cs"/>
              </a:rPr>
              <a:t>render </a:t>
            </a:r>
            <a:r>
              <a:rPr lang="zh-CN" altLang="en-US" sz="1200" b="0" i="0" kern="1200" dirty="0" smtClean="0">
                <a:solidFill>
                  <a:schemeClr val="tx1"/>
                </a:solidFill>
                <a:effectLst/>
                <a:latin typeface="+mn-lt"/>
                <a:ea typeface="+mn-ea"/>
                <a:cs typeface="+mn-cs"/>
              </a:rPr>
              <a:t>之后，</a:t>
            </a:r>
            <a:r>
              <a:rPr lang="en-US" altLang="zh-CN" sz="1200" b="0" i="0" kern="1200" dirty="0" smtClean="0">
                <a:solidFill>
                  <a:schemeClr val="tx1"/>
                </a:solidFill>
                <a:effectLst/>
                <a:latin typeface="+mn-lt"/>
                <a:ea typeface="+mn-ea"/>
                <a:cs typeface="+mn-cs"/>
              </a:rPr>
              <a:t>Component </a:t>
            </a:r>
            <a:r>
              <a:rPr lang="zh-CN" altLang="en-US" sz="1200" b="0" i="0" kern="1200" dirty="0" smtClean="0">
                <a:solidFill>
                  <a:schemeClr val="tx1"/>
                </a:solidFill>
                <a:effectLst/>
                <a:latin typeface="+mn-lt"/>
                <a:ea typeface="+mn-ea"/>
                <a:cs typeface="+mn-cs"/>
              </a:rPr>
              <a:t>会调用 </a:t>
            </a:r>
            <a:r>
              <a:rPr lang="en-US" altLang="zh-CN" sz="1200" b="0" i="0" kern="1200" dirty="0" err="1" smtClean="0">
                <a:solidFill>
                  <a:schemeClr val="tx1"/>
                </a:solidFill>
                <a:effectLst/>
                <a:latin typeface="+mn-lt"/>
                <a:ea typeface="+mn-ea"/>
                <a:cs typeface="+mn-cs"/>
              </a:rPr>
              <a:t>componentDidMount</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方法。在这个方法执行之后，开发人员才能通过 </a:t>
            </a:r>
            <a:r>
              <a:rPr lang="en-US" altLang="zh-CN" sz="1200" b="0" i="0" kern="1200" dirty="0" err="1" smtClean="0">
                <a:solidFill>
                  <a:schemeClr val="tx1"/>
                </a:solidFill>
                <a:effectLst/>
                <a:latin typeface="+mn-lt"/>
                <a:ea typeface="+mn-ea"/>
                <a:cs typeface="+mn-cs"/>
              </a:rPr>
              <a:t>this.getDOMNode</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获取到组件的 </a:t>
            </a:r>
            <a:r>
              <a:rPr lang="en-US" altLang="zh-CN" sz="1200" b="0" i="0" kern="1200" dirty="0" smtClean="0">
                <a:solidFill>
                  <a:schemeClr val="tx1"/>
                </a:solidFill>
                <a:effectLst/>
                <a:latin typeface="+mn-lt"/>
                <a:ea typeface="+mn-ea"/>
                <a:cs typeface="+mn-cs"/>
              </a:rPr>
              <a:t>DOM </a:t>
            </a:r>
            <a:r>
              <a:rPr lang="zh-CN" altLang="en-US" sz="1200" b="0" i="0" kern="1200" dirty="0" smtClean="0">
                <a:solidFill>
                  <a:schemeClr val="tx1"/>
                </a:solidFill>
                <a:effectLst/>
                <a:latin typeface="+mn-lt"/>
                <a:ea typeface="+mn-ea"/>
                <a:cs typeface="+mn-cs"/>
              </a:rPr>
              <a:t>节点。</a:t>
            </a:r>
          </a:p>
          <a:p>
            <a:pPr fontAlgn="base"/>
            <a:endParaRPr lang="zh-CN" altLang="en-US" sz="1200" b="0" i="0" kern="1200" dirty="0" smtClean="0">
              <a:solidFill>
                <a:schemeClr val="tx1"/>
              </a:solidFill>
              <a:effectLst/>
              <a:latin typeface="+mn-lt"/>
              <a:ea typeface="+mn-ea"/>
              <a:cs typeface="+mn-cs"/>
            </a:endParaRPr>
          </a:p>
          <a:p>
            <a:pPr fontAlgn="base"/>
            <a:r>
              <a:rPr lang="zh-CN" altLang="en-US" sz="1200" b="0" i="0" kern="1200" dirty="0" smtClean="0">
                <a:solidFill>
                  <a:schemeClr val="tx1"/>
                </a:solidFill>
                <a:effectLst/>
                <a:latin typeface="+mn-lt"/>
                <a:ea typeface="+mn-ea"/>
                <a:cs typeface="+mn-cs"/>
              </a:rPr>
              <a:t>当 </a:t>
            </a:r>
            <a:r>
              <a:rPr lang="en-US" altLang="zh-CN" sz="1200" b="0" i="0" kern="1200" dirty="0" smtClean="0">
                <a:solidFill>
                  <a:schemeClr val="tx1"/>
                </a:solidFill>
                <a:effectLst/>
                <a:latin typeface="+mn-lt"/>
                <a:ea typeface="+mn-ea"/>
                <a:cs typeface="+mn-cs"/>
              </a:rPr>
              <a:t>Component </a:t>
            </a:r>
            <a:r>
              <a:rPr lang="zh-CN" altLang="en-US" sz="1200" b="0" i="0" kern="1200" dirty="0" smtClean="0">
                <a:solidFill>
                  <a:schemeClr val="tx1"/>
                </a:solidFill>
                <a:effectLst/>
                <a:latin typeface="+mn-lt"/>
                <a:ea typeface="+mn-ea"/>
                <a:cs typeface="+mn-cs"/>
              </a:rPr>
              <a:t>在 </a:t>
            </a:r>
            <a:r>
              <a:rPr lang="en-US" altLang="zh-CN" sz="1200" b="0" i="0" kern="1200" dirty="0" smtClean="0">
                <a:solidFill>
                  <a:schemeClr val="tx1"/>
                </a:solidFill>
                <a:effectLst/>
                <a:latin typeface="+mn-lt"/>
                <a:ea typeface="+mn-ea"/>
                <a:cs typeface="+mn-cs"/>
              </a:rPr>
              <a:t>mount </a:t>
            </a:r>
            <a:r>
              <a:rPr lang="zh-CN" altLang="en-US" sz="1200" b="0" i="0" kern="1200" dirty="0" smtClean="0">
                <a:solidFill>
                  <a:schemeClr val="tx1"/>
                </a:solidFill>
                <a:effectLst/>
                <a:latin typeface="+mn-lt"/>
                <a:ea typeface="+mn-ea"/>
                <a:cs typeface="+mn-cs"/>
              </a:rPr>
              <a:t>结束之后，它当中有任何数据修改导致的更新都会在 </a:t>
            </a:r>
            <a:r>
              <a:rPr lang="en-US" altLang="zh-CN" sz="1200" b="0" i="0" kern="1200" dirty="0" smtClean="0">
                <a:solidFill>
                  <a:schemeClr val="tx1"/>
                </a:solidFill>
                <a:effectLst/>
                <a:latin typeface="+mn-lt"/>
                <a:ea typeface="+mn-ea"/>
                <a:cs typeface="+mn-cs"/>
              </a:rPr>
              <a:t>Updating </a:t>
            </a:r>
            <a:r>
              <a:rPr lang="zh-CN" altLang="en-US" sz="1200" b="0" i="0" kern="1200" dirty="0" smtClean="0">
                <a:solidFill>
                  <a:schemeClr val="tx1"/>
                </a:solidFill>
                <a:effectLst/>
                <a:latin typeface="+mn-lt"/>
                <a:ea typeface="+mn-ea"/>
                <a:cs typeface="+mn-cs"/>
              </a:rPr>
              <a:t>阶段执行。</a:t>
            </a:r>
            <a:r>
              <a:rPr lang="en-US" altLang="zh-CN" sz="1200" b="0" i="0" kern="1200" dirty="0" smtClean="0">
                <a:solidFill>
                  <a:schemeClr val="tx1"/>
                </a:solidFill>
                <a:effectLst/>
                <a:latin typeface="+mn-lt"/>
                <a:ea typeface="+mn-ea"/>
                <a:cs typeface="+mn-cs"/>
              </a:rPr>
              <a:t>Component </a:t>
            </a:r>
            <a:r>
              <a:rPr lang="zh-CN" altLang="en-US" sz="1200" b="0" i="0" kern="1200" dirty="0" smtClean="0">
                <a:solidFill>
                  <a:schemeClr val="tx1"/>
                </a:solidFill>
                <a:effectLst/>
                <a:latin typeface="+mn-lt"/>
                <a:ea typeface="+mn-ea"/>
                <a:cs typeface="+mn-cs"/>
              </a:rPr>
              <a:t>的 </a:t>
            </a:r>
            <a:r>
              <a:rPr lang="en-US" altLang="zh-CN" sz="1200" b="0" i="0" kern="1200" dirty="0" err="1" smtClean="0">
                <a:solidFill>
                  <a:schemeClr val="tx1"/>
                </a:solidFill>
                <a:effectLst/>
                <a:latin typeface="+mn-lt"/>
                <a:ea typeface="+mn-ea"/>
                <a:cs typeface="+mn-cs"/>
              </a:rPr>
              <a:t>componentWillReceiveProps</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方法会监听组件中 </a:t>
            </a:r>
            <a:r>
              <a:rPr lang="en-US" altLang="zh-CN" sz="1200" b="0" i="0" kern="1200" dirty="0" smtClean="0">
                <a:solidFill>
                  <a:schemeClr val="tx1"/>
                </a:solidFill>
                <a:effectLst/>
                <a:latin typeface="+mn-lt"/>
                <a:ea typeface="+mn-ea"/>
                <a:cs typeface="+mn-cs"/>
              </a:rPr>
              <a:t>props</a:t>
            </a:r>
            <a:r>
              <a:rPr lang="zh-CN" altLang="en-US" sz="1200" b="0" i="0" kern="1200" dirty="0" smtClean="0">
                <a:solidFill>
                  <a:schemeClr val="tx1"/>
                </a:solidFill>
                <a:effectLst/>
                <a:latin typeface="+mn-lt"/>
                <a:ea typeface="+mn-ea"/>
                <a:cs typeface="+mn-cs"/>
              </a:rPr>
              <a:t>。监听到 </a:t>
            </a:r>
            <a:r>
              <a:rPr lang="en-US" altLang="zh-CN" sz="1200" b="0" i="0" kern="1200" dirty="0" smtClean="0">
                <a:solidFill>
                  <a:schemeClr val="tx1"/>
                </a:solidFill>
                <a:effectLst/>
                <a:latin typeface="+mn-lt"/>
                <a:ea typeface="+mn-ea"/>
                <a:cs typeface="+mn-cs"/>
              </a:rPr>
              <a:t>props </a:t>
            </a:r>
            <a:r>
              <a:rPr lang="zh-CN" altLang="en-US" sz="1200" b="0" i="0" kern="1200" dirty="0" smtClean="0">
                <a:solidFill>
                  <a:schemeClr val="tx1"/>
                </a:solidFill>
                <a:effectLst/>
                <a:latin typeface="+mn-lt"/>
                <a:ea typeface="+mn-ea"/>
                <a:cs typeface="+mn-cs"/>
              </a:rPr>
              <a:t>发生修改，它会比对新的数据与之前的数据之间是否存在差别进而修改 </a:t>
            </a:r>
            <a:r>
              <a:rPr lang="en-US" altLang="zh-CN" sz="1200" b="0" i="0" kern="1200" dirty="0" smtClean="0">
                <a:solidFill>
                  <a:schemeClr val="tx1"/>
                </a:solidFill>
                <a:effectLst/>
                <a:latin typeface="+mn-lt"/>
                <a:ea typeface="+mn-ea"/>
                <a:cs typeface="+mn-cs"/>
              </a:rPr>
              <a:t>state </a:t>
            </a:r>
            <a:r>
              <a:rPr lang="zh-CN" altLang="en-US" sz="1200" b="0" i="0" kern="1200" dirty="0" smtClean="0">
                <a:solidFill>
                  <a:schemeClr val="tx1"/>
                </a:solidFill>
                <a:effectLst/>
                <a:latin typeface="+mn-lt"/>
                <a:ea typeface="+mn-ea"/>
                <a:cs typeface="+mn-cs"/>
              </a:rPr>
              <a:t>的值。当比对的结果为数据变化需要对 </a:t>
            </a:r>
            <a:r>
              <a:rPr lang="en-US" altLang="zh-CN" sz="1200" b="0" i="0" kern="1200" dirty="0" smtClean="0">
                <a:solidFill>
                  <a:schemeClr val="tx1"/>
                </a:solidFill>
                <a:effectLst/>
                <a:latin typeface="+mn-lt"/>
                <a:ea typeface="+mn-ea"/>
                <a:cs typeface="+mn-cs"/>
              </a:rPr>
              <a:t>Component </a:t>
            </a:r>
            <a:r>
              <a:rPr lang="zh-CN" altLang="en-US" sz="1200" b="0" i="0" kern="1200" dirty="0" smtClean="0">
                <a:solidFill>
                  <a:schemeClr val="tx1"/>
                </a:solidFill>
                <a:effectLst/>
                <a:latin typeface="+mn-lt"/>
                <a:ea typeface="+mn-ea"/>
                <a:cs typeface="+mn-cs"/>
              </a:rPr>
              <a:t>对应的 </a:t>
            </a:r>
            <a:r>
              <a:rPr lang="en-US" altLang="zh-CN" sz="1200" b="0" i="0" kern="1200" dirty="0" smtClean="0">
                <a:solidFill>
                  <a:schemeClr val="tx1"/>
                </a:solidFill>
                <a:effectLst/>
                <a:latin typeface="+mn-lt"/>
                <a:ea typeface="+mn-ea"/>
                <a:cs typeface="+mn-cs"/>
              </a:rPr>
              <a:t>DOM </a:t>
            </a:r>
            <a:r>
              <a:rPr lang="zh-CN" altLang="en-US" sz="1200" b="0" i="0" kern="1200" dirty="0" smtClean="0">
                <a:solidFill>
                  <a:schemeClr val="tx1"/>
                </a:solidFill>
                <a:effectLst/>
                <a:latin typeface="+mn-lt"/>
                <a:ea typeface="+mn-ea"/>
                <a:cs typeface="+mn-cs"/>
              </a:rPr>
              <a:t>节点做出修改的时候，</a:t>
            </a:r>
            <a:r>
              <a:rPr lang="en-US" altLang="zh-CN" sz="1200" b="0" i="0" kern="1200" dirty="0" err="1" smtClean="0">
                <a:solidFill>
                  <a:schemeClr val="tx1"/>
                </a:solidFill>
                <a:effectLst/>
                <a:latin typeface="+mn-lt"/>
                <a:ea typeface="+mn-ea"/>
                <a:cs typeface="+mn-cs"/>
              </a:rPr>
              <a:t>shouldCoponentUpdate</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方法它会返回 </a:t>
            </a:r>
            <a:r>
              <a:rPr lang="en-US" altLang="zh-CN" sz="1200" b="0" i="0" kern="1200" dirty="0" smtClean="0">
                <a:solidFill>
                  <a:schemeClr val="tx1"/>
                </a:solidFill>
                <a:effectLst/>
                <a:latin typeface="+mn-lt"/>
                <a:ea typeface="+mn-ea"/>
                <a:cs typeface="+mn-cs"/>
              </a:rPr>
              <a:t>true </a:t>
            </a:r>
            <a:r>
              <a:rPr lang="zh-CN" altLang="en-US" sz="1200" b="0" i="0" kern="1200" dirty="0" smtClean="0">
                <a:solidFill>
                  <a:schemeClr val="tx1"/>
                </a:solidFill>
                <a:effectLst/>
                <a:latin typeface="+mn-lt"/>
                <a:ea typeface="+mn-ea"/>
                <a:cs typeface="+mn-cs"/>
              </a:rPr>
              <a:t>用于触发 </a:t>
            </a:r>
            <a:r>
              <a:rPr lang="en-US" altLang="zh-CN" sz="1200" b="0" i="0" kern="1200" dirty="0" err="1" smtClean="0">
                <a:solidFill>
                  <a:schemeClr val="tx1"/>
                </a:solidFill>
                <a:effectLst/>
                <a:latin typeface="+mn-lt"/>
                <a:ea typeface="+mn-ea"/>
                <a:cs typeface="+mn-cs"/>
              </a:rPr>
              <a:t>componentWillUpdate</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和</a:t>
            </a:r>
            <a:r>
              <a:rPr lang="en-US" altLang="zh-CN" sz="1200" b="0" i="0" kern="1200" dirty="0" err="1" smtClean="0">
                <a:solidFill>
                  <a:schemeClr val="tx1"/>
                </a:solidFill>
                <a:effectLst/>
                <a:latin typeface="+mn-lt"/>
                <a:ea typeface="+mn-ea"/>
                <a:cs typeface="+mn-cs"/>
              </a:rPr>
              <a:t>componentDidUpdate</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方法。在默认的情况下 </a:t>
            </a:r>
            <a:r>
              <a:rPr lang="en-US" altLang="zh-CN" sz="1200" b="0" i="0" kern="1200" dirty="0" err="1" smtClean="0">
                <a:solidFill>
                  <a:schemeClr val="tx1"/>
                </a:solidFill>
                <a:effectLst/>
                <a:latin typeface="+mn-lt"/>
                <a:ea typeface="+mn-ea"/>
                <a:cs typeface="+mn-cs"/>
              </a:rPr>
              <a:t>shouldComponentUpdate</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返回为 </a:t>
            </a:r>
            <a:r>
              <a:rPr lang="en-US" altLang="zh-CN" sz="1200" b="0" i="0" kern="1200" dirty="0" smtClean="0">
                <a:solidFill>
                  <a:schemeClr val="tx1"/>
                </a:solidFill>
                <a:effectLst/>
                <a:latin typeface="+mn-lt"/>
                <a:ea typeface="+mn-ea"/>
                <a:cs typeface="+mn-cs"/>
              </a:rPr>
              <a:t>true</a:t>
            </a:r>
            <a:r>
              <a:rPr lang="zh-CN" altLang="en-US" sz="1200" b="0" i="0" kern="1200" dirty="0" smtClean="0">
                <a:solidFill>
                  <a:schemeClr val="tx1"/>
                </a:solidFill>
                <a:effectLst/>
                <a:latin typeface="+mn-lt"/>
                <a:ea typeface="+mn-ea"/>
                <a:cs typeface="+mn-cs"/>
              </a:rPr>
              <a:t>。有些特殊的情况是当 </a:t>
            </a:r>
            <a:r>
              <a:rPr lang="en-US" altLang="zh-CN" sz="1200" b="0" i="0" kern="1200" dirty="0" smtClean="0">
                <a:solidFill>
                  <a:schemeClr val="tx1"/>
                </a:solidFill>
                <a:effectLst/>
                <a:latin typeface="+mn-lt"/>
                <a:ea typeface="+mn-ea"/>
                <a:cs typeface="+mn-cs"/>
              </a:rPr>
              <a:t>component </a:t>
            </a:r>
            <a:r>
              <a:rPr lang="zh-CN" altLang="en-US" sz="1200" b="0" i="0" kern="1200" dirty="0" smtClean="0">
                <a:solidFill>
                  <a:schemeClr val="tx1"/>
                </a:solidFill>
                <a:effectLst/>
                <a:latin typeface="+mn-lt"/>
                <a:ea typeface="+mn-ea"/>
                <a:cs typeface="+mn-cs"/>
              </a:rPr>
              <a:t>中的 </a:t>
            </a:r>
            <a:r>
              <a:rPr lang="en-US" altLang="zh-CN" sz="1200" b="0" i="0" kern="1200" dirty="0" smtClean="0">
                <a:solidFill>
                  <a:schemeClr val="tx1"/>
                </a:solidFill>
                <a:effectLst/>
                <a:latin typeface="+mn-lt"/>
                <a:ea typeface="+mn-ea"/>
                <a:cs typeface="+mn-cs"/>
              </a:rPr>
              <a:t>props </a:t>
            </a:r>
            <a:r>
              <a:rPr lang="zh-CN" altLang="en-US" sz="1200" b="0" i="0" kern="1200" dirty="0" smtClean="0">
                <a:solidFill>
                  <a:schemeClr val="tx1"/>
                </a:solidFill>
                <a:effectLst/>
                <a:latin typeface="+mn-lt"/>
                <a:ea typeface="+mn-ea"/>
                <a:cs typeface="+mn-cs"/>
              </a:rPr>
              <a:t>发生修改，但是其本身数据并没有改变，或者是开发人员手工设置 </a:t>
            </a:r>
            <a:r>
              <a:rPr lang="en-US" altLang="zh-CN" sz="1200" b="0" i="0" kern="1200" dirty="0" err="1" smtClean="0">
                <a:solidFill>
                  <a:schemeClr val="tx1"/>
                </a:solidFill>
                <a:effectLst/>
                <a:latin typeface="+mn-lt"/>
                <a:ea typeface="+mn-ea"/>
                <a:cs typeface="+mn-cs"/>
              </a:rPr>
              <a:t>shouldComponentUpdate</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为 </a:t>
            </a:r>
            <a:r>
              <a:rPr lang="en-US" altLang="zh-CN" sz="1200" b="0" i="0" kern="1200" dirty="0" smtClean="0">
                <a:solidFill>
                  <a:schemeClr val="tx1"/>
                </a:solidFill>
                <a:effectLst/>
                <a:latin typeface="+mn-lt"/>
                <a:ea typeface="+mn-ea"/>
                <a:cs typeface="+mn-cs"/>
              </a:rPr>
              <a:t>false </a:t>
            </a:r>
            <a:r>
              <a:rPr lang="zh-CN" altLang="en-US" sz="1200" b="0" i="0" kern="1200" dirty="0" smtClean="0">
                <a:solidFill>
                  <a:schemeClr val="tx1"/>
                </a:solidFill>
                <a:effectLst/>
                <a:latin typeface="+mn-lt"/>
                <a:ea typeface="+mn-ea"/>
                <a:cs typeface="+mn-cs"/>
              </a:rPr>
              <a:t>时，</a:t>
            </a:r>
            <a:r>
              <a:rPr lang="en-US" altLang="zh-CN" sz="1200" b="0" i="0" kern="1200" dirty="0" smtClean="0">
                <a:solidFill>
                  <a:schemeClr val="tx1"/>
                </a:solidFill>
                <a:effectLst/>
                <a:latin typeface="+mn-lt"/>
                <a:ea typeface="+mn-ea"/>
                <a:cs typeface="+mn-cs"/>
              </a:rPr>
              <a:t>React </a:t>
            </a:r>
            <a:r>
              <a:rPr lang="zh-CN" altLang="en-US" sz="1200" b="0" i="0" kern="1200" dirty="0" smtClean="0">
                <a:solidFill>
                  <a:schemeClr val="tx1"/>
                </a:solidFill>
                <a:effectLst/>
                <a:latin typeface="+mn-lt"/>
                <a:ea typeface="+mn-ea"/>
                <a:cs typeface="+mn-cs"/>
              </a:rPr>
              <a:t>就不会更新这个 </a:t>
            </a:r>
            <a:r>
              <a:rPr lang="en-US" altLang="zh-CN" sz="1200" b="0" i="0" kern="1200" dirty="0" smtClean="0">
                <a:solidFill>
                  <a:schemeClr val="tx1"/>
                </a:solidFill>
                <a:effectLst/>
                <a:latin typeface="+mn-lt"/>
                <a:ea typeface="+mn-ea"/>
                <a:cs typeface="+mn-cs"/>
              </a:rPr>
              <a:t>component </a:t>
            </a:r>
            <a:r>
              <a:rPr lang="zh-CN" altLang="en-US" sz="1200" b="0" i="0" kern="1200" dirty="0" smtClean="0">
                <a:solidFill>
                  <a:schemeClr val="tx1"/>
                </a:solidFill>
                <a:effectLst/>
                <a:latin typeface="+mn-lt"/>
                <a:ea typeface="+mn-ea"/>
                <a:cs typeface="+mn-cs"/>
              </a:rPr>
              <a:t>对应的 </a:t>
            </a:r>
            <a:r>
              <a:rPr lang="en-US" altLang="zh-CN" sz="1200" b="0" i="0" kern="1200" dirty="0" smtClean="0">
                <a:solidFill>
                  <a:schemeClr val="tx1"/>
                </a:solidFill>
                <a:effectLst/>
                <a:latin typeface="+mn-lt"/>
                <a:ea typeface="+mn-ea"/>
                <a:cs typeface="+mn-cs"/>
              </a:rPr>
              <a:t>DOM </a:t>
            </a:r>
            <a:r>
              <a:rPr lang="zh-CN" altLang="en-US" sz="1200" b="0" i="0" kern="1200" dirty="0" smtClean="0">
                <a:solidFill>
                  <a:schemeClr val="tx1"/>
                </a:solidFill>
                <a:effectLst/>
                <a:latin typeface="+mn-lt"/>
                <a:ea typeface="+mn-ea"/>
                <a:cs typeface="+mn-cs"/>
              </a:rPr>
              <a:t>节点了。与 </a:t>
            </a:r>
            <a:r>
              <a:rPr lang="en-US" altLang="zh-CN" sz="1200" b="0" i="0" kern="1200" dirty="0" err="1" smtClean="0">
                <a:solidFill>
                  <a:schemeClr val="tx1"/>
                </a:solidFill>
                <a:effectLst/>
                <a:latin typeface="+mn-lt"/>
                <a:ea typeface="+mn-ea"/>
                <a:cs typeface="+mn-cs"/>
              </a:rPr>
              <a:t>componentWillMount</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和 </a:t>
            </a:r>
            <a:r>
              <a:rPr lang="en-US" altLang="zh-CN" sz="1200" b="0" i="0" kern="1200" dirty="0" err="1" smtClean="0">
                <a:solidFill>
                  <a:schemeClr val="tx1"/>
                </a:solidFill>
                <a:effectLst/>
                <a:latin typeface="+mn-lt"/>
                <a:ea typeface="+mn-ea"/>
                <a:cs typeface="+mn-cs"/>
              </a:rPr>
              <a:t>componentDidMount</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相类似，</a:t>
            </a:r>
            <a:r>
              <a:rPr lang="en-US" altLang="zh-CN" sz="1200" b="0" i="0" kern="1200" dirty="0" err="1" smtClean="0">
                <a:solidFill>
                  <a:schemeClr val="tx1"/>
                </a:solidFill>
                <a:effectLst/>
                <a:latin typeface="+mn-lt"/>
                <a:ea typeface="+mn-ea"/>
                <a:cs typeface="+mn-cs"/>
              </a:rPr>
              <a:t>componentWillUpdate</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和 </a:t>
            </a:r>
            <a:r>
              <a:rPr lang="en-US" altLang="zh-CN" sz="1200" b="0" i="0" kern="1200" dirty="0" err="1" smtClean="0">
                <a:solidFill>
                  <a:schemeClr val="tx1"/>
                </a:solidFill>
                <a:effectLst/>
                <a:latin typeface="+mn-lt"/>
                <a:ea typeface="+mn-ea"/>
                <a:cs typeface="+mn-cs"/>
              </a:rPr>
              <a:t>componentDidUpdate</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也分别在组件更新的 </a:t>
            </a:r>
            <a:r>
              <a:rPr lang="en-US" altLang="zh-CN" sz="1200" b="0" i="0" kern="1200" dirty="0" smtClean="0">
                <a:solidFill>
                  <a:schemeClr val="tx1"/>
                </a:solidFill>
                <a:effectLst/>
                <a:latin typeface="+mn-lt"/>
                <a:ea typeface="+mn-ea"/>
                <a:cs typeface="+mn-cs"/>
              </a:rPr>
              <a:t>render </a:t>
            </a:r>
            <a:r>
              <a:rPr lang="zh-CN" altLang="en-US" sz="1200" b="0" i="0" kern="1200" dirty="0" smtClean="0">
                <a:solidFill>
                  <a:schemeClr val="tx1"/>
                </a:solidFill>
                <a:effectLst/>
                <a:latin typeface="+mn-lt"/>
                <a:ea typeface="+mn-ea"/>
                <a:cs typeface="+mn-cs"/>
              </a:rPr>
              <a:t>过程前后执行。</a:t>
            </a:r>
          </a:p>
          <a:p>
            <a:pPr fontAlgn="base"/>
            <a:endParaRPr lang="zh-CN" altLang="en-US" sz="1200" b="0" i="0" kern="1200" dirty="0" smtClean="0">
              <a:solidFill>
                <a:schemeClr val="tx1"/>
              </a:solidFill>
              <a:effectLst/>
              <a:latin typeface="+mn-lt"/>
              <a:ea typeface="+mn-ea"/>
              <a:cs typeface="+mn-cs"/>
            </a:endParaRPr>
          </a:p>
          <a:p>
            <a:pPr fontAlgn="base"/>
            <a:r>
              <a:rPr lang="zh-CN" altLang="en-US" sz="1200" b="0" i="0" kern="1200" dirty="0" smtClean="0">
                <a:solidFill>
                  <a:schemeClr val="tx1"/>
                </a:solidFill>
                <a:effectLst/>
                <a:latin typeface="+mn-lt"/>
                <a:ea typeface="+mn-ea"/>
                <a:cs typeface="+mn-cs"/>
              </a:rPr>
              <a:t>当开发人员需要将 </a:t>
            </a:r>
            <a:r>
              <a:rPr lang="en-US" altLang="zh-CN" sz="1200" b="0" i="0" kern="1200" dirty="0" smtClean="0">
                <a:solidFill>
                  <a:schemeClr val="tx1"/>
                </a:solidFill>
                <a:effectLst/>
                <a:latin typeface="+mn-lt"/>
                <a:ea typeface="+mn-ea"/>
                <a:cs typeface="+mn-cs"/>
              </a:rPr>
              <a:t>component </a:t>
            </a:r>
            <a:r>
              <a:rPr lang="zh-CN" altLang="en-US" sz="1200" b="0" i="0" kern="1200" dirty="0" smtClean="0">
                <a:solidFill>
                  <a:schemeClr val="tx1"/>
                </a:solidFill>
                <a:effectLst/>
                <a:latin typeface="+mn-lt"/>
                <a:ea typeface="+mn-ea"/>
                <a:cs typeface="+mn-cs"/>
              </a:rPr>
              <a:t>从 </a:t>
            </a:r>
            <a:r>
              <a:rPr lang="en-US" altLang="zh-CN" sz="1200" b="0" i="0" kern="1200" dirty="0" smtClean="0">
                <a:solidFill>
                  <a:schemeClr val="tx1"/>
                </a:solidFill>
                <a:effectLst/>
                <a:latin typeface="+mn-lt"/>
                <a:ea typeface="+mn-ea"/>
                <a:cs typeface="+mn-cs"/>
              </a:rPr>
              <a:t>DOM </a:t>
            </a:r>
            <a:r>
              <a:rPr lang="zh-CN" altLang="en-US" sz="1200" b="0" i="0" kern="1200" dirty="0" smtClean="0">
                <a:solidFill>
                  <a:schemeClr val="tx1"/>
                </a:solidFill>
                <a:effectLst/>
                <a:latin typeface="+mn-lt"/>
                <a:ea typeface="+mn-ea"/>
                <a:cs typeface="+mn-cs"/>
              </a:rPr>
              <a:t>中移除时，就会触发 </a:t>
            </a:r>
            <a:r>
              <a:rPr lang="en-US" altLang="zh-CN" sz="1200" b="0" i="0" kern="1200" dirty="0" err="1" smtClean="0">
                <a:solidFill>
                  <a:schemeClr val="tx1"/>
                </a:solidFill>
                <a:effectLst/>
                <a:latin typeface="+mn-lt"/>
                <a:ea typeface="+mn-ea"/>
                <a:cs typeface="+mn-cs"/>
              </a:rPr>
              <a:t>UnMounting</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阶段。在这个阶段中，</a:t>
            </a:r>
            <a:r>
              <a:rPr lang="en-US" altLang="zh-CN" sz="1200" b="0" i="0" kern="1200" dirty="0" smtClean="0">
                <a:solidFill>
                  <a:schemeClr val="tx1"/>
                </a:solidFill>
                <a:effectLst/>
                <a:latin typeface="+mn-lt"/>
                <a:ea typeface="+mn-ea"/>
                <a:cs typeface="+mn-cs"/>
              </a:rPr>
              <a:t>React </a:t>
            </a:r>
            <a:r>
              <a:rPr lang="zh-CN" altLang="en-US" sz="1200" b="0" i="0" kern="1200" dirty="0" smtClean="0">
                <a:solidFill>
                  <a:schemeClr val="tx1"/>
                </a:solidFill>
                <a:effectLst/>
                <a:latin typeface="+mn-lt"/>
                <a:ea typeface="+mn-ea"/>
                <a:cs typeface="+mn-cs"/>
              </a:rPr>
              <a:t>只提供了一个 </a:t>
            </a:r>
            <a:r>
              <a:rPr lang="en-US" altLang="zh-CN" sz="1200" b="0" i="0" kern="1200" dirty="0" err="1" smtClean="0">
                <a:solidFill>
                  <a:schemeClr val="tx1"/>
                </a:solidFill>
                <a:effectLst/>
                <a:latin typeface="+mn-lt"/>
                <a:ea typeface="+mn-ea"/>
                <a:cs typeface="+mn-cs"/>
              </a:rPr>
              <a:t>componentWillUnmount</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方法在卸载和销毁这个 </a:t>
            </a:r>
            <a:r>
              <a:rPr lang="en-US" altLang="zh-CN" sz="1200" b="0" i="0" kern="1200" dirty="0" smtClean="0">
                <a:solidFill>
                  <a:schemeClr val="tx1"/>
                </a:solidFill>
                <a:effectLst/>
                <a:latin typeface="+mn-lt"/>
                <a:ea typeface="+mn-ea"/>
                <a:cs typeface="+mn-cs"/>
              </a:rPr>
              <a:t>component </a:t>
            </a:r>
            <a:r>
              <a:rPr lang="zh-CN" altLang="en-US" sz="1200" b="0" i="0" kern="1200" dirty="0" smtClean="0">
                <a:solidFill>
                  <a:schemeClr val="tx1"/>
                </a:solidFill>
                <a:effectLst/>
                <a:latin typeface="+mn-lt"/>
                <a:ea typeface="+mn-ea"/>
                <a:cs typeface="+mn-cs"/>
              </a:rPr>
              <a:t>之前触发，用于删除 </a:t>
            </a:r>
            <a:r>
              <a:rPr lang="en-US" altLang="zh-CN" sz="1200" b="0" i="0" kern="1200" dirty="0" smtClean="0">
                <a:solidFill>
                  <a:schemeClr val="tx1"/>
                </a:solidFill>
                <a:effectLst/>
                <a:latin typeface="+mn-lt"/>
                <a:ea typeface="+mn-ea"/>
                <a:cs typeface="+mn-cs"/>
              </a:rPr>
              <a:t>component </a:t>
            </a:r>
            <a:r>
              <a:rPr lang="zh-CN" altLang="en-US" sz="1200" b="0" i="0" kern="1200" dirty="0" smtClean="0">
                <a:solidFill>
                  <a:schemeClr val="tx1"/>
                </a:solidFill>
                <a:effectLst/>
                <a:latin typeface="+mn-lt"/>
                <a:ea typeface="+mn-ea"/>
                <a:cs typeface="+mn-cs"/>
              </a:rPr>
              <a:t>中的 </a:t>
            </a:r>
            <a:r>
              <a:rPr lang="en-US" altLang="zh-CN" sz="1200" b="0" i="0" kern="1200" dirty="0" smtClean="0">
                <a:solidFill>
                  <a:schemeClr val="tx1"/>
                </a:solidFill>
                <a:effectLst/>
                <a:latin typeface="+mn-lt"/>
                <a:ea typeface="+mn-ea"/>
                <a:cs typeface="+mn-cs"/>
              </a:rPr>
              <a:t>DOM </a:t>
            </a:r>
            <a:r>
              <a:rPr lang="zh-CN" altLang="en-US" sz="1200" b="0" i="0" kern="1200" dirty="0" smtClean="0">
                <a:solidFill>
                  <a:schemeClr val="tx1"/>
                </a:solidFill>
                <a:effectLst/>
                <a:latin typeface="+mn-lt"/>
                <a:ea typeface="+mn-ea"/>
                <a:cs typeface="+mn-cs"/>
              </a:rPr>
              <a:t>元素等</a:t>
            </a:r>
          </a:p>
          <a:p>
            <a:endParaRPr kumimoji="1" lang="zh-CN" altLang="en-US" dirty="0"/>
          </a:p>
        </p:txBody>
      </p:sp>
      <p:sp>
        <p:nvSpPr>
          <p:cNvPr id="4" name="幻灯片编号占位符 3"/>
          <p:cNvSpPr>
            <a:spLocks noGrp="1"/>
          </p:cNvSpPr>
          <p:nvPr>
            <p:ph type="sldNum" sz="quarter" idx="10"/>
          </p:nvPr>
        </p:nvSpPr>
        <p:spPr/>
        <p:txBody>
          <a:bodyPr/>
          <a:lstStyle/>
          <a:p>
            <a:fld id="{E741FFA0-699A-44D1-8003-6A191E8D3A66}" type="slidenum">
              <a:rPr lang="en-US" smtClean="0"/>
              <a:pPr/>
              <a:t>28</a:t>
            </a:fld>
            <a:endParaRPr lang="en-US"/>
          </a:p>
        </p:txBody>
      </p:sp>
    </p:spTree>
    <p:extLst>
      <p:ext uri="{BB962C8B-B14F-4D97-AF65-F5344CB8AC3E}">
        <p14:creationId xmlns:p14="http://schemas.microsoft.com/office/powerpoint/2010/main" val="113069857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b="1" i="0" kern="1200" dirty="0" smtClean="0">
                <a:solidFill>
                  <a:schemeClr val="tx1"/>
                </a:solidFill>
                <a:effectLst/>
                <a:latin typeface="+mn-lt"/>
                <a:ea typeface="+mn-ea"/>
                <a:cs typeface="+mn-cs"/>
              </a:rPr>
              <a:t>1</a:t>
            </a:r>
            <a:r>
              <a:rPr lang="zh-CN" altLang="en-US" sz="1200" b="1" i="0" kern="1200" dirty="0" smtClean="0">
                <a:solidFill>
                  <a:schemeClr val="tx1"/>
                </a:solidFill>
                <a:effectLst/>
                <a:latin typeface="+mn-lt"/>
                <a:ea typeface="+mn-ea"/>
                <a:cs typeface="+mn-cs"/>
              </a:rPr>
              <a:t>）可组合（</a:t>
            </a:r>
            <a:r>
              <a:rPr lang="en-US" altLang="zh-CN" sz="1200" b="1" i="0" kern="1200" dirty="0" err="1" smtClean="0">
                <a:solidFill>
                  <a:schemeClr val="tx1"/>
                </a:solidFill>
                <a:effectLst/>
                <a:latin typeface="+mn-lt"/>
                <a:ea typeface="+mn-ea"/>
                <a:cs typeface="+mn-cs"/>
              </a:rPr>
              <a:t>Composeable</a:t>
            </a:r>
            <a:r>
              <a:rPr lang="zh-CN" altLang="en-US" sz="1200" b="1"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：一个组件易于和其它组件一起使用，或者嵌套在另一个组件内部。如果一个组件内部创建了另一个组件，那么说父组件拥有（</a:t>
            </a:r>
            <a:r>
              <a:rPr lang="en-US" altLang="zh-CN" sz="1200" b="0" i="0" kern="1200" dirty="0" smtClean="0">
                <a:solidFill>
                  <a:schemeClr val="tx1"/>
                </a:solidFill>
                <a:effectLst/>
                <a:latin typeface="+mn-lt"/>
                <a:ea typeface="+mn-ea"/>
                <a:cs typeface="+mn-cs"/>
              </a:rPr>
              <a:t>own</a:t>
            </a:r>
            <a:r>
              <a:rPr lang="zh-CN" altLang="en-US" sz="1200" b="0" i="0" kern="1200" dirty="0" smtClean="0">
                <a:solidFill>
                  <a:schemeClr val="tx1"/>
                </a:solidFill>
                <a:effectLst/>
                <a:latin typeface="+mn-lt"/>
                <a:ea typeface="+mn-ea"/>
                <a:cs typeface="+mn-cs"/>
              </a:rPr>
              <a:t>）它创建的子组件，通过这个特性，一个复杂的</a:t>
            </a:r>
            <a:r>
              <a:rPr lang="en-US" altLang="zh-CN" sz="1200" b="0" i="0" kern="1200" dirty="0" smtClean="0">
                <a:solidFill>
                  <a:schemeClr val="tx1"/>
                </a:solidFill>
                <a:effectLst/>
                <a:latin typeface="+mn-lt"/>
                <a:ea typeface="+mn-ea"/>
                <a:cs typeface="+mn-cs"/>
              </a:rPr>
              <a:t>UI</a:t>
            </a:r>
            <a:r>
              <a:rPr lang="zh-CN" altLang="en-US" sz="1200" b="0" i="0" kern="1200" dirty="0" smtClean="0">
                <a:solidFill>
                  <a:schemeClr val="tx1"/>
                </a:solidFill>
                <a:effectLst/>
                <a:latin typeface="+mn-lt"/>
                <a:ea typeface="+mn-ea"/>
                <a:cs typeface="+mn-cs"/>
              </a:rPr>
              <a:t>可以拆分成多个简单的</a:t>
            </a:r>
            <a:r>
              <a:rPr lang="en-US" altLang="zh-CN" sz="1200" b="0" i="0" kern="1200" dirty="0" smtClean="0">
                <a:solidFill>
                  <a:schemeClr val="tx1"/>
                </a:solidFill>
                <a:effectLst/>
                <a:latin typeface="+mn-lt"/>
                <a:ea typeface="+mn-ea"/>
                <a:cs typeface="+mn-cs"/>
              </a:rPr>
              <a:t>UI</a:t>
            </a:r>
            <a:r>
              <a:rPr lang="zh-CN" altLang="en-US" sz="1200" b="0" i="0" kern="1200" dirty="0" smtClean="0">
                <a:solidFill>
                  <a:schemeClr val="tx1"/>
                </a:solidFill>
                <a:effectLst/>
                <a:latin typeface="+mn-lt"/>
                <a:ea typeface="+mn-ea"/>
                <a:cs typeface="+mn-cs"/>
              </a:rPr>
              <a:t>组件；</a:t>
            </a:r>
          </a:p>
          <a:p>
            <a:r>
              <a:rPr lang="zh-CN" altLang="en-US" sz="1200" b="1" i="0" kern="1200" dirty="0" smtClean="0">
                <a:solidFill>
                  <a:schemeClr val="tx1"/>
                </a:solidFill>
                <a:effectLst/>
                <a:latin typeface="+mn-lt"/>
                <a:ea typeface="+mn-ea"/>
                <a:cs typeface="+mn-cs"/>
              </a:rPr>
              <a:t>（</a:t>
            </a:r>
            <a:r>
              <a:rPr lang="en-US" altLang="zh-CN" sz="1200" b="1" i="0" kern="1200" dirty="0" smtClean="0">
                <a:solidFill>
                  <a:schemeClr val="tx1"/>
                </a:solidFill>
                <a:effectLst/>
                <a:latin typeface="+mn-lt"/>
                <a:ea typeface="+mn-ea"/>
                <a:cs typeface="+mn-cs"/>
              </a:rPr>
              <a:t>2</a:t>
            </a:r>
            <a:r>
              <a:rPr lang="zh-CN" altLang="en-US" sz="1200" b="1" i="0" kern="1200" dirty="0" smtClean="0">
                <a:solidFill>
                  <a:schemeClr val="tx1"/>
                </a:solidFill>
                <a:effectLst/>
                <a:latin typeface="+mn-lt"/>
                <a:ea typeface="+mn-ea"/>
                <a:cs typeface="+mn-cs"/>
              </a:rPr>
              <a:t>）可重用（</a:t>
            </a:r>
            <a:r>
              <a:rPr lang="en-US" altLang="zh-CN" sz="1200" b="1" i="0" kern="1200" dirty="0" smtClean="0">
                <a:solidFill>
                  <a:schemeClr val="tx1"/>
                </a:solidFill>
                <a:effectLst/>
                <a:latin typeface="+mn-lt"/>
                <a:ea typeface="+mn-ea"/>
                <a:cs typeface="+mn-cs"/>
              </a:rPr>
              <a:t>Reusable</a:t>
            </a:r>
            <a:r>
              <a:rPr lang="zh-CN" altLang="en-US" sz="1200" b="1"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：每个组件都是具有独立功能的，它可以被使用在多个</a:t>
            </a:r>
            <a:r>
              <a:rPr lang="en-US" altLang="zh-CN" sz="1200" b="0" i="0" kern="1200" dirty="0" smtClean="0">
                <a:solidFill>
                  <a:schemeClr val="tx1"/>
                </a:solidFill>
                <a:effectLst/>
                <a:latin typeface="+mn-lt"/>
                <a:ea typeface="+mn-ea"/>
                <a:cs typeface="+mn-cs"/>
              </a:rPr>
              <a:t>UI</a:t>
            </a:r>
            <a:r>
              <a:rPr lang="zh-CN" altLang="en-US" sz="1200" b="0" i="0" kern="1200" dirty="0" smtClean="0">
                <a:solidFill>
                  <a:schemeClr val="tx1"/>
                </a:solidFill>
                <a:effectLst/>
                <a:latin typeface="+mn-lt"/>
                <a:ea typeface="+mn-ea"/>
                <a:cs typeface="+mn-cs"/>
              </a:rPr>
              <a:t>场景；</a:t>
            </a:r>
          </a:p>
          <a:p>
            <a:r>
              <a:rPr lang="zh-CN" altLang="en-US" sz="1200" b="1" i="0" kern="1200" dirty="0" smtClean="0">
                <a:solidFill>
                  <a:schemeClr val="tx1"/>
                </a:solidFill>
                <a:effectLst/>
                <a:latin typeface="+mn-lt"/>
                <a:ea typeface="+mn-ea"/>
                <a:cs typeface="+mn-cs"/>
              </a:rPr>
              <a:t>（</a:t>
            </a:r>
            <a:r>
              <a:rPr lang="en-US" altLang="zh-CN" sz="1200" b="1" i="0" kern="1200" dirty="0" smtClean="0">
                <a:solidFill>
                  <a:schemeClr val="tx1"/>
                </a:solidFill>
                <a:effectLst/>
                <a:latin typeface="+mn-lt"/>
                <a:ea typeface="+mn-ea"/>
                <a:cs typeface="+mn-cs"/>
              </a:rPr>
              <a:t>3</a:t>
            </a:r>
            <a:r>
              <a:rPr lang="zh-CN" altLang="en-US" sz="1200" b="1" i="0" kern="1200" dirty="0" smtClean="0">
                <a:solidFill>
                  <a:schemeClr val="tx1"/>
                </a:solidFill>
                <a:effectLst/>
                <a:latin typeface="+mn-lt"/>
                <a:ea typeface="+mn-ea"/>
                <a:cs typeface="+mn-cs"/>
              </a:rPr>
              <a:t>）可维护（</a:t>
            </a:r>
            <a:r>
              <a:rPr lang="en-US" altLang="zh-CN" sz="1200" b="1" i="0" kern="1200" dirty="0" smtClean="0">
                <a:solidFill>
                  <a:schemeClr val="tx1"/>
                </a:solidFill>
                <a:effectLst/>
                <a:latin typeface="+mn-lt"/>
                <a:ea typeface="+mn-ea"/>
                <a:cs typeface="+mn-cs"/>
              </a:rPr>
              <a:t>Maintainable</a:t>
            </a:r>
            <a:r>
              <a:rPr lang="zh-CN" altLang="en-US" sz="1200" b="1"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：每个小的组件仅仅包含自身的逻辑，更容易被理解和维护；</a:t>
            </a:r>
          </a:p>
          <a:p>
            <a:endParaRPr kumimoji="1" lang="zh-CN" altLang="en-US" dirty="0"/>
          </a:p>
        </p:txBody>
      </p:sp>
      <p:sp>
        <p:nvSpPr>
          <p:cNvPr id="4" name="幻灯片编号占位符 3"/>
          <p:cNvSpPr>
            <a:spLocks noGrp="1"/>
          </p:cNvSpPr>
          <p:nvPr>
            <p:ph type="sldNum" sz="quarter" idx="10"/>
          </p:nvPr>
        </p:nvSpPr>
        <p:spPr/>
        <p:txBody>
          <a:bodyPr/>
          <a:lstStyle/>
          <a:p>
            <a:fld id="{E741FFA0-699A-44D1-8003-6A191E8D3A66}" type="slidenum">
              <a:rPr lang="en-US" smtClean="0"/>
              <a:pPr/>
              <a:t>29</a:t>
            </a:fld>
            <a:endParaRPr lang="en-US"/>
          </a:p>
        </p:txBody>
      </p:sp>
    </p:spTree>
    <p:extLst>
      <p:ext uri="{BB962C8B-B14F-4D97-AF65-F5344CB8AC3E}">
        <p14:creationId xmlns:p14="http://schemas.microsoft.com/office/powerpoint/2010/main" val="84662126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kumimoji="1" lang="zh-CN" altLang="en-US" dirty="0"/>
          </a:p>
        </p:txBody>
      </p:sp>
      <p:sp>
        <p:nvSpPr>
          <p:cNvPr id="4" name="幻灯片编号占位符 3"/>
          <p:cNvSpPr>
            <a:spLocks noGrp="1"/>
          </p:cNvSpPr>
          <p:nvPr>
            <p:ph type="sldNum" sz="quarter" idx="10"/>
          </p:nvPr>
        </p:nvSpPr>
        <p:spPr/>
        <p:txBody>
          <a:bodyPr/>
          <a:lstStyle/>
          <a:p>
            <a:fld id="{E741FFA0-699A-44D1-8003-6A191E8D3A66}" type="slidenum">
              <a:rPr lang="en-US" smtClean="0"/>
              <a:pPr/>
              <a:t>30</a:t>
            </a:fld>
            <a:endParaRPr lang="en-US"/>
          </a:p>
        </p:txBody>
      </p:sp>
    </p:spTree>
    <p:extLst>
      <p:ext uri="{BB962C8B-B14F-4D97-AF65-F5344CB8AC3E}">
        <p14:creationId xmlns:p14="http://schemas.microsoft.com/office/powerpoint/2010/main" val="9649529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741FFA0-699A-44D1-8003-6A191E8D3A66}" type="slidenum">
              <a:rPr lang="en-US" smtClean="0"/>
              <a:pPr/>
              <a:t>3</a:t>
            </a:fld>
            <a:endParaRPr lang="en-US"/>
          </a:p>
        </p:txBody>
      </p:sp>
    </p:spTree>
    <p:extLst>
      <p:ext uri="{BB962C8B-B14F-4D97-AF65-F5344CB8AC3E}">
        <p14:creationId xmlns:p14="http://schemas.microsoft.com/office/powerpoint/2010/main" val="17562701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B8049F24-76BB-9E47-9ED9-25879AB8CB33}" type="slidenum">
              <a:rPr kumimoji="1" lang="zh-CN" altLang="en-US" smtClean="0"/>
              <a:t>31</a:t>
            </a:fld>
            <a:endParaRPr kumimoji="1" lang="zh-CN" altLang="en-US"/>
          </a:p>
        </p:txBody>
      </p:sp>
    </p:spTree>
    <p:extLst>
      <p:ext uri="{BB962C8B-B14F-4D97-AF65-F5344CB8AC3E}">
        <p14:creationId xmlns:p14="http://schemas.microsoft.com/office/powerpoint/2010/main" val="91525619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b="0" i="0" kern="1200" dirty="0" smtClean="0">
                <a:solidFill>
                  <a:schemeClr val="tx1"/>
                </a:solidFill>
                <a:effectLst/>
                <a:latin typeface="+mn-lt"/>
                <a:ea typeface="+mn-ea"/>
                <a:cs typeface="+mn-cs"/>
              </a:rPr>
              <a:t>无论是传统的后端 </a:t>
            </a:r>
            <a:r>
              <a:rPr lang="en-US" altLang="zh-CN" sz="1200" b="0" i="0" kern="1200" dirty="0" smtClean="0">
                <a:solidFill>
                  <a:schemeClr val="tx1"/>
                </a:solidFill>
                <a:effectLst/>
                <a:latin typeface="+mn-lt"/>
                <a:ea typeface="+mn-ea"/>
                <a:cs typeface="+mn-cs"/>
              </a:rPr>
              <a:t>MVC </a:t>
            </a:r>
            <a:r>
              <a:rPr lang="zh-CN" altLang="en-US" sz="1200" b="0" i="0" kern="1200" dirty="0" smtClean="0">
                <a:solidFill>
                  <a:schemeClr val="tx1"/>
                </a:solidFill>
                <a:effectLst/>
                <a:latin typeface="+mn-lt"/>
                <a:ea typeface="+mn-ea"/>
                <a:cs typeface="+mn-cs"/>
              </a:rPr>
              <a:t>主导的应用，还是在当下最流行的单页面应用中，路由的职责都很重要，但原理并不复杂，即保证视图和 </a:t>
            </a:r>
            <a:r>
              <a:rPr lang="en-US" altLang="zh-CN" sz="1200" b="0" i="0" kern="1200" dirty="0" smtClean="0">
                <a:solidFill>
                  <a:schemeClr val="tx1"/>
                </a:solidFill>
                <a:effectLst/>
                <a:latin typeface="+mn-lt"/>
                <a:ea typeface="+mn-ea"/>
                <a:cs typeface="+mn-cs"/>
              </a:rPr>
              <a:t>URL </a:t>
            </a:r>
            <a:r>
              <a:rPr lang="zh-CN" altLang="en-US" sz="1200" b="0" i="0" kern="1200" dirty="0" smtClean="0">
                <a:solidFill>
                  <a:schemeClr val="tx1"/>
                </a:solidFill>
                <a:effectLst/>
                <a:latin typeface="+mn-lt"/>
                <a:ea typeface="+mn-ea"/>
                <a:cs typeface="+mn-cs"/>
              </a:rPr>
              <a:t>的同步，而视图可以看成是资源的一种表现。</a:t>
            </a:r>
          </a:p>
          <a:p>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当用户在页面中进行操作时，应用会在若干个交互状态中切换，路由则可以记录下某些重要的状态，比如在一个博客系统中用户是否登录、在访问哪一篇文章、位于文章归档列表的第几页。</a:t>
            </a:r>
          </a:p>
          <a:p>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而这些变化同样会被记录在浏览器的历史中，用户可以通过浏览器的前进、后退按钮切换状态，同样可以将 </a:t>
            </a:r>
            <a:r>
              <a:rPr lang="en-US" altLang="zh-CN" sz="1200" b="0" i="0" kern="1200" dirty="0" smtClean="0">
                <a:solidFill>
                  <a:schemeClr val="tx1"/>
                </a:solidFill>
                <a:effectLst/>
                <a:latin typeface="+mn-lt"/>
                <a:ea typeface="+mn-ea"/>
                <a:cs typeface="+mn-cs"/>
              </a:rPr>
              <a:t>URL </a:t>
            </a:r>
            <a:r>
              <a:rPr lang="zh-CN" altLang="en-US" sz="1200" b="0" i="0" kern="1200" dirty="0" smtClean="0">
                <a:solidFill>
                  <a:schemeClr val="tx1"/>
                </a:solidFill>
                <a:effectLst/>
                <a:latin typeface="+mn-lt"/>
                <a:ea typeface="+mn-ea"/>
                <a:cs typeface="+mn-cs"/>
              </a:rPr>
              <a:t>分享给好友。</a:t>
            </a:r>
          </a:p>
          <a:p>
            <a:endParaRPr lang="zh-CN" altLang="en-US" sz="1200" b="0" i="0" kern="1200" dirty="0" smtClean="0">
              <a:solidFill>
                <a:schemeClr val="tx1"/>
              </a:solidFill>
              <a:effectLst/>
              <a:latin typeface="+mn-lt"/>
              <a:ea typeface="+mn-ea"/>
              <a:cs typeface="+mn-cs"/>
            </a:endParaRPr>
          </a:p>
          <a:p>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简而言之，用户可以通过手动输入或者与页面进行交互来改变 </a:t>
            </a:r>
            <a:r>
              <a:rPr lang="en-US" altLang="zh-CN" sz="1200" b="0" i="0" kern="1200" dirty="0" smtClean="0">
                <a:solidFill>
                  <a:schemeClr val="tx1"/>
                </a:solidFill>
                <a:effectLst/>
                <a:latin typeface="+mn-lt"/>
                <a:ea typeface="+mn-ea"/>
                <a:cs typeface="+mn-cs"/>
              </a:rPr>
              <a:t>URL</a:t>
            </a:r>
            <a:r>
              <a:rPr lang="zh-CN" altLang="en-US" sz="1200" b="0" i="0" kern="1200" dirty="0" smtClean="0">
                <a:solidFill>
                  <a:schemeClr val="tx1"/>
                </a:solidFill>
                <a:effectLst/>
                <a:latin typeface="+mn-lt"/>
                <a:ea typeface="+mn-ea"/>
                <a:cs typeface="+mn-cs"/>
              </a:rPr>
              <a:t>，然后通过同步或者异步的方式向服务端发送请求获取资源（当然，资源也可能存在于本地），成功后重新绘制 </a:t>
            </a:r>
            <a:r>
              <a:rPr lang="en-US" altLang="zh-CN" sz="1200" b="0" i="0" kern="1200" dirty="0" smtClean="0">
                <a:solidFill>
                  <a:schemeClr val="tx1"/>
                </a:solidFill>
                <a:effectLst/>
                <a:latin typeface="+mn-lt"/>
                <a:ea typeface="+mn-ea"/>
                <a:cs typeface="+mn-cs"/>
              </a:rPr>
              <a:t>UI</a:t>
            </a:r>
            <a:r>
              <a:rPr lang="zh-CN" altLang="en-US" sz="1200" b="0" i="0" kern="1200" dirty="0" smtClean="0">
                <a:solidFill>
                  <a:schemeClr val="tx1"/>
                </a:solidFill>
                <a:effectLst/>
                <a:latin typeface="+mn-lt"/>
                <a:ea typeface="+mn-ea"/>
                <a:cs typeface="+mn-cs"/>
              </a:rPr>
              <a:t>，原理如下图所示：</a:t>
            </a:r>
            <a:endParaRPr kumimoji="1" lang="zh-CN" altLang="en-US" dirty="0"/>
          </a:p>
        </p:txBody>
      </p:sp>
      <p:sp>
        <p:nvSpPr>
          <p:cNvPr id="4" name="幻灯片编号占位符 3"/>
          <p:cNvSpPr>
            <a:spLocks noGrp="1"/>
          </p:cNvSpPr>
          <p:nvPr>
            <p:ph type="sldNum" sz="quarter" idx="10"/>
          </p:nvPr>
        </p:nvSpPr>
        <p:spPr/>
        <p:txBody>
          <a:bodyPr/>
          <a:lstStyle/>
          <a:p>
            <a:fld id="{E741FFA0-699A-44D1-8003-6A191E8D3A66}" type="slidenum">
              <a:rPr lang="en-US" smtClean="0"/>
              <a:pPr/>
              <a:t>32</a:t>
            </a:fld>
            <a:endParaRPr lang="en-US"/>
          </a:p>
        </p:txBody>
      </p:sp>
    </p:spTree>
    <p:extLst>
      <p:ext uri="{BB962C8B-B14F-4D97-AF65-F5344CB8AC3E}">
        <p14:creationId xmlns:p14="http://schemas.microsoft.com/office/powerpoint/2010/main" val="43002402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92500" lnSpcReduction="20000"/>
          </a:bodyPr>
          <a:lstStyle/>
          <a:p>
            <a:r>
              <a:rPr lang="zh-CN" altLang="en-US" sz="1200" b="1" i="0" kern="1200" dirty="0" smtClean="0">
                <a:solidFill>
                  <a:schemeClr val="tx1"/>
                </a:solidFill>
                <a:effectLst/>
                <a:latin typeface="+mn-lt"/>
                <a:ea typeface="+mn-ea"/>
                <a:cs typeface="+mn-cs"/>
              </a:rPr>
              <a:t>点击 </a:t>
            </a:r>
            <a:r>
              <a:rPr lang="en-US" altLang="zh-CN" sz="1200" b="1" i="0" kern="1200" dirty="0" smtClean="0">
                <a:solidFill>
                  <a:schemeClr val="tx1"/>
                </a:solidFill>
                <a:effectLst/>
                <a:latin typeface="+mn-lt"/>
                <a:ea typeface="+mn-ea"/>
                <a:cs typeface="+mn-cs"/>
              </a:rPr>
              <a:t>Link </a:t>
            </a:r>
            <a:r>
              <a:rPr lang="zh-CN" altLang="en-US" sz="1200" b="1" i="0" kern="1200" dirty="0" smtClean="0">
                <a:solidFill>
                  <a:schemeClr val="tx1"/>
                </a:solidFill>
                <a:effectLst/>
                <a:latin typeface="+mn-lt"/>
                <a:ea typeface="+mn-ea"/>
                <a:cs typeface="+mn-cs"/>
              </a:rPr>
              <a:t>后路由系统发生了什么？</a:t>
            </a:r>
          </a:p>
          <a:p>
            <a:r>
              <a:rPr lang="en-US" altLang="zh-CN" sz="1200" b="0" i="0" kern="1200" dirty="0" smtClean="0">
                <a:solidFill>
                  <a:schemeClr val="tx1"/>
                </a:solidFill>
                <a:effectLst/>
                <a:latin typeface="+mn-lt"/>
                <a:ea typeface="+mn-ea"/>
                <a:cs typeface="+mn-cs"/>
              </a:rPr>
              <a:t>Link </a:t>
            </a:r>
            <a:r>
              <a:rPr lang="zh-CN" altLang="en-US" sz="1200" b="0" i="0" kern="1200" dirty="0" smtClean="0">
                <a:solidFill>
                  <a:schemeClr val="tx1"/>
                </a:solidFill>
                <a:effectLst/>
                <a:latin typeface="+mn-lt"/>
                <a:ea typeface="+mn-ea"/>
                <a:cs typeface="+mn-cs"/>
              </a:rPr>
              <a:t>组件最终会渲染为 </a:t>
            </a:r>
            <a:r>
              <a:rPr lang="en-US" altLang="zh-CN" sz="1200" b="0" i="0" kern="1200" dirty="0" smtClean="0">
                <a:solidFill>
                  <a:schemeClr val="tx1"/>
                </a:solidFill>
                <a:effectLst/>
                <a:latin typeface="+mn-lt"/>
                <a:ea typeface="+mn-ea"/>
                <a:cs typeface="+mn-cs"/>
              </a:rPr>
              <a:t>HTML </a:t>
            </a:r>
            <a:r>
              <a:rPr lang="zh-CN" altLang="en-US" sz="1200" b="0" i="0" kern="1200" dirty="0" smtClean="0">
                <a:solidFill>
                  <a:schemeClr val="tx1"/>
                </a:solidFill>
                <a:effectLst/>
                <a:latin typeface="+mn-lt"/>
                <a:ea typeface="+mn-ea"/>
                <a:cs typeface="+mn-cs"/>
              </a:rPr>
              <a:t>标签 </a:t>
            </a:r>
            <a:r>
              <a:rPr lang="en-US" altLang="zh-CN" sz="1200" b="0" i="0" kern="1200" dirty="0" smtClean="0">
                <a:solidFill>
                  <a:schemeClr val="tx1"/>
                </a:solidFill>
                <a:effectLst/>
                <a:latin typeface="+mn-lt"/>
                <a:ea typeface="+mn-ea"/>
                <a:cs typeface="+mn-cs"/>
              </a:rPr>
              <a:t>&lt;a&gt; </a:t>
            </a:r>
            <a:r>
              <a:rPr lang="zh-CN" altLang="en-US" sz="1200" b="0" i="0" kern="1200" dirty="0" smtClean="0">
                <a:solidFill>
                  <a:schemeClr val="tx1"/>
                </a:solidFill>
                <a:effectLst/>
                <a:latin typeface="+mn-lt"/>
                <a:ea typeface="+mn-ea"/>
                <a:cs typeface="+mn-cs"/>
              </a:rPr>
              <a:t>，它的 </a:t>
            </a:r>
            <a:r>
              <a:rPr lang="en-US" altLang="zh-CN" sz="1200" b="0" i="0" kern="1200" dirty="0" smtClean="0">
                <a:solidFill>
                  <a:schemeClr val="tx1"/>
                </a:solidFill>
                <a:effectLst/>
                <a:latin typeface="+mn-lt"/>
                <a:ea typeface="+mn-ea"/>
                <a:cs typeface="+mn-cs"/>
              </a:rPr>
              <a:t>to</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query</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hash </a:t>
            </a:r>
            <a:r>
              <a:rPr lang="zh-CN" altLang="en-US" sz="1200" b="0" i="0" kern="1200" dirty="0" smtClean="0">
                <a:solidFill>
                  <a:schemeClr val="tx1"/>
                </a:solidFill>
                <a:effectLst/>
                <a:latin typeface="+mn-lt"/>
                <a:ea typeface="+mn-ea"/>
                <a:cs typeface="+mn-cs"/>
              </a:rPr>
              <a:t>属性会被组合在一起并渲染为 </a:t>
            </a:r>
            <a:r>
              <a:rPr lang="en-US" altLang="zh-CN" sz="1200" b="0" i="0" kern="1200" dirty="0" err="1" smtClean="0">
                <a:solidFill>
                  <a:schemeClr val="tx1"/>
                </a:solidFill>
                <a:effectLst/>
                <a:latin typeface="+mn-lt"/>
                <a:ea typeface="+mn-ea"/>
                <a:cs typeface="+mn-cs"/>
              </a:rPr>
              <a:t>href</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属性。虽然 </a:t>
            </a:r>
            <a:r>
              <a:rPr lang="en-US" altLang="zh-CN" sz="1200" b="0" i="0" kern="1200" dirty="0" smtClean="0">
                <a:solidFill>
                  <a:schemeClr val="tx1"/>
                </a:solidFill>
                <a:effectLst/>
                <a:latin typeface="+mn-lt"/>
                <a:ea typeface="+mn-ea"/>
                <a:cs typeface="+mn-cs"/>
              </a:rPr>
              <a:t>Link </a:t>
            </a:r>
            <a:r>
              <a:rPr lang="zh-CN" altLang="en-US" sz="1200" b="0" i="0" kern="1200" dirty="0" smtClean="0">
                <a:solidFill>
                  <a:schemeClr val="tx1"/>
                </a:solidFill>
                <a:effectLst/>
                <a:latin typeface="+mn-lt"/>
                <a:ea typeface="+mn-ea"/>
                <a:cs typeface="+mn-cs"/>
              </a:rPr>
              <a:t>被渲染为超链接，但在内部实现上使用脚本拦截了浏览器的默认行为，然后调用了 </a:t>
            </a:r>
            <a:r>
              <a:rPr lang="en-US" altLang="zh-CN" sz="1200" b="0" i="0" kern="1200" dirty="0" err="1" smtClean="0">
                <a:solidFill>
                  <a:schemeClr val="tx1"/>
                </a:solidFill>
                <a:effectLst/>
                <a:latin typeface="+mn-lt"/>
                <a:ea typeface="+mn-ea"/>
                <a:cs typeface="+mn-cs"/>
              </a:rPr>
              <a:t>history.pushState</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方法（注意，文中出现的 </a:t>
            </a:r>
            <a:r>
              <a:rPr lang="en-US" altLang="zh-CN" sz="1200" b="0" i="0" kern="1200" dirty="0" smtClean="0">
                <a:solidFill>
                  <a:schemeClr val="tx1"/>
                </a:solidFill>
                <a:effectLst/>
                <a:latin typeface="+mn-lt"/>
                <a:ea typeface="+mn-ea"/>
                <a:cs typeface="+mn-cs"/>
              </a:rPr>
              <a:t>history </a:t>
            </a:r>
            <a:r>
              <a:rPr lang="zh-CN" altLang="en-US" sz="1200" b="0" i="0" kern="1200" dirty="0" smtClean="0">
                <a:solidFill>
                  <a:schemeClr val="tx1"/>
                </a:solidFill>
                <a:effectLst/>
                <a:latin typeface="+mn-lt"/>
                <a:ea typeface="+mn-ea"/>
                <a:cs typeface="+mn-cs"/>
              </a:rPr>
              <a:t>指的是通过 </a:t>
            </a:r>
            <a:r>
              <a:rPr lang="en-US" altLang="zh-CN" sz="1200" b="0" i="0" kern="1200" dirty="0" smtClean="0">
                <a:solidFill>
                  <a:schemeClr val="tx1"/>
                </a:solidFill>
                <a:effectLst/>
                <a:latin typeface="+mn-lt"/>
                <a:ea typeface="+mn-ea"/>
                <a:cs typeface="+mn-cs"/>
              </a:rPr>
              <a:t>history </a:t>
            </a:r>
            <a:r>
              <a:rPr lang="zh-CN" altLang="en-US" sz="1200" b="0" i="0" kern="1200" dirty="0" smtClean="0">
                <a:solidFill>
                  <a:schemeClr val="tx1"/>
                </a:solidFill>
                <a:effectLst/>
                <a:latin typeface="+mn-lt"/>
                <a:ea typeface="+mn-ea"/>
                <a:cs typeface="+mn-cs"/>
              </a:rPr>
              <a:t>包里面的 </a:t>
            </a:r>
            <a:r>
              <a:rPr lang="en-US" altLang="zh-CN" sz="1200" b="0" i="0" kern="1200" dirty="0" smtClean="0">
                <a:solidFill>
                  <a:schemeClr val="tx1"/>
                </a:solidFill>
                <a:effectLst/>
                <a:latin typeface="+mn-lt"/>
                <a:ea typeface="+mn-ea"/>
                <a:cs typeface="+mn-cs"/>
              </a:rPr>
              <a:t>create*History </a:t>
            </a:r>
            <a:r>
              <a:rPr lang="zh-CN" altLang="en-US" sz="1200" b="0" i="0" kern="1200" dirty="0" smtClean="0">
                <a:solidFill>
                  <a:schemeClr val="tx1"/>
                </a:solidFill>
                <a:effectLst/>
                <a:latin typeface="+mn-lt"/>
                <a:ea typeface="+mn-ea"/>
                <a:cs typeface="+mn-cs"/>
              </a:rPr>
              <a:t>方法创建的对象， </a:t>
            </a:r>
            <a:r>
              <a:rPr lang="en-US" altLang="zh-CN" sz="1200" b="0" i="0" kern="1200" dirty="0" err="1" smtClean="0">
                <a:solidFill>
                  <a:schemeClr val="tx1"/>
                </a:solidFill>
                <a:effectLst/>
                <a:latin typeface="+mn-lt"/>
                <a:ea typeface="+mn-ea"/>
                <a:cs typeface="+mn-cs"/>
              </a:rPr>
              <a:t>window.history</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则指定浏览器原生的 </a:t>
            </a:r>
            <a:r>
              <a:rPr lang="en-US" altLang="zh-CN" sz="1200" b="0" i="0" kern="1200" dirty="0" smtClean="0">
                <a:solidFill>
                  <a:schemeClr val="tx1"/>
                </a:solidFill>
                <a:effectLst/>
                <a:latin typeface="+mn-lt"/>
                <a:ea typeface="+mn-ea"/>
                <a:cs typeface="+mn-cs"/>
              </a:rPr>
              <a:t>history </a:t>
            </a:r>
            <a:r>
              <a:rPr lang="zh-CN" altLang="en-US" sz="1200" b="0" i="0" kern="1200" dirty="0" smtClean="0">
                <a:solidFill>
                  <a:schemeClr val="tx1"/>
                </a:solidFill>
                <a:effectLst/>
                <a:latin typeface="+mn-lt"/>
                <a:ea typeface="+mn-ea"/>
                <a:cs typeface="+mn-cs"/>
              </a:rPr>
              <a:t>对象，由于有些 </a:t>
            </a:r>
            <a:r>
              <a:rPr lang="en-US" altLang="zh-CN" sz="1200" b="0" i="0" kern="1200" dirty="0" smtClean="0">
                <a:solidFill>
                  <a:schemeClr val="tx1"/>
                </a:solidFill>
                <a:effectLst/>
                <a:latin typeface="+mn-lt"/>
                <a:ea typeface="+mn-ea"/>
                <a:cs typeface="+mn-cs"/>
              </a:rPr>
              <a:t>API </a:t>
            </a:r>
            <a:r>
              <a:rPr lang="zh-CN" altLang="en-US" sz="1200" b="0" i="0" kern="1200" dirty="0" smtClean="0">
                <a:solidFill>
                  <a:schemeClr val="tx1"/>
                </a:solidFill>
                <a:effectLst/>
                <a:latin typeface="+mn-lt"/>
                <a:ea typeface="+mn-ea"/>
                <a:cs typeface="+mn-cs"/>
              </a:rPr>
              <a:t>相同，不要弄混）。</a:t>
            </a:r>
            <a:r>
              <a:rPr lang="en-US" altLang="zh-CN" sz="1200" b="0" i="0" kern="1200" dirty="0" smtClean="0">
                <a:solidFill>
                  <a:schemeClr val="tx1"/>
                </a:solidFill>
                <a:effectLst/>
                <a:latin typeface="+mn-lt"/>
                <a:ea typeface="+mn-ea"/>
                <a:cs typeface="+mn-cs"/>
              </a:rPr>
              <a:t>history </a:t>
            </a:r>
            <a:r>
              <a:rPr lang="zh-CN" altLang="en-US" sz="1200" b="0" i="0" kern="1200" dirty="0" smtClean="0">
                <a:solidFill>
                  <a:schemeClr val="tx1"/>
                </a:solidFill>
                <a:effectLst/>
                <a:latin typeface="+mn-lt"/>
                <a:ea typeface="+mn-ea"/>
                <a:cs typeface="+mn-cs"/>
              </a:rPr>
              <a:t>包中底层的 </a:t>
            </a:r>
            <a:r>
              <a:rPr lang="en-US" altLang="zh-CN" sz="1200" b="0" i="0" kern="1200" dirty="0" err="1" smtClean="0">
                <a:solidFill>
                  <a:schemeClr val="tx1"/>
                </a:solidFill>
                <a:effectLst/>
                <a:latin typeface="+mn-lt"/>
                <a:ea typeface="+mn-ea"/>
                <a:cs typeface="+mn-cs"/>
              </a:rPr>
              <a:t>pushState</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方法支持传入两个参数 </a:t>
            </a:r>
            <a:r>
              <a:rPr lang="en-US" altLang="zh-CN" sz="1200" b="0" i="0" kern="1200" dirty="0" smtClean="0">
                <a:solidFill>
                  <a:schemeClr val="tx1"/>
                </a:solidFill>
                <a:effectLst/>
                <a:latin typeface="+mn-lt"/>
                <a:ea typeface="+mn-ea"/>
                <a:cs typeface="+mn-cs"/>
              </a:rPr>
              <a:t>state </a:t>
            </a:r>
            <a:r>
              <a:rPr lang="zh-CN" altLang="en-US" sz="1200" b="0" i="0" kern="1200" dirty="0" smtClean="0">
                <a:solidFill>
                  <a:schemeClr val="tx1"/>
                </a:solidFill>
                <a:effectLst/>
                <a:latin typeface="+mn-lt"/>
                <a:ea typeface="+mn-ea"/>
                <a:cs typeface="+mn-cs"/>
              </a:rPr>
              <a:t>和 </a:t>
            </a:r>
            <a:r>
              <a:rPr lang="en-US" altLang="zh-CN" sz="1200" b="0" i="0" kern="1200" dirty="0" smtClean="0">
                <a:solidFill>
                  <a:schemeClr val="tx1"/>
                </a:solidFill>
                <a:effectLst/>
                <a:latin typeface="+mn-lt"/>
                <a:ea typeface="+mn-ea"/>
                <a:cs typeface="+mn-cs"/>
              </a:rPr>
              <a:t>path</a:t>
            </a:r>
            <a:r>
              <a:rPr lang="zh-CN" altLang="en-US" sz="1200" b="0" i="0" kern="1200" dirty="0" smtClean="0">
                <a:solidFill>
                  <a:schemeClr val="tx1"/>
                </a:solidFill>
                <a:effectLst/>
                <a:latin typeface="+mn-lt"/>
                <a:ea typeface="+mn-ea"/>
                <a:cs typeface="+mn-cs"/>
              </a:rPr>
              <a:t>，在函数体内有将这两个参数传输到 </a:t>
            </a:r>
            <a:r>
              <a:rPr lang="en-US" altLang="zh-CN" sz="1200" b="0" i="0" kern="1200" dirty="0" err="1" smtClean="0">
                <a:solidFill>
                  <a:schemeClr val="tx1"/>
                </a:solidFill>
                <a:effectLst/>
                <a:latin typeface="+mn-lt"/>
                <a:ea typeface="+mn-ea"/>
                <a:cs typeface="+mn-cs"/>
              </a:rPr>
              <a:t>createLocation</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方法中，返回 </a:t>
            </a:r>
            <a:r>
              <a:rPr lang="en-US" altLang="zh-CN" sz="1200" b="0" i="0" kern="1200" dirty="0" smtClean="0">
                <a:solidFill>
                  <a:schemeClr val="tx1"/>
                </a:solidFill>
                <a:effectLst/>
                <a:latin typeface="+mn-lt"/>
                <a:ea typeface="+mn-ea"/>
                <a:cs typeface="+mn-cs"/>
              </a:rPr>
              <a:t>location </a:t>
            </a:r>
            <a:r>
              <a:rPr lang="zh-CN" altLang="en-US" sz="1200" b="0" i="0" kern="1200" dirty="0" smtClean="0">
                <a:solidFill>
                  <a:schemeClr val="tx1"/>
                </a:solidFill>
                <a:effectLst/>
                <a:latin typeface="+mn-lt"/>
                <a:ea typeface="+mn-ea"/>
                <a:cs typeface="+mn-cs"/>
              </a:rPr>
              <a:t>的结构如下：</a:t>
            </a:r>
          </a:p>
          <a:p>
            <a:endParaRPr kumimoji="1" lang="zh-CN" altLang="en-US" dirty="0" smtClean="0"/>
          </a:p>
          <a:p>
            <a:endParaRPr kumimoji="1" lang="zh-CN" altLang="en-US" dirty="0" smtClean="0"/>
          </a:p>
          <a:p>
            <a:endParaRPr kumimoji="1" lang="zh-CN" altLang="en-US" dirty="0" smtClean="0"/>
          </a:p>
          <a:p>
            <a:r>
              <a:rPr lang="zh-CN" altLang="en-US" sz="1200" b="0" i="0" kern="1200" dirty="0" smtClean="0">
                <a:solidFill>
                  <a:schemeClr val="tx1"/>
                </a:solidFill>
                <a:effectLst/>
                <a:latin typeface="+mn-lt"/>
                <a:ea typeface="+mn-ea"/>
                <a:cs typeface="+mn-cs"/>
              </a:rPr>
              <a:t>系统会将上述 </a:t>
            </a:r>
            <a:r>
              <a:rPr lang="en-US" altLang="zh-CN" sz="1200" b="0" i="0" kern="1200" dirty="0" smtClean="0">
                <a:solidFill>
                  <a:schemeClr val="tx1"/>
                </a:solidFill>
                <a:effectLst/>
                <a:latin typeface="+mn-lt"/>
                <a:ea typeface="+mn-ea"/>
                <a:cs typeface="+mn-cs"/>
              </a:rPr>
              <a:t>location </a:t>
            </a:r>
            <a:r>
              <a:rPr lang="zh-CN" altLang="en-US" sz="1200" b="0" i="0" kern="1200" dirty="0" smtClean="0">
                <a:solidFill>
                  <a:schemeClr val="tx1"/>
                </a:solidFill>
                <a:effectLst/>
                <a:latin typeface="+mn-lt"/>
                <a:ea typeface="+mn-ea"/>
                <a:cs typeface="+mn-cs"/>
              </a:rPr>
              <a:t>对象作为参数传入到 </a:t>
            </a:r>
            <a:r>
              <a:rPr lang="en-US" altLang="zh-CN" sz="1200" b="0" i="0" kern="1200" dirty="0" err="1" smtClean="0">
                <a:solidFill>
                  <a:schemeClr val="tx1"/>
                </a:solidFill>
                <a:effectLst/>
                <a:latin typeface="+mn-lt"/>
                <a:ea typeface="+mn-ea"/>
                <a:cs typeface="+mn-cs"/>
              </a:rPr>
              <a:t>TransitionTo</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方法中，然后调用 </a:t>
            </a:r>
            <a:r>
              <a:rPr lang="en-US" altLang="zh-CN" sz="1200" b="0" i="0" kern="1200" dirty="0" err="1" smtClean="0">
                <a:solidFill>
                  <a:schemeClr val="tx1"/>
                </a:solidFill>
                <a:effectLst/>
                <a:latin typeface="+mn-lt"/>
                <a:ea typeface="+mn-ea"/>
                <a:cs typeface="+mn-cs"/>
              </a:rPr>
              <a:t>window.location.hash</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或者 </a:t>
            </a:r>
            <a:r>
              <a:rPr lang="en-US" altLang="zh-CN" sz="1200" b="0" i="0" kern="1200" dirty="0" err="1" smtClean="0">
                <a:solidFill>
                  <a:schemeClr val="tx1"/>
                </a:solidFill>
                <a:effectLst/>
                <a:latin typeface="+mn-lt"/>
                <a:ea typeface="+mn-ea"/>
                <a:cs typeface="+mn-cs"/>
              </a:rPr>
              <a:t>window.history.pushState</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修改了应用的 </a:t>
            </a:r>
            <a:r>
              <a:rPr lang="en-US" altLang="zh-CN" sz="1200" b="0" i="0" kern="1200" dirty="0" smtClean="0">
                <a:solidFill>
                  <a:schemeClr val="tx1"/>
                </a:solidFill>
                <a:effectLst/>
                <a:latin typeface="+mn-lt"/>
                <a:ea typeface="+mn-ea"/>
                <a:cs typeface="+mn-cs"/>
              </a:rPr>
              <a:t>URL</a:t>
            </a:r>
            <a:r>
              <a:rPr lang="zh-CN" altLang="en-US" sz="1200" b="0" i="0" kern="1200" dirty="0" smtClean="0">
                <a:solidFill>
                  <a:schemeClr val="tx1"/>
                </a:solidFill>
                <a:effectLst/>
                <a:latin typeface="+mn-lt"/>
                <a:ea typeface="+mn-ea"/>
                <a:cs typeface="+mn-cs"/>
              </a:rPr>
              <a:t>，这取决于你创建 </a:t>
            </a:r>
            <a:r>
              <a:rPr lang="en-US" altLang="zh-CN" sz="1200" b="0" i="0" kern="1200" dirty="0" smtClean="0">
                <a:solidFill>
                  <a:schemeClr val="tx1"/>
                </a:solidFill>
                <a:effectLst/>
                <a:latin typeface="+mn-lt"/>
                <a:ea typeface="+mn-ea"/>
                <a:cs typeface="+mn-cs"/>
              </a:rPr>
              <a:t>history </a:t>
            </a:r>
            <a:r>
              <a:rPr lang="zh-CN" altLang="en-US" sz="1200" b="0" i="0" kern="1200" dirty="0" smtClean="0">
                <a:solidFill>
                  <a:schemeClr val="tx1"/>
                </a:solidFill>
                <a:effectLst/>
                <a:latin typeface="+mn-lt"/>
                <a:ea typeface="+mn-ea"/>
                <a:cs typeface="+mn-cs"/>
              </a:rPr>
              <a:t>对象的方式。同时会触发 </a:t>
            </a:r>
            <a:r>
              <a:rPr lang="en-US" altLang="zh-CN" sz="1200" b="0" i="0" kern="1200" dirty="0" err="1" smtClean="0">
                <a:solidFill>
                  <a:schemeClr val="tx1"/>
                </a:solidFill>
                <a:effectLst/>
                <a:latin typeface="+mn-lt"/>
                <a:ea typeface="+mn-ea"/>
                <a:cs typeface="+mn-cs"/>
              </a:rPr>
              <a:t>history.listen</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中注册的事件监听器。</a:t>
            </a:r>
          </a:p>
          <a:p>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接下来请看路由系统内部是如何修改 </a:t>
            </a:r>
            <a:r>
              <a:rPr lang="en-US" altLang="zh-CN" sz="1200" b="0" i="0" kern="1200" dirty="0" smtClean="0">
                <a:solidFill>
                  <a:schemeClr val="tx1"/>
                </a:solidFill>
                <a:effectLst/>
                <a:latin typeface="+mn-lt"/>
                <a:ea typeface="+mn-ea"/>
                <a:cs typeface="+mn-cs"/>
              </a:rPr>
              <a:t>UI </a:t>
            </a:r>
            <a:r>
              <a:rPr lang="zh-CN" altLang="en-US" sz="1200" b="0" i="0" kern="1200" dirty="0" smtClean="0">
                <a:solidFill>
                  <a:schemeClr val="tx1"/>
                </a:solidFill>
                <a:effectLst/>
                <a:latin typeface="+mn-lt"/>
                <a:ea typeface="+mn-ea"/>
                <a:cs typeface="+mn-cs"/>
              </a:rPr>
              <a:t>的。在得到了新的 </a:t>
            </a:r>
            <a:r>
              <a:rPr lang="en-US" altLang="zh-CN" sz="1200" b="0" i="0" kern="1200" dirty="0" smtClean="0">
                <a:solidFill>
                  <a:schemeClr val="tx1"/>
                </a:solidFill>
                <a:effectLst/>
                <a:latin typeface="+mn-lt"/>
                <a:ea typeface="+mn-ea"/>
                <a:cs typeface="+mn-cs"/>
              </a:rPr>
              <a:t>location </a:t>
            </a:r>
            <a:r>
              <a:rPr lang="zh-CN" altLang="en-US" sz="1200" b="0" i="0" kern="1200" dirty="0" smtClean="0">
                <a:solidFill>
                  <a:schemeClr val="tx1"/>
                </a:solidFill>
                <a:effectLst/>
                <a:latin typeface="+mn-lt"/>
                <a:ea typeface="+mn-ea"/>
                <a:cs typeface="+mn-cs"/>
              </a:rPr>
              <a:t>对象后，系统内部的 </a:t>
            </a:r>
            <a:r>
              <a:rPr lang="en-US" altLang="zh-CN" sz="1200" b="0" i="0" kern="1200" dirty="0" err="1" smtClean="0">
                <a:solidFill>
                  <a:schemeClr val="tx1"/>
                </a:solidFill>
                <a:effectLst/>
                <a:latin typeface="+mn-lt"/>
                <a:ea typeface="+mn-ea"/>
                <a:cs typeface="+mn-cs"/>
              </a:rPr>
              <a:t>matchRoutes</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方法会匹配出 </a:t>
            </a:r>
            <a:r>
              <a:rPr lang="en-US" altLang="zh-CN" sz="1200" b="0" i="0" kern="1200" dirty="0" smtClean="0">
                <a:solidFill>
                  <a:schemeClr val="tx1"/>
                </a:solidFill>
                <a:effectLst/>
                <a:latin typeface="+mn-lt"/>
                <a:ea typeface="+mn-ea"/>
                <a:cs typeface="+mn-cs"/>
              </a:rPr>
              <a:t>Route </a:t>
            </a:r>
            <a:r>
              <a:rPr lang="zh-CN" altLang="en-US" sz="1200" b="0" i="0" kern="1200" dirty="0" smtClean="0">
                <a:solidFill>
                  <a:schemeClr val="tx1"/>
                </a:solidFill>
                <a:effectLst/>
                <a:latin typeface="+mn-lt"/>
                <a:ea typeface="+mn-ea"/>
                <a:cs typeface="+mn-cs"/>
              </a:rPr>
              <a:t>组件树中与当前 </a:t>
            </a:r>
            <a:r>
              <a:rPr lang="en-US" altLang="zh-CN" sz="1200" b="0" i="0" kern="1200" dirty="0" smtClean="0">
                <a:solidFill>
                  <a:schemeClr val="tx1"/>
                </a:solidFill>
                <a:effectLst/>
                <a:latin typeface="+mn-lt"/>
                <a:ea typeface="+mn-ea"/>
                <a:cs typeface="+mn-cs"/>
              </a:rPr>
              <a:t>location </a:t>
            </a:r>
            <a:r>
              <a:rPr lang="zh-CN" altLang="en-US" sz="1200" b="0" i="0" kern="1200" dirty="0" smtClean="0">
                <a:solidFill>
                  <a:schemeClr val="tx1"/>
                </a:solidFill>
                <a:effectLst/>
                <a:latin typeface="+mn-lt"/>
                <a:ea typeface="+mn-ea"/>
                <a:cs typeface="+mn-cs"/>
              </a:rPr>
              <a:t>对象匹配的一个子集，并且得到了 </a:t>
            </a:r>
            <a:r>
              <a:rPr lang="en-US" altLang="zh-CN" sz="1200" b="0" i="0" kern="1200" dirty="0" err="1" smtClean="0">
                <a:solidFill>
                  <a:schemeClr val="tx1"/>
                </a:solidFill>
                <a:effectLst/>
                <a:latin typeface="+mn-lt"/>
                <a:ea typeface="+mn-ea"/>
                <a:cs typeface="+mn-cs"/>
              </a:rPr>
              <a:t>nextState</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，具体的匹配算法不在这里讲解，感兴趣的同学可以</a:t>
            </a:r>
            <a:r>
              <a:rPr lang="zh-CN" altLang="en-US" sz="1200" b="1" i="1" u="none" strike="noStrike" kern="1200" dirty="0" smtClean="0">
                <a:solidFill>
                  <a:schemeClr val="tx1"/>
                </a:solidFill>
                <a:effectLst/>
                <a:latin typeface="+mn-lt"/>
                <a:ea typeface="+mn-ea"/>
                <a:cs typeface="+mn-cs"/>
                <a:hlinkClick r:id="rId3"/>
              </a:rPr>
              <a:t>点击查看</a:t>
            </a:r>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state </a:t>
            </a:r>
            <a:r>
              <a:rPr lang="zh-CN" altLang="en-US" sz="1200" b="0" i="0" kern="1200" dirty="0" smtClean="0">
                <a:solidFill>
                  <a:schemeClr val="tx1"/>
                </a:solidFill>
                <a:effectLst/>
                <a:latin typeface="+mn-lt"/>
                <a:ea typeface="+mn-ea"/>
                <a:cs typeface="+mn-cs"/>
              </a:rPr>
              <a:t>的结构如下：</a:t>
            </a:r>
          </a:p>
          <a:p>
            <a:r>
              <a:rPr lang="en-US" altLang="zh-CN" dirty="0" err="1" smtClean="0"/>
              <a:t>nextState</a:t>
            </a:r>
            <a:r>
              <a:rPr lang="en-US" altLang="zh-CN" dirty="0" smtClean="0"/>
              <a:t> = { location, </a:t>
            </a:r>
            <a:r>
              <a:rPr lang="en-US" altLang="zh-CN" sz="1200" i="1" kern="1200" dirty="0" smtClean="0">
                <a:solidFill>
                  <a:schemeClr val="tx1"/>
                </a:solidFill>
                <a:effectLst/>
                <a:latin typeface="+mn-lt"/>
                <a:ea typeface="+mn-ea"/>
                <a:cs typeface="+mn-cs"/>
              </a:rPr>
              <a:t>// </a:t>
            </a:r>
            <a:r>
              <a:rPr lang="zh-CN" altLang="en-US" sz="1200" i="1" kern="1200" dirty="0" smtClean="0">
                <a:solidFill>
                  <a:schemeClr val="tx1"/>
                </a:solidFill>
                <a:effectLst/>
                <a:latin typeface="+mn-lt"/>
                <a:ea typeface="+mn-ea"/>
                <a:cs typeface="+mn-cs"/>
              </a:rPr>
              <a:t>当前的 </a:t>
            </a:r>
            <a:r>
              <a:rPr lang="en-US" altLang="zh-CN" sz="1200" i="1" kern="1200" dirty="0" smtClean="0">
                <a:solidFill>
                  <a:schemeClr val="tx1"/>
                </a:solidFill>
                <a:effectLst/>
                <a:latin typeface="+mn-lt"/>
                <a:ea typeface="+mn-ea"/>
                <a:cs typeface="+mn-cs"/>
              </a:rPr>
              <a:t>location </a:t>
            </a:r>
            <a:r>
              <a:rPr lang="zh-CN" altLang="en-US" sz="1200" i="1" kern="1200" dirty="0" smtClean="0">
                <a:solidFill>
                  <a:schemeClr val="tx1"/>
                </a:solidFill>
                <a:effectLst/>
                <a:latin typeface="+mn-lt"/>
                <a:ea typeface="+mn-ea"/>
                <a:cs typeface="+mn-cs"/>
              </a:rPr>
              <a:t>对象</a:t>
            </a:r>
            <a:r>
              <a:rPr lang="zh-CN" altLang="en-US" dirty="0" smtClean="0"/>
              <a:t> </a:t>
            </a:r>
            <a:r>
              <a:rPr lang="en-US" altLang="zh-CN" dirty="0" smtClean="0"/>
              <a:t>routes, </a:t>
            </a:r>
            <a:r>
              <a:rPr lang="en-US" altLang="zh-CN" sz="1200" i="1" kern="1200" dirty="0" smtClean="0">
                <a:solidFill>
                  <a:schemeClr val="tx1"/>
                </a:solidFill>
                <a:effectLst/>
                <a:latin typeface="+mn-lt"/>
                <a:ea typeface="+mn-ea"/>
                <a:cs typeface="+mn-cs"/>
              </a:rPr>
              <a:t>// </a:t>
            </a:r>
            <a:r>
              <a:rPr lang="zh-CN" altLang="en-US" sz="1200" i="1" kern="1200" dirty="0" smtClean="0">
                <a:solidFill>
                  <a:schemeClr val="tx1"/>
                </a:solidFill>
                <a:effectLst/>
                <a:latin typeface="+mn-lt"/>
                <a:ea typeface="+mn-ea"/>
                <a:cs typeface="+mn-cs"/>
              </a:rPr>
              <a:t>与 </a:t>
            </a:r>
            <a:r>
              <a:rPr lang="en-US" altLang="zh-CN" sz="1200" i="1" kern="1200" dirty="0" smtClean="0">
                <a:solidFill>
                  <a:schemeClr val="tx1"/>
                </a:solidFill>
                <a:effectLst/>
                <a:latin typeface="+mn-lt"/>
                <a:ea typeface="+mn-ea"/>
                <a:cs typeface="+mn-cs"/>
              </a:rPr>
              <a:t>location </a:t>
            </a:r>
            <a:r>
              <a:rPr lang="zh-CN" altLang="en-US" sz="1200" i="1" kern="1200" dirty="0" smtClean="0">
                <a:solidFill>
                  <a:schemeClr val="tx1"/>
                </a:solidFill>
                <a:effectLst/>
                <a:latin typeface="+mn-lt"/>
                <a:ea typeface="+mn-ea"/>
                <a:cs typeface="+mn-cs"/>
              </a:rPr>
              <a:t>对象匹配的 </a:t>
            </a:r>
            <a:r>
              <a:rPr lang="en-US" altLang="zh-CN" sz="1200" i="1" kern="1200" dirty="0" smtClean="0">
                <a:solidFill>
                  <a:schemeClr val="tx1"/>
                </a:solidFill>
                <a:effectLst/>
                <a:latin typeface="+mn-lt"/>
                <a:ea typeface="+mn-ea"/>
                <a:cs typeface="+mn-cs"/>
              </a:rPr>
              <a:t>Route </a:t>
            </a:r>
            <a:r>
              <a:rPr lang="zh-CN" altLang="en-US" sz="1200" i="1" kern="1200" dirty="0" smtClean="0">
                <a:solidFill>
                  <a:schemeClr val="tx1"/>
                </a:solidFill>
                <a:effectLst/>
                <a:latin typeface="+mn-lt"/>
                <a:ea typeface="+mn-ea"/>
                <a:cs typeface="+mn-cs"/>
              </a:rPr>
              <a:t>树的子集，是一个数组</a:t>
            </a:r>
            <a:r>
              <a:rPr lang="zh-CN" altLang="en-US" dirty="0" smtClean="0"/>
              <a:t> </a:t>
            </a:r>
            <a:r>
              <a:rPr lang="en-US" altLang="zh-CN" sz="1200" b="1" kern="1200" dirty="0" err="1" smtClean="0">
                <a:solidFill>
                  <a:schemeClr val="tx1"/>
                </a:solidFill>
                <a:effectLst/>
                <a:latin typeface="+mn-lt"/>
                <a:ea typeface="+mn-ea"/>
                <a:cs typeface="+mn-cs"/>
              </a:rPr>
              <a:t>params</a:t>
            </a:r>
            <a:r>
              <a:rPr lang="en-US" altLang="zh-CN" dirty="0" smtClean="0"/>
              <a:t>, </a:t>
            </a:r>
            <a:r>
              <a:rPr lang="en-US" altLang="zh-CN" sz="1200" i="1" kern="1200" dirty="0" smtClean="0">
                <a:solidFill>
                  <a:schemeClr val="tx1"/>
                </a:solidFill>
                <a:effectLst/>
                <a:latin typeface="+mn-lt"/>
                <a:ea typeface="+mn-ea"/>
                <a:cs typeface="+mn-cs"/>
              </a:rPr>
              <a:t>// </a:t>
            </a:r>
            <a:r>
              <a:rPr lang="zh-CN" altLang="en-US" sz="1200" i="1" kern="1200" dirty="0" smtClean="0">
                <a:solidFill>
                  <a:schemeClr val="tx1"/>
                </a:solidFill>
                <a:effectLst/>
                <a:latin typeface="+mn-lt"/>
                <a:ea typeface="+mn-ea"/>
                <a:cs typeface="+mn-cs"/>
              </a:rPr>
              <a:t>传入的 </a:t>
            </a:r>
            <a:r>
              <a:rPr lang="en-US" altLang="zh-CN" sz="1200" i="1" kern="1200" dirty="0" err="1" smtClean="0">
                <a:solidFill>
                  <a:schemeClr val="tx1"/>
                </a:solidFill>
                <a:effectLst/>
                <a:latin typeface="+mn-lt"/>
                <a:ea typeface="+mn-ea"/>
                <a:cs typeface="+mn-cs"/>
              </a:rPr>
              <a:t>param</a:t>
            </a:r>
            <a:r>
              <a:rPr lang="zh-CN" altLang="en-US" sz="1200" i="1" kern="1200" dirty="0" smtClean="0">
                <a:solidFill>
                  <a:schemeClr val="tx1"/>
                </a:solidFill>
                <a:effectLst/>
                <a:latin typeface="+mn-lt"/>
                <a:ea typeface="+mn-ea"/>
                <a:cs typeface="+mn-cs"/>
              </a:rPr>
              <a:t>，即 </a:t>
            </a:r>
            <a:r>
              <a:rPr lang="en-US" altLang="zh-CN" sz="1200" i="1" kern="1200" dirty="0" smtClean="0">
                <a:solidFill>
                  <a:schemeClr val="tx1"/>
                </a:solidFill>
                <a:effectLst/>
                <a:latin typeface="+mn-lt"/>
                <a:ea typeface="+mn-ea"/>
                <a:cs typeface="+mn-cs"/>
              </a:rPr>
              <a:t>URL </a:t>
            </a:r>
            <a:r>
              <a:rPr lang="zh-CN" altLang="en-US" sz="1200" i="1" kern="1200" dirty="0" smtClean="0">
                <a:solidFill>
                  <a:schemeClr val="tx1"/>
                </a:solidFill>
                <a:effectLst/>
                <a:latin typeface="+mn-lt"/>
                <a:ea typeface="+mn-ea"/>
                <a:cs typeface="+mn-cs"/>
              </a:rPr>
              <a:t>中的参数</a:t>
            </a:r>
            <a:r>
              <a:rPr lang="zh-CN" altLang="en-US" dirty="0" smtClean="0"/>
              <a:t> </a:t>
            </a:r>
            <a:r>
              <a:rPr lang="en-US" altLang="zh-CN" dirty="0" smtClean="0"/>
              <a:t>components, </a:t>
            </a:r>
            <a:r>
              <a:rPr lang="en-US" altLang="zh-CN" sz="1200" i="1" kern="1200" dirty="0" smtClean="0">
                <a:solidFill>
                  <a:schemeClr val="tx1"/>
                </a:solidFill>
                <a:effectLst/>
                <a:latin typeface="+mn-lt"/>
                <a:ea typeface="+mn-ea"/>
                <a:cs typeface="+mn-cs"/>
              </a:rPr>
              <a:t>// routes </a:t>
            </a:r>
            <a:r>
              <a:rPr lang="zh-CN" altLang="en-US" sz="1200" i="1" kern="1200" dirty="0" smtClean="0">
                <a:solidFill>
                  <a:schemeClr val="tx1"/>
                </a:solidFill>
                <a:effectLst/>
                <a:latin typeface="+mn-lt"/>
                <a:ea typeface="+mn-ea"/>
                <a:cs typeface="+mn-cs"/>
              </a:rPr>
              <a:t>中每个元素对应的组件，同样是数组</a:t>
            </a:r>
            <a:r>
              <a:rPr lang="zh-CN" altLang="en-US" dirty="0" smtClean="0"/>
              <a:t> </a:t>
            </a:r>
            <a:r>
              <a:rPr lang="en-US" altLang="zh-CN" dirty="0" smtClean="0"/>
              <a:t>};</a:t>
            </a:r>
            <a:r>
              <a:rPr lang="zh-CN" altLang="en-US" sz="1200" b="0" i="0" kern="1200" dirty="0" smtClean="0">
                <a:solidFill>
                  <a:schemeClr val="tx1"/>
                </a:solidFill>
                <a:effectLst/>
                <a:latin typeface="+mn-lt"/>
                <a:ea typeface="+mn-ea"/>
                <a:cs typeface="+mn-cs"/>
              </a:rPr>
              <a:t>在 </a:t>
            </a:r>
            <a:r>
              <a:rPr lang="en-US" altLang="zh-CN" sz="1200" b="0" i="0" kern="1200" dirty="0" smtClean="0">
                <a:solidFill>
                  <a:schemeClr val="tx1"/>
                </a:solidFill>
                <a:effectLst/>
                <a:latin typeface="+mn-lt"/>
                <a:ea typeface="+mn-ea"/>
                <a:cs typeface="+mn-cs"/>
              </a:rPr>
              <a:t>Router </a:t>
            </a:r>
            <a:r>
              <a:rPr lang="zh-CN" altLang="en-US" sz="1200" b="0" i="0" kern="1200" dirty="0" smtClean="0">
                <a:solidFill>
                  <a:schemeClr val="tx1"/>
                </a:solidFill>
                <a:effectLst/>
                <a:latin typeface="+mn-lt"/>
                <a:ea typeface="+mn-ea"/>
                <a:cs typeface="+mn-cs"/>
              </a:rPr>
              <a:t>组件的 </a:t>
            </a:r>
            <a:r>
              <a:rPr lang="en-US" altLang="zh-CN" sz="1200" b="0" i="0" kern="1200" dirty="0" err="1" smtClean="0">
                <a:solidFill>
                  <a:schemeClr val="tx1"/>
                </a:solidFill>
                <a:effectLst/>
                <a:latin typeface="+mn-lt"/>
                <a:ea typeface="+mn-ea"/>
                <a:cs typeface="+mn-cs"/>
              </a:rPr>
              <a:t>componentWillMount</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生命周期方法中调用了 </a:t>
            </a:r>
            <a:r>
              <a:rPr lang="en-US" altLang="zh-CN" sz="1200" b="0" i="0" kern="1200" dirty="0" err="1" smtClean="0">
                <a:solidFill>
                  <a:schemeClr val="tx1"/>
                </a:solidFill>
                <a:effectLst/>
                <a:latin typeface="+mn-lt"/>
                <a:ea typeface="+mn-ea"/>
                <a:cs typeface="+mn-cs"/>
              </a:rPr>
              <a:t>history.listen</a:t>
            </a:r>
            <a:r>
              <a:rPr lang="en-US" altLang="zh-CN" sz="1200" b="0" i="0" kern="1200" dirty="0" smtClean="0">
                <a:solidFill>
                  <a:schemeClr val="tx1"/>
                </a:solidFill>
                <a:effectLst/>
                <a:latin typeface="+mn-lt"/>
                <a:ea typeface="+mn-ea"/>
                <a:cs typeface="+mn-cs"/>
              </a:rPr>
              <a:t>(listener) </a:t>
            </a:r>
            <a:r>
              <a:rPr lang="zh-CN" altLang="en-US" sz="1200" b="0" i="0" kern="1200" dirty="0" smtClean="0">
                <a:solidFill>
                  <a:schemeClr val="tx1"/>
                </a:solidFill>
                <a:effectLst/>
                <a:latin typeface="+mn-lt"/>
                <a:ea typeface="+mn-ea"/>
                <a:cs typeface="+mn-cs"/>
              </a:rPr>
              <a:t>方法。</a:t>
            </a:r>
            <a:r>
              <a:rPr lang="en-US" altLang="zh-CN" sz="1200" b="0" i="0" kern="1200" dirty="0" smtClean="0">
                <a:solidFill>
                  <a:schemeClr val="tx1"/>
                </a:solidFill>
                <a:effectLst/>
                <a:latin typeface="+mn-lt"/>
                <a:ea typeface="+mn-ea"/>
                <a:cs typeface="+mn-cs"/>
              </a:rPr>
              <a:t>listener </a:t>
            </a:r>
            <a:r>
              <a:rPr lang="zh-CN" altLang="en-US" sz="1200" b="0" i="0" kern="1200" dirty="0" smtClean="0">
                <a:solidFill>
                  <a:schemeClr val="tx1"/>
                </a:solidFill>
                <a:effectLst/>
                <a:latin typeface="+mn-lt"/>
                <a:ea typeface="+mn-ea"/>
                <a:cs typeface="+mn-cs"/>
              </a:rPr>
              <a:t>会在上述 </a:t>
            </a:r>
            <a:r>
              <a:rPr lang="en-US" altLang="zh-CN" sz="1200" b="0" i="0" kern="1200" dirty="0" err="1" smtClean="0">
                <a:solidFill>
                  <a:schemeClr val="tx1"/>
                </a:solidFill>
                <a:effectLst/>
                <a:latin typeface="+mn-lt"/>
                <a:ea typeface="+mn-ea"/>
                <a:cs typeface="+mn-cs"/>
              </a:rPr>
              <a:t>matchRoutes</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方法执行成功后执行 </a:t>
            </a:r>
            <a:r>
              <a:rPr lang="en-US" altLang="zh-CN" sz="1200" b="0" i="0" kern="1200" dirty="0" smtClean="0">
                <a:solidFill>
                  <a:schemeClr val="tx1"/>
                </a:solidFill>
                <a:effectLst/>
                <a:latin typeface="+mn-lt"/>
                <a:ea typeface="+mn-ea"/>
                <a:cs typeface="+mn-cs"/>
              </a:rPr>
              <a:t>listener(</a:t>
            </a:r>
            <a:r>
              <a:rPr lang="en-US" altLang="zh-CN" sz="1200" b="0" i="0" kern="1200" dirty="0" err="1" smtClean="0">
                <a:solidFill>
                  <a:schemeClr val="tx1"/>
                </a:solidFill>
                <a:effectLst/>
                <a:latin typeface="+mn-lt"/>
                <a:ea typeface="+mn-ea"/>
                <a:cs typeface="+mn-cs"/>
              </a:rPr>
              <a:t>nextState</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nextState</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对象每个属性的具体含义已经在上述代码中注释，接下来执行 </a:t>
            </a:r>
            <a:r>
              <a:rPr lang="en-US" altLang="zh-CN" sz="1200" b="0" i="0" kern="1200" dirty="0" err="1" smtClean="0">
                <a:solidFill>
                  <a:schemeClr val="tx1"/>
                </a:solidFill>
                <a:effectLst/>
                <a:latin typeface="+mn-lt"/>
                <a:ea typeface="+mn-ea"/>
                <a:cs typeface="+mn-cs"/>
              </a:rPr>
              <a:t>this.setState</a:t>
            </a:r>
            <a:r>
              <a:rPr lang="en-US" altLang="zh-CN"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nextState</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就可以实现重新渲染 </a:t>
            </a:r>
            <a:r>
              <a:rPr lang="en-US" altLang="zh-CN" sz="1200" b="0" i="0" kern="1200" dirty="0" smtClean="0">
                <a:solidFill>
                  <a:schemeClr val="tx1"/>
                </a:solidFill>
                <a:effectLst/>
                <a:latin typeface="+mn-lt"/>
                <a:ea typeface="+mn-ea"/>
                <a:cs typeface="+mn-cs"/>
              </a:rPr>
              <a:t>Router </a:t>
            </a:r>
            <a:r>
              <a:rPr lang="zh-CN" altLang="en-US" sz="1200" b="0" i="0" kern="1200" dirty="0" smtClean="0">
                <a:solidFill>
                  <a:schemeClr val="tx1"/>
                </a:solidFill>
                <a:effectLst/>
                <a:latin typeface="+mn-lt"/>
                <a:ea typeface="+mn-ea"/>
                <a:cs typeface="+mn-cs"/>
              </a:rPr>
              <a:t>组件。举个简单的例子，当 </a:t>
            </a:r>
            <a:r>
              <a:rPr lang="en-US" altLang="zh-CN" sz="1200" b="0" i="0" kern="1200" dirty="0" smtClean="0">
                <a:solidFill>
                  <a:schemeClr val="tx1"/>
                </a:solidFill>
                <a:effectLst/>
                <a:latin typeface="+mn-lt"/>
                <a:ea typeface="+mn-ea"/>
                <a:cs typeface="+mn-cs"/>
              </a:rPr>
              <a:t>URL</a:t>
            </a:r>
            <a:r>
              <a:rPr lang="zh-CN" altLang="en-US" sz="1200" b="0" i="0" kern="1200" dirty="0" smtClean="0">
                <a:solidFill>
                  <a:schemeClr val="tx1"/>
                </a:solidFill>
                <a:effectLst/>
                <a:latin typeface="+mn-lt"/>
                <a:ea typeface="+mn-ea"/>
                <a:cs typeface="+mn-cs"/>
              </a:rPr>
              <a:t>（准确的说应该是 </a:t>
            </a:r>
            <a:r>
              <a:rPr lang="en-US" altLang="zh-CN" sz="1200" b="0" i="0" kern="1200" dirty="0" err="1" smtClean="0">
                <a:solidFill>
                  <a:schemeClr val="tx1"/>
                </a:solidFill>
                <a:effectLst/>
                <a:latin typeface="+mn-lt"/>
                <a:ea typeface="+mn-ea"/>
                <a:cs typeface="+mn-cs"/>
              </a:rPr>
              <a:t>location.pathname</a:t>
            </a:r>
            <a:r>
              <a:rPr lang="zh-CN" altLang="en-US" sz="1200" b="0" i="0" kern="1200" dirty="0" smtClean="0">
                <a:solidFill>
                  <a:schemeClr val="tx1"/>
                </a:solidFill>
                <a:effectLst/>
                <a:latin typeface="+mn-lt"/>
                <a:ea typeface="+mn-ea"/>
                <a:cs typeface="+mn-cs"/>
              </a:rPr>
              <a:t>） 为</a:t>
            </a:r>
            <a:r>
              <a:rPr lang="en-US" altLang="zh-CN" sz="1200" b="0" i="0" kern="1200" dirty="0" smtClean="0">
                <a:solidFill>
                  <a:schemeClr val="tx1"/>
                </a:solidFill>
                <a:effectLst/>
                <a:latin typeface="+mn-lt"/>
                <a:ea typeface="+mn-ea"/>
                <a:cs typeface="+mn-cs"/>
              </a:rPr>
              <a:t>/archives/posts </a:t>
            </a:r>
            <a:r>
              <a:rPr lang="zh-CN" altLang="en-US" sz="1200" b="0" i="0" kern="1200" dirty="0" smtClean="0">
                <a:solidFill>
                  <a:schemeClr val="tx1"/>
                </a:solidFill>
                <a:effectLst/>
                <a:latin typeface="+mn-lt"/>
                <a:ea typeface="+mn-ea"/>
                <a:cs typeface="+mn-cs"/>
              </a:rPr>
              <a:t>时，应用的匹配结果如下图所示：</a:t>
            </a:r>
          </a:p>
          <a:p>
            <a:endParaRPr kumimoji="1" lang="zh-CN" altLang="en-US" dirty="0"/>
          </a:p>
        </p:txBody>
      </p:sp>
      <p:sp>
        <p:nvSpPr>
          <p:cNvPr id="4" name="幻灯片编号占位符 3"/>
          <p:cNvSpPr>
            <a:spLocks noGrp="1"/>
          </p:cNvSpPr>
          <p:nvPr>
            <p:ph type="sldNum" sz="quarter" idx="10"/>
          </p:nvPr>
        </p:nvSpPr>
        <p:spPr/>
        <p:txBody>
          <a:bodyPr/>
          <a:lstStyle/>
          <a:p>
            <a:fld id="{E741FFA0-699A-44D1-8003-6A191E8D3A66}" type="slidenum">
              <a:rPr lang="en-US" smtClean="0"/>
              <a:pPr/>
              <a:t>33</a:t>
            </a:fld>
            <a:endParaRPr lang="en-US"/>
          </a:p>
        </p:txBody>
      </p:sp>
    </p:spTree>
    <p:extLst>
      <p:ext uri="{BB962C8B-B14F-4D97-AF65-F5344CB8AC3E}">
        <p14:creationId xmlns:p14="http://schemas.microsoft.com/office/powerpoint/2010/main" val="159007944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B8049F24-76BB-9E47-9ED9-25879AB8CB33}" type="slidenum">
              <a:rPr kumimoji="1" lang="zh-CN" altLang="en-US" smtClean="0"/>
              <a:t>34</a:t>
            </a:fld>
            <a:endParaRPr kumimoji="1" lang="zh-CN" altLang="en-US"/>
          </a:p>
        </p:txBody>
      </p:sp>
    </p:spTree>
    <p:extLst>
      <p:ext uri="{BB962C8B-B14F-4D97-AF65-F5344CB8AC3E}">
        <p14:creationId xmlns:p14="http://schemas.microsoft.com/office/powerpoint/2010/main" val="198139379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kumimoji="1" lang="zh-CN" altLang="en-US" dirty="0"/>
          </a:p>
        </p:txBody>
      </p:sp>
      <p:sp>
        <p:nvSpPr>
          <p:cNvPr id="4" name="幻灯片编号占位符 3"/>
          <p:cNvSpPr>
            <a:spLocks noGrp="1"/>
          </p:cNvSpPr>
          <p:nvPr>
            <p:ph type="sldNum" sz="quarter" idx="10"/>
          </p:nvPr>
        </p:nvSpPr>
        <p:spPr/>
        <p:txBody>
          <a:bodyPr/>
          <a:lstStyle/>
          <a:p>
            <a:fld id="{E741FFA0-699A-44D1-8003-6A191E8D3A66}" type="slidenum">
              <a:rPr lang="en-US" smtClean="0"/>
              <a:pPr/>
              <a:t>35</a:t>
            </a:fld>
            <a:endParaRPr lang="en-US"/>
          </a:p>
        </p:txBody>
      </p:sp>
    </p:spTree>
    <p:extLst>
      <p:ext uri="{BB962C8B-B14F-4D97-AF65-F5344CB8AC3E}">
        <p14:creationId xmlns:p14="http://schemas.microsoft.com/office/powerpoint/2010/main" val="163151814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kumimoji="1" lang="zh-CN" altLang="en-US" dirty="0" smtClean="0"/>
          </a:p>
          <a:p>
            <a:r>
              <a:rPr kumimoji="1" lang="en-US" altLang="zh-CN" dirty="0" smtClean="0"/>
              <a:t>Action</a:t>
            </a:r>
            <a:r>
              <a:rPr kumimoji="1" lang="zh-CN" altLang="en-US" dirty="0" smtClean="0"/>
              <a:t> 可以理解为应用向</a:t>
            </a:r>
            <a:r>
              <a:rPr kumimoji="1" lang="en-US" altLang="zh-CN" dirty="0" smtClean="0"/>
              <a:t>Store</a:t>
            </a:r>
            <a:r>
              <a:rPr kumimoji="1" lang="zh-CN" altLang="en-US" dirty="0" smtClean="0"/>
              <a:t>传递的数据信息。在实际应用中，传递的信息可以约定一个固定的数据格式，</a:t>
            </a:r>
            <a:r>
              <a:rPr kumimoji="1" lang="en-US" altLang="zh-CN" dirty="0" smtClean="0"/>
              <a:t>Action</a:t>
            </a:r>
            <a:r>
              <a:rPr kumimoji="1" lang="zh-CN" altLang="en-US" dirty="0" smtClean="0"/>
              <a:t>创建函数</a:t>
            </a:r>
          </a:p>
          <a:p>
            <a:endParaRPr kumimoji="1" lang="zh-CN" altLang="en-US" dirty="0" smtClean="0"/>
          </a:p>
          <a:p>
            <a:endParaRPr kumimoji="1" lang="zh-CN" altLang="en-US" dirty="0" smtClean="0"/>
          </a:p>
          <a:p>
            <a:r>
              <a:rPr kumimoji="1" lang="en-US" altLang="zh-CN" dirty="0" smtClean="0"/>
              <a:t>Store</a:t>
            </a:r>
            <a:r>
              <a:rPr kumimoji="1" lang="zh-CN" altLang="en-US" dirty="0" smtClean="0"/>
              <a:t> 是一个单一对象，管理应用的</a:t>
            </a:r>
            <a:r>
              <a:rPr kumimoji="1" lang="en-US" altLang="zh-CN" dirty="0" smtClean="0"/>
              <a:t>state</a:t>
            </a:r>
            <a:endParaRPr kumimoji="1" lang="zh-CN" altLang="en-US" dirty="0" smtClean="0"/>
          </a:p>
          <a:p>
            <a:endParaRPr kumimoji="1" lang="zh-CN" altLang="en-US" dirty="0" smtClean="0"/>
          </a:p>
          <a:p>
            <a:endParaRPr kumimoji="1" lang="zh-CN" altLang="en-US" dirty="0" smtClean="0"/>
          </a:p>
          <a:p>
            <a:endParaRPr kumimoji="1" lang="zh-CN" altLang="en-US" dirty="0" smtClean="0"/>
          </a:p>
          <a:p>
            <a:r>
              <a:rPr kumimoji="1" lang="en-US" altLang="zh-CN" dirty="0" smtClean="0"/>
              <a:t>Middleware</a:t>
            </a:r>
            <a:r>
              <a:rPr kumimoji="1" lang="zh-CN" altLang="en-US" dirty="0" smtClean="0"/>
              <a:t>：高阶函数   ，中间件函数处理异步</a:t>
            </a:r>
            <a:r>
              <a:rPr kumimoji="1" lang="en-US" altLang="zh-CN" dirty="0" smtClean="0"/>
              <a:t>action</a:t>
            </a:r>
            <a:endParaRPr kumimoji="1" lang="zh-CN" altLang="en-US" dirty="0" smtClean="0"/>
          </a:p>
          <a:p>
            <a:endParaRPr kumimoji="1" lang="zh-CN" altLang="en-US" dirty="0" smtClean="0"/>
          </a:p>
          <a:p>
            <a:endParaRPr kumimoji="1" lang="zh-CN" altLang="en-US" dirty="0" smtClean="0"/>
          </a:p>
          <a:p>
            <a:r>
              <a:rPr kumimoji="1" lang="en-US" altLang="zh-CN" dirty="0" smtClean="0"/>
              <a:t>React-</a:t>
            </a:r>
            <a:r>
              <a:rPr kumimoji="1" lang="en-US" altLang="zh-CN" dirty="0" err="1" smtClean="0"/>
              <a:t>redux</a:t>
            </a:r>
            <a:endParaRPr kumimoji="1" lang="zh-CN" altLang="en-US" dirty="0"/>
          </a:p>
        </p:txBody>
      </p:sp>
      <p:sp>
        <p:nvSpPr>
          <p:cNvPr id="4" name="幻灯片编号占位符 3"/>
          <p:cNvSpPr>
            <a:spLocks noGrp="1"/>
          </p:cNvSpPr>
          <p:nvPr>
            <p:ph type="sldNum" sz="quarter" idx="10"/>
          </p:nvPr>
        </p:nvSpPr>
        <p:spPr/>
        <p:txBody>
          <a:bodyPr/>
          <a:lstStyle/>
          <a:p>
            <a:fld id="{E741FFA0-699A-44D1-8003-6A191E8D3A66}" type="slidenum">
              <a:rPr lang="en-US" smtClean="0"/>
              <a:pPr/>
              <a:t>36</a:t>
            </a:fld>
            <a:endParaRPr lang="en-US"/>
          </a:p>
        </p:txBody>
      </p:sp>
    </p:spTree>
    <p:extLst>
      <p:ext uri="{BB962C8B-B14F-4D97-AF65-F5344CB8AC3E}">
        <p14:creationId xmlns:p14="http://schemas.microsoft.com/office/powerpoint/2010/main" val="69751772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有人说 </a:t>
            </a:r>
            <a:r>
              <a:rPr lang="en-US" altLang="zh-CN" dirty="0" smtClean="0"/>
              <a:t>Immutable </a:t>
            </a:r>
            <a:r>
              <a:rPr lang="zh-CN" altLang="en-US" dirty="0" smtClean="0"/>
              <a:t>可以给 </a:t>
            </a:r>
            <a:r>
              <a:rPr lang="en-US" altLang="zh-CN" dirty="0" smtClean="0"/>
              <a:t>React </a:t>
            </a:r>
            <a:r>
              <a:rPr lang="zh-CN" altLang="en-US" dirty="0" smtClean="0"/>
              <a:t>应用带来数十倍的提升，也有人说 </a:t>
            </a:r>
            <a:r>
              <a:rPr lang="en-US" altLang="zh-CN" dirty="0" smtClean="0"/>
              <a:t>Immutable </a:t>
            </a:r>
            <a:r>
              <a:rPr lang="zh-CN" altLang="en-US" dirty="0" smtClean="0"/>
              <a:t>的引入是近期 </a:t>
            </a:r>
            <a:r>
              <a:rPr lang="en-US" altLang="zh-CN" dirty="0" smtClean="0"/>
              <a:t>JavaScript </a:t>
            </a:r>
            <a:r>
              <a:rPr lang="zh-CN" altLang="en-US" dirty="0" smtClean="0"/>
              <a:t>中伟大的发明，因为同期 </a:t>
            </a:r>
            <a:r>
              <a:rPr lang="en-US" altLang="zh-CN" dirty="0" smtClean="0"/>
              <a:t>React </a:t>
            </a:r>
            <a:r>
              <a:rPr lang="zh-CN" altLang="en-US" dirty="0" smtClean="0"/>
              <a:t>太火，它的光芒被掩盖了。这些至少说明 </a:t>
            </a:r>
            <a:r>
              <a:rPr lang="en-US" altLang="zh-CN" dirty="0" smtClean="0"/>
              <a:t>Immutable </a:t>
            </a:r>
            <a:r>
              <a:rPr lang="zh-CN" altLang="en-US" dirty="0" smtClean="0"/>
              <a:t>是很有价值的，下面我们来一探究竟。</a:t>
            </a:r>
            <a:br>
              <a:rPr lang="zh-CN" altLang="en-US" dirty="0" smtClean="0"/>
            </a:br>
            <a:endParaRPr lang="zh-CN" altLang="en-US" dirty="0" smtClean="0"/>
          </a:p>
          <a:p>
            <a:r>
              <a:rPr lang="en-US" altLang="zh-CN" dirty="0" smtClean="0"/>
              <a:t>JavaScript </a:t>
            </a:r>
            <a:r>
              <a:rPr lang="zh-CN" altLang="en-US" dirty="0" smtClean="0"/>
              <a:t>中的对象一般是可变的（</a:t>
            </a:r>
            <a:r>
              <a:rPr lang="en-US" altLang="zh-CN" dirty="0" smtClean="0"/>
              <a:t>Mutable</a:t>
            </a:r>
            <a:r>
              <a:rPr lang="zh-CN" altLang="en-US" dirty="0" smtClean="0"/>
              <a:t>），因为使用了引用赋值，新的对象简单的引用了原始对象，改变新的对象将影响到原始对象。如 </a:t>
            </a:r>
            <a:r>
              <a:rPr lang="en-US" altLang="zh-CN" dirty="0" smtClean="0"/>
              <a:t>`foo={a: 1}; bar=foo; </a:t>
            </a:r>
            <a:r>
              <a:rPr lang="en-US" altLang="zh-CN" dirty="0" err="1" smtClean="0"/>
              <a:t>bar.a</a:t>
            </a:r>
            <a:r>
              <a:rPr lang="en-US" altLang="zh-CN" dirty="0" smtClean="0"/>
              <a:t>=2` </a:t>
            </a:r>
            <a:r>
              <a:rPr lang="zh-CN" altLang="en-US" dirty="0" smtClean="0"/>
              <a:t>你会发现此时 </a:t>
            </a:r>
            <a:r>
              <a:rPr lang="en-US" altLang="zh-CN" dirty="0" smtClean="0"/>
              <a:t>`</a:t>
            </a:r>
            <a:r>
              <a:rPr lang="en-US" altLang="zh-CN" dirty="0" err="1" smtClean="0"/>
              <a:t>foo.a</a:t>
            </a:r>
            <a:r>
              <a:rPr lang="en-US" altLang="zh-CN" dirty="0" smtClean="0"/>
              <a:t>` </a:t>
            </a:r>
            <a:r>
              <a:rPr lang="zh-CN" altLang="en-US" dirty="0" smtClean="0"/>
              <a:t>也被改成了 </a:t>
            </a:r>
            <a:r>
              <a:rPr lang="en-US" altLang="zh-CN" dirty="0" smtClean="0"/>
              <a:t>`2`</a:t>
            </a:r>
            <a:r>
              <a:rPr lang="zh-CN" altLang="en-US" dirty="0" smtClean="0"/>
              <a:t>。虽然这样做可以节约内存，但当应用复杂后，这就造成了非常大的隐患，</a:t>
            </a:r>
            <a:r>
              <a:rPr lang="en-US" altLang="zh-CN" dirty="0" smtClean="0"/>
              <a:t>Mutable </a:t>
            </a:r>
            <a:r>
              <a:rPr lang="zh-CN" altLang="en-US" dirty="0" smtClean="0"/>
              <a:t>带来的优点变得得不偿失。为了解决这个问题，一般的做法是使用 </a:t>
            </a:r>
            <a:r>
              <a:rPr lang="en-US" altLang="zh-CN" dirty="0" err="1" smtClean="0"/>
              <a:t>shallowCopy</a:t>
            </a:r>
            <a:r>
              <a:rPr lang="zh-CN" altLang="en-US" dirty="0" smtClean="0"/>
              <a:t>（浅拷贝）或 </a:t>
            </a:r>
            <a:r>
              <a:rPr lang="en-US" altLang="zh-CN" dirty="0" err="1" smtClean="0"/>
              <a:t>deepCopy</a:t>
            </a:r>
            <a:r>
              <a:rPr lang="zh-CN" altLang="en-US" dirty="0" smtClean="0"/>
              <a:t>（深拷贝）来避免被修改，但这样做造成了 </a:t>
            </a:r>
            <a:r>
              <a:rPr lang="en-US" altLang="zh-CN" dirty="0" smtClean="0"/>
              <a:t>CPU </a:t>
            </a:r>
            <a:r>
              <a:rPr lang="zh-CN" altLang="en-US" dirty="0" smtClean="0"/>
              <a:t>和内存的浪费。</a:t>
            </a:r>
            <a:br>
              <a:rPr lang="zh-CN" altLang="en-US" dirty="0" smtClean="0"/>
            </a:br>
            <a:endParaRPr lang="zh-CN" altLang="en-US" dirty="0" smtClean="0"/>
          </a:p>
          <a:p>
            <a:endParaRPr kumimoji="1" lang="zh-CN" alt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Immutable Data </a:t>
            </a:r>
            <a:r>
              <a:rPr lang="zh-CN" altLang="en-US" dirty="0" smtClean="0"/>
              <a:t>就是一旦创建，就不能再被更改的数据。对 </a:t>
            </a:r>
            <a:r>
              <a:rPr lang="en-US" altLang="zh-CN" dirty="0" smtClean="0"/>
              <a:t>Immutable </a:t>
            </a:r>
            <a:r>
              <a:rPr lang="zh-CN" altLang="en-US" dirty="0" smtClean="0"/>
              <a:t>对象的任何修改或添加删除操作都会返回一个新的 </a:t>
            </a:r>
            <a:r>
              <a:rPr lang="en-US" altLang="zh-CN" dirty="0" smtClean="0"/>
              <a:t>Immutable </a:t>
            </a:r>
            <a:r>
              <a:rPr lang="zh-CN" altLang="en-US" dirty="0" smtClean="0"/>
              <a:t>对象。</a:t>
            </a:r>
            <a:r>
              <a:rPr lang="en-US" altLang="zh-CN" dirty="0" smtClean="0"/>
              <a:t>Immutable </a:t>
            </a:r>
            <a:r>
              <a:rPr lang="zh-CN" altLang="en-US" dirty="0" smtClean="0"/>
              <a:t>实现的原理是 </a:t>
            </a:r>
            <a:r>
              <a:rPr lang="en-US" altLang="zh-CN" b="1" dirty="0" smtClean="0"/>
              <a:t>Persistent Data Structure</a:t>
            </a:r>
            <a:r>
              <a:rPr lang="zh-CN" altLang="en-US" dirty="0" smtClean="0"/>
              <a:t>（持久化数据结构），也就是使用旧数据创建新数据时，要保证旧数据同时可用且不变。同时为了避免 </a:t>
            </a:r>
            <a:r>
              <a:rPr lang="en-US" altLang="zh-CN" dirty="0" err="1" smtClean="0"/>
              <a:t>deepCopy</a:t>
            </a:r>
            <a:r>
              <a:rPr lang="en-US" altLang="zh-CN" dirty="0" smtClean="0"/>
              <a:t> </a:t>
            </a:r>
            <a:r>
              <a:rPr lang="zh-CN" altLang="en-US" dirty="0" smtClean="0"/>
              <a:t>把所有节点都复制一遍带来的性能损耗，</a:t>
            </a:r>
            <a:r>
              <a:rPr lang="en-US" altLang="zh-CN" dirty="0" smtClean="0"/>
              <a:t>Immutable </a:t>
            </a:r>
            <a:r>
              <a:rPr lang="zh-CN" altLang="en-US" dirty="0" smtClean="0"/>
              <a:t>使用了 </a:t>
            </a:r>
            <a:r>
              <a:rPr lang="en-US" altLang="zh-CN" b="1" dirty="0" smtClean="0"/>
              <a:t>Structural Sharing</a:t>
            </a:r>
            <a:r>
              <a:rPr lang="zh-CN" altLang="en-US" dirty="0" smtClean="0"/>
              <a:t>（结构共享），即如果对象树中一个节点发生变化，只修改这个节点和受它影响的父节点，其它节点则进行共享</a:t>
            </a:r>
            <a:br>
              <a:rPr lang="zh-CN" altLang="en-US" dirty="0" smtClean="0"/>
            </a:br>
            <a:r>
              <a:rPr lang="zh-CN" altLang="en-US" dirty="0" smtClean="0"/>
              <a:t/>
            </a:r>
            <a:br>
              <a:rPr lang="zh-CN" altLang="en-US" dirty="0" smtClean="0"/>
            </a:br>
            <a:r>
              <a:rPr lang="zh-CN" altLang="en-US" dirty="0" smtClean="0"/>
              <a:t>。</a:t>
            </a:r>
          </a:p>
          <a:p>
            <a:endParaRPr kumimoji="1" lang="zh-CN" altLang="en-US" dirty="0"/>
          </a:p>
        </p:txBody>
      </p:sp>
      <p:sp>
        <p:nvSpPr>
          <p:cNvPr id="4" name="幻灯片编号占位符 3"/>
          <p:cNvSpPr>
            <a:spLocks noGrp="1"/>
          </p:cNvSpPr>
          <p:nvPr>
            <p:ph type="sldNum" sz="quarter" idx="10"/>
          </p:nvPr>
        </p:nvSpPr>
        <p:spPr/>
        <p:txBody>
          <a:bodyPr/>
          <a:lstStyle/>
          <a:p>
            <a:fld id="{B8049F24-76BB-9E47-9ED9-25879AB8CB33}" type="slidenum">
              <a:rPr kumimoji="1" lang="zh-CN" altLang="en-US" smtClean="0"/>
              <a:t>37</a:t>
            </a:fld>
            <a:endParaRPr kumimoji="1" lang="zh-CN" altLang="en-US"/>
          </a:p>
        </p:txBody>
      </p:sp>
    </p:spTree>
    <p:extLst>
      <p:ext uri="{BB962C8B-B14F-4D97-AF65-F5344CB8AC3E}">
        <p14:creationId xmlns:p14="http://schemas.microsoft.com/office/powerpoint/2010/main" val="10997292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Facebook </a:t>
            </a:r>
            <a:r>
              <a:rPr lang="zh-CN" altLang="en-US" dirty="0" smtClean="0"/>
              <a:t>工程师 </a:t>
            </a:r>
            <a:r>
              <a:rPr lang="en-US" altLang="zh-CN" dirty="0" smtClean="0"/>
              <a:t>Lee Byron </a:t>
            </a:r>
            <a:r>
              <a:rPr lang="zh-CN" altLang="en-US" dirty="0" smtClean="0"/>
              <a:t>花费 </a:t>
            </a:r>
            <a:r>
              <a:rPr lang="en-US" altLang="zh-CN" dirty="0" smtClean="0"/>
              <a:t>3 </a:t>
            </a:r>
            <a:r>
              <a:rPr lang="zh-CN" altLang="en-US" dirty="0" smtClean="0"/>
              <a:t>年时间打造，与 </a:t>
            </a:r>
            <a:r>
              <a:rPr lang="en-US" altLang="zh-CN" dirty="0" smtClean="0"/>
              <a:t>React </a:t>
            </a:r>
            <a:r>
              <a:rPr lang="zh-CN" altLang="en-US" dirty="0" smtClean="0"/>
              <a:t>同期出现，但没有被默认放到 </a:t>
            </a:r>
            <a:r>
              <a:rPr lang="en-US" altLang="zh-CN" dirty="0" smtClean="0"/>
              <a:t>React </a:t>
            </a:r>
            <a:r>
              <a:rPr lang="zh-CN" altLang="en-US" dirty="0" smtClean="0"/>
              <a:t>工具集里（</a:t>
            </a:r>
            <a:r>
              <a:rPr lang="en-US" altLang="zh-CN" dirty="0" smtClean="0"/>
              <a:t>React </a:t>
            </a:r>
            <a:r>
              <a:rPr lang="zh-CN" altLang="en-US" dirty="0" smtClean="0"/>
              <a:t>提供了简化的 </a:t>
            </a:r>
            <a:r>
              <a:rPr lang="en-US" altLang="zh-CN" dirty="0" smtClean="0"/>
              <a:t>Helper</a:t>
            </a:r>
            <a:r>
              <a:rPr lang="zh-CN" altLang="en-US" dirty="0" smtClean="0"/>
              <a:t>）。它内部实现了一套完整的 </a:t>
            </a:r>
            <a:r>
              <a:rPr lang="en-US" altLang="zh-CN" dirty="0" smtClean="0"/>
              <a:t>Persistent Data Structure</a:t>
            </a:r>
            <a:r>
              <a:rPr lang="zh-CN" altLang="en-US" dirty="0" smtClean="0"/>
              <a:t>，还有很多易用的数据类型。像 </a:t>
            </a:r>
            <a:r>
              <a:rPr lang="en-US" altLang="zh-CN" dirty="0" smtClean="0"/>
              <a:t>`Collection`</a:t>
            </a:r>
            <a:r>
              <a:rPr lang="zh-CN" altLang="en-US" dirty="0" smtClean="0"/>
              <a:t>、</a:t>
            </a:r>
            <a:r>
              <a:rPr lang="en-US" altLang="zh-CN" dirty="0" smtClean="0"/>
              <a:t>`List`</a:t>
            </a:r>
            <a:r>
              <a:rPr lang="zh-CN" altLang="en-US" dirty="0" smtClean="0"/>
              <a:t>、</a:t>
            </a:r>
            <a:r>
              <a:rPr lang="en-US" altLang="zh-CN" dirty="0" smtClean="0"/>
              <a:t>`Map`</a:t>
            </a:r>
            <a:r>
              <a:rPr lang="zh-CN" altLang="en-US" dirty="0" smtClean="0"/>
              <a:t>、</a:t>
            </a:r>
            <a:r>
              <a:rPr lang="en-US" altLang="zh-CN" dirty="0" smtClean="0"/>
              <a:t>`Set`</a:t>
            </a:r>
            <a:r>
              <a:rPr lang="zh-CN" altLang="en-US" dirty="0" smtClean="0"/>
              <a:t>、</a:t>
            </a:r>
            <a:r>
              <a:rPr lang="en-US" altLang="zh-CN" dirty="0" smtClean="0"/>
              <a:t>`Record`</a:t>
            </a:r>
            <a:r>
              <a:rPr lang="zh-CN" altLang="en-US" dirty="0" smtClean="0"/>
              <a:t>、</a:t>
            </a:r>
            <a:r>
              <a:rPr lang="en-US" altLang="zh-CN" dirty="0" smtClean="0"/>
              <a:t>`</a:t>
            </a:r>
            <a:r>
              <a:rPr lang="en-US" altLang="zh-CN" dirty="0" err="1" smtClean="0"/>
              <a:t>Seq</a:t>
            </a:r>
            <a:r>
              <a:rPr lang="en-US" altLang="zh-CN" dirty="0" smtClean="0"/>
              <a:t>`</a:t>
            </a:r>
            <a:r>
              <a:rPr lang="zh-CN" altLang="en-US" dirty="0" smtClean="0"/>
              <a:t>。有非常全面的</a:t>
            </a:r>
            <a:r>
              <a:rPr lang="en-US" altLang="zh-CN" dirty="0" smtClean="0"/>
              <a:t>`map`</a:t>
            </a:r>
            <a:r>
              <a:rPr lang="zh-CN" altLang="en-US" dirty="0" smtClean="0"/>
              <a:t>、</a:t>
            </a:r>
            <a:r>
              <a:rPr lang="en-US" altLang="zh-CN" dirty="0" smtClean="0"/>
              <a:t>`filter`</a:t>
            </a:r>
            <a:r>
              <a:rPr lang="zh-CN" altLang="en-US" dirty="0" smtClean="0"/>
              <a:t>、</a:t>
            </a:r>
            <a:r>
              <a:rPr lang="en-US" altLang="zh-CN" dirty="0" smtClean="0"/>
              <a:t>`</a:t>
            </a:r>
            <a:r>
              <a:rPr lang="en-US" altLang="zh-CN" dirty="0" err="1" smtClean="0"/>
              <a:t>groupBy</a:t>
            </a:r>
            <a:r>
              <a:rPr lang="en-US" altLang="zh-CN" dirty="0" smtClean="0"/>
              <a:t>`</a:t>
            </a:r>
            <a:r>
              <a:rPr lang="zh-CN" altLang="en-US" dirty="0" smtClean="0"/>
              <a:t>、</a:t>
            </a:r>
            <a:r>
              <a:rPr lang="en-US" altLang="zh-CN" dirty="0" smtClean="0"/>
              <a:t>`</a:t>
            </a:r>
            <a:r>
              <a:rPr lang="en-US" altLang="zh-CN" dirty="0" err="1" smtClean="0"/>
              <a:t>reduce``find</a:t>
            </a:r>
            <a:r>
              <a:rPr lang="en-US" altLang="zh-CN" dirty="0" smtClean="0"/>
              <a:t>`</a:t>
            </a:r>
            <a:r>
              <a:rPr lang="zh-CN" altLang="en-US" dirty="0" smtClean="0"/>
              <a:t>函数式操作方法。同时 </a:t>
            </a:r>
            <a:r>
              <a:rPr lang="en-US" altLang="zh-CN" dirty="0" smtClean="0"/>
              <a:t>API </a:t>
            </a:r>
            <a:r>
              <a:rPr lang="zh-CN" altLang="en-US" dirty="0" smtClean="0"/>
              <a:t>也尽量与 </a:t>
            </a:r>
            <a:r>
              <a:rPr lang="en-US" altLang="zh-CN" dirty="0" smtClean="0"/>
              <a:t>Object </a:t>
            </a:r>
            <a:r>
              <a:rPr lang="zh-CN" altLang="en-US" dirty="0" smtClean="0"/>
              <a:t>或 </a:t>
            </a:r>
            <a:r>
              <a:rPr lang="en-US" altLang="zh-CN" dirty="0" smtClean="0"/>
              <a:t>Array </a:t>
            </a:r>
            <a:r>
              <a:rPr lang="zh-CN" altLang="en-US" dirty="0" smtClean="0"/>
              <a:t>类似。</a:t>
            </a:r>
            <a:br>
              <a:rPr lang="zh-CN" altLang="en-US" dirty="0" smtClean="0"/>
            </a:br>
            <a:endParaRPr lang="zh-CN" altLang="en-US" dirty="0" smtClean="0"/>
          </a:p>
          <a:p>
            <a:r>
              <a:rPr lang="zh-CN" altLang="en-US" dirty="0" smtClean="0"/>
              <a:t>其中有 </a:t>
            </a:r>
            <a:r>
              <a:rPr lang="en-US" altLang="zh-CN" dirty="0" smtClean="0"/>
              <a:t>3 </a:t>
            </a:r>
            <a:r>
              <a:rPr lang="zh-CN" altLang="en-US" dirty="0" smtClean="0"/>
              <a:t>种最重要的数据结构说明一下：（</a:t>
            </a:r>
            <a:r>
              <a:rPr lang="en-US" altLang="zh-CN" dirty="0" smtClean="0"/>
              <a:t>Java </a:t>
            </a:r>
            <a:r>
              <a:rPr lang="zh-CN" altLang="en-US" dirty="0" smtClean="0"/>
              <a:t>程序员应该最熟悉了）</a:t>
            </a:r>
            <a:br>
              <a:rPr lang="zh-CN" altLang="en-US" dirty="0" smtClean="0"/>
            </a:br>
            <a:endParaRPr lang="zh-CN" altLang="en-US" dirty="0" smtClean="0"/>
          </a:p>
          <a:p>
            <a:r>
              <a:rPr lang="en-US" altLang="zh-CN" dirty="0" smtClean="0"/>
              <a:t>Map</a:t>
            </a:r>
            <a:r>
              <a:rPr lang="zh-CN" altLang="en-US" dirty="0" smtClean="0"/>
              <a:t>：键值对集合，对应于 </a:t>
            </a:r>
            <a:r>
              <a:rPr lang="en-US" altLang="zh-CN" dirty="0" smtClean="0"/>
              <a:t>Object</a:t>
            </a:r>
            <a:r>
              <a:rPr lang="zh-CN" altLang="en-US" dirty="0" smtClean="0"/>
              <a:t>，</a:t>
            </a:r>
            <a:r>
              <a:rPr lang="en-US" altLang="zh-CN" dirty="0" smtClean="0"/>
              <a:t>ES6 </a:t>
            </a:r>
            <a:r>
              <a:rPr lang="zh-CN" altLang="en-US" dirty="0" smtClean="0"/>
              <a:t>也有专门的 </a:t>
            </a:r>
            <a:r>
              <a:rPr lang="en-US" altLang="zh-CN" dirty="0" smtClean="0"/>
              <a:t>Map </a:t>
            </a:r>
            <a:r>
              <a:rPr lang="zh-CN" altLang="en-US" dirty="0" smtClean="0"/>
              <a:t>对象</a:t>
            </a:r>
            <a:br>
              <a:rPr lang="zh-CN" altLang="en-US" dirty="0" smtClean="0"/>
            </a:br>
            <a:endParaRPr lang="zh-CN" altLang="en-US" dirty="0" smtClean="0"/>
          </a:p>
          <a:p>
            <a:r>
              <a:rPr lang="en-US" altLang="zh-CN" dirty="0" smtClean="0"/>
              <a:t>List</a:t>
            </a:r>
            <a:r>
              <a:rPr lang="zh-CN" altLang="en-US" dirty="0" smtClean="0"/>
              <a:t>：有序可重复的列表，对应于 </a:t>
            </a:r>
            <a:r>
              <a:rPr lang="en-US" altLang="zh-CN" dirty="0" smtClean="0"/>
              <a:t>Array</a:t>
            </a:r>
            <a:br>
              <a:rPr lang="en-US" altLang="zh-CN" dirty="0" smtClean="0"/>
            </a:br>
            <a:endParaRPr lang="en-US" altLang="zh-CN" dirty="0" smtClean="0"/>
          </a:p>
          <a:p>
            <a:r>
              <a:rPr lang="en-US" altLang="zh-CN" dirty="0" smtClean="0"/>
              <a:t>Set</a:t>
            </a:r>
            <a:r>
              <a:rPr lang="zh-CN" altLang="en-US" dirty="0" smtClean="0"/>
              <a:t>：无序且不可重复的列表</a:t>
            </a:r>
          </a:p>
          <a:p>
            <a:r>
              <a:rPr lang="zh-CN" altLang="en-US" dirty="0" smtClean="0"/>
              <a:t/>
            </a:r>
            <a:br>
              <a:rPr lang="zh-CN" altLang="en-US" dirty="0" smtClean="0"/>
            </a:br>
            <a:endParaRPr kumimoji="1" lang="zh-CN" altLang="en-US" dirty="0"/>
          </a:p>
        </p:txBody>
      </p:sp>
      <p:sp>
        <p:nvSpPr>
          <p:cNvPr id="4" name="幻灯片编号占位符 3"/>
          <p:cNvSpPr>
            <a:spLocks noGrp="1"/>
          </p:cNvSpPr>
          <p:nvPr>
            <p:ph type="sldNum" sz="quarter" idx="10"/>
          </p:nvPr>
        </p:nvSpPr>
        <p:spPr/>
        <p:txBody>
          <a:bodyPr/>
          <a:lstStyle/>
          <a:p>
            <a:fld id="{E741FFA0-699A-44D1-8003-6A191E8D3A66}" type="slidenum">
              <a:rPr lang="en-US" smtClean="0"/>
              <a:pPr/>
              <a:t>38</a:t>
            </a:fld>
            <a:endParaRPr lang="en-US"/>
          </a:p>
        </p:txBody>
      </p:sp>
    </p:spTree>
    <p:extLst>
      <p:ext uri="{BB962C8B-B14F-4D97-AF65-F5344CB8AC3E}">
        <p14:creationId xmlns:p14="http://schemas.microsoft.com/office/powerpoint/2010/main" val="185872186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B8049F24-76BB-9E47-9ED9-25879AB8CB33}" type="slidenum">
              <a:rPr kumimoji="1" lang="zh-CN" altLang="en-US" smtClean="0"/>
              <a:t>39</a:t>
            </a:fld>
            <a:endParaRPr kumimoji="1" lang="zh-CN" altLang="en-US"/>
          </a:p>
        </p:txBody>
      </p:sp>
    </p:spTree>
    <p:extLst>
      <p:ext uri="{BB962C8B-B14F-4D97-AF65-F5344CB8AC3E}">
        <p14:creationId xmlns:p14="http://schemas.microsoft.com/office/powerpoint/2010/main" val="93981958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dirty="0" smtClean="0"/>
              <a:t>在用</a:t>
            </a:r>
            <a:r>
              <a:rPr lang="en-US" altLang="zh-CN" sz="1200" b="0" dirty="0" err="1" smtClean="0"/>
              <a:t>webpack</a:t>
            </a:r>
            <a:r>
              <a:rPr lang="zh-CN" altLang="en-US" sz="1200" b="0" dirty="0" smtClean="0"/>
              <a:t>之前，做的项目都是</a:t>
            </a:r>
            <a:r>
              <a:rPr lang="en-US" altLang="zh-CN" sz="1200" b="0" dirty="0" err="1" smtClean="0"/>
              <a:t>jquery</a:t>
            </a:r>
            <a:r>
              <a:rPr lang="en-US" altLang="zh-CN" sz="1200" b="0" dirty="0" smtClean="0"/>
              <a:t>+</a:t>
            </a:r>
            <a:r>
              <a:rPr lang="zh-CN" altLang="en-US" sz="1200" b="0" dirty="0" smtClean="0"/>
              <a:t>后端渲染，一个页面请求巨多的</a:t>
            </a:r>
            <a:r>
              <a:rPr lang="en-US" altLang="zh-CN" sz="1200" b="0" dirty="0" err="1" smtClean="0"/>
              <a:t>js</a:t>
            </a:r>
            <a:r>
              <a:rPr lang="zh-CN" altLang="en-US" sz="1200" b="0" dirty="0" smtClean="0"/>
              <a:t>和</a:t>
            </a:r>
            <a:r>
              <a:rPr lang="en-US" altLang="zh-CN" sz="1200" b="0" dirty="0" err="1" smtClean="0"/>
              <a:t>css</a:t>
            </a:r>
            <a:r>
              <a:rPr lang="zh-CN" altLang="en-US" sz="1200" b="0" dirty="0" smtClean="0"/>
              <a:t>，导致性能问题。</a:t>
            </a:r>
          </a:p>
          <a:p>
            <a:endParaRPr lang="zh-CN" altLang="en-US" sz="1200" b="0" dirty="0" smtClean="0"/>
          </a:p>
          <a:p>
            <a:r>
              <a:rPr lang="zh-CN" altLang="en-US" sz="1200" b="0" dirty="0" smtClean="0"/>
              <a:t>后来引入了</a:t>
            </a:r>
            <a:r>
              <a:rPr lang="en-US" altLang="zh-CN" sz="1200" b="0" dirty="0" smtClean="0"/>
              <a:t>react</a:t>
            </a:r>
            <a:r>
              <a:rPr lang="zh-CN" altLang="en-US" sz="1200" b="0" dirty="0" smtClean="0"/>
              <a:t>开发单页面应用的同时，使用</a:t>
            </a:r>
            <a:r>
              <a:rPr lang="en-US" altLang="zh-CN" sz="1200" b="0" dirty="0" err="1" smtClean="0"/>
              <a:t>webpack</a:t>
            </a:r>
            <a:r>
              <a:rPr lang="zh-CN" altLang="en-US" sz="1200" b="0" dirty="0" smtClean="0"/>
              <a:t>进行打包。</a:t>
            </a:r>
          </a:p>
          <a:p>
            <a:r>
              <a:rPr lang="zh-CN" altLang="en-US" sz="1200" b="0" dirty="0" smtClean="0"/>
              <a:t>所以，其实我们是很少经历说用</a:t>
            </a:r>
            <a:r>
              <a:rPr lang="en-US" altLang="zh-CN" sz="1200" b="0" dirty="0" err="1" smtClean="0"/>
              <a:t>webpack</a:t>
            </a:r>
            <a:r>
              <a:rPr lang="zh-CN" altLang="en-US" sz="1200" b="0" dirty="0" smtClean="0"/>
              <a:t>去打包</a:t>
            </a:r>
            <a:r>
              <a:rPr lang="en-US" altLang="zh-CN" sz="1200" b="0" dirty="0" err="1" smtClean="0"/>
              <a:t>jquery</a:t>
            </a:r>
            <a:r>
              <a:rPr lang="en-US" altLang="zh-CN" sz="1200" b="0" dirty="0" smtClean="0"/>
              <a:t>+</a:t>
            </a:r>
            <a:r>
              <a:rPr lang="zh-CN" altLang="en-US" sz="1200" b="0" dirty="0" smtClean="0"/>
              <a:t>后端渲染这样的项目的。</a:t>
            </a:r>
          </a:p>
          <a:p>
            <a:r>
              <a:rPr lang="zh-CN" altLang="en-US" sz="1200" dirty="0" smtClean="0"/>
              <a:t/>
            </a:r>
            <a:br>
              <a:rPr lang="zh-CN" altLang="en-US" sz="1200" dirty="0" smtClean="0"/>
            </a:br>
            <a:r>
              <a:rPr lang="zh-CN" altLang="en-US" sz="1200" b="0" dirty="0" smtClean="0"/>
              <a:t>第二，由于开发的是单页面应用，不存在设置多个</a:t>
            </a:r>
            <a:r>
              <a:rPr lang="en-US" altLang="zh-CN" sz="1200" b="0" dirty="0" smtClean="0"/>
              <a:t>entry</a:t>
            </a:r>
            <a:r>
              <a:rPr lang="zh-CN" altLang="en-US" sz="1200" b="0" dirty="0" smtClean="0"/>
              <a:t>的做法，只能把</a:t>
            </a:r>
            <a:r>
              <a:rPr lang="en-US" altLang="zh-CN" sz="1200" b="0" dirty="0" err="1" smtClean="0"/>
              <a:t>js</a:t>
            </a:r>
            <a:r>
              <a:rPr lang="zh-CN" altLang="en-US" sz="1200" b="0" dirty="0" smtClean="0"/>
              <a:t>都</a:t>
            </a:r>
            <a:r>
              <a:rPr lang="en-US" altLang="zh-CN" sz="1200" b="0" dirty="0" smtClean="0"/>
              <a:t>build</a:t>
            </a:r>
            <a:r>
              <a:rPr lang="zh-CN" altLang="en-US" sz="1200" b="0" dirty="0" smtClean="0"/>
              <a:t>到一个</a:t>
            </a:r>
            <a:r>
              <a:rPr lang="en-US" altLang="zh-CN" sz="1200" b="0" dirty="0" err="1" smtClean="0"/>
              <a:t>bundle.js</a:t>
            </a:r>
            <a:r>
              <a:rPr lang="zh-CN" altLang="en-US" sz="1200" b="0" dirty="0" smtClean="0"/>
              <a:t>中（这里先不考虑根据</a:t>
            </a:r>
            <a:r>
              <a:rPr lang="en-US" altLang="zh-CN" sz="1200" b="0" dirty="0" smtClean="0"/>
              <a:t>router</a:t>
            </a:r>
            <a:r>
              <a:rPr lang="zh-CN" altLang="en-US" sz="1200" b="0" dirty="0" smtClean="0"/>
              <a:t>跳转按需请求的做法），</a:t>
            </a:r>
          </a:p>
          <a:p>
            <a:endParaRPr lang="zh-CN" altLang="en-US" sz="1200" b="0" dirty="0" smtClean="0"/>
          </a:p>
          <a:p>
            <a:r>
              <a:rPr lang="zh-CN" altLang="en-US" sz="1200" b="0" dirty="0" smtClean="0"/>
              <a:t>所以最后</a:t>
            </a:r>
            <a:r>
              <a:rPr lang="en-US" altLang="zh-CN" sz="1200" b="0" dirty="0" smtClean="0"/>
              <a:t>build</a:t>
            </a:r>
            <a:r>
              <a:rPr lang="zh-CN" altLang="en-US" sz="1200" b="0" dirty="0" smtClean="0"/>
              <a:t>出来的唯一的</a:t>
            </a:r>
            <a:r>
              <a:rPr lang="en-US" altLang="zh-CN" sz="1200" b="0" dirty="0" err="1" smtClean="0"/>
              <a:t>bundle.js</a:t>
            </a:r>
            <a:r>
              <a:rPr lang="zh-CN" altLang="en-US" sz="1200" b="0" dirty="0" smtClean="0"/>
              <a:t>非常巨大，什么东西都往里面塞。</a:t>
            </a:r>
          </a:p>
          <a:p>
            <a:endParaRPr lang="zh-CN" altLang="en-US" sz="1200" b="0" dirty="0" smtClean="0"/>
          </a:p>
          <a:p>
            <a:r>
              <a:rPr lang="en-US" altLang="zh-CN" sz="1200" b="0" dirty="0" smtClean="0"/>
              <a:t>1.</a:t>
            </a:r>
            <a:r>
              <a:rPr lang="zh-CN" altLang="en-US" sz="1200" b="0" dirty="0" smtClean="0"/>
              <a:t> 严重影响首次加载时间</a:t>
            </a:r>
            <a:r>
              <a:rPr lang="zh-CN" altLang="en-US" sz="1200" dirty="0" smtClean="0"/>
              <a:t/>
            </a:r>
            <a:br>
              <a:rPr lang="zh-CN" altLang="en-US" sz="1200" dirty="0" smtClean="0"/>
            </a:br>
            <a:r>
              <a:rPr lang="en-US" altLang="zh-CN" sz="1200" b="0" dirty="0" smtClean="0"/>
              <a:t>2. </a:t>
            </a:r>
            <a:r>
              <a:rPr lang="zh-CN" altLang="en-US" sz="1200" b="0" dirty="0" smtClean="0"/>
              <a:t>每次有任何地方的修改，原先的缓存</a:t>
            </a:r>
            <a:r>
              <a:rPr lang="en-US" altLang="zh-CN" sz="1200" b="0" dirty="0" err="1" smtClean="0"/>
              <a:t>bundle.js</a:t>
            </a:r>
            <a:r>
              <a:rPr lang="zh-CN" altLang="en-US" sz="1200" b="0" dirty="0" smtClean="0"/>
              <a:t>都不能再使用，浪费带宽。</a:t>
            </a:r>
            <a:endParaRPr kumimoji="1" lang="zh-CN" altLang="en-US" sz="1200" b="0" dirty="0" smtClean="0">
              <a:solidFill>
                <a:schemeClr val="tx1"/>
              </a:solidFill>
              <a:latin typeface="微软雅黑" panose="020B0503020204020204" pitchFamily="34" charset="-122"/>
              <a:ea typeface="微软雅黑" panose="020B0503020204020204" pitchFamily="34" charset="-122"/>
            </a:endParaRPr>
          </a:p>
          <a:p>
            <a:endParaRPr kumimoji="1" lang="zh-CN" altLang="en-US" dirty="0"/>
          </a:p>
        </p:txBody>
      </p:sp>
      <p:sp>
        <p:nvSpPr>
          <p:cNvPr id="4" name="幻灯片编号占位符 3"/>
          <p:cNvSpPr>
            <a:spLocks noGrp="1"/>
          </p:cNvSpPr>
          <p:nvPr>
            <p:ph type="sldNum" sz="quarter" idx="10"/>
          </p:nvPr>
        </p:nvSpPr>
        <p:spPr/>
        <p:txBody>
          <a:bodyPr/>
          <a:lstStyle/>
          <a:p>
            <a:fld id="{E741FFA0-699A-44D1-8003-6A191E8D3A66}" type="slidenum">
              <a:rPr lang="en-US" smtClean="0"/>
              <a:pPr/>
              <a:t>40</a:t>
            </a:fld>
            <a:endParaRPr lang="en-US"/>
          </a:p>
        </p:txBody>
      </p:sp>
    </p:spTree>
    <p:extLst>
      <p:ext uri="{BB962C8B-B14F-4D97-AF65-F5344CB8AC3E}">
        <p14:creationId xmlns:p14="http://schemas.microsoft.com/office/powerpoint/2010/main" val="2983740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B8049F24-76BB-9E47-9ED9-25879AB8CB33}" type="slidenum">
              <a:rPr kumimoji="1" lang="zh-CN" altLang="en-US" smtClean="0"/>
              <a:t>4</a:t>
            </a:fld>
            <a:endParaRPr kumimoji="1" lang="zh-CN" altLang="en-US"/>
          </a:p>
        </p:txBody>
      </p:sp>
    </p:spTree>
    <p:extLst>
      <p:ext uri="{BB962C8B-B14F-4D97-AF65-F5344CB8AC3E}">
        <p14:creationId xmlns:p14="http://schemas.microsoft.com/office/powerpoint/2010/main" val="126695635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B8049F24-76BB-9E47-9ED9-25879AB8CB33}" type="slidenum">
              <a:rPr kumimoji="1" lang="zh-CN" altLang="en-US" smtClean="0"/>
              <a:t>41</a:t>
            </a:fld>
            <a:endParaRPr kumimoji="1" lang="zh-CN" altLang="en-US"/>
          </a:p>
        </p:txBody>
      </p:sp>
    </p:spTree>
    <p:extLst>
      <p:ext uri="{BB962C8B-B14F-4D97-AF65-F5344CB8AC3E}">
        <p14:creationId xmlns:p14="http://schemas.microsoft.com/office/powerpoint/2010/main" val="130756598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741FFA0-699A-44D1-8003-6A191E8D3A66}" type="slidenum">
              <a:rPr lang="en-US" smtClean="0"/>
              <a:pPr/>
              <a:t>42</a:t>
            </a:fld>
            <a:endParaRPr lang="en-US"/>
          </a:p>
        </p:txBody>
      </p:sp>
    </p:spTree>
    <p:extLst>
      <p:ext uri="{BB962C8B-B14F-4D97-AF65-F5344CB8AC3E}">
        <p14:creationId xmlns:p14="http://schemas.microsoft.com/office/powerpoint/2010/main" val="61048650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B8049F24-76BB-9E47-9ED9-25879AB8CB33}" type="slidenum">
              <a:rPr kumimoji="1" lang="zh-CN" altLang="en-US" smtClean="0"/>
              <a:t>43</a:t>
            </a:fld>
            <a:endParaRPr kumimoji="1" lang="zh-CN" altLang="en-US"/>
          </a:p>
        </p:txBody>
      </p:sp>
    </p:spTree>
    <p:extLst>
      <p:ext uri="{BB962C8B-B14F-4D97-AF65-F5344CB8AC3E}">
        <p14:creationId xmlns:p14="http://schemas.microsoft.com/office/powerpoint/2010/main" val="158599036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B8049F24-76BB-9E47-9ED9-25879AB8CB33}" type="slidenum">
              <a:rPr kumimoji="1" lang="zh-CN" altLang="en-US" smtClean="0"/>
              <a:t>45</a:t>
            </a:fld>
            <a:endParaRPr kumimoji="1" lang="zh-CN" altLang="en-US"/>
          </a:p>
        </p:txBody>
      </p:sp>
    </p:spTree>
    <p:extLst>
      <p:ext uri="{BB962C8B-B14F-4D97-AF65-F5344CB8AC3E}">
        <p14:creationId xmlns:p14="http://schemas.microsoft.com/office/powerpoint/2010/main" val="78767098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
            </a:r>
            <a:br>
              <a:rPr lang="zh-CN" altLang="en-US" dirty="0" smtClean="0"/>
            </a:br>
            <a:endParaRPr kumimoji="1" lang="zh-CN" altLang="en-US" dirty="0"/>
          </a:p>
        </p:txBody>
      </p:sp>
      <p:sp>
        <p:nvSpPr>
          <p:cNvPr id="4" name="幻灯片编号占位符 3"/>
          <p:cNvSpPr>
            <a:spLocks noGrp="1"/>
          </p:cNvSpPr>
          <p:nvPr>
            <p:ph type="sldNum" sz="quarter" idx="10"/>
          </p:nvPr>
        </p:nvSpPr>
        <p:spPr/>
        <p:txBody>
          <a:bodyPr/>
          <a:lstStyle/>
          <a:p>
            <a:fld id="{E741FFA0-699A-44D1-8003-6A191E8D3A66}" type="slidenum">
              <a:rPr lang="en-US" smtClean="0"/>
              <a:pPr/>
              <a:t>46</a:t>
            </a:fld>
            <a:endParaRPr lang="en-US"/>
          </a:p>
        </p:txBody>
      </p:sp>
    </p:spTree>
    <p:extLst>
      <p:ext uri="{BB962C8B-B14F-4D97-AF65-F5344CB8AC3E}">
        <p14:creationId xmlns:p14="http://schemas.microsoft.com/office/powerpoint/2010/main" val="21321317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B8049F24-76BB-9E47-9ED9-25879AB8CB33}" type="slidenum">
              <a:rPr kumimoji="1" lang="zh-CN" altLang="en-US" smtClean="0"/>
              <a:t>47</a:t>
            </a:fld>
            <a:endParaRPr kumimoji="1" lang="zh-CN" altLang="en-US"/>
          </a:p>
        </p:txBody>
      </p:sp>
    </p:spTree>
    <p:extLst>
      <p:ext uri="{BB962C8B-B14F-4D97-AF65-F5344CB8AC3E}">
        <p14:creationId xmlns:p14="http://schemas.microsoft.com/office/powerpoint/2010/main" val="137530348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
            </a:r>
            <a:br>
              <a:rPr lang="zh-CN" altLang="en-US" dirty="0" smtClean="0"/>
            </a:b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a:t>
            </a:r>
            <a:r>
              <a:rPr lang="zh-CN" altLang="en-US" sz="1200" b="1" i="0" kern="1200" dirty="0" smtClean="0">
                <a:solidFill>
                  <a:schemeClr val="tx1"/>
                </a:solidFill>
                <a:effectLst/>
                <a:latin typeface="+mn-lt"/>
                <a:ea typeface="+mn-ea"/>
                <a:cs typeface="+mn-cs"/>
              </a:rPr>
              <a:t>轻量性</a:t>
            </a:r>
            <a:r>
              <a:rPr lang="zh-CN" altLang="en-US" sz="1200" b="0" i="0" kern="1200" dirty="0" smtClean="0">
                <a:solidFill>
                  <a:schemeClr val="tx1"/>
                </a:solidFill>
                <a:effectLst/>
                <a:latin typeface="+mn-lt"/>
                <a:ea typeface="+mn-ea"/>
                <a:cs typeface="+mn-cs"/>
              </a:rPr>
              <a:t>：一个图标字体比一系列的图像（特别是在</a:t>
            </a:r>
            <a:r>
              <a:rPr lang="en-US" altLang="zh-CN" sz="1200" b="0" i="0" kern="1200" dirty="0" smtClean="0">
                <a:solidFill>
                  <a:schemeClr val="tx1"/>
                </a:solidFill>
                <a:effectLst/>
                <a:latin typeface="+mn-lt"/>
                <a:ea typeface="+mn-ea"/>
                <a:cs typeface="+mn-cs"/>
              </a:rPr>
              <a:t>Retina</a:t>
            </a:r>
            <a:r>
              <a:rPr lang="zh-CN" altLang="en-US" sz="1200" b="0" i="0" kern="1200" dirty="0" smtClean="0">
                <a:solidFill>
                  <a:schemeClr val="tx1"/>
                </a:solidFill>
                <a:effectLst/>
                <a:latin typeface="+mn-lt"/>
                <a:ea typeface="+mn-ea"/>
                <a:cs typeface="+mn-cs"/>
              </a:rPr>
              <a:t>屏中使用双倍图像）要小。一旦图标字体加载了，图标就会马上渲染出来，不需要下载一个图像。可以减少</a:t>
            </a:r>
            <a:r>
              <a:rPr lang="en-US" altLang="zh-CN" sz="1200" b="0" i="0" kern="1200" dirty="0" smtClean="0">
                <a:solidFill>
                  <a:schemeClr val="tx1"/>
                </a:solidFill>
                <a:effectLst/>
                <a:latin typeface="+mn-lt"/>
                <a:ea typeface="+mn-ea"/>
                <a:cs typeface="+mn-cs"/>
              </a:rPr>
              <a:t>HTTP</a:t>
            </a:r>
            <a:r>
              <a:rPr lang="zh-CN" altLang="en-US" sz="1200" b="0" i="0" kern="1200" dirty="0" smtClean="0">
                <a:solidFill>
                  <a:schemeClr val="tx1"/>
                </a:solidFill>
                <a:effectLst/>
                <a:latin typeface="+mn-lt"/>
                <a:ea typeface="+mn-ea"/>
                <a:cs typeface="+mn-cs"/>
              </a:rPr>
              <a:t>请求，还可以配合</a:t>
            </a:r>
            <a:r>
              <a:rPr lang="en-US" altLang="zh-CN" sz="1200" b="0" i="0" kern="1200" dirty="0" smtClean="0">
                <a:solidFill>
                  <a:schemeClr val="tx1"/>
                </a:solidFill>
                <a:effectLst/>
                <a:latin typeface="+mn-lt"/>
                <a:ea typeface="+mn-ea"/>
                <a:cs typeface="+mn-cs"/>
              </a:rPr>
              <a:t>HTML5</a:t>
            </a:r>
            <a:r>
              <a:rPr lang="zh-CN" altLang="en-US" sz="1200" b="0" i="0" kern="1200" dirty="0" smtClean="0">
                <a:solidFill>
                  <a:schemeClr val="tx1"/>
                </a:solidFill>
                <a:effectLst/>
                <a:latin typeface="+mn-lt"/>
                <a:ea typeface="+mn-ea"/>
                <a:cs typeface="+mn-cs"/>
              </a:rPr>
              <a:t>离线存储做性能优化。</a:t>
            </a:r>
          </a:p>
          <a:p>
            <a:endParaRPr kumimoji="1" lang="zh-CN" altLang="en-US"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a:t>
            </a:r>
            <a:r>
              <a:rPr lang="zh-CN" altLang="en-US" sz="1200" b="1" i="0" kern="1200" dirty="0" smtClean="0">
                <a:solidFill>
                  <a:schemeClr val="tx1"/>
                </a:solidFill>
                <a:effectLst/>
                <a:latin typeface="+mn-lt"/>
                <a:ea typeface="+mn-ea"/>
                <a:cs typeface="+mn-cs"/>
              </a:rPr>
              <a:t>灵活性</a:t>
            </a:r>
            <a:r>
              <a:rPr lang="zh-CN" altLang="en-US" sz="1200" b="0" i="0" kern="1200" dirty="0" smtClean="0">
                <a:solidFill>
                  <a:schemeClr val="tx1"/>
                </a:solidFill>
                <a:effectLst/>
                <a:latin typeface="+mn-lt"/>
                <a:ea typeface="+mn-ea"/>
                <a:cs typeface="+mn-cs"/>
              </a:rPr>
              <a:t>：图标字体可以用过</a:t>
            </a:r>
            <a:r>
              <a:rPr lang="en-US" altLang="zh-CN" sz="1200" b="0" i="0" kern="1200" dirty="0" smtClean="0">
                <a:solidFill>
                  <a:schemeClr val="tx1"/>
                </a:solidFill>
                <a:effectLst/>
                <a:latin typeface="+mn-lt"/>
                <a:ea typeface="+mn-ea"/>
                <a:cs typeface="+mn-cs"/>
              </a:rPr>
              <a:t>font-size</a:t>
            </a:r>
            <a:r>
              <a:rPr lang="zh-CN" altLang="en-US" sz="1200" b="0" i="0" kern="1200" dirty="0" smtClean="0">
                <a:solidFill>
                  <a:schemeClr val="tx1"/>
                </a:solidFill>
                <a:effectLst/>
                <a:latin typeface="+mn-lt"/>
                <a:ea typeface="+mn-ea"/>
                <a:cs typeface="+mn-cs"/>
              </a:rPr>
              <a:t>属性设置其任何大小，还可以加各种文字效果，包括颜色、</a:t>
            </a:r>
            <a:r>
              <a:rPr lang="en-US" altLang="zh-CN" sz="1200" b="0" i="0" kern="1200" dirty="0" smtClean="0">
                <a:solidFill>
                  <a:schemeClr val="tx1"/>
                </a:solidFill>
                <a:effectLst/>
                <a:latin typeface="+mn-lt"/>
                <a:ea typeface="+mn-ea"/>
                <a:cs typeface="+mn-cs"/>
              </a:rPr>
              <a:t>Hover</a:t>
            </a:r>
            <a:r>
              <a:rPr lang="zh-CN" altLang="en-US" sz="1200" b="0" i="0" kern="1200" dirty="0" smtClean="0">
                <a:solidFill>
                  <a:schemeClr val="tx1"/>
                </a:solidFill>
                <a:effectLst/>
                <a:latin typeface="+mn-lt"/>
                <a:ea typeface="+mn-ea"/>
                <a:cs typeface="+mn-cs"/>
              </a:rPr>
              <a:t>状态、透明度、阴影和翻转等效果。可以在任何背景下显示。使用位图的话，必须得为每个不同大小和不同效果的图像输出一个不同文件。</a:t>
            </a:r>
          </a:p>
          <a:p>
            <a:endParaRPr kumimoji="1" lang="zh-CN" altLang="en-US" sz="1200" b="0" i="0" kern="1200" dirty="0" smtClean="0">
              <a:solidFill>
                <a:schemeClr val="tx1"/>
              </a:solidFill>
              <a:effectLst/>
              <a:latin typeface="+mn-lt"/>
              <a:ea typeface="+mn-ea"/>
              <a:cs typeface="+mn-cs"/>
            </a:endParaRPr>
          </a:p>
          <a:p>
            <a:endParaRPr kumimoji="1" lang="zh-CN" altLang="en-US"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3</a:t>
            </a:r>
            <a:r>
              <a:rPr lang="zh-CN" altLang="en-US" sz="1200" b="0" i="0" kern="1200" dirty="0" smtClean="0">
                <a:solidFill>
                  <a:schemeClr val="tx1"/>
                </a:solidFill>
                <a:effectLst/>
                <a:latin typeface="+mn-lt"/>
                <a:ea typeface="+mn-ea"/>
                <a:cs typeface="+mn-cs"/>
              </a:rPr>
              <a:t>、</a:t>
            </a:r>
            <a:r>
              <a:rPr lang="zh-CN" altLang="en-US" sz="1200" b="1" i="0" kern="1200" dirty="0" smtClean="0">
                <a:solidFill>
                  <a:schemeClr val="tx1"/>
                </a:solidFill>
                <a:effectLst/>
                <a:latin typeface="+mn-lt"/>
                <a:ea typeface="+mn-ea"/>
                <a:cs typeface="+mn-cs"/>
              </a:rPr>
              <a:t>兼容性</a:t>
            </a:r>
            <a:r>
              <a:rPr lang="zh-CN" altLang="en-US" sz="1200" b="0" i="0" kern="1200" dirty="0" smtClean="0">
                <a:solidFill>
                  <a:schemeClr val="tx1"/>
                </a:solidFill>
                <a:effectLst/>
                <a:latin typeface="+mn-lt"/>
                <a:ea typeface="+mn-ea"/>
                <a:cs typeface="+mn-cs"/>
              </a:rPr>
              <a:t>：网页字体支持所有现代浏览器，包括</a:t>
            </a:r>
            <a:r>
              <a:rPr lang="en-US" altLang="zh-CN" sz="1200" b="0" i="0" kern="1200" dirty="0" smtClean="0">
                <a:solidFill>
                  <a:schemeClr val="tx1"/>
                </a:solidFill>
                <a:effectLst/>
                <a:latin typeface="+mn-lt"/>
                <a:ea typeface="+mn-ea"/>
                <a:cs typeface="+mn-cs"/>
              </a:rPr>
              <a:t>IE</a:t>
            </a:r>
            <a:r>
              <a:rPr lang="zh-CN" altLang="en-US" sz="1200" b="0" i="0" kern="1200" dirty="0" smtClean="0">
                <a:solidFill>
                  <a:schemeClr val="tx1"/>
                </a:solidFill>
                <a:effectLst/>
                <a:latin typeface="+mn-lt"/>
                <a:ea typeface="+mn-ea"/>
                <a:cs typeface="+mn-cs"/>
              </a:rPr>
              <a:t>低版本。详细兼容性可以点击这里。</a:t>
            </a:r>
          </a:p>
          <a:p>
            <a:endParaRPr kumimoji="1" lang="zh-CN" altLang="en-US" sz="1200" b="0" i="0" kern="1200" dirty="0" smtClean="0">
              <a:solidFill>
                <a:schemeClr val="tx1"/>
              </a:solidFill>
              <a:effectLst/>
              <a:latin typeface="+mn-lt"/>
              <a:ea typeface="+mn-ea"/>
              <a:cs typeface="+mn-cs"/>
            </a:endParaRPr>
          </a:p>
          <a:p>
            <a:endParaRPr kumimoji="1" lang="zh-CN" altLang="en-US" dirty="0"/>
          </a:p>
        </p:txBody>
      </p:sp>
      <p:sp>
        <p:nvSpPr>
          <p:cNvPr id="4" name="幻灯片编号占位符 3"/>
          <p:cNvSpPr>
            <a:spLocks noGrp="1"/>
          </p:cNvSpPr>
          <p:nvPr>
            <p:ph type="sldNum" sz="quarter" idx="10"/>
          </p:nvPr>
        </p:nvSpPr>
        <p:spPr/>
        <p:txBody>
          <a:bodyPr/>
          <a:lstStyle/>
          <a:p>
            <a:fld id="{E741FFA0-699A-44D1-8003-6A191E8D3A66}" type="slidenum">
              <a:rPr lang="en-US" smtClean="0"/>
              <a:pPr/>
              <a:t>48</a:t>
            </a:fld>
            <a:endParaRPr lang="en-US"/>
          </a:p>
        </p:txBody>
      </p:sp>
    </p:spTree>
    <p:extLst>
      <p:ext uri="{BB962C8B-B14F-4D97-AF65-F5344CB8AC3E}">
        <p14:creationId xmlns:p14="http://schemas.microsoft.com/office/powerpoint/2010/main" val="60970713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B8049F24-76BB-9E47-9ED9-25879AB8CB33}" type="slidenum">
              <a:rPr kumimoji="1" lang="zh-CN" altLang="en-US" smtClean="0"/>
              <a:t>49</a:t>
            </a:fld>
            <a:endParaRPr kumimoji="1" lang="zh-CN" altLang="en-US"/>
          </a:p>
        </p:txBody>
      </p:sp>
    </p:spTree>
    <p:extLst>
      <p:ext uri="{BB962C8B-B14F-4D97-AF65-F5344CB8AC3E}">
        <p14:creationId xmlns:p14="http://schemas.microsoft.com/office/powerpoint/2010/main" val="137671009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
            </a:r>
            <a:br>
              <a:rPr lang="zh-CN" altLang="en-US" dirty="0" smtClean="0"/>
            </a:b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a:t>
            </a:r>
            <a:r>
              <a:rPr lang="zh-CN" altLang="en-US" sz="1200" b="1" i="0" kern="1200" dirty="0" smtClean="0">
                <a:solidFill>
                  <a:schemeClr val="tx1"/>
                </a:solidFill>
                <a:effectLst/>
                <a:latin typeface="+mn-lt"/>
                <a:ea typeface="+mn-ea"/>
                <a:cs typeface="+mn-cs"/>
              </a:rPr>
              <a:t>轻量性</a:t>
            </a:r>
            <a:r>
              <a:rPr lang="zh-CN" altLang="en-US" sz="1200" b="0" i="0" kern="1200" dirty="0" smtClean="0">
                <a:solidFill>
                  <a:schemeClr val="tx1"/>
                </a:solidFill>
                <a:effectLst/>
                <a:latin typeface="+mn-lt"/>
                <a:ea typeface="+mn-ea"/>
                <a:cs typeface="+mn-cs"/>
              </a:rPr>
              <a:t>：一个图标字体比一系列的图像（特别是在</a:t>
            </a:r>
            <a:r>
              <a:rPr lang="en-US" altLang="zh-CN" sz="1200" b="0" i="0" kern="1200" dirty="0" smtClean="0">
                <a:solidFill>
                  <a:schemeClr val="tx1"/>
                </a:solidFill>
                <a:effectLst/>
                <a:latin typeface="+mn-lt"/>
                <a:ea typeface="+mn-ea"/>
                <a:cs typeface="+mn-cs"/>
              </a:rPr>
              <a:t>Retina</a:t>
            </a:r>
            <a:r>
              <a:rPr lang="zh-CN" altLang="en-US" sz="1200" b="0" i="0" kern="1200" dirty="0" smtClean="0">
                <a:solidFill>
                  <a:schemeClr val="tx1"/>
                </a:solidFill>
                <a:effectLst/>
                <a:latin typeface="+mn-lt"/>
                <a:ea typeface="+mn-ea"/>
                <a:cs typeface="+mn-cs"/>
              </a:rPr>
              <a:t>屏中使用双倍图像）要小。一旦图标字体加载了，图标就会马上渲染出来，不需要下载一个图像。可以减少</a:t>
            </a:r>
            <a:r>
              <a:rPr lang="en-US" altLang="zh-CN" sz="1200" b="0" i="0" kern="1200" dirty="0" smtClean="0">
                <a:solidFill>
                  <a:schemeClr val="tx1"/>
                </a:solidFill>
                <a:effectLst/>
                <a:latin typeface="+mn-lt"/>
                <a:ea typeface="+mn-ea"/>
                <a:cs typeface="+mn-cs"/>
              </a:rPr>
              <a:t>HTTP</a:t>
            </a:r>
            <a:r>
              <a:rPr lang="zh-CN" altLang="en-US" sz="1200" b="0" i="0" kern="1200" dirty="0" smtClean="0">
                <a:solidFill>
                  <a:schemeClr val="tx1"/>
                </a:solidFill>
                <a:effectLst/>
                <a:latin typeface="+mn-lt"/>
                <a:ea typeface="+mn-ea"/>
                <a:cs typeface="+mn-cs"/>
              </a:rPr>
              <a:t>请求，还可以配合</a:t>
            </a:r>
            <a:r>
              <a:rPr lang="en-US" altLang="zh-CN" sz="1200" b="0" i="0" kern="1200" dirty="0" smtClean="0">
                <a:solidFill>
                  <a:schemeClr val="tx1"/>
                </a:solidFill>
                <a:effectLst/>
                <a:latin typeface="+mn-lt"/>
                <a:ea typeface="+mn-ea"/>
                <a:cs typeface="+mn-cs"/>
              </a:rPr>
              <a:t>HTML5</a:t>
            </a:r>
            <a:r>
              <a:rPr lang="zh-CN" altLang="en-US" sz="1200" b="0" i="0" kern="1200" dirty="0" smtClean="0">
                <a:solidFill>
                  <a:schemeClr val="tx1"/>
                </a:solidFill>
                <a:effectLst/>
                <a:latin typeface="+mn-lt"/>
                <a:ea typeface="+mn-ea"/>
                <a:cs typeface="+mn-cs"/>
              </a:rPr>
              <a:t>离线存储做性能优化。</a:t>
            </a:r>
          </a:p>
          <a:p>
            <a:endParaRPr kumimoji="1" lang="zh-CN" altLang="en-US"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a:t>
            </a:r>
            <a:r>
              <a:rPr lang="zh-CN" altLang="en-US" sz="1200" b="1" i="0" kern="1200" dirty="0" smtClean="0">
                <a:solidFill>
                  <a:schemeClr val="tx1"/>
                </a:solidFill>
                <a:effectLst/>
                <a:latin typeface="+mn-lt"/>
                <a:ea typeface="+mn-ea"/>
                <a:cs typeface="+mn-cs"/>
              </a:rPr>
              <a:t>灵活性</a:t>
            </a:r>
            <a:r>
              <a:rPr lang="zh-CN" altLang="en-US" sz="1200" b="0" i="0" kern="1200" dirty="0" smtClean="0">
                <a:solidFill>
                  <a:schemeClr val="tx1"/>
                </a:solidFill>
                <a:effectLst/>
                <a:latin typeface="+mn-lt"/>
                <a:ea typeface="+mn-ea"/>
                <a:cs typeface="+mn-cs"/>
              </a:rPr>
              <a:t>：图标字体可以用过</a:t>
            </a:r>
            <a:r>
              <a:rPr lang="en-US" altLang="zh-CN" sz="1200" b="0" i="0" kern="1200" dirty="0" smtClean="0">
                <a:solidFill>
                  <a:schemeClr val="tx1"/>
                </a:solidFill>
                <a:effectLst/>
                <a:latin typeface="+mn-lt"/>
                <a:ea typeface="+mn-ea"/>
                <a:cs typeface="+mn-cs"/>
              </a:rPr>
              <a:t>font-size</a:t>
            </a:r>
            <a:r>
              <a:rPr lang="zh-CN" altLang="en-US" sz="1200" b="0" i="0" kern="1200" dirty="0" smtClean="0">
                <a:solidFill>
                  <a:schemeClr val="tx1"/>
                </a:solidFill>
                <a:effectLst/>
                <a:latin typeface="+mn-lt"/>
                <a:ea typeface="+mn-ea"/>
                <a:cs typeface="+mn-cs"/>
              </a:rPr>
              <a:t>属性设置其任何大小，还可以加各种文字效果，包括颜色、</a:t>
            </a:r>
            <a:r>
              <a:rPr lang="en-US" altLang="zh-CN" sz="1200" b="0" i="0" kern="1200" dirty="0" smtClean="0">
                <a:solidFill>
                  <a:schemeClr val="tx1"/>
                </a:solidFill>
                <a:effectLst/>
                <a:latin typeface="+mn-lt"/>
                <a:ea typeface="+mn-ea"/>
                <a:cs typeface="+mn-cs"/>
              </a:rPr>
              <a:t>Hover</a:t>
            </a:r>
            <a:r>
              <a:rPr lang="zh-CN" altLang="en-US" sz="1200" b="0" i="0" kern="1200" dirty="0" smtClean="0">
                <a:solidFill>
                  <a:schemeClr val="tx1"/>
                </a:solidFill>
                <a:effectLst/>
                <a:latin typeface="+mn-lt"/>
                <a:ea typeface="+mn-ea"/>
                <a:cs typeface="+mn-cs"/>
              </a:rPr>
              <a:t>状态、透明度、阴影和翻转等效果。可以在任何背景下显示。使用位图的话，必须得为每个不同大小和不同效果的图像输出一个不同文件。</a:t>
            </a:r>
          </a:p>
          <a:p>
            <a:endParaRPr kumimoji="1" lang="zh-CN" altLang="en-US" sz="1200" b="0" i="0" kern="1200" dirty="0" smtClean="0">
              <a:solidFill>
                <a:schemeClr val="tx1"/>
              </a:solidFill>
              <a:effectLst/>
              <a:latin typeface="+mn-lt"/>
              <a:ea typeface="+mn-ea"/>
              <a:cs typeface="+mn-cs"/>
            </a:endParaRPr>
          </a:p>
          <a:p>
            <a:endParaRPr kumimoji="1" lang="zh-CN" altLang="en-US"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3</a:t>
            </a:r>
            <a:r>
              <a:rPr lang="zh-CN" altLang="en-US" sz="1200" b="0" i="0" kern="1200" dirty="0" smtClean="0">
                <a:solidFill>
                  <a:schemeClr val="tx1"/>
                </a:solidFill>
                <a:effectLst/>
                <a:latin typeface="+mn-lt"/>
                <a:ea typeface="+mn-ea"/>
                <a:cs typeface="+mn-cs"/>
              </a:rPr>
              <a:t>、</a:t>
            </a:r>
            <a:r>
              <a:rPr lang="zh-CN" altLang="en-US" sz="1200" b="1" i="0" kern="1200" dirty="0" smtClean="0">
                <a:solidFill>
                  <a:schemeClr val="tx1"/>
                </a:solidFill>
                <a:effectLst/>
                <a:latin typeface="+mn-lt"/>
                <a:ea typeface="+mn-ea"/>
                <a:cs typeface="+mn-cs"/>
              </a:rPr>
              <a:t>兼容性</a:t>
            </a:r>
            <a:r>
              <a:rPr lang="zh-CN" altLang="en-US" sz="1200" b="0" i="0" kern="1200" dirty="0" smtClean="0">
                <a:solidFill>
                  <a:schemeClr val="tx1"/>
                </a:solidFill>
                <a:effectLst/>
                <a:latin typeface="+mn-lt"/>
                <a:ea typeface="+mn-ea"/>
                <a:cs typeface="+mn-cs"/>
              </a:rPr>
              <a:t>：网页字体支持所有现代浏览器，包括</a:t>
            </a:r>
            <a:r>
              <a:rPr lang="en-US" altLang="zh-CN" sz="1200" b="0" i="0" kern="1200" dirty="0" smtClean="0">
                <a:solidFill>
                  <a:schemeClr val="tx1"/>
                </a:solidFill>
                <a:effectLst/>
                <a:latin typeface="+mn-lt"/>
                <a:ea typeface="+mn-ea"/>
                <a:cs typeface="+mn-cs"/>
              </a:rPr>
              <a:t>IE</a:t>
            </a:r>
            <a:r>
              <a:rPr lang="zh-CN" altLang="en-US" sz="1200" b="0" i="0" kern="1200" dirty="0" smtClean="0">
                <a:solidFill>
                  <a:schemeClr val="tx1"/>
                </a:solidFill>
                <a:effectLst/>
                <a:latin typeface="+mn-lt"/>
                <a:ea typeface="+mn-ea"/>
                <a:cs typeface="+mn-cs"/>
              </a:rPr>
              <a:t>低版本。详细兼容性可以点击这里。</a:t>
            </a:r>
          </a:p>
          <a:p>
            <a:endParaRPr kumimoji="1" lang="zh-CN" altLang="en-US" sz="1200" b="0" i="0" kern="1200" dirty="0" smtClean="0">
              <a:solidFill>
                <a:schemeClr val="tx1"/>
              </a:solidFill>
              <a:effectLst/>
              <a:latin typeface="+mn-lt"/>
              <a:ea typeface="+mn-ea"/>
              <a:cs typeface="+mn-cs"/>
            </a:endParaRPr>
          </a:p>
          <a:p>
            <a:endParaRPr kumimoji="1" lang="zh-CN" altLang="en-US" dirty="0"/>
          </a:p>
        </p:txBody>
      </p:sp>
      <p:sp>
        <p:nvSpPr>
          <p:cNvPr id="4" name="幻灯片编号占位符 3"/>
          <p:cNvSpPr>
            <a:spLocks noGrp="1"/>
          </p:cNvSpPr>
          <p:nvPr>
            <p:ph type="sldNum" sz="quarter" idx="10"/>
          </p:nvPr>
        </p:nvSpPr>
        <p:spPr/>
        <p:txBody>
          <a:bodyPr/>
          <a:lstStyle/>
          <a:p>
            <a:fld id="{E741FFA0-699A-44D1-8003-6A191E8D3A66}" type="slidenum">
              <a:rPr lang="en-US" smtClean="0"/>
              <a:pPr/>
              <a:t>50</a:t>
            </a:fld>
            <a:endParaRPr lang="en-US"/>
          </a:p>
        </p:txBody>
      </p:sp>
    </p:spTree>
    <p:extLst>
      <p:ext uri="{BB962C8B-B14F-4D97-AF65-F5344CB8AC3E}">
        <p14:creationId xmlns:p14="http://schemas.microsoft.com/office/powerpoint/2010/main" val="22404897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B8049F24-76BB-9E47-9ED9-25879AB8CB33}" type="slidenum">
              <a:rPr kumimoji="1" lang="zh-CN" altLang="en-US" smtClean="0"/>
              <a:t>51</a:t>
            </a:fld>
            <a:endParaRPr kumimoji="1" lang="zh-CN" altLang="en-US"/>
          </a:p>
        </p:txBody>
      </p:sp>
    </p:spTree>
    <p:extLst>
      <p:ext uri="{BB962C8B-B14F-4D97-AF65-F5344CB8AC3E}">
        <p14:creationId xmlns:p14="http://schemas.microsoft.com/office/powerpoint/2010/main" val="3723152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741FFA0-699A-44D1-8003-6A191E8D3A66}" type="slidenum">
              <a:rPr lang="en-US" smtClean="0"/>
              <a:pPr/>
              <a:t>5</a:t>
            </a:fld>
            <a:endParaRPr lang="en-US"/>
          </a:p>
        </p:txBody>
      </p:sp>
    </p:spTree>
    <p:extLst>
      <p:ext uri="{BB962C8B-B14F-4D97-AF65-F5344CB8AC3E}">
        <p14:creationId xmlns:p14="http://schemas.microsoft.com/office/powerpoint/2010/main" val="32364223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kumimoji="1" lang="zh-CN" altLang="en-US" dirty="0"/>
          </a:p>
        </p:txBody>
      </p:sp>
      <p:sp>
        <p:nvSpPr>
          <p:cNvPr id="4" name="幻灯片编号占位符 3"/>
          <p:cNvSpPr>
            <a:spLocks noGrp="1"/>
          </p:cNvSpPr>
          <p:nvPr>
            <p:ph type="sldNum" sz="quarter" idx="10"/>
          </p:nvPr>
        </p:nvSpPr>
        <p:spPr/>
        <p:txBody>
          <a:bodyPr/>
          <a:lstStyle/>
          <a:p>
            <a:fld id="{E741FFA0-699A-44D1-8003-6A191E8D3A66}" type="slidenum">
              <a:rPr lang="en-US" smtClean="0"/>
              <a:pPr/>
              <a:t>52</a:t>
            </a:fld>
            <a:endParaRPr lang="en-US"/>
          </a:p>
        </p:txBody>
      </p:sp>
    </p:spTree>
    <p:extLst>
      <p:ext uri="{BB962C8B-B14F-4D97-AF65-F5344CB8AC3E}">
        <p14:creationId xmlns:p14="http://schemas.microsoft.com/office/powerpoint/2010/main" val="71703253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B8049F24-76BB-9E47-9ED9-25879AB8CB33}" type="slidenum">
              <a:rPr kumimoji="1" lang="zh-CN" altLang="en-US" smtClean="0"/>
              <a:t>53</a:t>
            </a:fld>
            <a:endParaRPr kumimoji="1" lang="zh-CN" altLang="en-US"/>
          </a:p>
        </p:txBody>
      </p:sp>
    </p:spTree>
    <p:extLst>
      <p:ext uri="{BB962C8B-B14F-4D97-AF65-F5344CB8AC3E}">
        <p14:creationId xmlns:p14="http://schemas.microsoft.com/office/powerpoint/2010/main" val="112956641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kumimoji="1" lang="zh-CN" altLang="en-US" dirty="0"/>
          </a:p>
        </p:txBody>
      </p:sp>
      <p:sp>
        <p:nvSpPr>
          <p:cNvPr id="4" name="幻灯片编号占位符 3"/>
          <p:cNvSpPr>
            <a:spLocks noGrp="1"/>
          </p:cNvSpPr>
          <p:nvPr>
            <p:ph type="sldNum" sz="quarter" idx="10"/>
          </p:nvPr>
        </p:nvSpPr>
        <p:spPr/>
        <p:txBody>
          <a:bodyPr/>
          <a:lstStyle/>
          <a:p>
            <a:fld id="{E741FFA0-699A-44D1-8003-6A191E8D3A66}" type="slidenum">
              <a:rPr lang="en-US" smtClean="0"/>
              <a:pPr/>
              <a:t>54</a:t>
            </a:fld>
            <a:endParaRPr lang="en-US"/>
          </a:p>
        </p:txBody>
      </p:sp>
    </p:spTree>
    <p:extLst>
      <p:ext uri="{BB962C8B-B14F-4D97-AF65-F5344CB8AC3E}">
        <p14:creationId xmlns:p14="http://schemas.microsoft.com/office/powerpoint/2010/main" val="205733724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B8049F24-76BB-9E47-9ED9-25879AB8CB33}" type="slidenum">
              <a:rPr kumimoji="1" lang="zh-CN" altLang="en-US" smtClean="0"/>
              <a:t>55</a:t>
            </a:fld>
            <a:endParaRPr kumimoji="1" lang="zh-CN" altLang="en-US"/>
          </a:p>
        </p:txBody>
      </p:sp>
    </p:spTree>
    <p:extLst>
      <p:ext uri="{BB962C8B-B14F-4D97-AF65-F5344CB8AC3E}">
        <p14:creationId xmlns:p14="http://schemas.microsoft.com/office/powerpoint/2010/main" val="154834814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smtClean="0"/>
          </a:p>
          <a:p>
            <a:endParaRPr kumimoji="1" lang="zh-CN" altLang="en-US" dirty="0"/>
          </a:p>
        </p:txBody>
      </p:sp>
      <p:sp>
        <p:nvSpPr>
          <p:cNvPr id="4" name="幻灯片编号占位符 3"/>
          <p:cNvSpPr>
            <a:spLocks noGrp="1"/>
          </p:cNvSpPr>
          <p:nvPr>
            <p:ph type="sldNum" sz="quarter" idx="10"/>
          </p:nvPr>
        </p:nvSpPr>
        <p:spPr/>
        <p:txBody>
          <a:bodyPr/>
          <a:lstStyle/>
          <a:p>
            <a:fld id="{E741FFA0-699A-44D1-8003-6A191E8D3A66}" type="slidenum">
              <a:rPr lang="en-US" smtClean="0"/>
              <a:pPr/>
              <a:t>56</a:t>
            </a:fld>
            <a:endParaRPr lang="en-US"/>
          </a:p>
        </p:txBody>
      </p:sp>
    </p:spTree>
    <p:extLst>
      <p:ext uri="{BB962C8B-B14F-4D97-AF65-F5344CB8AC3E}">
        <p14:creationId xmlns:p14="http://schemas.microsoft.com/office/powerpoint/2010/main" val="180360225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B8049F24-76BB-9E47-9ED9-25879AB8CB33}" type="slidenum">
              <a:rPr kumimoji="1" lang="zh-CN" altLang="en-US" smtClean="0"/>
              <a:t>57</a:t>
            </a:fld>
            <a:endParaRPr kumimoji="1" lang="zh-CN" altLang="en-US"/>
          </a:p>
        </p:txBody>
      </p:sp>
    </p:spTree>
    <p:extLst>
      <p:ext uri="{BB962C8B-B14F-4D97-AF65-F5344CB8AC3E}">
        <p14:creationId xmlns:p14="http://schemas.microsoft.com/office/powerpoint/2010/main" val="36431952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smtClean="0"/>
          </a:p>
          <a:p>
            <a:endParaRPr kumimoji="1" lang="zh-CN" altLang="en-US" dirty="0"/>
          </a:p>
        </p:txBody>
      </p:sp>
      <p:sp>
        <p:nvSpPr>
          <p:cNvPr id="4" name="幻灯片编号占位符 3"/>
          <p:cNvSpPr>
            <a:spLocks noGrp="1"/>
          </p:cNvSpPr>
          <p:nvPr>
            <p:ph type="sldNum" sz="quarter" idx="10"/>
          </p:nvPr>
        </p:nvSpPr>
        <p:spPr/>
        <p:txBody>
          <a:bodyPr/>
          <a:lstStyle/>
          <a:p>
            <a:fld id="{E741FFA0-699A-44D1-8003-6A191E8D3A66}" type="slidenum">
              <a:rPr lang="en-US" smtClean="0"/>
              <a:pPr/>
              <a:t>58</a:t>
            </a:fld>
            <a:endParaRPr lang="en-US"/>
          </a:p>
        </p:txBody>
      </p:sp>
    </p:spTree>
    <p:extLst>
      <p:ext uri="{BB962C8B-B14F-4D97-AF65-F5344CB8AC3E}">
        <p14:creationId xmlns:p14="http://schemas.microsoft.com/office/powerpoint/2010/main" val="185638533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92500" lnSpcReduction="20000"/>
          </a:bodyPr>
          <a:lstStyle/>
          <a:p>
            <a:r>
              <a:rPr lang="zh-CN" altLang="en-US" sz="1200" b="0" i="0" kern="1200" dirty="0" smtClean="0">
                <a:solidFill>
                  <a:schemeClr val="tx1"/>
                </a:solidFill>
                <a:effectLst/>
                <a:latin typeface="+mn-lt"/>
                <a:ea typeface="+mn-ea"/>
                <a:cs typeface="+mn-cs"/>
              </a:rPr>
              <a:t>为了更好的分工合作，让前端能在不依赖后端环境的情况下进行开发。</a:t>
            </a:r>
          </a:p>
          <a:p>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其中一种手段就是为前端开发者提供一个</a:t>
            </a:r>
            <a:r>
              <a:rPr lang="en-US" altLang="zh-CN" sz="1200" b="0" i="0" kern="1200" dirty="0" smtClean="0">
                <a:solidFill>
                  <a:schemeClr val="tx1"/>
                </a:solidFill>
                <a:effectLst/>
                <a:latin typeface="+mn-lt"/>
                <a:ea typeface="+mn-ea"/>
                <a:cs typeface="+mn-cs"/>
              </a:rPr>
              <a:t>web</a:t>
            </a:r>
            <a:r>
              <a:rPr lang="zh-CN" altLang="en-US" sz="1200" b="0" i="0" kern="1200" dirty="0" smtClean="0">
                <a:solidFill>
                  <a:schemeClr val="tx1"/>
                </a:solidFill>
                <a:effectLst/>
                <a:latin typeface="+mn-lt"/>
                <a:ea typeface="+mn-ea"/>
                <a:cs typeface="+mn-cs"/>
              </a:rPr>
              <a:t>容器，这个本地环境就是 </a:t>
            </a:r>
            <a:r>
              <a:rPr lang="en-US" altLang="zh-CN" sz="1200" b="0" i="0" kern="1200" dirty="0" smtClean="0">
                <a:solidFill>
                  <a:schemeClr val="tx1"/>
                </a:solidFill>
                <a:effectLst/>
                <a:latin typeface="+mn-lt"/>
                <a:ea typeface="+mn-ea"/>
                <a:cs typeface="+mn-cs"/>
              </a:rPr>
              <a:t>mock server</a:t>
            </a:r>
            <a:r>
              <a:rPr lang="zh-CN" altLang="en-US" sz="1200" b="0" i="0" kern="1200" dirty="0" smtClean="0">
                <a:solidFill>
                  <a:schemeClr val="tx1"/>
                </a:solidFill>
                <a:effectLst/>
                <a:latin typeface="+mn-lt"/>
                <a:ea typeface="+mn-ea"/>
                <a:cs typeface="+mn-cs"/>
              </a:rPr>
              <a:t>。</a:t>
            </a:r>
            <a:r>
              <a:rPr lang="zh-CN" altLang="en-US" dirty="0" smtClean="0"/>
              <a:t/>
            </a:r>
            <a:br>
              <a:rPr lang="zh-CN" altLang="en-US" dirty="0" smtClean="0"/>
            </a:br>
            <a:endParaRPr lang="zh-CN" altLang="en-US" dirty="0" smtClean="0"/>
          </a:p>
          <a:p>
            <a:r>
              <a:rPr lang="zh-CN" altLang="en-US" dirty="0" smtClean="0"/>
              <a:t>要完整运行前端代码，通常并不需要完整的后端环境，我们只要在</a:t>
            </a:r>
            <a:r>
              <a:rPr lang="en-US" altLang="zh-CN" dirty="0" smtClean="0"/>
              <a:t>mock server</a:t>
            </a:r>
            <a:r>
              <a:rPr lang="zh-CN" altLang="en-US" dirty="0" smtClean="0"/>
              <a:t>中实现以下几点就行了</a:t>
            </a:r>
            <a:br>
              <a:rPr lang="zh-CN" altLang="en-US" dirty="0" smtClean="0"/>
            </a:br>
            <a:endParaRPr lang="en-US" altLang="zh-CN" dirty="0" smtClean="0"/>
          </a:p>
          <a:p>
            <a:r>
              <a:rPr lang="zh-CN" altLang="en-US" dirty="0" smtClean="0"/>
              <a:t>能渲染模板</a:t>
            </a:r>
            <a:br>
              <a:rPr lang="zh-CN" altLang="en-US" dirty="0" smtClean="0"/>
            </a:br>
            <a:endParaRPr lang="zh-CN" altLang="en-US" dirty="0" smtClean="0"/>
          </a:p>
          <a:p>
            <a:r>
              <a:rPr lang="zh-CN" altLang="en-US" dirty="0" smtClean="0"/>
              <a:t>实现请求路由映射</a:t>
            </a:r>
            <a:endParaRPr lang="en-US" altLang="zh-CN" dirty="0" smtClean="0"/>
          </a:p>
          <a:p>
            <a:endParaRPr lang="zh-CN" altLang="en-US" dirty="0" smtClean="0"/>
          </a:p>
          <a:p>
            <a:r>
              <a:rPr lang="zh-CN" altLang="en-US" dirty="0" smtClean="0"/>
              <a:t>数据接口代理到生产或者测试环境</a:t>
            </a:r>
            <a:endParaRPr lang="en-US" altLang="zh-CN" dirty="0" smtClean="0"/>
          </a:p>
          <a:p>
            <a:endParaRPr lang="zh-CN" altLang="en-US" dirty="0" smtClean="0"/>
          </a:p>
          <a:p>
            <a:r>
              <a:rPr lang="zh-CN" altLang="en-US" dirty="0" smtClean="0"/>
              <a:t>能渲染模板很简单，在</a:t>
            </a:r>
            <a:r>
              <a:rPr lang="en-US" altLang="zh-CN" dirty="0" smtClean="0"/>
              <a:t>mock server</a:t>
            </a:r>
            <a:r>
              <a:rPr lang="zh-CN" altLang="en-US" dirty="0" smtClean="0"/>
              <a:t>中集成模板引擎就行了，然后提供模拟的页面数据用于完整渲染页面，不过有时候生产环境中的模板引擎可能有一些环境依赖的扩展，这个要单独实现。</a:t>
            </a:r>
            <a:br>
              <a:rPr lang="zh-CN" altLang="en-US" dirty="0" smtClean="0"/>
            </a:br>
            <a:endParaRPr lang="en-US" altLang="zh-CN" dirty="0" smtClean="0"/>
          </a:p>
          <a:p>
            <a:r>
              <a:rPr lang="zh-CN" altLang="en-US" dirty="0" smtClean="0"/>
              <a:t/>
            </a:r>
            <a:br>
              <a:rPr lang="zh-CN" altLang="en-US" dirty="0" smtClean="0"/>
            </a:br>
            <a:r>
              <a:rPr lang="zh-CN" altLang="en-US" dirty="0" smtClean="0"/>
              <a:t>请求路由映射，实现原理就是要让本地的</a:t>
            </a:r>
            <a:r>
              <a:rPr lang="en-US" altLang="zh-CN" dirty="0" smtClean="0"/>
              <a:t>mock server</a:t>
            </a:r>
            <a:r>
              <a:rPr lang="zh-CN" altLang="en-US" dirty="0" smtClean="0"/>
              <a:t>有一个</a:t>
            </a:r>
            <a:r>
              <a:rPr lang="en-US" altLang="zh-CN" dirty="0" smtClean="0"/>
              <a:t>router</a:t>
            </a:r>
            <a:r>
              <a:rPr lang="zh-CN" altLang="en-US" dirty="0" smtClean="0"/>
              <a:t>，能接收所有</a:t>
            </a:r>
            <a:r>
              <a:rPr lang="en-US" altLang="zh-CN" dirty="0" smtClean="0"/>
              <a:t>HTTP</a:t>
            </a:r>
            <a:r>
              <a:rPr lang="zh-CN" altLang="en-US" dirty="0" smtClean="0"/>
              <a:t>请求，然后在</a:t>
            </a:r>
            <a:r>
              <a:rPr lang="en-US" altLang="zh-CN" dirty="0" smtClean="0"/>
              <a:t>router</a:t>
            </a:r>
            <a:r>
              <a:rPr lang="zh-CN" altLang="en-US" dirty="0" smtClean="0"/>
              <a:t>中根据线上的路由约定，实现一套一样的规则，这个也不难，不赘述了。</a:t>
            </a:r>
            <a:br>
              <a:rPr lang="zh-CN" altLang="en-US" dirty="0" smtClean="0"/>
            </a:br>
            <a:r>
              <a:rPr lang="zh-CN" altLang="en-US" dirty="0" smtClean="0"/>
              <a:t/>
            </a:r>
            <a:br>
              <a:rPr lang="zh-CN" altLang="en-US" dirty="0" smtClean="0"/>
            </a:br>
            <a:r>
              <a:rPr lang="zh-CN" altLang="en-US" dirty="0" smtClean="0"/>
              <a:t>最后数据接口代理。与前端相关的</a:t>
            </a:r>
            <a:r>
              <a:rPr lang="en-US" altLang="zh-CN" dirty="0" smtClean="0"/>
              <a:t>HTTP</a:t>
            </a:r>
            <a:r>
              <a:rPr lang="zh-CN" altLang="en-US" dirty="0" smtClean="0"/>
              <a:t>请求一共就</a:t>
            </a:r>
            <a:r>
              <a:rPr lang="en-US" altLang="zh-CN" dirty="0" smtClean="0"/>
              <a:t>3</a:t>
            </a:r>
            <a:r>
              <a:rPr lang="zh-CN" altLang="en-US" dirty="0" smtClean="0"/>
              <a:t>种响应情况</a:t>
            </a:r>
            <a:endParaRPr lang="en-US" altLang="zh-CN" dirty="0" smtClean="0"/>
          </a:p>
          <a:p>
            <a:r>
              <a:rPr lang="zh-CN" altLang="en-US" dirty="0" smtClean="0"/>
              <a:t/>
            </a:r>
            <a:br>
              <a:rPr lang="zh-CN" altLang="en-US" dirty="0" smtClean="0"/>
            </a:br>
            <a:r>
              <a:rPr lang="zh-CN" altLang="en-US" dirty="0" smtClean="0"/>
              <a:t>渲染页面的请求</a:t>
            </a:r>
          </a:p>
          <a:p>
            <a:endParaRPr lang="zh-CN" altLang="en-US" dirty="0" smtClean="0"/>
          </a:p>
          <a:p>
            <a:r>
              <a:rPr lang="zh-CN" altLang="en-US" dirty="0" smtClean="0"/>
              <a:t>静态资源的请求</a:t>
            </a:r>
          </a:p>
          <a:p>
            <a:endParaRPr lang="zh-CN" altLang="en-US" dirty="0" smtClean="0"/>
          </a:p>
          <a:p>
            <a:r>
              <a:rPr lang="zh-CN" altLang="en-US" dirty="0" smtClean="0"/>
              <a:t>获取数据的请求</a:t>
            </a:r>
          </a:p>
        </p:txBody>
      </p:sp>
      <p:sp>
        <p:nvSpPr>
          <p:cNvPr id="4" name="幻灯片编号占位符 3"/>
          <p:cNvSpPr>
            <a:spLocks noGrp="1"/>
          </p:cNvSpPr>
          <p:nvPr>
            <p:ph type="sldNum" sz="quarter" idx="10"/>
          </p:nvPr>
        </p:nvSpPr>
        <p:spPr/>
        <p:txBody>
          <a:bodyPr/>
          <a:lstStyle/>
          <a:p>
            <a:fld id="{B8049F24-76BB-9E47-9ED9-25879AB8CB33}" type="slidenum">
              <a:rPr kumimoji="1" lang="zh-CN" altLang="en-US" smtClean="0"/>
              <a:t>59</a:t>
            </a:fld>
            <a:endParaRPr kumimoji="1" lang="zh-CN" altLang="en-US"/>
          </a:p>
        </p:txBody>
      </p:sp>
    </p:spTree>
    <p:extLst>
      <p:ext uri="{BB962C8B-B14F-4D97-AF65-F5344CB8AC3E}">
        <p14:creationId xmlns:p14="http://schemas.microsoft.com/office/powerpoint/2010/main" val="52605644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弊端</a:t>
            </a:r>
          </a:p>
          <a:p>
            <a:endParaRPr kumimoji="1" lang="zh-CN" altLang="en-US" dirty="0" smtClean="0"/>
          </a:p>
          <a:p>
            <a:r>
              <a:rPr kumimoji="1" lang="zh-CN" altLang="en-US" dirty="0" smtClean="0"/>
              <a:t>大家在使用的过程中应该也意识到了</a:t>
            </a:r>
          </a:p>
          <a:p>
            <a:endParaRPr kumimoji="1" lang="zh-CN" altLang="en-US" dirty="0" smtClean="0"/>
          </a:p>
          <a:p>
            <a:r>
              <a:rPr kumimoji="1" lang="en-US" altLang="zh-CN" dirty="0" smtClean="0"/>
              <a:t>1</a:t>
            </a:r>
            <a:r>
              <a:rPr kumimoji="1" lang="zh-CN" altLang="en-US" dirty="0" smtClean="0"/>
              <a:t>、制定接口十分麻烦，要写很多重复性的文字，甚至不愿意将接口文档化。</a:t>
            </a:r>
          </a:p>
          <a:p>
            <a:endParaRPr kumimoji="1" lang="zh-CN" altLang="en-US" dirty="0" smtClean="0"/>
          </a:p>
          <a:p>
            <a:r>
              <a:rPr kumimoji="1" lang="en-US" altLang="zh-CN" dirty="0" smtClean="0"/>
              <a:t>2</a:t>
            </a:r>
            <a:r>
              <a:rPr kumimoji="1" lang="zh-CN" altLang="en-US" dirty="0" smtClean="0"/>
              <a:t>、修改接口后，接口文档维护复杂，前后端沟通成本变高</a:t>
            </a:r>
          </a:p>
          <a:p>
            <a:endParaRPr kumimoji="1" lang="zh-CN" altLang="en-US" dirty="0" smtClean="0"/>
          </a:p>
          <a:p>
            <a:r>
              <a:rPr kumimoji="1" lang="en-US" altLang="zh-CN" dirty="0" smtClean="0"/>
              <a:t>3</a:t>
            </a:r>
            <a:r>
              <a:rPr kumimoji="1" lang="zh-CN" altLang="en-US" dirty="0" smtClean="0"/>
              <a:t>、前端和后端人员需要自己假造数据，十分麻烦，前端人员对于请求的地址一改再改</a:t>
            </a:r>
            <a:endParaRPr kumimoji="1" lang="zh-CN" altLang="en-US" dirty="0"/>
          </a:p>
        </p:txBody>
      </p:sp>
      <p:sp>
        <p:nvSpPr>
          <p:cNvPr id="4" name="幻灯片编号占位符 3"/>
          <p:cNvSpPr>
            <a:spLocks noGrp="1"/>
          </p:cNvSpPr>
          <p:nvPr>
            <p:ph type="sldNum" sz="quarter" idx="10"/>
          </p:nvPr>
        </p:nvSpPr>
        <p:spPr/>
        <p:txBody>
          <a:bodyPr/>
          <a:lstStyle/>
          <a:p>
            <a:fld id="{E741FFA0-699A-44D1-8003-6A191E8D3A66}" type="slidenum">
              <a:rPr lang="en-US" smtClean="0"/>
              <a:pPr/>
              <a:t>60</a:t>
            </a:fld>
            <a:endParaRPr lang="en-US"/>
          </a:p>
        </p:txBody>
      </p:sp>
    </p:spTree>
    <p:extLst>
      <p:ext uri="{BB962C8B-B14F-4D97-AF65-F5344CB8AC3E}">
        <p14:creationId xmlns:p14="http://schemas.microsoft.com/office/powerpoint/2010/main" val="196319731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1</a:t>
            </a:r>
            <a:r>
              <a:rPr kumimoji="1" lang="zh-CN" altLang="en-US" dirty="0" smtClean="0"/>
              <a:t>、手动编写接口工作繁琐，目前常用的形式有</a:t>
            </a:r>
            <a:r>
              <a:rPr kumimoji="1" lang="en-US" altLang="zh-CN" dirty="0" smtClean="0"/>
              <a:t>word</a:t>
            </a:r>
            <a:r>
              <a:rPr kumimoji="1" lang="zh-CN" altLang="en-US" dirty="0" smtClean="0"/>
              <a:t>等，也不利于查看接口数据的结构</a:t>
            </a:r>
          </a:p>
          <a:p>
            <a:endParaRPr kumimoji="1" lang="zh-CN" altLang="en-US" dirty="0" smtClean="0"/>
          </a:p>
          <a:p>
            <a:r>
              <a:rPr kumimoji="1" lang="en-US" altLang="zh-CN" dirty="0" smtClean="0"/>
              <a:t>2</a:t>
            </a:r>
            <a:r>
              <a:rPr kumimoji="1" lang="zh-CN" altLang="en-US" dirty="0" smtClean="0"/>
              <a:t>、团队开发，共享和集体修改查看，张三改了，我就可以直接用，不需要张三再把文档发给我，而且有简单的版本管理</a:t>
            </a:r>
          </a:p>
          <a:p>
            <a:endParaRPr kumimoji="1" lang="zh-CN" altLang="en-US" dirty="0" smtClean="0"/>
          </a:p>
          <a:p>
            <a:r>
              <a:rPr kumimoji="1" lang="en-US" altLang="zh-CN" dirty="0" smtClean="0"/>
              <a:t>3</a:t>
            </a:r>
            <a:r>
              <a:rPr kumimoji="1" lang="zh-CN" altLang="en-US" dirty="0" smtClean="0"/>
              <a:t>、接口的数据，有某些特殊的要求，比如有些是时间戳，有些必须是某种规则，保证了页面上数据的真实性</a:t>
            </a:r>
          </a:p>
          <a:p>
            <a:endParaRPr kumimoji="1" lang="zh-CN" altLang="en-US" dirty="0" smtClean="0"/>
          </a:p>
          <a:p>
            <a:r>
              <a:rPr kumimoji="1" lang="en-US" altLang="zh-CN" dirty="0" smtClean="0"/>
              <a:t>4</a:t>
            </a:r>
            <a:r>
              <a:rPr kumimoji="1" lang="zh-CN" altLang="en-US" dirty="0" smtClean="0"/>
              <a:t>、导出</a:t>
            </a:r>
            <a:r>
              <a:rPr kumimoji="1" lang="en-US" altLang="zh-CN" dirty="0" smtClean="0"/>
              <a:t>word</a:t>
            </a:r>
            <a:r>
              <a:rPr kumimoji="1" lang="zh-CN" altLang="en-US" dirty="0" smtClean="0"/>
              <a:t>等存档</a:t>
            </a:r>
          </a:p>
          <a:p>
            <a:endParaRPr kumimoji="1" lang="zh-CN" altLang="en-US" dirty="0" smtClean="0"/>
          </a:p>
          <a:p>
            <a:r>
              <a:rPr kumimoji="1" lang="en-US" altLang="zh-CN" dirty="0" smtClean="0"/>
              <a:t>5</a:t>
            </a:r>
            <a:r>
              <a:rPr kumimoji="1" lang="zh-CN" altLang="en-US" dirty="0" smtClean="0"/>
              <a:t>、前后端联调时，不用全部改，就按照定义的路由规则，只需要改一下全局的</a:t>
            </a:r>
            <a:r>
              <a:rPr kumimoji="1" lang="en-US" altLang="zh-CN" dirty="0" err="1" smtClean="0"/>
              <a:t>ip</a:t>
            </a:r>
            <a:r>
              <a:rPr kumimoji="1" lang="zh-CN" altLang="en-US" dirty="0" smtClean="0"/>
              <a:t>就可以用了</a:t>
            </a:r>
          </a:p>
          <a:p>
            <a:endParaRPr kumimoji="1" lang="zh-CN" altLang="en-US" dirty="0" smtClean="0"/>
          </a:p>
          <a:p>
            <a:endParaRPr kumimoji="1" lang="zh-CN" altLang="en-US" dirty="0"/>
          </a:p>
        </p:txBody>
      </p:sp>
      <p:sp>
        <p:nvSpPr>
          <p:cNvPr id="4" name="幻灯片编号占位符 3"/>
          <p:cNvSpPr>
            <a:spLocks noGrp="1"/>
          </p:cNvSpPr>
          <p:nvPr>
            <p:ph type="sldNum" sz="quarter" idx="10"/>
          </p:nvPr>
        </p:nvSpPr>
        <p:spPr/>
        <p:txBody>
          <a:bodyPr/>
          <a:lstStyle/>
          <a:p>
            <a:fld id="{E741FFA0-699A-44D1-8003-6A191E8D3A66}" type="slidenum">
              <a:rPr lang="en-US" smtClean="0"/>
              <a:pPr/>
              <a:t>61</a:t>
            </a:fld>
            <a:endParaRPr lang="en-US"/>
          </a:p>
        </p:txBody>
      </p:sp>
    </p:spTree>
    <p:extLst>
      <p:ext uri="{BB962C8B-B14F-4D97-AF65-F5344CB8AC3E}">
        <p14:creationId xmlns:p14="http://schemas.microsoft.com/office/powerpoint/2010/main" val="8462719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kumimoji="1" lang="zh-CN" altLang="en-US" dirty="0"/>
          </a:p>
        </p:txBody>
      </p:sp>
      <p:sp>
        <p:nvSpPr>
          <p:cNvPr id="4" name="幻灯片编号占位符 3"/>
          <p:cNvSpPr>
            <a:spLocks noGrp="1"/>
          </p:cNvSpPr>
          <p:nvPr>
            <p:ph type="sldNum" sz="quarter" idx="10"/>
          </p:nvPr>
        </p:nvSpPr>
        <p:spPr/>
        <p:txBody>
          <a:bodyPr/>
          <a:lstStyle/>
          <a:p>
            <a:fld id="{B8049F24-76BB-9E47-9ED9-25879AB8CB33}" type="slidenum">
              <a:rPr kumimoji="1" lang="zh-CN" altLang="en-US" smtClean="0"/>
              <a:t>6</a:t>
            </a:fld>
            <a:endParaRPr kumimoji="1" lang="zh-CN" altLang="en-US"/>
          </a:p>
        </p:txBody>
      </p:sp>
    </p:spTree>
    <p:extLst>
      <p:ext uri="{BB962C8B-B14F-4D97-AF65-F5344CB8AC3E}">
        <p14:creationId xmlns:p14="http://schemas.microsoft.com/office/powerpoint/2010/main" val="153369110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重点在于</a:t>
            </a:r>
            <a:r>
              <a:rPr kumimoji="1" lang="en-US" altLang="zh-CN" dirty="0" smtClean="0"/>
              <a:t>Mock</a:t>
            </a:r>
            <a:r>
              <a:rPr kumimoji="1" lang="zh-CN" altLang="en-US" dirty="0" smtClean="0"/>
              <a:t> </a:t>
            </a:r>
            <a:r>
              <a:rPr kumimoji="1" lang="en-US" altLang="zh-CN" dirty="0" smtClean="0"/>
              <a:t>Server</a:t>
            </a:r>
            <a:r>
              <a:rPr kumimoji="1" lang="zh-CN" altLang="en-US" dirty="0" smtClean="0"/>
              <a:t>，已经不是单纯的接口服务器了，它还有</a:t>
            </a:r>
          </a:p>
          <a:p>
            <a:endParaRPr kumimoji="1" lang="zh-CN" altLang="en-US" dirty="0" smtClean="0"/>
          </a:p>
          <a:p>
            <a:r>
              <a:rPr kumimoji="1" lang="en-US" altLang="zh-CN" dirty="0" smtClean="0"/>
              <a:t>1</a:t>
            </a:r>
            <a:r>
              <a:rPr kumimoji="1" lang="zh-CN" altLang="en-US" dirty="0" smtClean="0"/>
              <a:t>、</a:t>
            </a:r>
            <a:r>
              <a:rPr kumimoji="1" lang="en-US" altLang="zh-CN" dirty="0" smtClean="0"/>
              <a:t>GUI</a:t>
            </a:r>
            <a:r>
              <a:rPr kumimoji="1" lang="zh-CN" altLang="en-US" dirty="0" smtClean="0"/>
              <a:t>方式编写和修改接口</a:t>
            </a:r>
          </a:p>
          <a:p>
            <a:endParaRPr kumimoji="1" lang="zh-CN" altLang="en-US" dirty="0" smtClean="0"/>
          </a:p>
          <a:p>
            <a:r>
              <a:rPr kumimoji="1" lang="en-US" altLang="zh-CN" dirty="0" smtClean="0"/>
              <a:t>2</a:t>
            </a:r>
            <a:r>
              <a:rPr kumimoji="1" lang="zh-CN" altLang="en-US" dirty="0" smtClean="0"/>
              <a:t>、虚拟路由，根据接口层级结构提供</a:t>
            </a:r>
            <a:r>
              <a:rPr kumimoji="1" lang="en-US" altLang="zh-CN" dirty="0" smtClean="0"/>
              <a:t>Mock</a:t>
            </a:r>
            <a:r>
              <a:rPr kumimoji="1" lang="zh-CN" altLang="en-US" dirty="0" smtClean="0"/>
              <a:t>数据供前端使用</a:t>
            </a:r>
          </a:p>
          <a:p>
            <a:endParaRPr kumimoji="1" lang="zh-CN" altLang="en-US" dirty="0" smtClean="0"/>
          </a:p>
          <a:p>
            <a:r>
              <a:rPr kumimoji="1" lang="en-US" altLang="zh-CN" dirty="0" smtClean="0"/>
              <a:t>3</a:t>
            </a:r>
            <a:r>
              <a:rPr kumimoji="1" lang="zh-CN" altLang="en-US" dirty="0" smtClean="0"/>
              <a:t>、接口版本管理</a:t>
            </a:r>
          </a:p>
          <a:p>
            <a:endParaRPr kumimoji="1" lang="zh-CN" altLang="en-US" dirty="0" smtClean="0"/>
          </a:p>
          <a:p>
            <a:r>
              <a:rPr kumimoji="1" lang="en-US" altLang="zh-CN" dirty="0" smtClean="0"/>
              <a:t>4</a:t>
            </a:r>
            <a:r>
              <a:rPr kumimoji="1" lang="zh-CN" altLang="en-US" dirty="0" smtClean="0"/>
              <a:t>、接口可文档化</a:t>
            </a:r>
            <a:endParaRPr kumimoji="1" lang="zh-CN" altLang="en-US" dirty="0"/>
          </a:p>
        </p:txBody>
      </p:sp>
      <p:sp>
        <p:nvSpPr>
          <p:cNvPr id="4" name="幻灯片编号占位符 3"/>
          <p:cNvSpPr>
            <a:spLocks noGrp="1"/>
          </p:cNvSpPr>
          <p:nvPr>
            <p:ph type="sldNum" sz="quarter" idx="10"/>
          </p:nvPr>
        </p:nvSpPr>
        <p:spPr/>
        <p:txBody>
          <a:bodyPr/>
          <a:lstStyle/>
          <a:p>
            <a:fld id="{E741FFA0-699A-44D1-8003-6A191E8D3A66}" type="slidenum">
              <a:rPr lang="en-US" smtClean="0"/>
              <a:pPr/>
              <a:t>62</a:t>
            </a:fld>
            <a:endParaRPr lang="en-US"/>
          </a:p>
        </p:txBody>
      </p:sp>
    </p:spTree>
    <p:extLst>
      <p:ext uri="{BB962C8B-B14F-4D97-AF65-F5344CB8AC3E}">
        <p14:creationId xmlns:p14="http://schemas.microsoft.com/office/powerpoint/2010/main" val="147075766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1</a:t>
            </a:r>
            <a:r>
              <a:rPr kumimoji="1" lang="zh-CN" altLang="en-US" dirty="0" smtClean="0"/>
              <a:t>、手动编写接口工作繁琐，目前常用的形式有</a:t>
            </a:r>
            <a:r>
              <a:rPr kumimoji="1" lang="en-US" altLang="zh-CN" dirty="0" smtClean="0"/>
              <a:t>word</a:t>
            </a:r>
            <a:r>
              <a:rPr kumimoji="1" lang="zh-CN" altLang="en-US" dirty="0" smtClean="0"/>
              <a:t>等，也不利于查看接口数据的结构</a:t>
            </a:r>
          </a:p>
          <a:p>
            <a:endParaRPr kumimoji="1" lang="zh-CN" altLang="en-US" dirty="0" smtClean="0"/>
          </a:p>
          <a:p>
            <a:r>
              <a:rPr kumimoji="1" lang="en-US" altLang="zh-CN" dirty="0" smtClean="0"/>
              <a:t>2</a:t>
            </a:r>
            <a:r>
              <a:rPr kumimoji="1" lang="zh-CN" altLang="en-US" dirty="0" smtClean="0"/>
              <a:t>、团队开发，共享和集体修改查看，张三改了，我就可以直接用，不需要张三再把文档发给我，而且有简单的版本管理</a:t>
            </a:r>
          </a:p>
          <a:p>
            <a:endParaRPr kumimoji="1" lang="zh-CN" altLang="en-US" dirty="0" smtClean="0"/>
          </a:p>
          <a:p>
            <a:r>
              <a:rPr kumimoji="1" lang="en-US" altLang="zh-CN" dirty="0" smtClean="0"/>
              <a:t>3</a:t>
            </a:r>
            <a:r>
              <a:rPr kumimoji="1" lang="zh-CN" altLang="en-US" dirty="0" smtClean="0"/>
              <a:t>、接口的数据，有某些特殊的要求，比如有些是时间戳，有些必须是某种规则，保证了页面上数据的真实性</a:t>
            </a:r>
          </a:p>
          <a:p>
            <a:endParaRPr kumimoji="1" lang="zh-CN" altLang="en-US" dirty="0" smtClean="0"/>
          </a:p>
          <a:p>
            <a:r>
              <a:rPr kumimoji="1" lang="en-US" altLang="zh-CN" dirty="0" smtClean="0"/>
              <a:t>4</a:t>
            </a:r>
            <a:r>
              <a:rPr kumimoji="1" lang="zh-CN" altLang="en-US" dirty="0" smtClean="0"/>
              <a:t>、导出</a:t>
            </a:r>
            <a:r>
              <a:rPr kumimoji="1" lang="en-US" altLang="zh-CN" dirty="0" smtClean="0"/>
              <a:t>word</a:t>
            </a:r>
            <a:r>
              <a:rPr kumimoji="1" lang="zh-CN" altLang="en-US" dirty="0" smtClean="0"/>
              <a:t>等存档</a:t>
            </a:r>
          </a:p>
          <a:p>
            <a:endParaRPr kumimoji="1" lang="zh-CN" altLang="en-US" dirty="0" smtClean="0"/>
          </a:p>
          <a:p>
            <a:r>
              <a:rPr kumimoji="1" lang="en-US" altLang="zh-CN" dirty="0" smtClean="0"/>
              <a:t>5</a:t>
            </a:r>
            <a:r>
              <a:rPr kumimoji="1" lang="zh-CN" altLang="en-US" dirty="0" smtClean="0"/>
              <a:t>、前后端联调时，不用全部改，就按照定义的路由规则，只需要改一下全局的</a:t>
            </a:r>
            <a:r>
              <a:rPr kumimoji="1" lang="en-US" altLang="zh-CN" dirty="0" err="1" smtClean="0"/>
              <a:t>ip</a:t>
            </a:r>
            <a:r>
              <a:rPr kumimoji="1" lang="zh-CN" altLang="en-US" dirty="0" smtClean="0"/>
              <a:t>就可以用了</a:t>
            </a:r>
          </a:p>
          <a:p>
            <a:endParaRPr kumimoji="1" lang="zh-CN" altLang="en-US" dirty="0" smtClean="0"/>
          </a:p>
          <a:p>
            <a:endParaRPr kumimoji="1" lang="zh-CN" altLang="en-US" dirty="0"/>
          </a:p>
        </p:txBody>
      </p:sp>
      <p:sp>
        <p:nvSpPr>
          <p:cNvPr id="4" name="幻灯片编号占位符 3"/>
          <p:cNvSpPr>
            <a:spLocks noGrp="1"/>
          </p:cNvSpPr>
          <p:nvPr>
            <p:ph type="sldNum" sz="quarter" idx="10"/>
          </p:nvPr>
        </p:nvSpPr>
        <p:spPr/>
        <p:txBody>
          <a:bodyPr/>
          <a:lstStyle/>
          <a:p>
            <a:fld id="{E741FFA0-699A-44D1-8003-6A191E8D3A66}" type="slidenum">
              <a:rPr lang="en-US" smtClean="0"/>
              <a:pPr/>
              <a:t>63</a:t>
            </a:fld>
            <a:endParaRPr lang="en-US"/>
          </a:p>
        </p:txBody>
      </p:sp>
    </p:spTree>
    <p:extLst>
      <p:ext uri="{BB962C8B-B14F-4D97-AF65-F5344CB8AC3E}">
        <p14:creationId xmlns:p14="http://schemas.microsoft.com/office/powerpoint/2010/main" val="93057052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B8049F24-76BB-9E47-9ED9-25879AB8CB33}" type="slidenum">
              <a:rPr kumimoji="1" lang="zh-CN" altLang="en-US" smtClean="0"/>
              <a:t>64</a:t>
            </a:fld>
            <a:endParaRPr kumimoji="1" lang="zh-CN" altLang="en-US"/>
          </a:p>
        </p:txBody>
      </p:sp>
    </p:spTree>
    <p:extLst>
      <p:ext uri="{BB962C8B-B14F-4D97-AF65-F5344CB8AC3E}">
        <p14:creationId xmlns:p14="http://schemas.microsoft.com/office/powerpoint/2010/main" val="31040955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92500" lnSpcReduction="20000"/>
          </a:bodyPr>
          <a:lstStyle/>
          <a:p>
            <a:r>
              <a:rPr lang="zh-CN" altLang="en-US" sz="1200" b="0" i="0" kern="1200" dirty="0" smtClean="0">
                <a:solidFill>
                  <a:schemeClr val="tx1"/>
                </a:solidFill>
                <a:effectLst/>
                <a:latin typeface="+mn-lt"/>
                <a:ea typeface="+mn-ea"/>
                <a:cs typeface="+mn-cs"/>
              </a:rPr>
              <a:t>为了更好的分工合作，让前端能在不依赖后端环境的情况下进行开发，其中一种手段就是为前端开发者提供一个</a:t>
            </a:r>
            <a:r>
              <a:rPr lang="en-US" altLang="zh-CN" sz="1200" b="0" i="0" kern="1200" dirty="0" smtClean="0">
                <a:solidFill>
                  <a:schemeClr val="tx1"/>
                </a:solidFill>
                <a:effectLst/>
                <a:latin typeface="+mn-lt"/>
                <a:ea typeface="+mn-ea"/>
                <a:cs typeface="+mn-cs"/>
              </a:rPr>
              <a:t>web</a:t>
            </a:r>
            <a:r>
              <a:rPr lang="zh-CN" altLang="en-US" sz="1200" b="0" i="0" kern="1200" dirty="0" smtClean="0">
                <a:solidFill>
                  <a:schemeClr val="tx1"/>
                </a:solidFill>
                <a:effectLst/>
                <a:latin typeface="+mn-lt"/>
                <a:ea typeface="+mn-ea"/>
                <a:cs typeface="+mn-cs"/>
              </a:rPr>
              <a:t>容器，这个本地环境就是 </a:t>
            </a:r>
            <a:r>
              <a:rPr lang="en-US" altLang="zh-CN" sz="1200" b="0" i="0" kern="1200" dirty="0" smtClean="0">
                <a:solidFill>
                  <a:schemeClr val="tx1"/>
                </a:solidFill>
                <a:effectLst/>
                <a:latin typeface="+mn-lt"/>
                <a:ea typeface="+mn-ea"/>
                <a:cs typeface="+mn-cs"/>
              </a:rPr>
              <a:t>mock server</a:t>
            </a:r>
            <a:r>
              <a:rPr lang="zh-CN" altLang="en-US" sz="1200" b="0" i="0" kern="1200" dirty="0" smtClean="0">
                <a:solidFill>
                  <a:schemeClr val="tx1"/>
                </a:solidFill>
                <a:effectLst/>
                <a:latin typeface="+mn-lt"/>
                <a:ea typeface="+mn-ea"/>
                <a:cs typeface="+mn-cs"/>
              </a:rPr>
              <a:t>。</a:t>
            </a:r>
            <a:r>
              <a:rPr lang="zh-CN" altLang="en-US" dirty="0" smtClean="0"/>
              <a:t/>
            </a:r>
            <a:br>
              <a:rPr lang="zh-CN" altLang="en-US" dirty="0" smtClean="0"/>
            </a:br>
            <a:endParaRPr lang="zh-CN" altLang="en-US" dirty="0" smtClean="0"/>
          </a:p>
          <a:p>
            <a:r>
              <a:rPr lang="zh-CN" altLang="en-US" dirty="0" smtClean="0"/>
              <a:t>要完整运行前端代码，通常并不需要完整的后端环境，我们只要在</a:t>
            </a:r>
            <a:r>
              <a:rPr lang="en-US" altLang="zh-CN" dirty="0" smtClean="0"/>
              <a:t>mock server</a:t>
            </a:r>
            <a:r>
              <a:rPr lang="zh-CN" altLang="en-US" dirty="0" smtClean="0"/>
              <a:t>中实现以下几点就行了：</a:t>
            </a:r>
            <a:br>
              <a:rPr lang="zh-CN" altLang="en-US" dirty="0" smtClean="0"/>
            </a:br>
            <a:r>
              <a:rPr lang="zh-CN" altLang="en-US" dirty="0" smtClean="0"/>
              <a:t>能渲染模板</a:t>
            </a:r>
            <a:br>
              <a:rPr lang="zh-CN" altLang="en-US" dirty="0" smtClean="0"/>
            </a:br>
            <a:endParaRPr lang="zh-CN" altLang="en-US" dirty="0" smtClean="0"/>
          </a:p>
          <a:p>
            <a:r>
              <a:rPr lang="zh-CN" altLang="en-US" dirty="0" smtClean="0"/>
              <a:t>实现请求路由映射</a:t>
            </a:r>
            <a:br>
              <a:rPr lang="zh-CN" altLang="en-US" dirty="0" smtClean="0"/>
            </a:br>
            <a:endParaRPr lang="zh-CN" altLang="en-US" dirty="0" smtClean="0"/>
          </a:p>
          <a:p>
            <a:r>
              <a:rPr lang="zh-CN" altLang="en-US" dirty="0" smtClean="0"/>
              <a:t>数据接口代理到生产或者测试环境</a:t>
            </a:r>
          </a:p>
          <a:p>
            <a:r>
              <a:rPr lang="zh-CN" altLang="en-US" dirty="0" smtClean="0"/>
              <a:t>能渲染模板很简单，在</a:t>
            </a:r>
            <a:r>
              <a:rPr lang="en-US" altLang="zh-CN" dirty="0" smtClean="0"/>
              <a:t>mock server</a:t>
            </a:r>
            <a:r>
              <a:rPr lang="zh-CN" altLang="en-US" dirty="0" smtClean="0"/>
              <a:t>中集成模板引擎就行了，然后提供模拟的页面数据用于完整渲染页面，不过有时候生产环境中的模板引擎可能有一些环境依赖的扩展，这个要单独实现。</a:t>
            </a:r>
            <a:br>
              <a:rPr lang="zh-CN" altLang="en-US" dirty="0" smtClean="0"/>
            </a:br>
            <a:r>
              <a:rPr lang="zh-CN" altLang="en-US" dirty="0" smtClean="0"/>
              <a:t/>
            </a:r>
            <a:br>
              <a:rPr lang="zh-CN" altLang="en-US" dirty="0" smtClean="0"/>
            </a:br>
            <a:r>
              <a:rPr lang="zh-CN" altLang="en-US" dirty="0" smtClean="0"/>
              <a:t>请求路由映射，实现原理就是要让本地的</a:t>
            </a:r>
            <a:r>
              <a:rPr lang="en-US" altLang="zh-CN" dirty="0" smtClean="0"/>
              <a:t>mock server</a:t>
            </a:r>
            <a:r>
              <a:rPr lang="zh-CN" altLang="en-US" dirty="0" smtClean="0"/>
              <a:t>有一个</a:t>
            </a:r>
            <a:r>
              <a:rPr lang="en-US" altLang="zh-CN" dirty="0" smtClean="0"/>
              <a:t>router</a:t>
            </a:r>
            <a:r>
              <a:rPr lang="zh-CN" altLang="en-US" dirty="0" smtClean="0"/>
              <a:t>，能接收所有</a:t>
            </a:r>
            <a:r>
              <a:rPr lang="en-US" altLang="zh-CN" dirty="0" smtClean="0"/>
              <a:t>HTTP</a:t>
            </a:r>
            <a:r>
              <a:rPr lang="zh-CN" altLang="en-US" dirty="0" smtClean="0"/>
              <a:t>请求，然后在</a:t>
            </a:r>
            <a:r>
              <a:rPr lang="en-US" altLang="zh-CN" dirty="0" smtClean="0"/>
              <a:t>router</a:t>
            </a:r>
            <a:r>
              <a:rPr lang="zh-CN" altLang="en-US" dirty="0" smtClean="0"/>
              <a:t>中根据线上的路由约定，实现一套一样的规则，这个也不难，不赘述了。</a:t>
            </a:r>
            <a:br>
              <a:rPr lang="zh-CN" altLang="en-US" dirty="0" smtClean="0"/>
            </a:br>
            <a:r>
              <a:rPr lang="zh-CN" altLang="en-US" dirty="0" smtClean="0"/>
              <a:t/>
            </a:r>
            <a:br>
              <a:rPr lang="zh-CN" altLang="en-US" dirty="0" smtClean="0"/>
            </a:br>
            <a:r>
              <a:rPr lang="zh-CN" altLang="en-US" dirty="0" smtClean="0"/>
              <a:t>最后数据接口代理。与前端相关的</a:t>
            </a:r>
            <a:r>
              <a:rPr lang="en-US" altLang="zh-CN" dirty="0" smtClean="0"/>
              <a:t>HTTP</a:t>
            </a:r>
            <a:r>
              <a:rPr lang="zh-CN" altLang="en-US" dirty="0" smtClean="0"/>
              <a:t>请求一共就</a:t>
            </a:r>
            <a:r>
              <a:rPr lang="en-US" altLang="zh-CN" dirty="0" smtClean="0"/>
              <a:t>3</a:t>
            </a:r>
            <a:r>
              <a:rPr lang="zh-CN" altLang="en-US" dirty="0" smtClean="0"/>
              <a:t>种响应情况：</a:t>
            </a:r>
            <a:br>
              <a:rPr lang="zh-CN" altLang="en-US" dirty="0" smtClean="0"/>
            </a:br>
            <a:r>
              <a:rPr lang="zh-CN" altLang="en-US" dirty="0" smtClean="0"/>
              <a:t>渲染页面的请求；</a:t>
            </a:r>
            <a:br>
              <a:rPr lang="zh-CN" altLang="en-US" dirty="0" smtClean="0"/>
            </a:br>
            <a:endParaRPr lang="zh-CN" altLang="en-US" dirty="0" smtClean="0"/>
          </a:p>
          <a:p>
            <a:r>
              <a:rPr lang="zh-CN" altLang="en-US" dirty="0" smtClean="0"/>
              <a:t>静态资源的请求；</a:t>
            </a:r>
            <a:br>
              <a:rPr lang="zh-CN" altLang="en-US" dirty="0" smtClean="0"/>
            </a:br>
            <a:endParaRPr lang="zh-CN" altLang="en-US" dirty="0" smtClean="0"/>
          </a:p>
          <a:p>
            <a:r>
              <a:rPr lang="zh-CN" altLang="en-US" dirty="0" smtClean="0"/>
              <a:t>获取数据的请求。</a:t>
            </a:r>
          </a:p>
          <a:p>
            <a:r>
              <a:rPr lang="zh-CN" altLang="en-US" dirty="0" smtClean="0"/>
              <a:t/>
            </a:r>
            <a:br>
              <a:rPr lang="zh-CN" altLang="en-US" dirty="0" smtClean="0"/>
            </a:br>
            <a:r>
              <a:rPr lang="zh-CN" altLang="en-US" dirty="0" smtClean="0"/>
              <a:t/>
            </a:r>
            <a:br>
              <a:rPr lang="zh-CN" altLang="en-US" dirty="0" smtClean="0"/>
            </a:br>
            <a:r>
              <a:rPr lang="zh-CN" altLang="en-US" dirty="0" smtClean="0"/>
              <a:t>作者：张云龙</a:t>
            </a:r>
            <a:br>
              <a:rPr lang="zh-CN" altLang="en-US" dirty="0" smtClean="0"/>
            </a:br>
            <a:r>
              <a:rPr lang="zh-CN" altLang="en-US" dirty="0" smtClean="0"/>
              <a:t>链接：</a:t>
            </a:r>
            <a:r>
              <a:rPr lang="en-US" altLang="zh-CN" dirty="0" smtClean="0"/>
              <a:t>https://</a:t>
            </a:r>
            <a:r>
              <a:rPr lang="en-US" altLang="zh-CN" dirty="0" err="1" smtClean="0"/>
              <a:t>www.zhihu.com</a:t>
            </a:r>
            <a:r>
              <a:rPr lang="en-US" altLang="zh-CN" dirty="0" smtClean="0"/>
              <a:t>/question/35436669/answer/62753889</a:t>
            </a:r>
            <a:br>
              <a:rPr lang="en-US" altLang="zh-CN" dirty="0" smtClean="0"/>
            </a:br>
            <a:r>
              <a:rPr lang="zh-CN" altLang="en-US" dirty="0" smtClean="0"/>
              <a:t>来源：知乎</a:t>
            </a:r>
            <a:br>
              <a:rPr lang="zh-CN" altLang="en-US" dirty="0" smtClean="0"/>
            </a:br>
            <a:r>
              <a:rPr lang="zh-CN" altLang="en-US" dirty="0" smtClean="0"/>
              <a:t>著作权归作者所有，转载请联系作者获得授权。</a:t>
            </a:r>
          </a:p>
          <a:p>
            <a:endParaRPr kumimoji="1" lang="zh-CN" altLang="en-US" dirty="0"/>
          </a:p>
        </p:txBody>
      </p:sp>
      <p:sp>
        <p:nvSpPr>
          <p:cNvPr id="4" name="幻灯片编号占位符 3"/>
          <p:cNvSpPr>
            <a:spLocks noGrp="1"/>
          </p:cNvSpPr>
          <p:nvPr>
            <p:ph type="sldNum" sz="quarter" idx="10"/>
          </p:nvPr>
        </p:nvSpPr>
        <p:spPr/>
        <p:txBody>
          <a:bodyPr/>
          <a:lstStyle/>
          <a:p>
            <a:fld id="{B8049F24-76BB-9E47-9ED9-25879AB8CB33}" type="slidenum">
              <a:rPr kumimoji="1" lang="zh-CN" altLang="en-US" smtClean="0"/>
              <a:t>68</a:t>
            </a:fld>
            <a:endParaRPr kumimoji="1" lang="zh-CN" altLang="en-US"/>
          </a:p>
        </p:txBody>
      </p:sp>
    </p:spTree>
    <p:extLst>
      <p:ext uri="{BB962C8B-B14F-4D97-AF65-F5344CB8AC3E}">
        <p14:creationId xmlns:p14="http://schemas.microsoft.com/office/powerpoint/2010/main" val="1515450385"/>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1</a:t>
            </a:r>
            <a:r>
              <a:rPr kumimoji="1" lang="zh-CN" altLang="en-US" dirty="0" smtClean="0"/>
              <a:t>、手动编写接口工作繁琐，目前常用的形式有</a:t>
            </a:r>
            <a:r>
              <a:rPr kumimoji="1" lang="en-US" altLang="zh-CN" dirty="0" smtClean="0"/>
              <a:t>word</a:t>
            </a:r>
            <a:r>
              <a:rPr kumimoji="1" lang="zh-CN" altLang="en-US" dirty="0" smtClean="0"/>
              <a:t>等，也不利于查看接口数据的结构</a:t>
            </a:r>
          </a:p>
          <a:p>
            <a:endParaRPr kumimoji="1" lang="zh-CN" altLang="en-US" dirty="0" smtClean="0"/>
          </a:p>
          <a:p>
            <a:r>
              <a:rPr kumimoji="1" lang="en-US" altLang="zh-CN" dirty="0" smtClean="0"/>
              <a:t>2</a:t>
            </a:r>
            <a:r>
              <a:rPr kumimoji="1" lang="zh-CN" altLang="en-US" dirty="0" smtClean="0"/>
              <a:t>、团队开发，共享和集体修改查看，张三改了，我就可以直接用，不需要张三再把文档发给我，而且有简单的版本管理</a:t>
            </a:r>
          </a:p>
          <a:p>
            <a:endParaRPr kumimoji="1" lang="zh-CN" altLang="en-US" dirty="0" smtClean="0"/>
          </a:p>
          <a:p>
            <a:r>
              <a:rPr kumimoji="1" lang="en-US" altLang="zh-CN" dirty="0" smtClean="0"/>
              <a:t>3</a:t>
            </a:r>
            <a:r>
              <a:rPr kumimoji="1" lang="zh-CN" altLang="en-US" dirty="0" smtClean="0"/>
              <a:t>、接口的数据，有某些特殊的要求，比如有些是时间戳，有些必须是某种规则，保证了页面上数据的真实性</a:t>
            </a:r>
          </a:p>
          <a:p>
            <a:endParaRPr kumimoji="1" lang="zh-CN" altLang="en-US" dirty="0" smtClean="0"/>
          </a:p>
          <a:p>
            <a:r>
              <a:rPr kumimoji="1" lang="en-US" altLang="zh-CN" dirty="0" smtClean="0"/>
              <a:t>4</a:t>
            </a:r>
            <a:r>
              <a:rPr kumimoji="1" lang="zh-CN" altLang="en-US" dirty="0" smtClean="0"/>
              <a:t>、导出</a:t>
            </a:r>
            <a:r>
              <a:rPr kumimoji="1" lang="en-US" altLang="zh-CN" dirty="0" smtClean="0"/>
              <a:t>word</a:t>
            </a:r>
            <a:r>
              <a:rPr kumimoji="1" lang="zh-CN" altLang="en-US" dirty="0" smtClean="0"/>
              <a:t>等存档</a:t>
            </a:r>
          </a:p>
          <a:p>
            <a:endParaRPr kumimoji="1" lang="zh-CN" altLang="en-US" dirty="0" smtClean="0"/>
          </a:p>
          <a:p>
            <a:r>
              <a:rPr kumimoji="1" lang="en-US" altLang="zh-CN" dirty="0" smtClean="0"/>
              <a:t>5</a:t>
            </a:r>
            <a:r>
              <a:rPr kumimoji="1" lang="zh-CN" altLang="en-US" dirty="0" smtClean="0"/>
              <a:t>、前后端联调时，不用全部改，就按照定义的路由规则，只需要改一下全局的</a:t>
            </a:r>
            <a:r>
              <a:rPr kumimoji="1" lang="en-US" altLang="zh-CN" dirty="0" err="1" smtClean="0"/>
              <a:t>ip</a:t>
            </a:r>
            <a:r>
              <a:rPr kumimoji="1" lang="zh-CN" altLang="en-US" dirty="0" smtClean="0"/>
              <a:t>就可以用了</a:t>
            </a:r>
          </a:p>
          <a:p>
            <a:endParaRPr kumimoji="1" lang="zh-CN" altLang="en-US" dirty="0" smtClean="0"/>
          </a:p>
          <a:p>
            <a:endParaRPr kumimoji="1" lang="zh-CN" altLang="en-US" dirty="0"/>
          </a:p>
        </p:txBody>
      </p:sp>
      <p:sp>
        <p:nvSpPr>
          <p:cNvPr id="4" name="幻灯片编号占位符 3"/>
          <p:cNvSpPr>
            <a:spLocks noGrp="1"/>
          </p:cNvSpPr>
          <p:nvPr>
            <p:ph type="sldNum" sz="quarter" idx="10"/>
          </p:nvPr>
        </p:nvSpPr>
        <p:spPr/>
        <p:txBody>
          <a:bodyPr/>
          <a:lstStyle/>
          <a:p>
            <a:fld id="{E741FFA0-699A-44D1-8003-6A191E8D3A66}" type="slidenum">
              <a:rPr lang="en-US" smtClean="0"/>
              <a:pPr/>
              <a:t>69</a:t>
            </a:fld>
            <a:endParaRPr lang="en-US"/>
          </a:p>
        </p:txBody>
      </p:sp>
    </p:spTree>
    <p:extLst>
      <p:ext uri="{BB962C8B-B14F-4D97-AF65-F5344CB8AC3E}">
        <p14:creationId xmlns:p14="http://schemas.microsoft.com/office/powerpoint/2010/main" val="1749146145"/>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B8049F24-76BB-9E47-9ED9-25879AB8CB33}" type="slidenum">
              <a:rPr kumimoji="1" lang="zh-CN" altLang="en-US" smtClean="0"/>
              <a:t>70</a:t>
            </a:fld>
            <a:endParaRPr kumimoji="1" lang="zh-CN" altLang="en-US"/>
          </a:p>
        </p:txBody>
      </p:sp>
    </p:spTree>
    <p:extLst>
      <p:ext uri="{BB962C8B-B14F-4D97-AF65-F5344CB8AC3E}">
        <p14:creationId xmlns:p14="http://schemas.microsoft.com/office/powerpoint/2010/main" val="552473416"/>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1</a:t>
            </a:r>
            <a:r>
              <a:rPr kumimoji="1" lang="zh-CN" altLang="en-US" dirty="0" smtClean="0"/>
              <a:t>、手动编写接口工作繁琐，目前常用的形式有</a:t>
            </a:r>
            <a:r>
              <a:rPr kumimoji="1" lang="en-US" altLang="zh-CN" dirty="0" smtClean="0"/>
              <a:t>word</a:t>
            </a:r>
            <a:r>
              <a:rPr kumimoji="1" lang="zh-CN" altLang="en-US" dirty="0" smtClean="0"/>
              <a:t>等，也不利于查看接口数据的结构</a:t>
            </a:r>
          </a:p>
          <a:p>
            <a:endParaRPr kumimoji="1" lang="zh-CN" altLang="en-US" dirty="0" smtClean="0"/>
          </a:p>
          <a:p>
            <a:r>
              <a:rPr kumimoji="1" lang="en-US" altLang="zh-CN" dirty="0" smtClean="0"/>
              <a:t>2</a:t>
            </a:r>
            <a:r>
              <a:rPr kumimoji="1" lang="zh-CN" altLang="en-US" dirty="0" smtClean="0"/>
              <a:t>、团队开发，共享和集体修改查看，张三改了，我就可以直接用，不需要张三再把文档发给我，而且有简单的版本管理</a:t>
            </a:r>
          </a:p>
          <a:p>
            <a:endParaRPr kumimoji="1" lang="zh-CN" altLang="en-US" dirty="0" smtClean="0"/>
          </a:p>
          <a:p>
            <a:r>
              <a:rPr kumimoji="1" lang="en-US" altLang="zh-CN" dirty="0" smtClean="0"/>
              <a:t>3</a:t>
            </a:r>
            <a:r>
              <a:rPr kumimoji="1" lang="zh-CN" altLang="en-US" dirty="0" smtClean="0"/>
              <a:t>、接口的数据，有某些特殊的要求，比如有些是时间戳，有些必须是某种规则，保证了页面上数据的真实性</a:t>
            </a:r>
          </a:p>
          <a:p>
            <a:endParaRPr kumimoji="1" lang="zh-CN" altLang="en-US" dirty="0" smtClean="0"/>
          </a:p>
          <a:p>
            <a:r>
              <a:rPr kumimoji="1" lang="en-US" altLang="zh-CN" dirty="0" smtClean="0"/>
              <a:t>4</a:t>
            </a:r>
            <a:r>
              <a:rPr kumimoji="1" lang="zh-CN" altLang="en-US" dirty="0" smtClean="0"/>
              <a:t>、导出</a:t>
            </a:r>
            <a:r>
              <a:rPr kumimoji="1" lang="en-US" altLang="zh-CN" dirty="0" smtClean="0"/>
              <a:t>word</a:t>
            </a:r>
            <a:r>
              <a:rPr kumimoji="1" lang="zh-CN" altLang="en-US" dirty="0" smtClean="0"/>
              <a:t>等存档</a:t>
            </a:r>
          </a:p>
          <a:p>
            <a:endParaRPr kumimoji="1" lang="zh-CN" altLang="en-US" dirty="0" smtClean="0"/>
          </a:p>
          <a:p>
            <a:r>
              <a:rPr kumimoji="1" lang="en-US" altLang="zh-CN" dirty="0" smtClean="0"/>
              <a:t>5</a:t>
            </a:r>
            <a:r>
              <a:rPr kumimoji="1" lang="zh-CN" altLang="en-US" dirty="0" smtClean="0"/>
              <a:t>、前后端联调时，不用全部改，就按照定义的路由规则，只需要改一下全局的</a:t>
            </a:r>
            <a:r>
              <a:rPr kumimoji="1" lang="en-US" altLang="zh-CN" dirty="0" err="1" smtClean="0"/>
              <a:t>ip</a:t>
            </a:r>
            <a:r>
              <a:rPr kumimoji="1" lang="zh-CN" altLang="en-US" dirty="0" smtClean="0"/>
              <a:t>就可以用了</a:t>
            </a:r>
          </a:p>
          <a:p>
            <a:endParaRPr kumimoji="1" lang="zh-CN" altLang="en-US" dirty="0" smtClean="0"/>
          </a:p>
          <a:p>
            <a:endParaRPr kumimoji="1" lang="zh-CN" altLang="en-US" dirty="0"/>
          </a:p>
        </p:txBody>
      </p:sp>
      <p:sp>
        <p:nvSpPr>
          <p:cNvPr id="4" name="幻灯片编号占位符 3"/>
          <p:cNvSpPr>
            <a:spLocks noGrp="1"/>
          </p:cNvSpPr>
          <p:nvPr>
            <p:ph type="sldNum" sz="quarter" idx="10"/>
          </p:nvPr>
        </p:nvSpPr>
        <p:spPr/>
        <p:txBody>
          <a:bodyPr/>
          <a:lstStyle/>
          <a:p>
            <a:fld id="{E741FFA0-699A-44D1-8003-6A191E8D3A66}" type="slidenum">
              <a:rPr lang="en-US" smtClean="0"/>
              <a:pPr/>
              <a:t>71</a:t>
            </a:fld>
            <a:endParaRPr lang="en-US"/>
          </a:p>
        </p:txBody>
      </p:sp>
    </p:spTree>
    <p:extLst>
      <p:ext uri="{BB962C8B-B14F-4D97-AF65-F5344CB8AC3E}">
        <p14:creationId xmlns:p14="http://schemas.microsoft.com/office/powerpoint/2010/main" val="1852803193"/>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smtClean="0"/>
          </a:p>
        </p:txBody>
      </p:sp>
      <p:sp>
        <p:nvSpPr>
          <p:cNvPr id="4" name="幻灯片编号占位符 3"/>
          <p:cNvSpPr>
            <a:spLocks noGrp="1"/>
          </p:cNvSpPr>
          <p:nvPr>
            <p:ph type="sldNum" sz="quarter" idx="10"/>
          </p:nvPr>
        </p:nvSpPr>
        <p:spPr/>
        <p:txBody>
          <a:bodyPr/>
          <a:lstStyle/>
          <a:p>
            <a:fld id="{B8049F24-76BB-9E47-9ED9-25879AB8CB33}" type="slidenum">
              <a:rPr kumimoji="1" lang="zh-CN" altLang="en-US" smtClean="0"/>
              <a:t>72</a:t>
            </a:fld>
            <a:endParaRPr kumimoji="1" lang="zh-CN" altLang="en-US"/>
          </a:p>
        </p:txBody>
      </p:sp>
    </p:spTree>
    <p:extLst>
      <p:ext uri="{BB962C8B-B14F-4D97-AF65-F5344CB8AC3E}">
        <p14:creationId xmlns:p14="http://schemas.microsoft.com/office/powerpoint/2010/main" val="1659933610"/>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0</a:t>
            </a:r>
            <a:r>
              <a:rPr kumimoji="1" lang="zh-CN" altLang="en-US" dirty="0" smtClean="0"/>
              <a:t>、单元测试</a:t>
            </a:r>
          </a:p>
          <a:p>
            <a:endParaRPr kumimoji="1" lang="zh-CN" altLang="en-US" dirty="0" smtClean="0"/>
          </a:p>
          <a:p>
            <a:r>
              <a:rPr kumimoji="1" lang="en-US" altLang="zh-CN" dirty="0" smtClean="0"/>
              <a:t>1</a:t>
            </a:r>
            <a:r>
              <a:rPr kumimoji="1" lang="zh-CN" altLang="en-US" dirty="0" smtClean="0"/>
              <a:t>、深入研究</a:t>
            </a:r>
            <a:r>
              <a:rPr kumimoji="1" lang="en-US" altLang="zh-CN" dirty="0" smtClean="0"/>
              <a:t>react</a:t>
            </a:r>
            <a:r>
              <a:rPr kumimoji="1" lang="zh-CN" altLang="en-US" dirty="0" smtClean="0"/>
              <a:t>的细节</a:t>
            </a:r>
          </a:p>
          <a:p>
            <a:r>
              <a:rPr kumimoji="1" lang="en-US" altLang="zh-CN" dirty="0" smtClean="0"/>
              <a:t>2</a:t>
            </a:r>
            <a:r>
              <a:rPr kumimoji="1" lang="zh-CN" altLang="en-US" dirty="0" smtClean="0"/>
              <a:t>、整合播放器、</a:t>
            </a:r>
            <a:r>
              <a:rPr kumimoji="1" lang="en-US" altLang="zh-CN" dirty="0" err="1" smtClean="0"/>
              <a:t>Canavas</a:t>
            </a:r>
            <a:r>
              <a:rPr kumimoji="1" lang="zh-CN" altLang="en-US" dirty="0" smtClean="0"/>
              <a:t>等</a:t>
            </a:r>
          </a:p>
          <a:p>
            <a:r>
              <a:rPr kumimoji="1" lang="en-US" altLang="zh-CN" dirty="0" smtClean="0"/>
              <a:t>3</a:t>
            </a:r>
            <a:r>
              <a:rPr kumimoji="1" lang="zh-CN" altLang="en-US" dirty="0" smtClean="0"/>
              <a:t>、整合拖拽</a:t>
            </a:r>
          </a:p>
          <a:p>
            <a:r>
              <a:rPr kumimoji="1" lang="en-US" altLang="zh-CN" dirty="0" smtClean="0"/>
              <a:t>4</a:t>
            </a:r>
            <a:r>
              <a:rPr kumimoji="1" lang="zh-CN" altLang="en-US" dirty="0" smtClean="0"/>
              <a:t>、其他功能</a:t>
            </a:r>
          </a:p>
          <a:p>
            <a:endParaRPr kumimoji="1" lang="zh-CN" altLang="en-US" dirty="0" smtClean="0"/>
          </a:p>
          <a:p>
            <a:endParaRPr kumimoji="1" lang="zh-CN" altLang="en-US" dirty="0" smtClean="0"/>
          </a:p>
          <a:p>
            <a:r>
              <a:rPr kumimoji="1" lang="en-US" altLang="zh-CN" dirty="0" smtClean="0"/>
              <a:t>React-native</a:t>
            </a:r>
            <a:endParaRPr kumimoji="1" lang="zh-CN" altLang="en-US" dirty="0" smtClean="0"/>
          </a:p>
          <a:p>
            <a:endParaRPr kumimoji="1" lang="zh-CN" altLang="en-US" dirty="0" smtClean="0"/>
          </a:p>
          <a:p>
            <a:r>
              <a:rPr kumimoji="1" lang="zh-CN" altLang="en-US" dirty="0" smtClean="0"/>
              <a:t>移动端积累</a:t>
            </a:r>
          </a:p>
          <a:p>
            <a:endParaRPr kumimoji="1" lang="zh-CN" altLang="en-US" dirty="0" smtClean="0"/>
          </a:p>
          <a:p>
            <a:endParaRPr kumimoji="1" lang="zh-CN" altLang="en-US" dirty="0" smtClean="0"/>
          </a:p>
          <a:p>
            <a:r>
              <a:rPr kumimoji="1" lang="en-US" altLang="zh-CN" dirty="0" err="1" smtClean="0"/>
              <a:t>nodejs</a:t>
            </a:r>
            <a:endParaRPr kumimoji="1" lang="zh-CN" altLang="en-US" dirty="0"/>
          </a:p>
        </p:txBody>
      </p:sp>
      <p:sp>
        <p:nvSpPr>
          <p:cNvPr id="4" name="幻灯片编号占位符 3"/>
          <p:cNvSpPr>
            <a:spLocks noGrp="1"/>
          </p:cNvSpPr>
          <p:nvPr>
            <p:ph type="sldNum" sz="quarter" idx="10"/>
          </p:nvPr>
        </p:nvSpPr>
        <p:spPr/>
        <p:txBody>
          <a:bodyPr/>
          <a:lstStyle/>
          <a:p>
            <a:fld id="{B8049F24-76BB-9E47-9ED9-25879AB8CB33}" type="slidenum">
              <a:rPr kumimoji="1" lang="zh-CN" altLang="en-US" smtClean="0"/>
              <a:t>73</a:t>
            </a:fld>
            <a:endParaRPr kumimoji="1" lang="zh-CN" altLang="en-US"/>
          </a:p>
        </p:txBody>
      </p:sp>
    </p:spTree>
    <p:extLst>
      <p:ext uri="{BB962C8B-B14F-4D97-AF65-F5344CB8AC3E}">
        <p14:creationId xmlns:p14="http://schemas.microsoft.com/office/powerpoint/2010/main" val="4798348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741FFA0-699A-44D1-8003-6A191E8D3A66}" type="slidenum">
              <a:rPr lang="en-US" smtClean="0"/>
              <a:pPr/>
              <a:t>7</a:t>
            </a:fld>
            <a:endParaRPr lang="en-US"/>
          </a:p>
        </p:txBody>
      </p:sp>
    </p:spTree>
    <p:extLst>
      <p:ext uri="{BB962C8B-B14F-4D97-AF65-F5344CB8AC3E}">
        <p14:creationId xmlns:p14="http://schemas.microsoft.com/office/powerpoint/2010/main" val="21452547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92500" lnSpcReduction="20000"/>
          </a:bodyPr>
          <a:lstStyle/>
          <a:p>
            <a:r>
              <a:rPr lang="en-US" altLang="zh-CN" sz="1200" b="0" i="0" kern="1200" dirty="0" smtClean="0">
                <a:solidFill>
                  <a:schemeClr val="tx1"/>
                </a:solidFill>
                <a:effectLst/>
                <a:latin typeface="+mn-lt"/>
                <a:ea typeface="+mn-ea"/>
                <a:cs typeface="+mn-cs"/>
              </a:rPr>
              <a:t>ECMAScript 6.0</a:t>
            </a:r>
            <a:r>
              <a:rPr lang="zh-CN" altLang="en-US" sz="1200" b="0" i="0" kern="1200" dirty="0" smtClean="0">
                <a:solidFill>
                  <a:schemeClr val="tx1"/>
                </a:solidFill>
                <a:effectLst/>
                <a:latin typeface="+mn-lt"/>
                <a:ea typeface="+mn-ea"/>
                <a:cs typeface="+mn-cs"/>
              </a:rPr>
              <a:t>（以下简称</a:t>
            </a:r>
            <a:r>
              <a:rPr lang="en-US" altLang="zh-CN" sz="1200" b="0" i="0" kern="1200" dirty="0" smtClean="0">
                <a:solidFill>
                  <a:schemeClr val="tx1"/>
                </a:solidFill>
                <a:effectLst/>
                <a:latin typeface="+mn-lt"/>
                <a:ea typeface="+mn-ea"/>
                <a:cs typeface="+mn-cs"/>
              </a:rPr>
              <a:t>ES6</a:t>
            </a:r>
            <a:r>
              <a:rPr lang="zh-CN" altLang="en-US" sz="1200" b="0" i="0" kern="1200" dirty="0" smtClean="0">
                <a:solidFill>
                  <a:schemeClr val="tx1"/>
                </a:solidFill>
                <a:effectLst/>
                <a:latin typeface="+mn-lt"/>
                <a:ea typeface="+mn-ea"/>
                <a:cs typeface="+mn-cs"/>
              </a:rPr>
              <a:t>）是</a:t>
            </a:r>
            <a:r>
              <a:rPr lang="en-US" altLang="zh-CN" sz="1200" b="0" i="0" kern="1200" dirty="0" smtClean="0">
                <a:solidFill>
                  <a:schemeClr val="tx1"/>
                </a:solidFill>
                <a:effectLst/>
                <a:latin typeface="+mn-lt"/>
                <a:ea typeface="+mn-ea"/>
                <a:cs typeface="+mn-cs"/>
              </a:rPr>
              <a:t>JavaScript</a:t>
            </a:r>
            <a:r>
              <a:rPr lang="zh-CN" altLang="en-US" sz="1200" b="0" i="0" kern="1200" dirty="0" smtClean="0">
                <a:solidFill>
                  <a:schemeClr val="tx1"/>
                </a:solidFill>
                <a:effectLst/>
                <a:latin typeface="+mn-lt"/>
                <a:ea typeface="+mn-ea"/>
                <a:cs typeface="+mn-cs"/>
              </a:rPr>
              <a:t>语言的下一代标准，已经在</a:t>
            </a:r>
            <a:r>
              <a:rPr lang="en-US" altLang="zh-CN" sz="1200" b="0" i="0" kern="1200" dirty="0" smtClean="0">
                <a:solidFill>
                  <a:schemeClr val="tx1"/>
                </a:solidFill>
                <a:effectLst/>
                <a:latin typeface="+mn-lt"/>
                <a:ea typeface="+mn-ea"/>
                <a:cs typeface="+mn-cs"/>
              </a:rPr>
              <a:t>2015</a:t>
            </a:r>
            <a:r>
              <a:rPr lang="zh-CN" altLang="en-US" sz="1200" b="0" i="0" kern="1200" dirty="0" smtClean="0">
                <a:solidFill>
                  <a:schemeClr val="tx1"/>
                </a:solidFill>
                <a:effectLst/>
                <a:latin typeface="+mn-lt"/>
                <a:ea typeface="+mn-ea"/>
                <a:cs typeface="+mn-cs"/>
              </a:rPr>
              <a:t>年</a:t>
            </a:r>
            <a:r>
              <a:rPr lang="en-US" altLang="zh-CN" sz="1200" b="0" i="0" kern="1200" dirty="0" smtClean="0">
                <a:solidFill>
                  <a:schemeClr val="tx1"/>
                </a:solidFill>
                <a:effectLst/>
                <a:latin typeface="+mn-lt"/>
                <a:ea typeface="+mn-ea"/>
                <a:cs typeface="+mn-cs"/>
              </a:rPr>
              <a:t>6</a:t>
            </a:r>
            <a:r>
              <a:rPr lang="zh-CN" altLang="en-US" sz="1200" b="0" i="0" kern="1200" dirty="0" smtClean="0">
                <a:solidFill>
                  <a:schemeClr val="tx1"/>
                </a:solidFill>
                <a:effectLst/>
                <a:latin typeface="+mn-lt"/>
                <a:ea typeface="+mn-ea"/>
                <a:cs typeface="+mn-cs"/>
              </a:rPr>
              <a:t>月正式发布。</a:t>
            </a:r>
          </a:p>
          <a:p>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它的目标，是使得</a:t>
            </a:r>
            <a:r>
              <a:rPr lang="en-US" altLang="zh-CN" sz="1200" b="0" i="0" kern="1200" dirty="0" smtClean="0">
                <a:solidFill>
                  <a:schemeClr val="tx1"/>
                </a:solidFill>
                <a:effectLst/>
                <a:latin typeface="+mn-lt"/>
                <a:ea typeface="+mn-ea"/>
                <a:cs typeface="+mn-cs"/>
              </a:rPr>
              <a:t>JavaScript</a:t>
            </a:r>
            <a:r>
              <a:rPr lang="zh-CN" altLang="en-US" sz="1200" b="0" i="0" kern="1200" dirty="0" smtClean="0">
                <a:solidFill>
                  <a:schemeClr val="tx1"/>
                </a:solidFill>
                <a:effectLst/>
                <a:latin typeface="+mn-lt"/>
                <a:ea typeface="+mn-ea"/>
                <a:cs typeface="+mn-cs"/>
              </a:rPr>
              <a:t>语言可以用来编写复杂的大型应用程序，成为企业级开发语言。</a:t>
            </a:r>
          </a:p>
          <a:p>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标准的制定者有计划，以后每年发布一次标准，使用年份作为版本。</a:t>
            </a:r>
          </a:p>
          <a:p>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因为</a:t>
            </a:r>
            <a:r>
              <a:rPr lang="en-US" altLang="zh-CN" sz="1200" b="0" i="0" kern="1200" dirty="0" smtClean="0">
                <a:solidFill>
                  <a:schemeClr val="tx1"/>
                </a:solidFill>
                <a:effectLst/>
                <a:latin typeface="+mn-lt"/>
                <a:ea typeface="+mn-ea"/>
                <a:cs typeface="+mn-cs"/>
              </a:rPr>
              <a:t>ES6</a:t>
            </a:r>
            <a:r>
              <a:rPr lang="zh-CN" altLang="en-US" sz="1200" b="0" i="0" kern="1200" dirty="0" smtClean="0">
                <a:solidFill>
                  <a:schemeClr val="tx1"/>
                </a:solidFill>
                <a:effectLst/>
                <a:latin typeface="+mn-lt"/>
                <a:ea typeface="+mn-ea"/>
                <a:cs typeface="+mn-cs"/>
              </a:rPr>
              <a:t>的第一个版本是在</a:t>
            </a:r>
            <a:r>
              <a:rPr lang="en-US" altLang="zh-CN" sz="1200" b="0" i="0" kern="1200" dirty="0" smtClean="0">
                <a:solidFill>
                  <a:schemeClr val="tx1"/>
                </a:solidFill>
                <a:effectLst/>
                <a:latin typeface="+mn-lt"/>
                <a:ea typeface="+mn-ea"/>
                <a:cs typeface="+mn-cs"/>
              </a:rPr>
              <a:t>2015</a:t>
            </a:r>
            <a:r>
              <a:rPr lang="zh-CN" altLang="en-US" sz="1200" b="0" i="0" kern="1200" dirty="0" smtClean="0">
                <a:solidFill>
                  <a:schemeClr val="tx1"/>
                </a:solidFill>
                <a:effectLst/>
                <a:latin typeface="+mn-lt"/>
                <a:ea typeface="+mn-ea"/>
                <a:cs typeface="+mn-cs"/>
              </a:rPr>
              <a:t>年发布的，所以又称</a:t>
            </a:r>
            <a:r>
              <a:rPr lang="en-US" altLang="zh-CN" sz="1200" b="0" i="0" kern="1200" dirty="0" smtClean="0">
                <a:solidFill>
                  <a:schemeClr val="tx1"/>
                </a:solidFill>
                <a:effectLst/>
                <a:latin typeface="+mn-lt"/>
                <a:ea typeface="+mn-ea"/>
                <a:cs typeface="+mn-cs"/>
              </a:rPr>
              <a:t>ECMAScript 2015</a:t>
            </a:r>
            <a:r>
              <a:rPr lang="zh-CN" altLang="en-US" sz="1200" b="0" i="0" kern="1200" dirty="0" smtClean="0">
                <a:solidFill>
                  <a:schemeClr val="tx1"/>
                </a:solidFill>
                <a:effectLst/>
                <a:latin typeface="+mn-lt"/>
                <a:ea typeface="+mn-ea"/>
                <a:cs typeface="+mn-cs"/>
              </a:rPr>
              <a:t>（简称</a:t>
            </a:r>
            <a:r>
              <a:rPr lang="en-US" altLang="zh-CN" sz="1200" b="0" i="0" kern="1200" dirty="0" smtClean="0">
                <a:solidFill>
                  <a:schemeClr val="tx1"/>
                </a:solidFill>
                <a:effectLst/>
                <a:latin typeface="+mn-lt"/>
                <a:ea typeface="+mn-ea"/>
                <a:cs typeface="+mn-cs"/>
              </a:rPr>
              <a:t>ES2015</a:t>
            </a:r>
            <a:r>
              <a:rPr lang="zh-CN" altLang="en-US" sz="1200" b="0" i="0" kern="1200" dirty="0" smtClean="0">
                <a:solidFill>
                  <a:schemeClr val="tx1"/>
                </a:solidFill>
                <a:effectLst/>
                <a:latin typeface="+mn-lt"/>
                <a:ea typeface="+mn-ea"/>
                <a:cs typeface="+mn-cs"/>
              </a:rPr>
              <a:t>）。</a:t>
            </a:r>
          </a:p>
          <a:p>
            <a:endParaRPr lang="zh-CN" altLang="en-US"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2016</a:t>
            </a:r>
            <a:r>
              <a:rPr lang="zh-CN" altLang="en-US" sz="1200" b="0" i="0" kern="1200" dirty="0" smtClean="0">
                <a:solidFill>
                  <a:schemeClr val="tx1"/>
                </a:solidFill>
                <a:effectLst/>
                <a:latin typeface="+mn-lt"/>
                <a:ea typeface="+mn-ea"/>
                <a:cs typeface="+mn-cs"/>
              </a:rPr>
              <a:t>年</a:t>
            </a:r>
            <a:r>
              <a:rPr lang="en-US" altLang="zh-CN" sz="1200" b="0" i="0" kern="1200" dirty="0" smtClean="0">
                <a:solidFill>
                  <a:schemeClr val="tx1"/>
                </a:solidFill>
                <a:effectLst/>
                <a:latin typeface="+mn-lt"/>
                <a:ea typeface="+mn-ea"/>
                <a:cs typeface="+mn-cs"/>
              </a:rPr>
              <a:t>6</a:t>
            </a:r>
            <a:r>
              <a:rPr lang="zh-CN" altLang="en-US" sz="1200" b="0" i="0" kern="1200" dirty="0" smtClean="0">
                <a:solidFill>
                  <a:schemeClr val="tx1"/>
                </a:solidFill>
                <a:effectLst/>
                <a:latin typeface="+mn-lt"/>
                <a:ea typeface="+mn-ea"/>
                <a:cs typeface="+mn-cs"/>
              </a:rPr>
              <a:t>月，小幅修订的</a:t>
            </a:r>
            <a:r>
              <a:rPr lang="en-US" altLang="zh-CN" sz="1200" b="0" i="0" kern="1200" dirty="0" smtClean="0">
                <a:solidFill>
                  <a:schemeClr val="tx1"/>
                </a:solidFill>
                <a:effectLst/>
                <a:latin typeface="+mn-lt"/>
                <a:ea typeface="+mn-ea"/>
                <a:cs typeface="+mn-cs"/>
              </a:rPr>
              <a:t>《ECMAScript 2016 </a:t>
            </a:r>
            <a:r>
              <a:rPr lang="zh-CN" altLang="en-US" sz="1200" b="0" i="0" kern="1200" dirty="0" smtClean="0">
                <a:solidFill>
                  <a:schemeClr val="tx1"/>
                </a:solidFill>
                <a:effectLst/>
                <a:latin typeface="+mn-lt"/>
                <a:ea typeface="+mn-ea"/>
                <a:cs typeface="+mn-cs"/>
              </a:rPr>
              <a:t>标准</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（简称 </a:t>
            </a:r>
            <a:r>
              <a:rPr lang="en-US" altLang="zh-CN" sz="1200" b="0" i="0" kern="1200" dirty="0" smtClean="0">
                <a:solidFill>
                  <a:schemeClr val="tx1"/>
                </a:solidFill>
                <a:effectLst/>
                <a:latin typeface="+mn-lt"/>
                <a:ea typeface="+mn-ea"/>
                <a:cs typeface="+mn-cs"/>
              </a:rPr>
              <a:t>ES2016</a:t>
            </a:r>
            <a:r>
              <a:rPr lang="zh-CN" altLang="en-US" sz="1200" b="0" i="0" kern="1200" dirty="0" smtClean="0">
                <a:solidFill>
                  <a:schemeClr val="tx1"/>
                </a:solidFill>
                <a:effectLst/>
                <a:latin typeface="+mn-lt"/>
                <a:ea typeface="+mn-ea"/>
                <a:cs typeface="+mn-cs"/>
              </a:rPr>
              <a:t>）如期发布。</a:t>
            </a:r>
          </a:p>
          <a:p>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由于变动非常小（只新增了数组实例的</a:t>
            </a:r>
            <a:r>
              <a:rPr lang="en-US" altLang="zh-CN" sz="1200" b="0" i="0" kern="1200" dirty="0" smtClean="0">
                <a:solidFill>
                  <a:schemeClr val="tx1"/>
                </a:solidFill>
                <a:effectLst/>
                <a:latin typeface="+mn-lt"/>
                <a:ea typeface="+mn-ea"/>
                <a:cs typeface="+mn-cs"/>
              </a:rPr>
              <a:t>includes</a:t>
            </a:r>
            <a:r>
              <a:rPr lang="zh-CN" altLang="en-US" sz="1200" b="0" i="0" kern="1200" dirty="0" smtClean="0">
                <a:solidFill>
                  <a:schemeClr val="tx1"/>
                </a:solidFill>
                <a:effectLst/>
                <a:latin typeface="+mn-lt"/>
                <a:ea typeface="+mn-ea"/>
                <a:cs typeface="+mn-cs"/>
              </a:rPr>
              <a:t>方法和指数运算符），因此 </a:t>
            </a:r>
            <a:r>
              <a:rPr lang="en-US" altLang="zh-CN" sz="1200" b="0" i="0" kern="1200" dirty="0" smtClean="0">
                <a:solidFill>
                  <a:schemeClr val="tx1"/>
                </a:solidFill>
                <a:effectLst/>
                <a:latin typeface="+mn-lt"/>
                <a:ea typeface="+mn-ea"/>
                <a:cs typeface="+mn-cs"/>
              </a:rPr>
              <a:t>ES2016 </a:t>
            </a:r>
            <a:r>
              <a:rPr lang="zh-CN" altLang="en-US" sz="1200" b="0" i="0" kern="1200" dirty="0" smtClean="0">
                <a:solidFill>
                  <a:schemeClr val="tx1"/>
                </a:solidFill>
                <a:effectLst/>
                <a:latin typeface="+mn-lt"/>
                <a:ea typeface="+mn-ea"/>
                <a:cs typeface="+mn-cs"/>
              </a:rPr>
              <a:t>与 </a:t>
            </a:r>
            <a:r>
              <a:rPr lang="en-US" altLang="zh-CN" sz="1200" b="0" i="0" kern="1200" dirty="0" smtClean="0">
                <a:solidFill>
                  <a:schemeClr val="tx1"/>
                </a:solidFill>
                <a:effectLst/>
                <a:latin typeface="+mn-lt"/>
                <a:ea typeface="+mn-ea"/>
                <a:cs typeface="+mn-cs"/>
              </a:rPr>
              <a:t>ES2015 </a:t>
            </a:r>
            <a:r>
              <a:rPr lang="zh-CN" altLang="en-US" sz="1200" b="0" i="0" kern="1200" dirty="0" smtClean="0">
                <a:solidFill>
                  <a:schemeClr val="tx1"/>
                </a:solidFill>
                <a:effectLst/>
                <a:latin typeface="+mn-lt"/>
                <a:ea typeface="+mn-ea"/>
                <a:cs typeface="+mn-cs"/>
              </a:rPr>
              <a:t>基本上是同一个标准，都被看作是 </a:t>
            </a:r>
            <a:r>
              <a:rPr lang="en-US" altLang="zh-CN" sz="1200" b="0" i="0" kern="1200" dirty="0" smtClean="0">
                <a:solidFill>
                  <a:schemeClr val="tx1"/>
                </a:solidFill>
                <a:effectLst/>
                <a:latin typeface="+mn-lt"/>
                <a:ea typeface="+mn-ea"/>
                <a:cs typeface="+mn-cs"/>
              </a:rPr>
              <a:t>ES6</a:t>
            </a:r>
            <a:r>
              <a:rPr lang="zh-CN" altLang="en-US" sz="1200" b="0" i="0" kern="1200" dirty="0" smtClean="0">
                <a:solidFill>
                  <a:schemeClr val="tx1"/>
                </a:solidFill>
                <a:effectLst/>
                <a:latin typeface="+mn-lt"/>
                <a:ea typeface="+mn-ea"/>
                <a:cs typeface="+mn-cs"/>
              </a:rPr>
              <a:t>。</a:t>
            </a:r>
          </a:p>
          <a:p>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根据计划，</a:t>
            </a:r>
            <a:r>
              <a:rPr lang="en-US" altLang="zh-CN" sz="1200" b="0" i="0" kern="1200" dirty="0" smtClean="0">
                <a:solidFill>
                  <a:schemeClr val="tx1"/>
                </a:solidFill>
                <a:effectLst/>
                <a:latin typeface="+mn-lt"/>
                <a:ea typeface="+mn-ea"/>
                <a:cs typeface="+mn-cs"/>
              </a:rPr>
              <a:t>2017</a:t>
            </a:r>
            <a:r>
              <a:rPr lang="zh-CN" altLang="en-US" sz="1200" b="0" i="0" kern="1200" dirty="0" smtClean="0">
                <a:solidFill>
                  <a:schemeClr val="tx1"/>
                </a:solidFill>
                <a:effectLst/>
                <a:latin typeface="+mn-lt"/>
                <a:ea typeface="+mn-ea"/>
                <a:cs typeface="+mn-cs"/>
              </a:rPr>
              <a:t>年</a:t>
            </a:r>
            <a:r>
              <a:rPr lang="en-US" altLang="zh-CN" sz="1200" b="0" i="0" kern="1200" dirty="0" smtClean="0">
                <a:solidFill>
                  <a:schemeClr val="tx1"/>
                </a:solidFill>
                <a:effectLst/>
                <a:latin typeface="+mn-lt"/>
                <a:ea typeface="+mn-ea"/>
                <a:cs typeface="+mn-cs"/>
              </a:rPr>
              <a:t>6</a:t>
            </a:r>
            <a:r>
              <a:rPr lang="zh-CN" altLang="en-US" sz="1200" b="0" i="0" kern="1200" dirty="0" smtClean="0">
                <a:solidFill>
                  <a:schemeClr val="tx1"/>
                </a:solidFill>
                <a:effectLst/>
                <a:latin typeface="+mn-lt"/>
                <a:ea typeface="+mn-ea"/>
                <a:cs typeface="+mn-cs"/>
              </a:rPr>
              <a:t>月将发布 </a:t>
            </a:r>
            <a:r>
              <a:rPr lang="en-US" altLang="zh-CN" sz="1200" b="0" i="0" kern="1200" dirty="0" smtClean="0">
                <a:solidFill>
                  <a:schemeClr val="tx1"/>
                </a:solidFill>
                <a:effectLst/>
                <a:latin typeface="+mn-lt"/>
                <a:ea typeface="+mn-ea"/>
                <a:cs typeface="+mn-cs"/>
              </a:rPr>
              <a:t>ES2017</a:t>
            </a:r>
            <a:endParaRPr lang="zh-CN" altLang="en-US" sz="1200" b="0" i="0" kern="1200" dirty="0" smtClean="0">
              <a:solidFill>
                <a:schemeClr val="tx1"/>
              </a:solidFill>
              <a:effectLst/>
              <a:latin typeface="+mn-lt"/>
              <a:ea typeface="+mn-ea"/>
              <a:cs typeface="+mn-cs"/>
            </a:endParaRPr>
          </a:p>
          <a:p>
            <a:endParaRPr lang="zh-CN" altLang="en-US" sz="1200" b="0" i="0" kern="1200" dirty="0" smtClean="0">
              <a:solidFill>
                <a:schemeClr val="tx1"/>
              </a:solidFill>
              <a:effectLst/>
              <a:latin typeface="+mn-lt"/>
              <a:ea typeface="+mn-ea"/>
              <a:cs typeface="+mn-cs"/>
            </a:endParaRPr>
          </a:p>
          <a:p>
            <a:r>
              <a:rPr lang="en-US" altLang="zh-CN" dirty="0" smtClean="0"/>
              <a:t>TC39</a:t>
            </a:r>
            <a:endParaRPr lang="zh-CN" altLang="en-US" dirty="0" smtClean="0"/>
          </a:p>
          <a:p>
            <a:endParaRPr lang="zh-CN" altLang="en-US" dirty="0" smtClean="0"/>
          </a:p>
          <a:p>
            <a:r>
              <a:rPr lang="en-US" altLang="zh-CN" dirty="0" smtClean="0"/>
              <a:t>ES2017</a:t>
            </a:r>
            <a:r>
              <a:rPr lang="zh-CN" altLang="en-US" dirty="0" smtClean="0"/>
              <a:t>  </a:t>
            </a:r>
          </a:p>
          <a:p>
            <a:r>
              <a:rPr lang="en-US" altLang="zh-CN" dirty="0" smtClean="0"/>
              <a:t>0</a:t>
            </a:r>
            <a:r>
              <a:rPr lang="zh-CN" altLang="en-US" dirty="0" smtClean="0"/>
              <a:t>、数组的</a:t>
            </a:r>
            <a:r>
              <a:rPr lang="en-US" altLang="zh-CN" dirty="0" smtClean="0"/>
              <a:t>include</a:t>
            </a:r>
            <a:r>
              <a:rPr lang="zh-CN" altLang="en-US" dirty="0" smtClean="0"/>
              <a:t>方法</a:t>
            </a:r>
          </a:p>
          <a:p>
            <a:r>
              <a:rPr lang="en-US" altLang="zh-CN" dirty="0" smtClean="0"/>
              <a:t>1</a:t>
            </a:r>
            <a:r>
              <a:rPr lang="zh-CN" altLang="en-US" dirty="0" smtClean="0"/>
              <a:t>、指数运算符</a:t>
            </a:r>
          </a:p>
          <a:p>
            <a:r>
              <a:rPr lang="en-US" altLang="zh-CN" dirty="0" smtClean="0"/>
              <a:t>2</a:t>
            </a:r>
            <a:r>
              <a:rPr lang="zh-CN" altLang="en-US" dirty="0" smtClean="0"/>
              <a:t>、单指令流多数据流</a:t>
            </a:r>
          </a:p>
          <a:p>
            <a:r>
              <a:rPr lang="en-US" altLang="zh-CN" dirty="0" smtClean="0"/>
              <a:t>3</a:t>
            </a:r>
            <a:r>
              <a:rPr lang="zh-CN" altLang="en-US" dirty="0" smtClean="0"/>
              <a:t>、异步函数</a:t>
            </a:r>
          </a:p>
          <a:p>
            <a:r>
              <a:rPr lang="en-US" altLang="zh-CN" dirty="0" smtClean="0"/>
              <a:t>4</a:t>
            </a:r>
            <a:r>
              <a:rPr lang="zh-CN" altLang="en-US" dirty="0" smtClean="0"/>
              <a:t>、字符串填充</a:t>
            </a:r>
          </a:p>
          <a:p>
            <a:endParaRPr lang="zh-CN" altLang="en-US" dirty="0" smtClean="0"/>
          </a:p>
          <a:p>
            <a:endParaRPr lang="zh-CN" altLang="en-US" dirty="0" smtClean="0"/>
          </a:p>
          <a:p>
            <a:r>
              <a:rPr lang="zh-CN" altLang="en-US" dirty="0" smtClean="0"/>
              <a:t/>
            </a:r>
            <a:br>
              <a:rPr lang="zh-CN" altLang="en-US" dirty="0" smtClean="0"/>
            </a:br>
            <a:endParaRPr kumimoji="1" lang="zh-CN" altLang="en-US" dirty="0"/>
          </a:p>
        </p:txBody>
      </p:sp>
      <p:sp>
        <p:nvSpPr>
          <p:cNvPr id="4" name="幻灯片编号占位符 3"/>
          <p:cNvSpPr>
            <a:spLocks noGrp="1"/>
          </p:cNvSpPr>
          <p:nvPr>
            <p:ph type="sldNum" sz="quarter" idx="10"/>
          </p:nvPr>
        </p:nvSpPr>
        <p:spPr/>
        <p:txBody>
          <a:bodyPr/>
          <a:lstStyle/>
          <a:p>
            <a:fld id="{B8049F24-76BB-9E47-9ED9-25879AB8CB33}" type="slidenum">
              <a:rPr kumimoji="1" lang="zh-CN" altLang="en-US" smtClean="0"/>
              <a:t>8</a:t>
            </a:fld>
            <a:endParaRPr kumimoji="1" lang="zh-CN" altLang="en-US"/>
          </a:p>
        </p:txBody>
      </p:sp>
    </p:spTree>
    <p:extLst>
      <p:ext uri="{BB962C8B-B14F-4D97-AF65-F5344CB8AC3E}">
        <p14:creationId xmlns:p14="http://schemas.microsoft.com/office/powerpoint/2010/main" val="15368643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http://es6.ruanyifeng.com/#docs/array</a:t>
            </a:r>
            <a:endParaRPr kumimoji="1" lang="zh-CN" altLang="en-US" dirty="0"/>
          </a:p>
        </p:txBody>
      </p:sp>
      <p:sp>
        <p:nvSpPr>
          <p:cNvPr id="4" name="幻灯片编号占位符 3"/>
          <p:cNvSpPr>
            <a:spLocks noGrp="1"/>
          </p:cNvSpPr>
          <p:nvPr>
            <p:ph type="sldNum" sz="quarter" idx="10"/>
          </p:nvPr>
        </p:nvSpPr>
        <p:spPr/>
        <p:txBody>
          <a:bodyPr/>
          <a:lstStyle/>
          <a:p>
            <a:fld id="{E741FFA0-699A-44D1-8003-6A191E8D3A66}" type="slidenum">
              <a:rPr lang="en-US" smtClean="0"/>
              <a:pPr/>
              <a:t>9</a:t>
            </a:fld>
            <a:endParaRPr lang="en-US"/>
          </a:p>
        </p:txBody>
      </p:sp>
    </p:spTree>
    <p:extLst>
      <p:ext uri="{BB962C8B-B14F-4D97-AF65-F5344CB8AC3E}">
        <p14:creationId xmlns:p14="http://schemas.microsoft.com/office/powerpoint/2010/main" val="7583234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TextBox 3"/>
          <p:cNvSpPr txBox="1">
            <a:spLocks noChangeAspect="1"/>
          </p:cNvSpPr>
          <p:nvPr/>
        </p:nvSpPr>
        <p:spPr>
          <a:xfrm>
            <a:off x="8244698" y="4768682"/>
            <a:ext cx="442107" cy="276999"/>
          </a:xfrm>
          <a:prstGeom prst="rect">
            <a:avLst/>
          </a:prstGeom>
          <a:noFill/>
        </p:spPr>
        <p:txBody>
          <a:bodyPr wrap="square" rtlCol="0" anchor="ctr">
            <a:spAutoFit/>
          </a:bodyPr>
          <a:lstStyle/>
          <a:p>
            <a:pPr algn="r" defTabSz="457200"/>
            <a:fld id="{881F234D-F948-7F4E-AE63-9B387DC6E229}" type="slidenum">
              <a:rPr lang="en-US" sz="1200" smtClean="0">
                <a:solidFill>
                  <a:srgbClr val="898989"/>
                </a:solidFill>
                <a:ea typeface="ＭＳ Ｐゴシック" pitchFamily="34" charset="-128"/>
              </a:rPr>
              <a:pPr algn="r" defTabSz="457200"/>
              <a:t>‹#›</a:t>
            </a:fld>
            <a:endParaRPr lang="en-US" sz="1200" dirty="0">
              <a:solidFill>
                <a:srgbClr val="898989"/>
              </a:solidFill>
              <a:ea typeface="ＭＳ Ｐゴシック" pitchFamily="34" charset="-128"/>
            </a:endParaRPr>
          </a:p>
        </p:txBody>
      </p:sp>
      <p:sp>
        <p:nvSpPr>
          <p:cNvPr id="5" name="TextBox 4"/>
          <p:cNvSpPr txBox="1">
            <a:spLocks noChangeAspect="1"/>
          </p:cNvSpPr>
          <p:nvPr/>
        </p:nvSpPr>
        <p:spPr>
          <a:xfrm>
            <a:off x="8244698" y="4768682"/>
            <a:ext cx="442107" cy="276999"/>
          </a:xfrm>
          <a:prstGeom prst="rect">
            <a:avLst/>
          </a:prstGeom>
          <a:noFill/>
        </p:spPr>
        <p:txBody>
          <a:bodyPr wrap="square" rtlCol="0" anchor="ctr">
            <a:spAutoFit/>
          </a:bodyPr>
          <a:lstStyle/>
          <a:p>
            <a:pPr algn="r" defTabSz="457200"/>
            <a:fld id="{881F234D-F948-7F4E-AE63-9B387DC6E229}" type="slidenum">
              <a:rPr lang="en-US" sz="1200" smtClean="0">
                <a:solidFill>
                  <a:srgbClr val="898989"/>
                </a:solidFill>
                <a:ea typeface="ＭＳ Ｐゴシック" pitchFamily="34" charset="-128"/>
              </a:rPr>
              <a:pPr algn="r" defTabSz="457200"/>
              <a:t>‹#›</a:t>
            </a:fld>
            <a:endParaRPr lang="en-US" sz="1200" dirty="0">
              <a:solidFill>
                <a:srgbClr val="898989"/>
              </a:solidFill>
              <a:ea typeface="ＭＳ Ｐゴシック" pitchFamily="34" charset="-128"/>
            </a:endParaRPr>
          </a:p>
        </p:txBody>
      </p:sp>
      <p:sp>
        <p:nvSpPr>
          <p:cNvPr id="6" name="TextBox 5"/>
          <p:cNvSpPr txBox="1">
            <a:spLocks noChangeAspect="1"/>
          </p:cNvSpPr>
          <p:nvPr/>
        </p:nvSpPr>
        <p:spPr>
          <a:xfrm>
            <a:off x="8244698" y="4768682"/>
            <a:ext cx="442107" cy="276999"/>
          </a:xfrm>
          <a:prstGeom prst="rect">
            <a:avLst/>
          </a:prstGeom>
          <a:noFill/>
        </p:spPr>
        <p:txBody>
          <a:bodyPr wrap="square" rtlCol="0" anchor="ctr">
            <a:spAutoFit/>
          </a:bodyPr>
          <a:lstStyle/>
          <a:p>
            <a:pPr algn="r" defTabSz="457200"/>
            <a:fld id="{881F234D-F948-7F4E-AE63-9B387DC6E229}" type="slidenum">
              <a:rPr lang="en-US" sz="1200" smtClean="0">
                <a:solidFill>
                  <a:srgbClr val="898989"/>
                </a:solidFill>
                <a:ea typeface="ＭＳ Ｐゴシック" pitchFamily="34" charset="-128"/>
              </a:rPr>
              <a:pPr algn="r" defTabSz="457200"/>
              <a:t>‹#›</a:t>
            </a:fld>
            <a:endParaRPr lang="en-US" sz="1200" dirty="0">
              <a:solidFill>
                <a:srgbClr val="898989"/>
              </a:solidFill>
              <a:ea typeface="ＭＳ Ｐゴシック" pitchFamily="34" charset="-128"/>
            </a:endParaRPr>
          </a:p>
        </p:txBody>
      </p:sp>
      <p:sp>
        <p:nvSpPr>
          <p:cNvPr id="7" name="TextBox 6"/>
          <p:cNvSpPr txBox="1">
            <a:spLocks noChangeAspect="1"/>
          </p:cNvSpPr>
          <p:nvPr/>
        </p:nvSpPr>
        <p:spPr>
          <a:xfrm>
            <a:off x="8244698" y="4768682"/>
            <a:ext cx="442107" cy="276999"/>
          </a:xfrm>
          <a:prstGeom prst="rect">
            <a:avLst/>
          </a:prstGeom>
          <a:noFill/>
        </p:spPr>
        <p:txBody>
          <a:bodyPr wrap="square" rtlCol="0" anchor="ctr">
            <a:spAutoFit/>
          </a:bodyPr>
          <a:lstStyle/>
          <a:p>
            <a:pPr algn="r" defTabSz="457200"/>
            <a:fld id="{881F234D-F948-7F4E-AE63-9B387DC6E229}" type="slidenum">
              <a:rPr lang="en-US" sz="1200" smtClean="0">
                <a:solidFill>
                  <a:srgbClr val="898989"/>
                </a:solidFill>
                <a:ea typeface="ＭＳ Ｐゴシック" pitchFamily="34" charset="-128"/>
              </a:rPr>
              <a:pPr algn="r" defTabSz="457200"/>
              <a:t>‹#›</a:t>
            </a:fld>
            <a:endParaRPr lang="en-US" sz="1200" dirty="0">
              <a:solidFill>
                <a:srgbClr val="898989"/>
              </a:solidFill>
              <a:ea typeface="ＭＳ Ｐゴシック" pitchFamily="34" charset="-128"/>
            </a:endParaRPr>
          </a:p>
        </p:txBody>
      </p:sp>
      <p:sp>
        <p:nvSpPr>
          <p:cNvPr id="8" name="TextBox 7"/>
          <p:cNvSpPr txBox="1">
            <a:spLocks noChangeAspect="1"/>
          </p:cNvSpPr>
          <p:nvPr userDrawn="1"/>
        </p:nvSpPr>
        <p:spPr>
          <a:xfrm>
            <a:off x="8244700" y="4768683"/>
            <a:ext cx="442107" cy="276999"/>
          </a:xfrm>
          <a:prstGeom prst="rect">
            <a:avLst/>
          </a:prstGeom>
          <a:noFill/>
        </p:spPr>
        <p:txBody>
          <a:bodyPr wrap="square" rtlCol="0" anchor="ctr">
            <a:spAutoFit/>
          </a:bodyPr>
          <a:lstStyle/>
          <a:p>
            <a:pPr algn="r" defTabSz="457200"/>
            <a:fld id="{881F234D-F948-7F4E-AE63-9B387DC6E229}" type="slidenum">
              <a:rPr lang="en-US" sz="1200" smtClean="0">
                <a:solidFill>
                  <a:srgbClr val="898989"/>
                </a:solidFill>
                <a:ea typeface="ＭＳ Ｐゴシック" pitchFamily="34" charset="-128"/>
              </a:rPr>
              <a:pPr algn="r" defTabSz="457200"/>
              <a:t>‹#›</a:t>
            </a:fld>
            <a:endParaRPr lang="en-US" sz="1200" dirty="0">
              <a:solidFill>
                <a:srgbClr val="898989"/>
              </a:solidFill>
              <a:ea typeface="ＭＳ Ｐゴシック" pitchFamily="34" charset="-128"/>
            </a:endParaRPr>
          </a:p>
        </p:txBody>
      </p:sp>
      <p:sp>
        <p:nvSpPr>
          <p:cNvPr id="9" name="页脚占位符 8"/>
          <p:cNvSpPr>
            <a:spLocks noGrp="1"/>
          </p:cNvSpPr>
          <p:nvPr>
            <p:ph type="ftr" sz="quarter" idx="10"/>
          </p:nvPr>
        </p:nvSpPr>
        <p:spPr/>
        <p:txBody>
          <a:bodyPr/>
          <a:lstStyle/>
          <a:p>
            <a:pPr defTabSz="457200">
              <a:defRPr/>
            </a:pPr>
            <a:endParaRPr lang="en-US">
              <a:solidFill>
                <a:srgbClr val="404040">
                  <a:tint val="75000"/>
                </a:srgbClr>
              </a:solidFill>
            </a:endParaRPr>
          </a:p>
        </p:txBody>
      </p:sp>
      <p:sp>
        <p:nvSpPr>
          <p:cNvPr id="10" name="灯片编号占位符 9"/>
          <p:cNvSpPr>
            <a:spLocks noGrp="1"/>
          </p:cNvSpPr>
          <p:nvPr>
            <p:ph type="sldNum" sz="quarter" idx="11"/>
          </p:nvPr>
        </p:nvSpPr>
        <p:spPr/>
        <p:txBody>
          <a:bodyPr/>
          <a:lstStyle/>
          <a:p>
            <a:pPr defTabSz="457200"/>
            <a:fld id="{6A4DDC6E-F601-5B45-97AD-DFABB948CB49}" type="slidenum">
              <a:rPr lang="en-US" smtClean="0"/>
              <a:pPr defTabSz="457200"/>
              <a:t>‹#›</a:t>
            </a:fld>
            <a:endParaRPr lang="en-US" dirty="0"/>
          </a:p>
        </p:txBody>
      </p:sp>
    </p:spTree>
    <p:extLst>
      <p:ext uri="{BB962C8B-B14F-4D97-AF65-F5344CB8AC3E}">
        <p14:creationId xmlns:p14="http://schemas.microsoft.com/office/powerpoint/2010/main" val="2247389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Sub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Click to edit</a:t>
            </a:r>
            <a:r>
              <a:rPr lang="fr-FR" b="0" dirty="0" smtClean="0"/>
              <a:t/>
            </a:r>
            <a:br>
              <a:rPr lang="fr-FR" b="0" dirty="0" smtClean="0"/>
            </a:br>
            <a:endParaRPr lang="en-US" dirty="0"/>
          </a:p>
        </p:txBody>
      </p:sp>
      <p:sp>
        <p:nvSpPr>
          <p:cNvPr id="4" name="TextBox 3"/>
          <p:cNvSpPr txBox="1">
            <a:spLocks noChangeAspect="1"/>
          </p:cNvSpPr>
          <p:nvPr/>
        </p:nvSpPr>
        <p:spPr>
          <a:xfrm>
            <a:off x="8244698" y="4768682"/>
            <a:ext cx="442107" cy="276999"/>
          </a:xfrm>
          <a:prstGeom prst="rect">
            <a:avLst/>
          </a:prstGeom>
          <a:noFill/>
        </p:spPr>
        <p:txBody>
          <a:bodyPr wrap="square" rtlCol="0" anchor="ctr">
            <a:spAutoFit/>
          </a:bodyPr>
          <a:lstStyle/>
          <a:p>
            <a:pPr algn="r" defTabSz="457200"/>
            <a:fld id="{881F234D-F948-7F4E-AE63-9B387DC6E229}" type="slidenum">
              <a:rPr lang="en-US" sz="1200" smtClean="0">
                <a:solidFill>
                  <a:srgbClr val="898989"/>
                </a:solidFill>
                <a:ea typeface="ＭＳ Ｐゴシック" pitchFamily="34" charset="-128"/>
              </a:rPr>
              <a:pPr algn="r" defTabSz="457200"/>
              <a:t>‹#›</a:t>
            </a:fld>
            <a:endParaRPr lang="en-US" sz="1200" dirty="0">
              <a:solidFill>
                <a:srgbClr val="898989"/>
              </a:solidFill>
              <a:ea typeface="ＭＳ Ｐゴシック" pitchFamily="34" charset="-128"/>
            </a:endParaRPr>
          </a:p>
        </p:txBody>
      </p:sp>
      <p:sp>
        <p:nvSpPr>
          <p:cNvPr id="5" name="TextBox 4"/>
          <p:cNvSpPr txBox="1">
            <a:spLocks noChangeAspect="1"/>
          </p:cNvSpPr>
          <p:nvPr/>
        </p:nvSpPr>
        <p:spPr>
          <a:xfrm>
            <a:off x="8244698" y="4768682"/>
            <a:ext cx="442107" cy="276999"/>
          </a:xfrm>
          <a:prstGeom prst="rect">
            <a:avLst/>
          </a:prstGeom>
          <a:noFill/>
        </p:spPr>
        <p:txBody>
          <a:bodyPr wrap="square" rtlCol="0" anchor="ctr">
            <a:spAutoFit/>
          </a:bodyPr>
          <a:lstStyle/>
          <a:p>
            <a:pPr algn="r" defTabSz="457200"/>
            <a:fld id="{881F234D-F948-7F4E-AE63-9B387DC6E229}" type="slidenum">
              <a:rPr lang="en-US" sz="1200" smtClean="0">
                <a:solidFill>
                  <a:srgbClr val="898989"/>
                </a:solidFill>
                <a:ea typeface="ＭＳ Ｐゴシック" pitchFamily="34" charset="-128"/>
              </a:rPr>
              <a:pPr algn="r" defTabSz="457200"/>
              <a:t>‹#›</a:t>
            </a:fld>
            <a:endParaRPr lang="en-US" sz="1200" dirty="0">
              <a:solidFill>
                <a:srgbClr val="898989"/>
              </a:solidFill>
              <a:ea typeface="ＭＳ Ｐゴシック" pitchFamily="34" charset="-128"/>
            </a:endParaRPr>
          </a:p>
        </p:txBody>
      </p:sp>
      <p:sp>
        <p:nvSpPr>
          <p:cNvPr id="6" name="TextBox 5"/>
          <p:cNvSpPr txBox="1">
            <a:spLocks noChangeAspect="1"/>
          </p:cNvSpPr>
          <p:nvPr/>
        </p:nvSpPr>
        <p:spPr>
          <a:xfrm>
            <a:off x="8244698" y="4768682"/>
            <a:ext cx="442107" cy="276999"/>
          </a:xfrm>
          <a:prstGeom prst="rect">
            <a:avLst/>
          </a:prstGeom>
          <a:noFill/>
        </p:spPr>
        <p:txBody>
          <a:bodyPr wrap="square" rtlCol="0" anchor="ctr">
            <a:spAutoFit/>
          </a:bodyPr>
          <a:lstStyle/>
          <a:p>
            <a:pPr algn="r" defTabSz="457200"/>
            <a:fld id="{881F234D-F948-7F4E-AE63-9B387DC6E229}" type="slidenum">
              <a:rPr lang="en-US" sz="1200" smtClean="0">
                <a:solidFill>
                  <a:srgbClr val="898989"/>
                </a:solidFill>
                <a:ea typeface="ＭＳ Ｐゴシック" pitchFamily="34" charset="-128"/>
              </a:rPr>
              <a:pPr algn="r" defTabSz="457200"/>
              <a:t>‹#›</a:t>
            </a:fld>
            <a:endParaRPr lang="en-US" sz="1200" dirty="0">
              <a:solidFill>
                <a:srgbClr val="898989"/>
              </a:solidFill>
              <a:ea typeface="ＭＳ Ｐゴシック" pitchFamily="34" charset="-128"/>
            </a:endParaRPr>
          </a:p>
        </p:txBody>
      </p:sp>
      <p:sp>
        <p:nvSpPr>
          <p:cNvPr id="7" name="TextBox 6"/>
          <p:cNvSpPr txBox="1">
            <a:spLocks noChangeAspect="1"/>
          </p:cNvSpPr>
          <p:nvPr/>
        </p:nvSpPr>
        <p:spPr>
          <a:xfrm>
            <a:off x="8244698" y="4768682"/>
            <a:ext cx="442107" cy="276999"/>
          </a:xfrm>
          <a:prstGeom prst="rect">
            <a:avLst/>
          </a:prstGeom>
          <a:noFill/>
        </p:spPr>
        <p:txBody>
          <a:bodyPr wrap="square" rtlCol="0" anchor="ctr">
            <a:spAutoFit/>
          </a:bodyPr>
          <a:lstStyle/>
          <a:p>
            <a:pPr algn="r" defTabSz="457200"/>
            <a:fld id="{881F234D-F948-7F4E-AE63-9B387DC6E229}" type="slidenum">
              <a:rPr lang="en-US" sz="1200" smtClean="0">
                <a:solidFill>
                  <a:srgbClr val="898989"/>
                </a:solidFill>
                <a:ea typeface="ＭＳ Ｐゴシック" pitchFamily="34" charset="-128"/>
              </a:rPr>
              <a:pPr algn="r" defTabSz="457200"/>
              <a:t>‹#›</a:t>
            </a:fld>
            <a:endParaRPr lang="en-US" sz="1200" dirty="0">
              <a:solidFill>
                <a:srgbClr val="898989"/>
              </a:solidFill>
              <a:ea typeface="ＭＳ Ｐゴシック" pitchFamily="34" charset="-128"/>
            </a:endParaRPr>
          </a:p>
        </p:txBody>
      </p:sp>
      <p:sp>
        <p:nvSpPr>
          <p:cNvPr id="8" name="TextBox 7"/>
          <p:cNvSpPr txBox="1">
            <a:spLocks noChangeAspect="1"/>
          </p:cNvSpPr>
          <p:nvPr userDrawn="1"/>
        </p:nvSpPr>
        <p:spPr>
          <a:xfrm>
            <a:off x="8244700" y="4768683"/>
            <a:ext cx="442107" cy="276999"/>
          </a:xfrm>
          <a:prstGeom prst="rect">
            <a:avLst/>
          </a:prstGeom>
          <a:noFill/>
        </p:spPr>
        <p:txBody>
          <a:bodyPr wrap="square" rtlCol="0" anchor="ctr">
            <a:spAutoFit/>
          </a:bodyPr>
          <a:lstStyle/>
          <a:p>
            <a:pPr algn="r" defTabSz="457200"/>
            <a:fld id="{881F234D-F948-7F4E-AE63-9B387DC6E229}" type="slidenum">
              <a:rPr lang="en-US" sz="1200" smtClean="0">
                <a:solidFill>
                  <a:srgbClr val="898989"/>
                </a:solidFill>
                <a:ea typeface="ＭＳ Ｐゴシック" pitchFamily="34" charset="-128"/>
              </a:rPr>
              <a:pPr algn="r" defTabSz="457200"/>
              <a:t>‹#›</a:t>
            </a:fld>
            <a:endParaRPr lang="en-US" sz="1200" dirty="0">
              <a:solidFill>
                <a:srgbClr val="898989"/>
              </a:solidFill>
              <a:ea typeface="ＭＳ Ｐゴシック" pitchFamily="34" charset="-128"/>
            </a:endParaRPr>
          </a:p>
        </p:txBody>
      </p:sp>
      <p:sp>
        <p:nvSpPr>
          <p:cNvPr id="9" name="Text Placeholder 3"/>
          <p:cNvSpPr>
            <a:spLocks noGrp="1"/>
          </p:cNvSpPr>
          <p:nvPr>
            <p:ph type="body" sz="quarter" idx="11"/>
          </p:nvPr>
        </p:nvSpPr>
        <p:spPr>
          <a:xfrm>
            <a:off x="623888" y="533399"/>
            <a:ext cx="7248525" cy="347663"/>
          </a:xfrm>
        </p:spPr>
        <p:txBody>
          <a:bodyPr/>
          <a:lstStyle>
            <a:lvl1pPr marL="0" indent="0">
              <a:buNone/>
              <a:defRPr/>
            </a:lvl1pPr>
          </a:lstStyle>
          <a:p>
            <a:pPr lvl="0"/>
            <a:r>
              <a:rPr lang="en-US" smtClean="0"/>
              <a:t>Click to edit Master text styles</a:t>
            </a:r>
          </a:p>
        </p:txBody>
      </p:sp>
    </p:spTree>
    <p:extLst>
      <p:ext uri="{BB962C8B-B14F-4D97-AF65-F5344CB8AC3E}">
        <p14:creationId xmlns:p14="http://schemas.microsoft.com/office/powerpoint/2010/main" val="35597460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单击此处编辑母版标题样式</a:t>
            </a:r>
            <a:endParaRPr kumimoji="1" lang="zh-CN" altLang="en-US" dirty="0"/>
          </a:p>
        </p:txBody>
      </p:sp>
      <p:sp>
        <p:nvSpPr>
          <p:cNvPr id="3" name="内容占位符 2"/>
          <p:cNvSpPr>
            <a:spLocks noGrp="1"/>
          </p:cNvSpPr>
          <p:nvPr>
            <p:ph idx="1"/>
          </p:nvPr>
        </p:nvSpPr>
        <p:spPr>
          <a:xfrm>
            <a:off x="623892" y="1051325"/>
            <a:ext cx="7836540" cy="3188493"/>
          </a:xfrm>
        </p:spPr>
        <p:txBody>
          <a:bodyPr/>
          <a:lstStyle>
            <a:lvl1pPr marL="182880" indent="-182880" algn="l" defTabSz="457200" rtl="0" eaLnBrk="1" fontAlgn="base" latinLnBrk="0" hangingPunct="1">
              <a:lnSpc>
                <a:spcPct val="150000"/>
              </a:lnSpc>
              <a:spcBef>
                <a:spcPts val="0"/>
              </a:spcBef>
              <a:spcAft>
                <a:spcPct val="0"/>
              </a:spcAft>
              <a:buClr>
                <a:schemeClr val="accent4"/>
              </a:buClr>
              <a:buSzPct val="125000"/>
              <a:buFont typeface="Arial" pitchFamily="34" charset="0"/>
              <a:buChar char="•"/>
              <a:defRPr lang="zh-CN" altLang="en-US" sz="2400" b="1" kern="1200" dirty="0" smtClean="0">
                <a:solidFill>
                  <a:srgbClr val="595B5A"/>
                </a:solidFill>
                <a:latin typeface="冬青黑体简体中文 W3" charset="-122"/>
                <a:ea typeface="冬青黑体简体中文 W3" charset="-122"/>
                <a:cs typeface="冬青黑体简体中文 W3" charset="-122"/>
              </a:defRPr>
            </a:lvl1pPr>
            <a:lvl2pPr>
              <a:defRPr lang="zh-CN" altLang="en-US" sz="2000" b="0" kern="1200" dirty="0" smtClean="0">
                <a:solidFill>
                  <a:srgbClr val="595B5A"/>
                </a:solidFill>
                <a:latin typeface="微软雅黑" charset="0"/>
                <a:ea typeface="微软雅黑" charset="0"/>
                <a:cs typeface="微软雅黑" charset="0"/>
              </a:defRPr>
            </a:lvl2pPr>
            <a:lvl3pPr>
              <a:defRPr b="0">
                <a:latin typeface="微软雅黑" charset="0"/>
                <a:ea typeface="微软雅黑" charset="0"/>
                <a:cs typeface="微软雅黑" charset="0"/>
              </a:defRPr>
            </a:lvl3pPr>
          </a:lstStyle>
          <a:p>
            <a:pPr lvl="0"/>
            <a:r>
              <a:rPr kumimoji="1" lang="zh-CN" altLang="en-US" dirty="0" smtClean="0"/>
              <a:t>单击此处编辑母版文本样式</a:t>
            </a:r>
          </a:p>
          <a:p>
            <a:pPr lvl="1"/>
            <a:r>
              <a:rPr kumimoji="1" lang="zh-CN" altLang="en-US" dirty="0" smtClean="0"/>
              <a:t>二级</a:t>
            </a:r>
          </a:p>
          <a:p>
            <a:pPr lvl="2"/>
            <a:r>
              <a:rPr kumimoji="1" lang="zh-CN" altLang="en-US" dirty="0" smtClean="0"/>
              <a:t>三级</a:t>
            </a:r>
          </a:p>
        </p:txBody>
      </p:sp>
      <p:sp>
        <p:nvSpPr>
          <p:cNvPr id="4" name="日期占位符 3"/>
          <p:cNvSpPr>
            <a:spLocks noGrp="1"/>
          </p:cNvSpPr>
          <p:nvPr>
            <p:ph type="dt" sz="half" idx="10"/>
          </p:nvPr>
        </p:nvSpPr>
        <p:spPr>
          <a:xfrm>
            <a:off x="457200" y="4767263"/>
            <a:ext cx="2133600" cy="273844"/>
          </a:xfrm>
          <a:prstGeom prst="rect">
            <a:avLst/>
          </a:prstGeom>
        </p:spPr>
        <p:txBody>
          <a:bodyPr/>
          <a:lstStyle/>
          <a:p>
            <a:fld id="{52851385-B520-5F4F-A23F-4B37E4D7ABC0}" type="datetime1">
              <a:rPr kumimoji="1" lang="zh-CN" altLang="en-US" smtClean="0"/>
              <a:t>16/8/15</a:t>
            </a:fld>
            <a:endParaRPr kumimoji="1" lang="zh-CN" altLang="en-US" dirty="0"/>
          </a:p>
        </p:txBody>
      </p:sp>
      <p:sp>
        <p:nvSpPr>
          <p:cNvPr id="5" name="页脚占位符 4"/>
          <p:cNvSpPr>
            <a:spLocks noGrp="1"/>
          </p:cNvSpPr>
          <p:nvPr>
            <p:ph type="ftr" sz="quarter" idx="11"/>
          </p:nvPr>
        </p:nvSpPr>
        <p:spPr/>
        <p:txBody>
          <a:bodyPr/>
          <a:lstStyle/>
          <a:p>
            <a:endParaRPr kumimoji="1" lang="zh-CN" altLang="en-US" dirty="0"/>
          </a:p>
        </p:txBody>
      </p:sp>
      <p:sp>
        <p:nvSpPr>
          <p:cNvPr id="6" name="幻灯片编号占位符 5"/>
          <p:cNvSpPr>
            <a:spLocks noGrp="1"/>
          </p:cNvSpPr>
          <p:nvPr>
            <p:ph type="sldNum" sz="quarter" idx="12"/>
          </p:nvPr>
        </p:nvSpPr>
        <p:spPr/>
        <p:txBody>
          <a:bodyPr/>
          <a:lstStyle/>
          <a:p>
            <a:fld id="{66BA2CA0-7482-E041-A3A2-16017A68AF1E}" type="slidenum">
              <a:rPr kumimoji="1" lang="zh-CN" altLang="en-US" smtClean="0"/>
              <a:t>‹#›</a:t>
            </a:fld>
            <a:endParaRPr kumimoji="1" lang="zh-CN" altLang="en-US"/>
          </a:p>
        </p:txBody>
      </p:sp>
    </p:spTree>
    <p:extLst>
      <p:ext uri="{BB962C8B-B14F-4D97-AF65-F5344CB8AC3E}">
        <p14:creationId xmlns:p14="http://schemas.microsoft.com/office/powerpoint/2010/main" val="27952735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772"/>
            <a:ext cx="6858000" cy="1790700"/>
          </a:xfrm>
        </p:spPr>
        <p:txBody>
          <a:bodyPr anchor="b"/>
          <a:lstStyle>
            <a:lvl1pPr algn="ctr">
              <a:defRPr sz="4500"/>
            </a:lvl1pPr>
          </a:lstStyle>
          <a:p>
            <a:r>
              <a:rPr kumimoji="1" lang="zh-CN" altLang="en-US" smtClean="0"/>
              <a:t>单击此处编辑母版标题样式</a:t>
            </a:r>
            <a:endParaRPr kumimoji="1" lang="zh-CN" altLang="en-US"/>
          </a:p>
        </p:txBody>
      </p:sp>
      <p:sp>
        <p:nvSpPr>
          <p:cNvPr id="3" name="副标题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kumimoji="1" lang="zh-CN" altLang="en-US" smtClean="0"/>
              <a:t>单击此处编辑母版副标题样式</a:t>
            </a:r>
            <a:endParaRPr kumimoji="1" lang="zh-CN" altLang="en-US"/>
          </a:p>
        </p:txBody>
      </p:sp>
      <p:sp>
        <p:nvSpPr>
          <p:cNvPr id="4" name="日期占位符 3"/>
          <p:cNvSpPr>
            <a:spLocks noGrp="1"/>
          </p:cNvSpPr>
          <p:nvPr>
            <p:ph type="dt" sz="half" idx="10"/>
          </p:nvPr>
        </p:nvSpPr>
        <p:spPr>
          <a:xfrm>
            <a:off x="628650" y="4767263"/>
            <a:ext cx="2057400" cy="273844"/>
          </a:xfrm>
          <a:prstGeom prst="rect">
            <a:avLst/>
          </a:prstGeom>
        </p:spPr>
        <p:txBody>
          <a:bodyPr/>
          <a:lstStyle/>
          <a:p>
            <a:fld id="{243E2ACB-9D22-5944-BD04-C01C0774A4A0}" type="datetimeFigureOut">
              <a:rPr kumimoji="1" lang="zh-CN" altLang="en-US" smtClean="0"/>
              <a:t>16/8/15</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3B35AE49-06E8-964A-A4F6-CB94547905DC}" type="slidenum">
              <a:rPr kumimoji="1" lang="zh-CN" altLang="en-US" smtClean="0"/>
              <a:t>‹#›</a:t>
            </a:fld>
            <a:endParaRPr kumimoji="1" lang="zh-CN" altLang="en-US"/>
          </a:p>
        </p:txBody>
      </p:sp>
    </p:spTree>
    <p:extLst>
      <p:ext uri="{BB962C8B-B14F-4D97-AF65-F5344CB8AC3E}">
        <p14:creationId xmlns:p14="http://schemas.microsoft.com/office/powerpoint/2010/main" val="49591238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23892" y="240506"/>
            <a:ext cx="7248525"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0" rIns="91440" bIns="0" numCol="1" anchor="t" anchorCtr="0" compatLnSpc="1">
            <a:prstTxWarp prst="textNoShape">
              <a:avLst/>
            </a:prstTxWarp>
          </a:bodyPr>
          <a:lstStyle/>
          <a:p>
            <a:pPr lvl="0"/>
            <a:r>
              <a:rPr lang="en-US" dirty="0" smtClean="0"/>
              <a:t>Click to edit Master title style</a:t>
            </a:r>
          </a:p>
        </p:txBody>
      </p:sp>
      <p:sp>
        <p:nvSpPr>
          <p:cNvPr id="1027" name="Text Placeholder 2"/>
          <p:cNvSpPr>
            <a:spLocks noGrp="1"/>
          </p:cNvSpPr>
          <p:nvPr>
            <p:ph type="body" idx="1"/>
          </p:nvPr>
        </p:nvSpPr>
        <p:spPr bwMode="auto">
          <a:xfrm>
            <a:off x="1271592" y="1051324"/>
            <a:ext cx="6600825" cy="31884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0"/>
            <a:r>
              <a:rPr lang="en-US" dirty="0" smtClean="0"/>
              <a:t>Click to edit Master text styles</a:t>
            </a:r>
          </a:p>
          <a:p>
            <a:pPr lvl="1"/>
            <a:r>
              <a:rPr lang="en-US" dirty="0" smtClean="0"/>
              <a:t>Second level</a:t>
            </a:r>
          </a:p>
          <a:p>
            <a:pPr lvl="2"/>
            <a:r>
              <a:rPr lang="en-US" dirty="0" smtClean="0"/>
              <a:t>Third level</a:t>
            </a:r>
          </a:p>
          <a:p>
            <a:pPr lvl="0"/>
            <a:r>
              <a:rPr lang="en-US" dirty="0" smtClean="0"/>
              <a:t>Click to edit Master text styles</a:t>
            </a:r>
          </a:p>
          <a:p>
            <a:pPr lvl="1"/>
            <a:r>
              <a:rPr lang="en-US" dirty="0" smtClean="0"/>
              <a:t>Second level</a:t>
            </a:r>
          </a:p>
          <a:p>
            <a:pPr lvl="2"/>
            <a:r>
              <a:rPr lang="en-US" dirty="0" smtClean="0"/>
              <a:t>Third level</a:t>
            </a:r>
          </a:p>
          <a:p>
            <a:pPr lvl="2"/>
            <a:endParaRPr lang="en-US" dirty="0" smtClean="0"/>
          </a:p>
          <a:p>
            <a:pPr lvl="2"/>
            <a:endParaRPr lang="en-US" dirty="0" smtClean="0"/>
          </a:p>
        </p:txBody>
      </p:sp>
      <p:sp>
        <p:nvSpPr>
          <p:cNvPr id="5" name="Footer Placeholder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defTabSz="457200">
              <a:defRPr/>
            </a:pPr>
            <a:endParaRPr lang="en-US">
              <a:solidFill>
                <a:srgbClr val="404040">
                  <a:tint val="75000"/>
                </a:srgbClr>
              </a:solidFill>
            </a:endParaRPr>
          </a:p>
        </p:txBody>
      </p:sp>
      <p:sp>
        <p:nvSpPr>
          <p:cNvPr id="6" name="Slide Number Placeholder 5"/>
          <p:cNvSpPr>
            <a:spLocks noGrp="1"/>
          </p:cNvSpPr>
          <p:nvPr>
            <p:ph type="sldNum" sz="quarter" idx="4"/>
          </p:nvPr>
        </p:nvSpPr>
        <p:spPr>
          <a:xfrm>
            <a:off x="6553200" y="4767264"/>
            <a:ext cx="2133600" cy="273844"/>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pPr defTabSz="457200"/>
            <a:fld id="{6A4DDC6E-F601-5B45-97AD-DFABB948CB49}" type="slidenum">
              <a:rPr lang="en-US" smtClean="0"/>
              <a:pPr defTabSz="457200"/>
              <a:t>‹#›</a:t>
            </a:fld>
            <a:endParaRPr lang="en-US" dirty="0"/>
          </a:p>
        </p:txBody>
      </p:sp>
    </p:spTree>
    <p:extLst>
      <p:ext uri="{BB962C8B-B14F-4D97-AF65-F5344CB8AC3E}">
        <p14:creationId xmlns:p14="http://schemas.microsoft.com/office/powerpoint/2010/main" val="969574606"/>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724" r:id="rId3"/>
    <p:sldLayoutId id="2147483725" r:id="rId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txStyles>
    <p:titleStyle>
      <a:lvl1pPr algn="l" defTabSz="457200" rtl="0" eaLnBrk="1" fontAlgn="base" hangingPunct="1">
        <a:lnSpc>
          <a:spcPct val="90000"/>
        </a:lnSpc>
        <a:spcBef>
          <a:spcPct val="0"/>
        </a:spcBef>
        <a:spcAft>
          <a:spcPct val="0"/>
        </a:spcAft>
        <a:defRPr sz="2800" b="1" kern="1200" baseline="0">
          <a:solidFill>
            <a:schemeClr val="accent1">
              <a:lumMod val="50000"/>
            </a:schemeClr>
          </a:solidFill>
          <a:latin typeface="微软雅黑" charset="0"/>
          <a:ea typeface="微软雅黑" charset="0"/>
          <a:cs typeface="微软雅黑" charset="0"/>
        </a:defRPr>
      </a:lvl1pPr>
      <a:lvl2pPr algn="l" defTabSz="457200" rtl="0" eaLnBrk="1" fontAlgn="base" hangingPunct="1">
        <a:lnSpc>
          <a:spcPct val="90000"/>
        </a:lnSpc>
        <a:spcBef>
          <a:spcPct val="0"/>
        </a:spcBef>
        <a:spcAft>
          <a:spcPct val="0"/>
        </a:spcAft>
        <a:defRPr sz="2900">
          <a:solidFill>
            <a:srgbClr val="F52C1E"/>
          </a:solidFill>
          <a:latin typeface="Arial" charset="0"/>
          <a:ea typeface="ＭＳ Ｐゴシック" charset="0"/>
          <a:cs typeface="ＭＳ Ｐゴシック" charset="0"/>
        </a:defRPr>
      </a:lvl2pPr>
      <a:lvl3pPr algn="l" defTabSz="457200" rtl="0" eaLnBrk="1" fontAlgn="base" hangingPunct="1">
        <a:lnSpc>
          <a:spcPct val="90000"/>
        </a:lnSpc>
        <a:spcBef>
          <a:spcPct val="0"/>
        </a:spcBef>
        <a:spcAft>
          <a:spcPct val="0"/>
        </a:spcAft>
        <a:defRPr sz="2900">
          <a:solidFill>
            <a:srgbClr val="F52C1E"/>
          </a:solidFill>
          <a:latin typeface="Arial" charset="0"/>
          <a:ea typeface="ＭＳ Ｐゴシック" charset="0"/>
          <a:cs typeface="ＭＳ Ｐゴシック" charset="0"/>
        </a:defRPr>
      </a:lvl3pPr>
      <a:lvl4pPr algn="l" defTabSz="457200" rtl="0" eaLnBrk="1" fontAlgn="base" hangingPunct="1">
        <a:lnSpc>
          <a:spcPct val="90000"/>
        </a:lnSpc>
        <a:spcBef>
          <a:spcPct val="0"/>
        </a:spcBef>
        <a:spcAft>
          <a:spcPct val="0"/>
        </a:spcAft>
        <a:defRPr sz="2900">
          <a:solidFill>
            <a:srgbClr val="F52C1E"/>
          </a:solidFill>
          <a:latin typeface="Arial" charset="0"/>
          <a:ea typeface="ＭＳ Ｐゴシック" charset="0"/>
          <a:cs typeface="ＭＳ Ｐゴシック" charset="0"/>
        </a:defRPr>
      </a:lvl4pPr>
      <a:lvl5pPr algn="l" defTabSz="457200" rtl="0" eaLnBrk="1" fontAlgn="base" hangingPunct="1">
        <a:lnSpc>
          <a:spcPct val="90000"/>
        </a:lnSpc>
        <a:spcBef>
          <a:spcPct val="0"/>
        </a:spcBef>
        <a:spcAft>
          <a:spcPct val="0"/>
        </a:spcAft>
        <a:defRPr sz="2900">
          <a:solidFill>
            <a:srgbClr val="F52C1E"/>
          </a:solidFill>
          <a:latin typeface="Arial" charset="0"/>
          <a:ea typeface="ＭＳ Ｐゴシック" charset="0"/>
          <a:cs typeface="ＭＳ Ｐゴシック" charset="0"/>
        </a:defRPr>
      </a:lvl5pPr>
      <a:lvl6pPr marL="457200" algn="l" defTabSz="457200" rtl="0" eaLnBrk="1" fontAlgn="base" hangingPunct="1">
        <a:lnSpc>
          <a:spcPct val="90000"/>
        </a:lnSpc>
        <a:spcBef>
          <a:spcPct val="0"/>
        </a:spcBef>
        <a:spcAft>
          <a:spcPct val="0"/>
        </a:spcAft>
        <a:defRPr sz="2900">
          <a:solidFill>
            <a:srgbClr val="F52C1E"/>
          </a:solidFill>
          <a:latin typeface="Arial" charset="0"/>
          <a:ea typeface="ＭＳ Ｐゴシック" charset="0"/>
          <a:cs typeface="ＭＳ Ｐゴシック" charset="0"/>
        </a:defRPr>
      </a:lvl6pPr>
      <a:lvl7pPr marL="914400" algn="l" defTabSz="457200" rtl="0" eaLnBrk="1" fontAlgn="base" hangingPunct="1">
        <a:lnSpc>
          <a:spcPct val="90000"/>
        </a:lnSpc>
        <a:spcBef>
          <a:spcPct val="0"/>
        </a:spcBef>
        <a:spcAft>
          <a:spcPct val="0"/>
        </a:spcAft>
        <a:defRPr sz="2900">
          <a:solidFill>
            <a:srgbClr val="F52C1E"/>
          </a:solidFill>
          <a:latin typeface="Arial" charset="0"/>
          <a:ea typeface="ＭＳ Ｐゴシック" charset="0"/>
          <a:cs typeface="ＭＳ Ｐゴシック" charset="0"/>
        </a:defRPr>
      </a:lvl7pPr>
      <a:lvl8pPr marL="1371600" algn="l" defTabSz="457200" rtl="0" eaLnBrk="1" fontAlgn="base" hangingPunct="1">
        <a:lnSpc>
          <a:spcPct val="90000"/>
        </a:lnSpc>
        <a:spcBef>
          <a:spcPct val="0"/>
        </a:spcBef>
        <a:spcAft>
          <a:spcPct val="0"/>
        </a:spcAft>
        <a:defRPr sz="2900">
          <a:solidFill>
            <a:srgbClr val="F52C1E"/>
          </a:solidFill>
          <a:latin typeface="Arial" charset="0"/>
          <a:ea typeface="ＭＳ Ｐゴシック" charset="0"/>
          <a:cs typeface="ＭＳ Ｐゴシック" charset="0"/>
        </a:defRPr>
      </a:lvl8pPr>
      <a:lvl9pPr marL="1828800" algn="l" defTabSz="457200" rtl="0" eaLnBrk="1" fontAlgn="base" hangingPunct="1">
        <a:lnSpc>
          <a:spcPct val="90000"/>
        </a:lnSpc>
        <a:spcBef>
          <a:spcPct val="0"/>
        </a:spcBef>
        <a:spcAft>
          <a:spcPct val="0"/>
        </a:spcAft>
        <a:defRPr sz="2900">
          <a:solidFill>
            <a:srgbClr val="F52C1E"/>
          </a:solidFill>
          <a:latin typeface="Arial" charset="0"/>
          <a:ea typeface="ＭＳ Ｐゴシック" charset="0"/>
          <a:cs typeface="ＭＳ Ｐゴシック" charset="0"/>
        </a:defRPr>
      </a:lvl9pPr>
    </p:titleStyle>
    <p:bodyStyle>
      <a:lvl1pPr marL="182880" indent="-182880" algn="l" defTabSz="457200" rtl="0" eaLnBrk="1" fontAlgn="base" hangingPunct="1">
        <a:lnSpc>
          <a:spcPct val="150000"/>
        </a:lnSpc>
        <a:spcBef>
          <a:spcPts val="1000"/>
        </a:spcBef>
        <a:spcAft>
          <a:spcPct val="0"/>
        </a:spcAft>
        <a:buClr>
          <a:schemeClr val="accent4"/>
        </a:buClr>
        <a:buSzPct val="125000"/>
        <a:buFont typeface="Arial" pitchFamily="34" charset="0"/>
        <a:buChar char="•"/>
        <a:defRPr sz="1800" kern="1200">
          <a:solidFill>
            <a:srgbClr val="404040"/>
          </a:solidFill>
          <a:latin typeface="微软雅黑" charset="0"/>
          <a:ea typeface="微软雅黑" charset="0"/>
          <a:cs typeface="微软雅黑" charset="0"/>
        </a:defRPr>
      </a:lvl1pPr>
      <a:lvl2pPr marL="365760" indent="-182880" algn="l" defTabSz="457200" rtl="0" eaLnBrk="1" fontAlgn="base" hangingPunct="1">
        <a:lnSpc>
          <a:spcPct val="150000"/>
        </a:lnSpc>
        <a:spcBef>
          <a:spcPts val="0"/>
        </a:spcBef>
        <a:spcAft>
          <a:spcPct val="0"/>
        </a:spcAft>
        <a:buClr>
          <a:schemeClr val="accent3"/>
        </a:buClr>
        <a:buSzPct val="90000"/>
        <a:buFont typeface="Wingdings" charset="2"/>
        <a:buChar char="§"/>
        <a:defRPr sz="1600" kern="1200">
          <a:solidFill>
            <a:srgbClr val="404040"/>
          </a:solidFill>
          <a:latin typeface="微软雅黑" charset="0"/>
          <a:ea typeface="微软雅黑" charset="0"/>
          <a:cs typeface="微软雅黑" charset="0"/>
        </a:defRPr>
      </a:lvl2pPr>
      <a:lvl3pPr marL="548640" indent="-182880" algn="l" defTabSz="457200" rtl="0" eaLnBrk="1" fontAlgn="base" hangingPunct="1">
        <a:lnSpc>
          <a:spcPct val="150000"/>
        </a:lnSpc>
        <a:spcBef>
          <a:spcPts val="0"/>
        </a:spcBef>
        <a:spcAft>
          <a:spcPct val="0"/>
        </a:spcAft>
        <a:buClr>
          <a:schemeClr val="accent4"/>
        </a:buClr>
        <a:buSzPct val="100000"/>
        <a:buFont typeface="Lucida Grande"/>
        <a:buChar char="−"/>
        <a:defRPr sz="1400" kern="1200">
          <a:solidFill>
            <a:srgbClr val="404040"/>
          </a:solidFill>
          <a:latin typeface="微软雅黑" charset="0"/>
          <a:ea typeface="微软雅黑" charset="0"/>
          <a:cs typeface="微软雅黑" charset="0"/>
        </a:defRPr>
      </a:lvl3pPr>
      <a:lvl4pPr marL="776288" indent="-228600" algn="l" defTabSz="457200" rtl="0" eaLnBrk="1" fontAlgn="base" hangingPunct="1">
        <a:lnSpc>
          <a:spcPct val="100000"/>
        </a:lnSpc>
        <a:spcBef>
          <a:spcPts val="0"/>
        </a:spcBef>
        <a:spcAft>
          <a:spcPct val="0"/>
        </a:spcAft>
        <a:buClr>
          <a:schemeClr val="accent3"/>
        </a:buClr>
        <a:buSzPct val="90000"/>
        <a:buFont typeface="Arial" pitchFamily="34" charset="0"/>
        <a:buChar char="•"/>
        <a:defRPr sz="1800" kern="1200">
          <a:solidFill>
            <a:srgbClr val="595B5A"/>
          </a:solidFill>
          <a:latin typeface="+mn-lt"/>
          <a:ea typeface="ＭＳ Ｐゴシック" charset="0"/>
          <a:cs typeface="+mn-cs"/>
        </a:defRPr>
      </a:lvl4pPr>
      <a:lvl5pPr marL="958850" indent="-228600" algn="l" defTabSz="457200" rtl="0" eaLnBrk="1" fontAlgn="base" hangingPunct="1">
        <a:lnSpc>
          <a:spcPct val="100000"/>
        </a:lnSpc>
        <a:spcBef>
          <a:spcPts val="0"/>
        </a:spcBef>
        <a:spcAft>
          <a:spcPct val="0"/>
        </a:spcAft>
        <a:buClr>
          <a:schemeClr val="accent3"/>
        </a:buClr>
        <a:buSzPct val="90000"/>
        <a:buFont typeface="Arial" pitchFamily="34" charset="0"/>
        <a:buChar char="•"/>
        <a:defRPr sz="1800" kern="1200">
          <a:solidFill>
            <a:srgbClr val="595B5A"/>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3.png"/></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5.png"/><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7.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20.tif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0.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2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2.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23.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24.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9.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 Id="rId3" Type="http://schemas.openxmlformats.org/officeDocument/2006/relationships/image" Target="../media/image25.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 Id="rId3" Type="http://schemas.openxmlformats.org/officeDocument/2006/relationships/image" Target="../media/image26.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7.png"/><Relationship Id="rId3" Type="http://schemas.openxmlformats.org/officeDocument/2006/relationships/image" Target="../media/image28.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9.png"/><Relationship Id="rId3" Type="http://schemas.openxmlformats.org/officeDocument/2006/relationships/image" Target="../media/image30.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 Id="rId3" Type="http://schemas.openxmlformats.org/officeDocument/2006/relationships/hyperlink" Target="https://www.npmjs.com/package/star-initReact"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5.xml"/></Relationships>
</file>

<file path=ppt/slides/_rels/slide71.xml.rels><?xml version="1.0" encoding="UTF-8" standalone="yes"?>
<Relationships xmlns="http://schemas.openxmlformats.org/package/2006/relationships"><Relationship Id="rId3" Type="http://schemas.openxmlformats.org/officeDocument/2006/relationships/image" Target="../media/image31.png"/><Relationship Id="rId4" Type="http://schemas.openxmlformats.org/officeDocument/2006/relationships/image" Target="../media/image32.png"/><Relationship Id="rId5" Type="http://schemas.openxmlformats.org/officeDocument/2006/relationships/image" Target="../media/image33.png"/><Relationship Id="rId1" Type="http://schemas.openxmlformats.org/officeDocument/2006/relationships/slideLayout" Target="../slideLayouts/slideLayout3.xml"/><Relationship Id="rId2" Type="http://schemas.openxmlformats.org/officeDocument/2006/relationships/notesSlide" Target="../notesSlides/notesSlide6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8.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403648" y="2321592"/>
            <a:ext cx="3647661" cy="466182"/>
          </a:xfrm>
        </p:spPr>
        <p:txBody>
          <a:bodyPr>
            <a:noAutofit/>
          </a:bodyPr>
          <a:lstStyle/>
          <a:p>
            <a:r>
              <a:rPr kumimoji="1" lang="en-US" altLang="zh-CN" sz="3300" dirty="0" smtClean="0"/>
              <a:t>React</a:t>
            </a:r>
            <a:r>
              <a:rPr kumimoji="1" lang="zh-CN" altLang="en-US" sz="3300" dirty="0" smtClean="0"/>
              <a:t>大前端</a:t>
            </a:r>
            <a:endParaRPr kumimoji="1" lang="zh-CN" altLang="en-US" sz="3300" dirty="0"/>
          </a:p>
        </p:txBody>
      </p:sp>
      <p:sp>
        <p:nvSpPr>
          <p:cNvPr id="3" name="副标题 2"/>
          <p:cNvSpPr>
            <a:spLocks noGrp="1"/>
          </p:cNvSpPr>
          <p:nvPr>
            <p:ph type="subTitle" idx="1"/>
          </p:nvPr>
        </p:nvSpPr>
        <p:spPr>
          <a:xfrm>
            <a:off x="2011064" y="2827278"/>
            <a:ext cx="1985545" cy="359764"/>
          </a:xfrm>
        </p:spPr>
        <p:txBody>
          <a:bodyPr>
            <a:normAutofit fontScale="25000" lnSpcReduction="20000"/>
          </a:bodyPr>
          <a:lstStyle/>
          <a:p>
            <a:r>
              <a:rPr kumimoji="1" lang="en-US" altLang="zh-CN" sz="7200" b="1" dirty="0">
                <a:solidFill>
                  <a:schemeClr val="accent1">
                    <a:lumMod val="50000"/>
                  </a:schemeClr>
                </a:solidFill>
              </a:rPr>
              <a:t> </a:t>
            </a:r>
          </a:p>
          <a:p>
            <a:endParaRPr kumimoji="1" lang="zh-CN" altLang="en-US" b="1" dirty="0">
              <a:solidFill>
                <a:schemeClr val="accent1">
                  <a:lumMod val="50000"/>
                </a:schemeClr>
              </a:solidFill>
            </a:endParaRPr>
          </a:p>
        </p:txBody>
      </p:sp>
      <p:sp>
        <p:nvSpPr>
          <p:cNvPr id="4" name="矩形 3"/>
          <p:cNvSpPr/>
          <p:nvPr/>
        </p:nvSpPr>
        <p:spPr>
          <a:xfrm>
            <a:off x="5092065" y="1928812"/>
            <a:ext cx="4051936" cy="127730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kumimoji="1" lang="zh-CN" altLang="en-US" sz="1350"/>
          </a:p>
        </p:txBody>
      </p:sp>
      <p:sp>
        <p:nvSpPr>
          <p:cNvPr id="8" name="矩形 7"/>
          <p:cNvSpPr/>
          <p:nvPr/>
        </p:nvSpPr>
        <p:spPr>
          <a:xfrm>
            <a:off x="0" y="1928812"/>
            <a:ext cx="389366" cy="127730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kumimoji="1" lang="zh-CN" altLang="en-US" sz="1350"/>
          </a:p>
        </p:txBody>
      </p:sp>
      <p:grpSp>
        <p:nvGrpSpPr>
          <p:cNvPr id="20" name="组 19"/>
          <p:cNvGrpSpPr/>
          <p:nvPr/>
        </p:nvGrpSpPr>
        <p:grpSpPr>
          <a:xfrm>
            <a:off x="1018763" y="1938751"/>
            <a:ext cx="1282146" cy="1286438"/>
            <a:chOff x="1358350" y="2585002"/>
            <a:chExt cx="1709528" cy="1715250"/>
          </a:xfrm>
        </p:grpSpPr>
        <p:cxnSp>
          <p:nvCxnSpPr>
            <p:cNvPr id="10" name="直线连接符 9"/>
            <p:cNvCxnSpPr/>
            <p:nvPr/>
          </p:nvCxnSpPr>
          <p:spPr>
            <a:xfrm>
              <a:off x="1378226" y="2585002"/>
              <a:ext cx="0" cy="170307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直线连接符 10"/>
            <p:cNvCxnSpPr/>
            <p:nvPr/>
          </p:nvCxnSpPr>
          <p:spPr>
            <a:xfrm>
              <a:off x="1358350" y="2604882"/>
              <a:ext cx="1702904" cy="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 name="直线连接符 13"/>
            <p:cNvCxnSpPr/>
            <p:nvPr/>
          </p:nvCxnSpPr>
          <p:spPr>
            <a:xfrm>
              <a:off x="1364974" y="4274820"/>
              <a:ext cx="1702904" cy="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 name="直线连接符 14"/>
            <p:cNvCxnSpPr/>
            <p:nvPr/>
          </p:nvCxnSpPr>
          <p:spPr>
            <a:xfrm>
              <a:off x="3034750" y="2591187"/>
              <a:ext cx="6624" cy="211207"/>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9" name="直线连接符 18"/>
            <p:cNvCxnSpPr/>
            <p:nvPr/>
          </p:nvCxnSpPr>
          <p:spPr>
            <a:xfrm>
              <a:off x="3041672" y="4089045"/>
              <a:ext cx="6624" cy="211207"/>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21" name="副标题 2"/>
          <p:cNvSpPr txBox="1">
            <a:spLocks/>
          </p:cNvSpPr>
          <p:nvPr/>
        </p:nvSpPr>
        <p:spPr>
          <a:xfrm>
            <a:off x="5092065" y="3229470"/>
            <a:ext cx="1985545" cy="359764"/>
          </a:xfrm>
          <a:prstGeom prst="rect">
            <a:avLst/>
          </a:prstGeom>
        </p:spPr>
        <p:txBody>
          <a:bodyPr vert="horz" lIns="68580" tIns="34290" rIns="68580" bIns="34290" rtlCol="0">
            <a:norm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lgn="l"/>
            <a:endParaRPr kumimoji="1" lang="zh-CN" altLang="en-US" sz="1800" dirty="0"/>
          </a:p>
        </p:txBody>
      </p:sp>
      <p:sp>
        <p:nvSpPr>
          <p:cNvPr id="13" name="标题 1"/>
          <p:cNvSpPr txBox="1">
            <a:spLocks/>
          </p:cNvSpPr>
          <p:nvPr/>
        </p:nvSpPr>
        <p:spPr bwMode="auto">
          <a:xfrm>
            <a:off x="5092065" y="3353686"/>
            <a:ext cx="2664296"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0" rIns="91440" bIns="0" numCol="1" anchor="b" anchorCtr="0" compatLnSpc="1">
            <a:prstTxWarp prst="textNoShape">
              <a:avLst/>
            </a:prstTxWarp>
            <a:noAutofit/>
          </a:bodyPr>
          <a:lstStyle>
            <a:lvl1pPr algn="ctr" defTabSz="457200" rtl="0" eaLnBrk="1" fontAlgn="base" hangingPunct="1">
              <a:lnSpc>
                <a:spcPct val="90000"/>
              </a:lnSpc>
              <a:spcBef>
                <a:spcPct val="0"/>
              </a:spcBef>
              <a:spcAft>
                <a:spcPct val="0"/>
              </a:spcAft>
              <a:defRPr sz="4500" b="1" kern="1200" baseline="0">
                <a:solidFill>
                  <a:schemeClr val="accent1">
                    <a:lumMod val="50000"/>
                  </a:schemeClr>
                </a:solidFill>
                <a:latin typeface="微软雅黑" charset="0"/>
                <a:ea typeface="微软雅黑" charset="0"/>
                <a:cs typeface="微软雅黑" charset="0"/>
              </a:defRPr>
            </a:lvl1pPr>
            <a:lvl2pPr algn="l" defTabSz="457200" rtl="0" eaLnBrk="1" fontAlgn="base" hangingPunct="1">
              <a:lnSpc>
                <a:spcPct val="90000"/>
              </a:lnSpc>
              <a:spcBef>
                <a:spcPct val="0"/>
              </a:spcBef>
              <a:spcAft>
                <a:spcPct val="0"/>
              </a:spcAft>
              <a:defRPr sz="2900">
                <a:solidFill>
                  <a:srgbClr val="F52C1E"/>
                </a:solidFill>
                <a:latin typeface="Arial" charset="0"/>
                <a:ea typeface="ＭＳ Ｐゴシック" charset="0"/>
                <a:cs typeface="ＭＳ Ｐゴシック" charset="0"/>
              </a:defRPr>
            </a:lvl2pPr>
            <a:lvl3pPr algn="l" defTabSz="457200" rtl="0" eaLnBrk="1" fontAlgn="base" hangingPunct="1">
              <a:lnSpc>
                <a:spcPct val="90000"/>
              </a:lnSpc>
              <a:spcBef>
                <a:spcPct val="0"/>
              </a:spcBef>
              <a:spcAft>
                <a:spcPct val="0"/>
              </a:spcAft>
              <a:defRPr sz="2900">
                <a:solidFill>
                  <a:srgbClr val="F52C1E"/>
                </a:solidFill>
                <a:latin typeface="Arial" charset="0"/>
                <a:ea typeface="ＭＳ Ｐゴシック" charset="0"/>
                <a:cs typeface="ＭＳ Ｐゴシック" charset="0"/>
              </a:defRPr>
            </a:lvl3pPr>
            <a:lvl4pPr algn="l" defTabSz="457200" rtl="0" eaLnBrk="1" fontAlgn="base" hangingPunct="1">
              <a:lnSpc>
                <a:spcPct val="90000"/>
              </a:lnSpc>
              <a:spcBef>
                <a:spcPct val="0"/>
              </a:spcBef>
              <a:spcAft>
                <a:spcPct val="0"/>
              </a:spcAft>
              <a:defRPr sz="2900">
                <a:solidFill>
                  <a:srgbClr val="F52C1E"/>
                </a:solidFill>
                <a:latin typeface="Arial" charset="0"/>
                <a:ea typeface="ＭＳ Ｐゴシック" charset="0"/>
                <a:cs typeface="ＭＳ Ｐゴシック" charset="0"/>
              </a:defRPr>
            </a:lvl4pPr>
            <a:lvl5pPr algn="l" defTabSz="457200" rtl="0" eaLnBrk="1" fontAlgn="base" hangingPunct="1">
              <a:lnSpc>
                <a:spcPct val="90000"/>
              </a:lnSpc>
              <a:spcBef>
                <a:spcPct val="0"/>
              </a:spcBef>
              <a:spcAft>
                <a:spcPct val="0"/>
              </a:spcAft>
              <a:defRPr sz="2900">
                <a:solidFill>
                  <a:srgbClr val="F52C1E"/>
                </a:solidFill>
                <a:latin typeface="Arial" charset="0"/>
                <a:ea typeface="ＭＳ Ｐゴシック" charset="0"/>
                <a:cs typeface="ＭＳ Ｐゴシック" charset="0"/>
              </a:defRPr>
            </a:lvl5pPr>
            <a:lvl6pPr marL="457200" algn="l" defTabSz="457200" rtl="0" eaLnBrk="1" fontAlgn="base" hangingPunct="1">
              <a:lnSpc>
                <a:spcPct val="90000"/>
              </a:lnSpc>
              <a:spcBef>
                <a:spcPct val="0"/>
              </a:spcBef>
              <a:spcAft>
                <a:spcPct val="0"/>
              </a:spcAft>
              <a:defRPr sz="2900">
                <a:solidFill>
                  <a:srgbClr val="F52C1E"/>
                </a:solidFill>
                <a:latin typeface="Arial" charset="0"/>
                <a:ea typeface="ＭＳ Ｐゴシック" charset="0"/>
                <a:cs typeface="ＭＳ Ｐゴシック" charset="0"/>
              </a:defRPr>
            </a:lvl6pPr>
            <a:lvl7pPr marL="914400" algn="l" defTabSz="457200" rtl="0" eaLnBrk="1" fontAlgn="base" hangingPunct="1">
              <a:lnSpc>
                <a:spcPct val="90000"/>
              </a:lnSpc>
              <a:spcBef>
                <a:spcPct val="0"/>
              </a:spcBef>
              <a:spcAft>
                <a:spcPct val="0"/>
              </a:spcAft>
              <a:defRPr sz="2900">
                <a:solidFill>
                  <a:srgbClr val="F52C1E"/>
                </a:solidFill>
                <a:latin typeface="Arial" charset="0"/>
                <a:ea typeface="ＭＳ Ｐゴシック" charset="0"/>
                <a:cs typeface="ＭＳ Ｐゴシック" charset="0"/>
              </a:defRPr>
            </a:lvl7pPr>
            <a:lvl8pPr marL="1371600" algn="l" defTabSz="457200" rtl="0" eaLnBrk="1" fontAlgn="base" hangingPunct="1">
              <a:lnSpc>
                <a:spcPct val="90000"/>
              </a:lnSpc>
              <a:spcBef>
                <a:spcPct val="0"/>
              </a:spcBef>
              <a:spcAft>
                <a:spcPct val="0"/>
              </a:spcAft>
              <a:defRPr sz="2900">
                <a:solidFill>
                  <a:srgbClr val="F52C1E"/>
                </a:solidFill>
                <a:latin typeface="Arial" charset="0"/>
                <a:ea typeface="ＭＳ Ｐゴシック" charset="0"/>
                <a:cs typeface="ＭＳ Ｐゴシック" charset="0"/>
              </a:defRPr>
            </a:lvl8pPr>
            <a:lvl9pPr marL="1828800" algn="l" defTabSz="457200" rtl="0" eaLnBrk="1" fontAlgn="base" hangingPunct="1">
              <a:lnSpc>
                <a:spcPct val="90000"/>
              </a:lnSpc>
              <a:spcBef>
                <a:spcPct val="0"/>
              </a:spcBef>
              <a:spcAft>
                <a:spcPct val="0"/>
              </a:spcAft>
              <a:defRPr sz="2900">
                <a:solidFill>
                  <a:srgbClr val="F52C1E"/>
                </a:solidFill>
                <a:latin typeface="Arial" charset="0"/>
                <a:ea typeface="ＭＳ Ｐゴシック" charset="0"/>
                <a:cs typeface="ＭＳ Ｐゴシック" charset="0"/>
              </a:defRPr>
            </a:lvl9pPr>
          </a:lstStyle>
          <a:p>
            <a:pPr algn="l"/>
            <a:r>
              <a:rPr kumimoji="1" lang="zh-CN" altLang="en-US" sz="1600" dirty="0" smtClean="0"/>
              <a:t>李杰</a:t>
            </a:r>
          </a:p>
          <a:p>
            <a:pPr algn="l"/>
            <a:r>
              <a:rPr kumimoji="1" lang="zh-CN" altLang="en-US" sz="1600" dirty="0" smtClean="0"/>
              <a:t>大视频事业部</a:t>
            </a:r>
          </a:p>
          <a:p>
            <a:pPr algn="l"/>
            <a:r>
              <a:rPr kumimoji="1" lang="en-US" altLang="zh-CN" sz="1600" dirty="0" smtClean="0"/>
              <a:t>2016.08.15</a:t>
            </a:r>
            <a:endParaRPr kumimoji="1" lang="zh-CN" altLang="en-US" sz="1600" dirty="0"/>
          </a:p>
        </p:txBody>
      </p:sp>
    </p:spTree>
    <p:extLst>
      <p:ext uri="{BB962C8B-B14F-4D97-AF65-F5344CB8AC3E}">
        <p14:creationId xmlns:p14="http://schemas.microsoft.com/office/powerpoint/2010/main" val="21205858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3.2 let</a:t>
            </a:r>
            <a:r>
              <a:rPr kumimoji="1" lang="zh-CN" altLang="en-US" dirty="0" smtClean="0"/>
              <a:t>和</a:t>
            </a:r>
            <a:r>
              <a:rPr kumimoji="1" lang="en-US" altLang="zh-CN" dirty="0" err="1" smtClean="0"/>
              <a:t>const</a:t>
            </a:r>
            <a:endParaRPr kumimoji="1" lang="zh-CN" altLang="en-US" dirty="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t>10</a:t>
            </a:fld>
            <a:endParaRPr kumimoji="1" lang="zh-CN" altLang="en-US"/>
          </a:p>
        </p:txBody>
      </p:sp>
      <p:pic>
        <p:nvPicPr>
          <p:cNvPr id="6" name="图片 5"/>
          <p:cNvPicPr>
            <a:picLocks noChangeAspect="1"/>
          </p:cNvPicPr>
          <p:nvPr/>
        </p:nvPicPr>
        <p:blipFill>
          <a:blip r:embed="rId3"/>
          <a:stretch>
            <a:fillRect/>
          </a:stretch>
        </p:blipFill>
        <p:spPr>
          <a:xfrm>
            <a:off x="623892" y="1203598"/>
            <a:ext cx="7645400" cy="838200"/>
          </a:xfrm>
          <a:prstGeom prst="rect">
            <a:avLst/>
          </a:prstGeom>
        </p:spPr>
      </p:pic>
      <p:pic>
        <p:nvPicPr>
          <p:cNvPr id="8" name="图片 7"/>
          <p:cNvPicPr>
            <a:picLocks noChangeAspect="1"/>
          </p:cNvPicPr>
          <p:nvPr/>
        </p:nvPicPr>
        <p:blipFill>
          <a:blip r:embed="rId4"/>
          <a:stretch>
            <a:fillRect/>
          </a:stretch>
        </p:blipFill>
        <p:spPr>
          <a:xfrm>
            <a:off x="623892" y="2490540"/>
            <a:ext cx="7645400" cy="1193800"/>
          </a:xfrm>
          <a:prstGeom prst="rect">
            <a:avLst/>
          </a:prstGeom>
        </p:spPr>
      </p:pic>
    </p:spTree>
    <p:extLst>
      <p:ext uri="{BB962C8B-B14F-4D97-AF65-F5344CB8AC3E}">
        <p14:creationId xmlns:p14="http://schemas.microsoft.com/office/powerpoint/2010/main" val="12229307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3.3 </a:t>
            </a:r>
            <a:r>
              <a:rPr kumimoji="1" lang="zh-CN" altLang="en-US" dirty="0" smtClean="0"/>
              <a:t>解构</a:t>
            </a:r>
            <a:endParaRPr kumimoji="1" lang="zh-CN" altLang="en-US" dirty="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t>11</a:t>
            </a:fld>
            <a:endParaRPr kumimoji="1" lang="zh-CN" altLang="en-US"/>
          </a:p>
        </p:txBody>
      </p:sp>
      <p:pic>
        <p:nvPicPr>
          <p:cNvPr id="5" name="图片 4"/>
          <p:cNvPicPr>
            <a:picLocks noChangeAspect="1"/>
          </p:cNvPicPr>
          <p:nvPr/>
        </p:nvPicPr>
        <p:blipFill>
          <a:blip r:embed="rId3"/>
          <a:stretch>
            <a:fillRect/>
          </a:stretch>
        </p:blipFill>
        <p:spPr>
          <a:xfrm>
            <a:off x="222250" y="1390650"/>
            <a:ext cx="8699500" cy="2362200"/>
          </a:xfrm>
          <a:prstGeom prst="rect">
            <a:avLst/>
          </a:prstGeom>
        </p:spPr>
      </p:pic>
    </p:spTree>
    <p:extLst>
      <p:ext uri="{BB962C8B-B14F-4D97-AF65-F5344CB8AC3E}">
        <p14:creationId xmlns:p14="http://schemas.microsoft.com/office/powerpoint/2010/main" val="9867966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3.4 </a:t>
            </a:r>
            <a:r>
              <a:rPr kumimoji="1" lang="zh-CN" altLang="en-US" dirty="0" smtClean="0"/>
              <a:t>箭头操作符</a:t>
            </a:r>
            <a:endParaRPr kumimoji="1" lang="zh-CN" altLang="en-US" dirty="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t>12</a:t>
            </a:fld>
            <a:endParaRPr kumimoji="1" lang="zh-CN" altLang="en-US"/>
          </a:p>
        </p:txBody>
      </p:sp>
      <p:pic>
        <p:nvPicPr>
          <p:cNvPr id="5" name="图片 4"/>
          <p:cNvPicPr>
            <a:picLocks noChangeAspect="1"/>
          </p:cNvPicPr>
          <p:nvPr/>
        </p:nvPicPr>
        <p:blipFill>
          <a:blip r:embed="rId3"/>
          <a:stretch>
            <a:fillRect/>
          </a:stretch>
        </p:blipFill>
        <p:spPr>
          <a:xfrm>
            <a:off x="613875" y="1491630"/>
            <a:ext cx="7835879" cy="1921831"/>
          </a:xfrm>
          <a:prstGeom prst="rect">
            <a:avLst/>
          </a:prstGeom>
        </p:spPr>
      </p:pic>
    </p:spTree>
    <p:extLst>
      <p:ext uri="{BB962C8B-B14F-4D97-AF65-F5344CB8AC3E}">
        <p14:creationId xmlns:p14="http://schemas.microsoft.com/office/powerpoint/2010/main" val="278385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3.5 </a:t>
            </a:r>
            <a:r>
              <a:rPr kumimoji="1" lang="zh-CN" altLang="en-US" dirty="0" smtClean="0"/>
              <a:t>字符串模板</a:t>
            </a:r>
            <a:endParaRPr kumimoji="1" lang="zh-CN" altLang="en-US" dirty="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t>13</a:t>
            </a:fld>
            <a:endParaRPr kumimoji="1" lang="zh-CN" altLang="en-US"/>
          </a:p>
        </p:txBody>
      </p:sp>
      <p:pic>
        <p:nvPicPr>
          <p:cNvPr id="3" name="图片 2"/>
          <p:cNvPicPr>
            <a:picLocks noChangeAspect="1"/>
          </p:cNvPicPr>
          <p:nvPr/>
        </p:nvPicPr>
        <p:blipFill>
          <a:blip r:embed="rId3"/>
          <a:stretch>
            <a:fillRect/>
          </a:stretch>
        </p:blipFill>
        <p:spPr>
          <a:xfrm>
            <a:off x="1924050" y="1943100"/>
            <a:ext cx="5295900" cy="1257300"/>
          </a:xfrm>
          <a:prstGeom prst="rect">
            <a:avLst/>
          </a:prstGeom>
        </p:spPr>
      </p:pic>
    </p:spTree>
    <p:extLst>
      <p:ext uri="{BB962C8B-B14F-4D97-AF65-F5344CB8AC3E}">
        <p14:creationId xmlns:p14="http://schemas.microsoft.com/office/powerpoint/2010/main" val="3550241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3.6 </a:t>
            </a:r>
            <a:r>
              <a:rPr kumimoji="1" lang="zh-CN" altLang="en-US" dirty="0" smtClean="0"/>
              <a:t>增强的对象字面量</a:t>
            </a:r>
            <a:endParaRPr kumimoji="1" lang="zh-CN" altLang="en-US" dirty="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t>14</a:t>
            </a:fld>
            <a:endParaRPr kumimoji="1" lang="zh-CN" altLang="en-US"/>
          </a:p>
        </p:txBody>
      </p:sp>
      <p:pic>
        <p:nvPicPr>
          <p:cNvPr id="5" name="图片 4"/>
          <p:cNvPicPr>
            <a:picLocks noChangeAspect="1"/>
          </p:cNvPicPr>
          <p:nvPr/>
        </p:nvPicPr>
        <p:blipFill>
          <a:blip r:embed="rId3"/>
          <a:stretch>
            <a:fillRect/>
          </a:stretch>
        </p:blipFill>
        <p:spPr>
          <a:xfrm>
            <a:off x="827584" y="790798"/>
            <a:ext cx="7505700" cy="4013200"/>
          </a:xfrm>
          <a:prstGeom prst="rect">
            <a:avLst/>
          </a:prstGeom>
        </p:spPr>
      </p:pic>
    </p:spTree>
    <p:extLst>
      <p:ext uri="{BB962C8B-B14F-4D97-AF65-F5344CB8AC3E}">
        <p14:creationId xmlns:p14="http://schemas.microsoft.com/office/powerpoint/2010/main" val="6485331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3.7 </a:t>
            </a:r>
            <a:r>
              <a:rPr kumimoji="1" lang="zh-CN" altLang="en-US" dirty="0" smtClean="0"/>
              <a:t>类的支持</a:t>
            </a:r>
            <a:endParaRPr kumimoji="1" lang="zh-CN" altLang="en-US" dirty="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t>15</a:t>
            </a:fld>
            <a:endParaRPr kumimoji="1" lang="zh-CN" altLang="en-US"/>
          </a:p>
        </p:txBody>
      </p:sp>
      <p:pic>
        <p:nvPicPr>
          <p:cNvPr id="3" name="图片 2"/>
          <p:cNvPicPr>
            <a:picLocks noChangeAspect="1"/>
          </p:cNvPicPr>
          <p:nvPr/>
        </p:nvPicPr>
        <p:blipFill>
          <a:blip r:embed="rId3"/>
          <a:stretch>
            <a:fillRect/>
          </a:stretch>
        </p:blipFill>
        <p:spPr>
          <a:xfrm>
            <a:off x="1949899" y="846605"/>
            <a:ext cx="5687595" cy="3907452"/>
          </a:xfrm>
          <a:prstGeom prst="rect">
            <a:avLst/>
          </a:prstGeom>
        </p:spPr>
      </p:pic>
    </p:spTree>
    <p:extLst>
      <p:ext uri="{BB962C8B-B14F-4D97-AF65-F5344CB8AC3E}">
        <p14:creationId xmlns:p14="http://schemas.microsoft.com/office/powerpoint/2010/main" val="11680951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3.8 </a:t>
            </a:r>
            <a:r>
              <a:rPr kumimoji="1" lang="zh-CN" altLang="en-US" dirty="0" smtClean="0"/>
              <a:t>参数默认值，不定参数，拓展参数</a:t>
            </a:r>
            <a:endParaRPr kumimoji="1" lang="zh-CN" altLang="en-US" dirty="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t>16</a:t>
            </a:fld>
            <a:endParaRPr kumimoji="1" lang="zh-CN" altLang="en-US"/>
          </a:p>
        </p:txBody>
      </p:sp>
      <p:pic>
        <p:nvPicPr>
          <p:cNvPr id="3" name="图片 2"/>
          <p:cNvPicPr>
            <a:picLocks noChangeAspect="1"/>
          </p:cNvPicPr>
          <p:nvPr/>
        </p:nvPicPr>
        <p:blipFill>
          <a:blip r:embed="rId3"/>
          <a:stretch>
            <a:fillRect/>
          </a:stretch>
        </p:blipFill>
        <p:spPr>
          <a:xfrm>
            <a:off x="895350" y="895350"/>
            <a:ext cx="7353300" cy="3352800"/>
          </a:xfrm>
          <a:prstGeom prst="rect">
            <a:avLst/>
          </a:prstGeom>
        </p:spPr>
      </p:pic>
    </p:spTree>
    <p:extLst>
      <p:ext uri="{BB962C8B-B14F-4D97-AF65-F5344CB8AC3E}">
        <p14:creationId xmlns:p14="http://schemas.microsoft.com/office/powerpoint/2010/main" val="2495245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3.9 </a:t>
            </a:r>
            <a:r>
              <a:rPr kumimoji="1" lang="zh-CN" altLang="en-US" dirty="0" smtClean="0"/>
              <a:t>模块</a:t>
            </a:r>
            <a:endParaRPr kumimoji="1" lang="zh-CN" altLang="en-US" dirty="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t>17</a:t>
            </a:fld>
            <a:endParaRPr kumimoji="1" lang="zh-CN" altLang="en-US"/>
          </a:p>
        </p:txBody>
      </p:sp>
      <p:pic>
        <p:nvPicPr>
          <p:cNvPr id="3" name="图片 2"/>
          <p:cNvPicPr>
            <a:picLocks noChangeAspect="1"/>
          </p:cNvPicPr>
          <p:nvPr/>
        </p:nvPicPr>
        <p:blipFill>
          <a:blip r:embed="rId3"/>
          <a:stretch>
            <a:fillRect/>
          </a:stretch>
        </p:blipFill>
        <p:spPr>
          <a:xfrm>
            <a:off x="586408" y="783316"/>
            <a:ext cx="8100392" cy="3955487"/>
          </a:xfrm>
          <a:prstGeom prst="rect">
            <a:avLst/>
          </a:prstGeom>
        </p:spPr>
      </p:pic>
    </p:spTree>
    <p:extLst>
      <p:ext uri="{BB962C8B-B14F-4D97-AF65-F5344CB8AC3E}">
        <p14:creationId xmlns:p14="http://schemas.microsoft.com/office/powerpoint/2010/main" val="4124069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3.10 Promise</a:t>
            </a:r>
            <a:endParaRPr kumimoji="1" lang="zh-CN" altLang="en-US" dirty="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t>18</a:t>
            </a:fld>
            <a:endParaRPr kumimoji="1" lang="zh-CN" altLang="en-US"/>
          </a:p>
        </p:txBody>
      </p:sp>
      <p:pic>
        <p:nvPicPr>
          <p:cNvPr id="3" name="图片 2"/>
          <p:cNvPicPr>
            <a:picLocks noChangeAspect="1"/>
          </p:cNvPicPr>
          <p:nvPr/>
        </p:nvPicPr>
        <p:blipFill>
          <a:blip r:embed="rId3"/>
          <a:stretch>
            <a:fillRect/>
          </a:stretch>
        </p:blipFill>
        <p:spPr>
          <a:xfrm>
            <a:off x="317500" y="627534"/>
            <a:ext cx="8509000" cy="4191000"/>
          </a:xfrm>
          <a:prstGeom prst="rect">
            <a:avLst/>
          </a:prstGeom>
        </p:spPr>
      </p:pic>
    </p:spTree>
    <p:extLst>
      <p:ext uri="{BB962C8B-B14F-4D97-AF65-F5344CB8AC3E}">
        <p14:creationId xmlns:p14="http://schemas.microsoft.com/office/powerpoint/2010/main" val="16808798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 19"/>
          <p:cNvGrpSpPr/>
          <p:nvPr/>
        </p:nvGrpSpPr>
        <p:grpSpPr>
          <a:xfrm>
            <a:off x="2843808" y="1779662"/>
            <a:ext cx="1282146" cy="1286438"/>
            <a:chOff x="1358350" y="2585002"/>
            <a:chExt cx="1709528" cy="1715250"/>
          </a:xfrm>
        </p:grpSpPr>
        <p:cxnSp>
          <p:nvCxnSpPr>
            <p:cNvPr id="10" name="直线连接符 9"/>
            <p:cNvCxnSpPr/>
            <p:nvPr/>
          </p:nvCxnSpPr>
          <p:spPr>
            <a:xfrm>
              <a:off x="1378226" y="2585002"/>
              <a:ext cx="0" cy="170307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直线连接符 10"/>
            <p:cNvCxnSpPr/>
            <p:nvPr/>
          </p:nvCxnSpPr>
          <p:spPr>
            <a:xfrm>
              <a:off x="1358350" y="2604882"/>
              <a:ext cx="1702904" cy="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 name="直线连接符 13"/>
            <p:cNvCxnSpPr/>
            <p:nvPr/>
          </p:nvCxnSpPr>
          <p:spPr>
            <a:xfrm>
              <a:off x="1364974" y="4274820"/>
              <a:ext cx="1702904" cy="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 name="直线连接符 14"/>
            <p:cNvCxnSpPr/>
            <p:nvPr/>
          </p:nvCxnSpPr>
          <p:spPr>
            <a:xfrm>
              <a:off x="3034750" y="2591187"/>
              <a:ext cx="6624" cy="211207"/>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9" name="直线连接符 18"/>
            <p:cNvCxnSpPr/>
            <p:nvPr/>
          </p:nvCxnSpPr>
          <p:spPr>
            <a:xfrm>
              <a:off x="3041672" y="4089045"/>
              <a:ext cx="6624" cy="211207"/>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21" name="副标题 2"/>
          <p:cNvSpPr txBox="1">
            <a:spLocks/>
          </p:cNvSpPr>
          <p:nvPr/>
        </p:nvSpPr>
        <p:spPr>
          <a:xfrm>
            <a:off x="5092065" y="3229470"/>
            <a:ext cx="1985545" cy="359764"/>
          </a:xfrm>
          <a:prstGeom prst="rect">
            <a:avLst/>
          </a:prstGeom>
        </p:spPr>
        <p:txBody>
          <a:bodyPr vert="horz" lIns="68580" tIns="34290" rIns="68580" bIns="34290" rtlCol="0">
            <a:norm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lgn="l"/>
            <a:endParaRPr kumimoji="1" lang="zh-CN" altLang="en-US" sz="1800" dirty="0"/>
          </a:p>
        </p:txBody>
      </p:sp>
      <p:sp>
        <p:nvSpPr>
          <p:cNvPr id="12" name="标题 1"/>
          <p:cNvSpPr txBox="1">
            <a:spLocks/>
          </p:cNvSpPr>
          <p:nvPr/>
        </p:nvSpPr>
        <p:spPr bwMode="auto">
          <a:xfrm>
            <a:off x="3493140" y="2177576"/>
            <a:ext cx="3647661" cy="466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0" rIns="91440" bIns="0" numCol="1" anchor="b" anchorCtr="0" compatLnSpc="1">
            <a:prstTxWarp prst="textNoShape">
              <a:avLst/>
            </a:prstTxWarp>
            <a:noAutofit/>
          </a:bodyPr>
          <a:lstStyle>
            <a:lvl1pPr algn="ctr" defTabSz="457200" rtl="0" eaLnBrk="1" fontAlgn="base" hangingPunct="1">
              <a:lnSpc>
                <a:spcPct val="90000"/>
              </a:lnSpc>
              <a:spcBef>
                <a:spcPct val="0"/>
              </a:spcBef>
              <a:spcAft>
                <a:spcPct val="0"/>
              </a:spcAft>
              <a:defRPr sz="4500" b="1" kern="1200" baseline="0">
                <a:solidFill>
                  <a:schemeClr val="accent1">
                    <a:lumMod val="50000"/>
                  </a:schemeClr>
                </a:solidFill>
                <a:latin typeface="微软雅黑" charset="0"/>
                <a:ea typeface="微软雅黑" charset="0"/>
                <a:cs typeface="微软雅黑" charset="0"/>
              </a:defRPr>
            </a:lvl1pPr>
            <a:lvl2pPr algn="l" defTabSz="457200" rtl="0" eaLnBrk="1" fontAlgn="base" hangingPunct="1">
              <a:lnSpc>
                <a:spcPct val="90000"/>
              </a:lnSpc>
              <a:spcBef>
                <a:spcPct val="0"/>
              </a:spcBef>
              <a:spcAft>
                <a:spcPct val="0"/>
              </a:spcAft>
              <a:defRPr sz="2900">
                <a:solidFill>
                  <a:srgbClr val="F52C1E"/>
                </a:solidFill>
                <a:latin typeface="Arial" charset="0"/>
                <a:ea typeface="ＭＳ Ｐゴシック" charset="0"/>
                <a:cs typeface="ＭＳ Ｐゴシック" charset="0"/>
              </a:defRPr>
            </a:lvl2pPr>
            <a:lvl3pPr algn="l" defTabSz="457200" rtl="0" eaLnBrk="1" fontAlgn="base" hangingPunct="1">
              <a:lnSpc>
                <a:spcPct val="90000"/>
              </a:lnSpc>
              <a:spcBef>
                <a:spcPct val="0"/>
              </a:spcBef>
              <a:spcAft>
                <a:spcPct val="0"/>
              </a:spcAft>
              <a:defRPr sz="2900">
                <a:solidFill>
                  <a:srgbClr val="F52C1E"/>
                </a:solidFill>
                <a:latin typeface="Arial" charset="0"/>
                <a:ea typeface="ＭＳ Ｐゴシック" charset="0"/>
                <a:cs typeface="ＭＳ Ｐゴシック" charset="0"/>
              </a:defRPr>
            </a:lvl3pPr>
            <a:lvl4pPr algn="l" defTabSz="457200" rtl="0" eaLnBrk="1" fontAlgn="base" hangingPunct="1">
              <a:lnSpc>
                <a:spcPct val="90000"/>
              </a:lnSpc>
              <a:spcBef>
                <a:spcPct val="0"/>
              </a:spcBef>
              <a:spcAft>
                <a:spcPct val="0"/>
              </a:spcAft>
              <a:defRPr sz="2900">
                <a:solidFill>
                  <a:srgbClr val="F52C1E"/>
                </a:solidFill>
                <a:latin typeface="Arial" charset="0"/>
                <a:ea typeface="ＭＳ Ｐゴシック" charset="0"/>
                <a:cs typeface="ＭＳ Ｐゴシック" charset="0"/>
              </a:defRPr>
            </a:lvl4pPr>
            <a:lvl5pPr algn="l" defTabSz="457200" rtl="0" eaLnBrk="1" fontAlgn="base" hangingPunct="1">
              <a:lnSpc>
                <a:spcPct val="90000"/>
              </a:lnSpc>
              <a:spcBef>
                <a:spcPct val="0"/>
              </a:spcBef>
              <a:spcAft>
                <a:spcPct val="0"/>
              </a:spcAft>
              <a:defRPr sz="2900">
                <a:solidFill>
                  <a:srgbClr val="F52C1E"/>
                </a:solidFill>
                <a:latin typeface="Arial" charset="0"/>
                <a:ea typeface="ＭＳ Ｐゴシック" charset="0"/>
                <a:cs typeface="ＭＳ Ｐゴシック" charset="0"/>
              </a:defRPr>
            </a:lvl5pPr>
            <a:lvl6pPr marL="457200" algn="l" defTabSz="457200" rtl="0" eaLnBrk="1" fontAlgn="base" hangingPunct="1">
              <a:lnSpc>
                <a:spcPct val="90000"/>
              </a:lnSpc>
              <a:spcBef>
                <a:spcPct val="0"/>
              </a:spcBef>
              <a:spcAft>
                <a:spcPct val="0"/>
              </a:spcAft>
              <a:defRPr sz="2900">
                <a:solidFill>
                  <a:srgbClr val="F52C1E"/>
                </a:solidFill>
                <a:latin typeface="Arial" charset="0"/>
                <a:ea typeface="ＭＳ Ｐゴシック" charset="0"/>
                <a:cs typeface="ＭＳ Ｐゴシック" charset="0"/>
              </a:defRPr>
            </a:lvl6pPr>
            <a:lvl7pPr marL="914400" algn="l" defTabSz="457200" rtl="0" eaLnBrk="1" fontAlgn="base" hangingPunct="1">
              <a:lnSpc>
                <a:spcPct val="90000"/>
              </a:lnSpc>
              <a:spcBef>
                <a:spcPct val="0"/>
              </a:spcBef>
              <a:spcAft>
                <a:spcPct val="0"/>
              </a:spcAft>
              <a:defRPr sz="2900">
                <a:solidFill>
                  <a:srgbClr val="F52C1E"/>
                </a:solidFill>
                <a:latin typeface="Arial" charset="0"/>
                <a:ea typeface="ＭＳ Ｐゴシック" charset="0"/>
                <a:cs typeface="ＭＳ Ｐゴシック" charset="0"/>
              </a:defRPr>
            </a:lvl7pPr>
            <a:lvl8pPr marL="1371600" algn="l" defTabSz="457200" rtl="0" eaLnBrk="1" fontAlgn="base" hangingPunct="1">
              <a:lnSpc>
                <a:spcPct val="90000"/>
              </a:lnSpc>
              <a:spcBef>
                <a:spcPct val="0"/>
              </a:spcBef>
              <a:spcAft>
                <a:spcPct val="0"/>
              </a:spcAft>
              <a:defRPr sz="2900">
                <a:solidFill>
                  <a:srgbClr val="F52C1E"/>
                </a:solidFill>
                <a:latin typeface="Arial" charset="0"/>
                <a:ea typeface="ＭＳ Ｐゴシック" charset="0"/>
                <a:cs typeface="ＭＳ Ｐゴシック" charset="0"/>
              </a:defRPr>
            </a:lvl8pPr>
            <a:lvl9pPr marL="1828800" algn="l" defTabSz="457200" rtl="0" eaLnBrk="1" fontAlgn="base" hangingPunct="1">
              <a:lnSpc>
                <a:spcPct val="90000"/>
              </a:lnSpc>
              <a:spcBef>
                <a:spcPct val="0"/>
              </a:spcBef>
              <a:spcAft>
                <a:spcPct val="0"/>
              </a:spcAft>
              <a:defRPr sz="2900">
                <a:solidFill>
                  <a:srgbClr val="F52C1E"/>
                </a:solidFill>
                <a:latin typeface="Arial" charset="0"/>
                <a:ea typeface="ＭＳ Ｐゴシック" charset="0"/>
                <a:cs typeface="ＭＳ Ｐゴシック" charset="0"/>
              </a:defRPr>
            </a:lvl9pPr>
          </a:lstStyle>
          <a:p>
            <a:pPr algn="l"/>
            <a:r>
              <a:rPr kumimoji="1" lang="en-US" altLang="zh-CN" sz="3600" dirty="0" smtClean="0"/>
              <a:t>4. </a:t>
            </a:r>
            <a:r>
              <a:rPr kumimoji="1" lang="zh-CN" altLang="en-US" sz="3600" dirty="0" smtClean="0"/>
              <a:t>关于</a:t>
            </a:r>
            <a:r>
              <a:rPr kumimoji="1" lang="en-US" altLang="zh-CN" sz="3600" dirty="0" smtClean="0"/>
              <a:t>React</a:t>
            </a:r>
            <a:endParaRPr kumimoji="1" lang="zh-CN" altLang="en-US" sz="3300" dirty="0"/>
          </a:p>
        </p:txBody>
      </p:sp>
    </p:spTree>
    <p:extLst>
      <p:ext uri="{BB962C8B-B14F-4D97-AF65-F5344CB8AC3E}">
        <p14:creationId xmlns:p14="http://schemas.microsoft.com/office/powerpoint/2010/main" val="1880439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 19"/>
          <p:cNvGrpSpPr/>
          <p:nvPr/>
        </p:nvGrpSpPr>
        <p:grpSpPr>
          <a:xfrm>
            <a:off x="2843808" y="1779662"/>
            <a:ext cx="1282146" cy="1286438"/>
            <a:chOff x="1358350" y="2585002"/>
            <a:chExt cx="1709528" cy="1715250"/>
          </a:xfrm>
        </p:grpSpPr>
        <p:cxnSp>
          <p:nvCxnSpPr>
            <p:cNvPr id="10" name="直线连接符 9"/>
            <p:cNvCxnSpPr/>
            <p:nvPr/>
          </p:nvCxnSpPr>
          <p:spPr>
            <a:xfrm>
              <a:off x="1378226" y="2585002"/>
              <a:ext cx="0" cy="170307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直线连接符 10"/>
            <p:cNvCxnSpPr/>
            <p:nvPr/>
          </p:nvCxnSpPr>
          <p:spPr>
            <a:xfrm>
              <a:off x="1358350" y="2604882"/>
              <a:ext cx="1702904" cy="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 name="直线连接符 13"/>
            <p:cNvCxnSpPr/>
            <p:nvPr/>
          </p:nvCxnSpPr>
          <p:spPr>
            <a:xfrm>
              <a:off x="1364974" y="4274820"/>
              <a:ext cx="1702904" cy="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 name="直线连接符 14"/>
            <p:cNvCxnSpPr/>
            <p:nvPr/>
          </p:nvCxnSpPr>
          <p:spPr>
            <a:xfrm>
              <a:off x="3034750" y="2591187"/>
              <a:ext cx="6624" cy="211207"/>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9" name="直线连接符 18"/>
            <p:cNvCxnSpPr/>
            <p:nvPr/>
          </p:nvCxnSpPr>
          <p:spPr>
            <a:xfrm>
              <a:off x="3041672" y="4089045"/>
              <a:ext cx="6624" cy="211207"/>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21" name="副标题 2"/>
          <p:cNvSpPr txBox="1">
            <a:spLocks/>
          </p:cNvSpPr>
          <p:nvPr/>
        </p:nvSpPr>
        <p:spPr>
          <a:xfrm>
            <a:off x="5092065" y="3229470"/>
            <a:ext cx="1985545" cy="359764"/>
          </a:xfrm>
          <a:prstGeom prst="rect">
            <a:avLst/>
          </a:prstGeom>
        </p:spPr>
        <p:txBody>
          <a:bodyPr vert="horz" lIns="68580" tIns="34290" rIns="68580" bIns="34290" rtlCol="0">
            <a:norm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lgn="l"/>
            <a:endParaRPr kumimoji="1" lang="zh-CN" altLang="en-US" sz="1800" dirty="0"/>
          </a:p>
        </p:txBody>
      </p:sp>
      <p:sp>
        <p:nvSpPr>
          <p:cNvPr id="12" name="标题 1"/>
          <p:cNvSpPr txBox="1">
            <a:spLocks/>
          </p:cNvSpPr>
          <p:nvPr/>
        </p:nvSpPr>
        <p:spPr bwMode="auto">
          <a:xfrm>
            <a:off x="3493140" y="2177576"/>
            <a:ext cx="3647661" cy="466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0" rIns="91440" bIns="0" numCol="1" anchor="b" anchorCtr="0" compatLnSpc="1">
            <a:prstTxWarp prst="textNoShape">
              <a:avLst/>
            </a:prstTxWarp>
            <a:noAutofit/>
          </a:bodyPr>
          <a:lstStyle>
            <a:lvl1pPr algn="ctr" defTabSz="457200" rtl="0" eaLnBrk="1" fontAlgn="base" hangingPunct="1">
              <a:lnSpc>
                <a:spcPct val="90000"/>
              </a:lnSpc>
              <a:spcBef>
                <a:spcPct val="0"/>
              </a:spcBef>
              <a:spcAft>
                <a:spcPct val="0"/>
              </a:spcAft>
              <a:defRPr sz="4500" b="1" kern="1200" baseline="0">
                <a:solidFill>
                  <a:schemeClr val="accent1">
                    <a:lumMod val="50000"/>
                  </a:schemeClr>
                </a:solidFill>
                <a:latin typeface="微软雅黑" charset="0"/>
                <a:ea typeface="微软雅黑" charset="0"/>
                <a:cs typeface="微软雅黑" charset="0"/>
              </a:defRPr>
            </a:lvl1pPr>
            <a:lvl2pPr algn="l" defTabSz="457200" rtl="0" eaLnBrk="1" fontAlgn="base" hangingPunct="1">
              <a:lnSpc>
                <a:spcPct val="90000"/>
              </a:lnSpc>
              <a:spcBef>
                <a:spcPct val="0"/>
              </a:spcBef>
              <a:spcAft>
                <a:spcPct val="0"/>
              </a:spcAft>
              <a:defRPr sz="2900">
                <a:solidFill>
                  <a:srgbClr val="F52C1E"/>
                </a:solidFill>
                <a:latin typeface="Arial" charset="0"/>
                <a:ea typeface="ＭＳ Ｐゴシック" charset="0"/>
                <a:cs typeface="ＭＳ Ｐゴシック" charset="0"/>
              </a:defRPr>
            </a:lvl2pPr>
            <a:lvl3pPr algn="l" defTabSz="457200" rtl="0" eaLnBrk="1" fontAlgn="base" hangingPunct="1">
              <a:lnSpc>
                <a:spcPct val="90000"/>
              </a:lnSpc>
              <a:spcBef>
                <a:spcPct val="0"/>
              </a:spcBef>
              <a:spcAft>
                <a:spcPct val="0"/>
              </a:spcAft>
              <a:defRPr sz="2900">
                <a:solidFill>
                  <a:srgbClr val="F52C1E"/>
                </a:solidFill>
                <a:latin typeface="Arial" charset="0"/>
                <a:ea typeface="ＭＳ Ｐゴシック" charset="0"/>
                <a:cs typeface="ＭＳ Ｐゴシック" charset="0"/>
              </a:defRPr>
            </a:lvl3pPr>
            <a:lvl4pPr algn="l" defTabSz="457200" rtl="0" eaLnBrk="1" fontAlgn="base" hangingPunct="1">
              <a:lnSpc>
                <a:spcPct val="90000"/>
              </a:lnSpc>
              <a:spcBef>
                <a:spcPct val="0"/>
              </a:spcBef>
              <a:spcAft>
                <a:spcPct val="0"/>
              </a:spcAft>
              <a:defRPr sz="2900">
                <a:solidFill>
                  <a:srgbClr val="F52C1E"/>
                </a:solidFill>
                <a:latin typeface="Arial" charset="0"/>
                <a:ea typeface="ＭＳ Ｐゴシック" charset="0"/>
                <a:cs typeface="ＭＳ Ｐゴシック" charset="0"/>
              </a:defRPr>
            </a:lvl4pPr>
            <a:lvl5pPr algn="l" defTabSz="457200" rtl="0" eaLnBrk="1" fontAlgn="base" hangingPunct="1">
              <a:lnSpc>
                <a:spcPct val="90000"/>
              </a:lnSpc>
              <a:spcBef>
                <a:spcPct val="0"/>
              </a:spcBef>
              <a:spcAft>
                <a:spcPct val="0"/>
              </a:spcAft>
              <a:defRPr sz="2900">
                <a:solidFill>
                  <a:srgbClr val="F52C1E"/>
                </a:solidFill>
                <a:latin typeface="Arial" charset="0"/>
                <a:ea typeface="ＭＳ Ｐゴシック" charset="0"/>
                <a:cs typeface="ＭＳ Ｐゴシック" charset="0"/>
              </a:defRPr>
            </a:lvl5pPr>
            <a:lvl6pPr marL="457200" algn="l" defTabSz="457200" rtl="0" eaLnBrk="1" fontAlgn="base" hangingPunct="1">
              <a:lnSpc>
                <a:spcPct val="90000"/>
              </a:lnSpc>
              <a:spcBef>
                <a:spcPct val="0"/>
              </a:spcBef>
              <a:spcAft>
                <a:spcPct val="0"/>
              </a:spcAft>
              <a:defRPr sz="2900">
                <a:solidFill>
                  <a:srgbClr val="F52C1E"/>
                </a:solidFill>
                <a:latin typeface="Arial" charset="0"/>
                <a:ea typeface="ＭＳ Ｐゴシック" charset="0"/>
                <a:cs typeface="ＭＳ Ｐゴシック" charset="0"/>
              </a:defRPr>
            </a:lvl6pPr>
            <a:lvl7pPr marL="914400" algn="l" defTabSz="457200" rtl="0" eaLnBrk="1" fontAlgn="base" hangingPunct="1">
              <a:lnSpc>
                <a:spcPct val="90000"/>
              </a:lnSpc>
              <a:spcBef>
                <a:spcPct val="0"/>
              </a:spcBef>
              <a:spcAft>
                <a:spcPct val="0"/>
              </a:spcAft>
              <a:defRPr sz="2900">
                <a:solidFill>
                  <a:srgbClr val="F52C1E"/>
                </a:solidFill>
                <a:latin typeface="Arial" charset="0"/>
                <a:ea typeface="ＭＳ Ｐゴシック" charset="0"/>
                <a:cs typeface="ＭＳ Ｐゴシック" charset="0"/>
              </a:defRPr>
            </a:lvl7pPr>
            <a:lvl8pPr marL="1371600" algn="l" defTabSz="457200" rtl="0" eaLnBrk="1" fontAlgn="base" hangingPunct="1">
              <a:lnSpc>
                <a:spcPct val="90000"/>
              </a:lnSpc>
              <a:spcBef>
                <a:spcPct val="0"/>
              </a:spcBef>
              <a:spcAft>
                <a:spcPct val="0"/>
              </a:spcAft>
              <a:defRPr sz="2900">
                <a:solidFill>
                  <a:srgbClr val="F52C1E"/>
                </a:solidFill>
                <a:latin typeface="Arial" charset="0"/>
                <a:ea typeface="ＭＳ Ｐゴシック" charset="0"/>
                <a:cs typeface="ＭＳ Ｐゴシック" charset="0"/>
              </a:defRPr>
            </a:lvl8pPr>
            <a:lvl9pPr marL="1828800" algn="l" defTabSz="457200" rtl="0" eaLnBrk="1" fontAlgn="base" hangingPunct="1">
              <a:lnSpc>
                <a:spcPct val="90000"/>
              </a:lnSpc>
              <a:spcBef>
                <a:spcPct val="0"/>
              </a:spcBef>
              <a:spcAft>
                <a:spcPct val="0"/>
              </a:spcAft>
              <a:defRPr sz="2900">
                <a:solidFill>
                  <a:srgbClr val="F52C1E"/>
                </a:solidFill>
                <a:latin typeface="Arial" charset="0"/>
                <a:ea typeface="ＭＳ Ｐゴシック" charset="0"/>
                <a:cs typeface="ＭＳ Ｐゴシック" charset="0"/>
              </a:defRPr>
            </a:lvl9pPr>
          </a:lstStyle>
          <a:p>
            <a:pPr algn="l"/>
            <a:r>
              <a:rPr kumimoji="1" lang="en-US" altLang="zh-CN" sz="3600" dirty="0" smtClean="0"/>
              <a:t>0. </a:t>
            </a:r>
            <a:r>
              <a:rPr kumimoji="1" lang="zh-CN" altLang="en-US" sz="3600" dirty="0" smtClean="0"/>
              <a:t>前言</a:t>
            </a:r>
            <a:endParaRPr kumimoji="1" lang="zh-CN" altLang="en-US" sz="3300" dirty="0"/>
          </a:p>
        </p:txBody>
      </p:sp>
    </p:spTree>
    <p:extLst>
      <p:ext uri="{BB962C8B-B14F-4D97-AF65-F5344CB8AC3E}">
        <p14:creationId xmlns:p14="http://schemas.microsoft.com/office/powerpoint/2010/main" val="361402860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4.1 React</a:t>
            </a:r>
            <a:r>
              <a:rPr kumimoji="1" lang="zh-CN" altLang="en-US" dirty="0" smtClean="0"/>
              <a:t>简介</a:t>
            </a:r>
            <a:endParaRPr kumimoji="1" lang="zh-CN" altLang="en-US" dirty="0"/>
          </a:p>
        </p:txBody>
      </p:sp>
      <p:sp>
        <p:nvSpPr>
          <p:cNvPr id="3" name="内容占位符 2"/>
          <p:cNvSpPr>
            <a:spLocks noGrp="1"/>
          </p:cNvSpPr>
          <p:nvPr>
            <p:ph idx="1"/>
          </p:nvPr>
        </p:nvSpPr>
        <p:spPr>
          <a:xfrm>
            <a:off x="623892" y="1158607"/>
            <a:ext cx="7836540" cy="3608657"/>
          </a:xfrm>
        </p:spPr>
        <p:txBody>
          <a:bodyPr/>
          <a:lstStyle/>
          <a:p>
            <a:r>
              <a:rPr kumimoji="1" lang="en-US" altLang="zh-CN" sz="1600" b="0" dirty="0" smtClean="0">
                <a:solidFill>
                  <a:schemeClr val="tx1"/>
                </a:solidFill>
                <a:latin typeface="微软雅黑" panose="020B0503020204020204" pitchFamily="34" charset="-122"/>
                <a:ea typeface="微软雅黑" panose="020B0503020204020204" pitchFamily="34" charset="-122"/>
              </a:rPr>
              <a:t>Facebook</a:t>
            </a:r>
            <a:r>
              <a:rPr kumimoji="1" lang="zh-CN" altLang="en-US" sz="1600" b="0" dirty="0" smtClean="0">
                <a:solidFill>
                  <a:schemeClr val="tx1"/>
                </a:solidFill>
                <a:latin typeface="微软雅黑" panose="020B0503020204020204" pitchFamily="34" charset="-122"/>
                <a:ea typeface="微软雅黑" panose="020B0503020204020204" pitchFamily="34" charset="-122"/>
              </a:rPr>
              <a:t>开源项目</a:t>
            </a:r>
          </a:p>
          <a:p>
            <a:r>
              <a:rPr kumimoji="1" lang="zh-CN" altLang="en-US" sz="1600" b="0" dirty="0" smtClean="0">
                <a:solidFill>
                  <a:schemeClr val="tx1"/>
                </a:solidFill>
                <a:latin typeface="微软雅黑" panose="020B0503020204020204" pitchFamily="34" charset="-122"/>
                <a:ea typeface="微软雅黑" panose="020B0503020204020204" pitchFamily="34" charset="-122"/>
              </a:rPr>
              <a:t>架设</a:t>
            </a:r>
            <a:r>
              <a:rPr kumimoji="1" lang="en-US" altLang="zh-CN" sz="1600" b="0" dirty="0" smtClean="0">
                <a:solidFill>
                  <a:schemeClr val="tx1"/>
                </a:solidFill>
                <a:latin typeface="微软雅黑" panose="020B0503020204020204" pitchFamily="34" charset="-122"/>
                <a:ea typeface="微软雅黑" panose="020B0503020204020204" pitchFamily="34" charset="-122"/>
              </a:rPr>
              <a:t>Instagram</a:t>
            </a:r>
            <a:endParaRPr kumimoji="1" lang="zh-CN" altLang="en-US" sz="1600" b="0" dirty="0" smtClean="0">
              <a:solidFill>
                <a:schemeClr val="tx1"/>
              </a:solidFill>
              <a:latin typeface="微软雅黑" panose="020B0503020204020204" pitchFamily="34" charset="-122"/>
              <a:ea typeface="微软雅黑" panose="020B0503020204020204" pitchFamily="34" charset="-122"/>
            </a:endParaRPr>
          </a:p>
          <a:p>
            <a:r>
              <a:rPr kumimoji="1" lang="en-US" altLang="zh-CN" sz="1600" b="0" dirty="0" smtClean="0">
                <a:solidFill>
                  <a:schemeClr val="tx1"/>
                </a:solidFill>
                <a:latin typeface="微软雅黑" panose="020B0503020204020204" pitchFamily="34" charset="-122"/>
                <a:ea typeface="微软雅黑" panose="020B0503020204020204" pitchFamily="34" charset="-122"/>
              </a:rPr>
              <a:t>2013</a:t>
            </a:r>
            <a:r>
              <a:rPr kumimoji="1" lang="zh-CN" altLang="en-US" sz="1600" b="0" dirty="0" smtClean="0">
                <a:solidFill>
                  <a:schemeClr val="tx1"/>
                </a:solidFill>
                <a:latin typeface="微软雅黑" panose="020B0503020204020204" pitchFamily="34" charset="-122"/>
                <a:ea typeface="微软雅黑" panose="020B0503020204020204" pitchFamily="34" charset="-122"/>
              </a:rPr>
              <a:t>年</a:t>
            </a:r>
            <a:r>
              <a:rPr kumimoji="1" lang="en-US" altLang="zh-CN" sz="1600" b="0" dirty="0" smtClean="0">
                <a:solidFill>
                  <a:schemeClr val="tx1"/>
                </a:solidFill>
                <a:latin typeface="微软雅黑" panose="020B0503020204020204" pitchFamily="34" charset="-122"/>
                <a:ea typeface="微软雅黑" panose="020B0503020204020204" pitchFamily="34" charset="-122"/>
              </a:rPr>
              <a:t>5</a:t>
            </a:r>
            <a:r>
              <a:rPr kumimoji="1" lang="zh-CN" altLang="en-US" sz="1600" b="0" dirty="0" smtClean="0">
                <a:solidFill>
                  <a:schemeClr val="tx1"/>
                </a:solidFill>
                <a:latin typeface="微软雅黑" panose="020B0503020204020204" pitchFamily="34" charset="-122"/>
                <a:ea typeface="微软雅黑" panose="020B0503020204020204" pitchFamily="34" charset="-122"/>
              </a:rPr>
              <a:t>月开源</a:t>
            </a:r>
            <a:endParaRPr kumimoji="1" lang="en-US" altLang="zh-CN" sz="1600" b="0" dirty="0" smtClean="0">
              <a:solidFill>
                <a:schemeClr val="tx1"/>
              </a:solidFill>
              <a:latin typeface="微软雅黑" panose="020B0503020204020204" pitchFamily="34" charset="-122"/>
              <a:ea typeface="微软雅黑" panose="020B0503020204020204" pitchFamily="34" charset="-122"/>
            </a:endParaRPr>
          </a:p>
          <a:p>
            <a:r>
              <a:rPr kumimoji="1" lang="zh-CN" altLang="en-US" sz="1600" b="0" dirty="0" smtClean="0">
                <a:solidFill>
                  <a:schemeClr val="tx1"/>
                </a:solidFill>
                <a:latin typeface="微软雅黑" panose="020B0503020204020204" pitchFamily="34" charset="-122"/>
                <a:ea typeface="微软雅黑" panose="020B0503020204020204" pitchFamily="34" charset="-122"/>
              </a:rPr>
              <a:t>收到业内广泛欢迎</a:t>
            </a:r>
          </a:p>
          <a:p>
            <a:endParaRPr kumimoji="1" lang="zh-CN" altLang="en-US" sz="1600" b="0" dirty="0" smtClean="0">
              <a:solidFill>
                <a:schemeClr val="tx1"/>
              </a:solidFill>
              <a:latin typeface="微软雅黑" panose="020B0503020204020204" pitchFamily="34" charset="-122"/>
              <a:ea typeface="微软雅黑" panose="020B0503020204020204" pitchFamily="34" charset="-122"/>
            </a:endParaRPr>
          </a:p>
          <a:p>
            <a:endParaRPr kumimoji="1" lang="zh-CN" altLang="en-US" sz="1600" b="0" dirty="0" smtClean="0">
              <a:solidFill>
                <a:schemeClr val="tx1"/>
              </a:solidFill>
              <a:latin typeface="微软雅黑" panose="020B0503020204020204" pitchFamily="34" charset="-122"/>
              <a:ea typeface="微软雅黑" panose="020B0503020204020204" pitchFamily="34" charset="-122"/>
            </a:endParaRPr>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t>20</a:t>
            </a:fld>
            <a:endParaRPr kumimoji="1" lang="zh-CN" altLang="en-US"/>
          </a:p>
        </p:txBody>
      </p:sp>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52616" y="1563638"/>
            <a:ext cx="2921000" cy="2120900"/>
          </a:xfrm>
          <a:prstGeom prst="rect">
            <a:avLst/>
          </a:prstGeom>
        </p:spPr>
      </p:pic>
    </p:spTree>
    <p:extLst>
      <p:ext uri="{BB962C8B-B14F-4D97-AF65-F5344CB8AC3E}">
        <p14:creationId xmlns:p14="http://schemas.microsoft.com/office/powerpoint/2010/main" val="12806314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150820"/>
            <a:ext cx="7248525" cy="514350"/>
          </a:xfrm>
        </p:spPr>
        <p:txBody>
          <a:bodyPr/>
          <a:lstStyle/>
          <a:p>
            <a:r>
              <a:rPr kumimoji="1" lang="en-US" altLang="zh-CN" dirty="0" smtClean="0"/>
              <a:t>4.2 React</a:t>
            </a:r>
            <a:r>
              <a:rPr kumimoji="1" lang="zh-CN" altLang="en-US" dirty="0" smtClean="0"/>
              <a:t>指数对比</a:t>
            </a:r>
            <a:endParaRPr kumimoji="1" lang="zh-CN" altLang="en-US" dirty="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t>21</a:t>
            </a:fld>
            <a:endParaRPr kumimoji="1" lang="zh-CN" altLang="en-US"/>
          </a:p>
        </p:txBody>
      </p:sp>
      <p:pic>
        <p:nvPicPr>
          <p:cNvPr id="6" name="图片 5"/>
          <p:cNvPicPr>
            <a:picLocks noChangeAspect="1"/>
          </p:cNvPicPr>
          <p:nvPr/>
        </p:nvPicPr>
        <p:blipFill>
          <a:blip r:embed="rId2"/>
          <a:stretch>
            <a:fillRect/>
          </a:stretch>
        </p:blipFill>
        <p:spPr>
          <a:xfrm>
            <a:off x="0" y="790139"/>
            <a:ext cx="9144000" cy="3865217"/>
          </a:xfrm>
          <a:prstGeom prst="rect">
            <a:avLst/>
          </a:prstGeom>
        </p:spPr>
      </p:pic>
    </p:spTree>
    <p:extLst>
      <p:ext uri="{BB962C8B-B14F-4D97-AF65-F5344CB8AC3E}">
        <p14:creationId xmlns:p14="http://schemas.microsoft.com/office/powerpoint/2010/main" val="16355502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编号占位符 3"/>
          <p:cNvSpPr>
            <a:spLocks noGrp="1"/>
          </p:cNvSpPr>
          <p:nvPr>
            <p:ph type="sldNum" sz="quarter" idx="12"/>
          </p:nvPr>
        </p:nvSpPr>
        <p:spPr/>
        <p:txBody>
          <a:bodyPr/>
          <a:lstStyle/>
          <a:p>
            <a:fld id="{66BA2CA0-7482-E041-A3A2-16017A68AF1E}" type="slidenum">
              <a:rPr kumimoji="1" lang="zh-CN" altLang="en-US" smtClean="0"/>
              <a:pPr/>
              <a:t>22</a:t>
            </a:fld>
            <a:endParaRPr kumimoji="1" lang="zh-CN" altLang="en-US"/>
          </a:p>
        </p:txBody>
      </p:sp>
      <p:graphicFrame>
        <p:nvGraphicFramePr>
          <p:cNvPr id="5" name="表格 4"/>
          <p:cNvGraphicFramePr>
            <a:graphicFrameLocks noGrp="1"/>
          </p:cNvGraphicFramePr>
          <p:nvPr>
            <p:extLst>
              <p:ext uri="{D42A27DB-BD31-4B8C-83A1-F6EECF244321}">
                <p14:modId xmlns:p14="http://schemas.microsoft.com/office/powerpoint/2010/main" val="1827524435"/>
              </p:ext>
            </p:extLst>
          </p:nvPr>
        </p:nvGraphicFramePr>
        <p:xfrm>
          <a:off x="216023" y="1337182"/>
          <a:ext cx="8748465" cy="3466816"/>
        </p:xfrm>
        <a:graphic>
          <a:graphicData uri="http://schemas.openxmlformats.org/drawingml/2006/table">
            <a:tbl>
              <a:tblPr firstRow="1" bandRow="1">
                <a:tableStyleId>{5C22544A-7EE6-4342-B048-85BDC9FD1C3A}</a:tableStyleId>
              </a:tblPr>
              <a:tblGrid>
                <a:gridCol w="2213097"/>
                <a:gridCol w="1124364"/>
                <a:gridCol w="1194637"/>
                <a:gridCol w="1264910"/>
                <a:gridCol w="1194637"/>
                <a:gridCol w="1756820"/>
              </a:tblGrid>
              <a:tr h="648071">
                <a:tc>
                  <a:txBody>
                    <a:bodyPr/>
                    <a:lstStyle/>
                    <a:p>
                      <a:endParaRPr lang="zh-CN" altLang="en-US" dirty="0"/>
                    </a:p>
                  </a:txBody>
                  <a:tcPr anchor="ctr"/>
                </a:tc>
                <a:tc>
                  <a:txBody>
                    <a:bodyPr/>
                    <a:lstStyle/>
                    <a:p>
                      <a:pPr algn="ctr"/>
                      <a:r>
                        <a:rPr lang="en-US" altLang="zh-CN" dirty="0" smtClean="0"/>
                        <a:t>React</a:t>
                      </a:r>
                      <a:endParaRPr lang="zh-CN" altLang="en-US" dirty="0"/>
                    </a:p>
                  </a:txBody>
                  <a:tcPr anchor="ctr"/>
                </a:tc>
                <a:tc>
                  <a:txBody>
                    <a:bodyPr/>
                    <a:lstStyle/>
                    <a:p>
                      <a:pPr algn="ctr"/>
                      <a:r>
                        <a:rPr lang="en-US" altLang="zh-CN" dirty="0" smtClean="0"/>
                        <a:t>Angular</a:t>
                      </a:r>
                      <a:endParaRPr lang="zh-CN" altLang="en-US" dirty="0"/>
                    </a:p>
                  </a:txBody>
                  <a:tcPr anchor="ctr"/>
                </a:tc>
                <a:tc>
                  <a:txBody>
                    <a:bodyPr/>
                    <a:lstStyle/>
                    <a:p>
                      <a:pPr algn="ctr"/>
                      <a:r>
                        <a:rPr lang="en-US" altLang="zh-CN" dirty="0" err="1" smtClean="0"/>
                        <a:t>Vue</a:t>
                      </a:r>
                      <a:endParaRPr lang="zh-CN" altLang="en-US" dirty="0"/>
                    </a:p>
                  </a:txBody>
                  <a:tcPr anchor="ctr"/>
                </a:tc>
                <a:tc>
                  <a:txBody>
                    <a:bodyPr/>
                    <a:lstStyle/>
                    <a:p>
                      <a:pPr algn="ctr"/>
                      <a:r>
                        <a:rPr lang="en-US" altLang="zh-CN" dirty="0" smtClean="0"/>
                        <a:t>Ember</a:t>
                      </a:r>
                      <a:endParaRPr lang="zh-CN" altLang="en-US" dirty="0"/>
                    </a:p>
                  </a:txBody>
                  <a:tcPr anchor="ctr"/>
                </a:tc>
                <a:tc>
                  <a:txBody>
                    <a:bodyPr/>
                    <a:lstStyle/>
                    <a:p>
                      <a:pPr algn="ctr"/>
                      <a:r>
                        <a:rPr lang="en-US" altLang="zh-CN" dirty="0" smtClean="0"/>
                        <a:t>backbone</a:t>
                      </a:r>
                      <a:endParaRPr lang="zh-CN" altLang="en-US" dirty="0"/>
                    </a:p>
                  </a:txBody>
                  <a:tcPr anchor="ctr"/>
                </a:tc>
              </a:tr>
              <a:tr h="563749">
                <a:tc>
                  <a:txBody>
                    <a:bodyPr/>
                    <a:lstStyle/>
                    <a:p>
                      <a:r>
                        <a:rPr lang="en-US" altLang="zh-CN" sz="1400" dirty="0" err="1" smtClean="0"/>
                        <a:t>Github</a:t>
                      </a:r>
                      <a:r>
                        <a:rPr lang="zh-CN" altLang="en-US" sz="1400" dirty="0" smtClean="0"/>
                        <a:t> </a:t>
                      </a:r>
                      <a:r>
                        <a:rPr lang="en-US" altLang="zh-CN" sz="1400" dirty="0" smtClean="0"/>
                        <a:t>Stars</a:t>
                      </a:r>
                      <a:endParaRPr lang="zh-CN" altLang="en-US" sz="1400" dirty="0"/>
                    </a:p>
                  </a:txBody>
                  <a:tcPr anchor="ctr"/>
                </a:tc>
                <a:tc>
                  <a:txBody>
                    <a:bodyPr/>
                    <a:lstStyle/>
                    <a:p>
                      <a:r>
                        <a:rPr lang="en-US" altLang="zh-CN" dirty="0" smtClean="0"/>
                        <a:t>46.7k</a:t>
                      </a:r>
                      <a:endParaRPr lang="zh-CN" altLang="en-US" dirty="0"/>
                    </a:p>
                  </a:txBody>
                  <a:tcPr anchor="ctr"/>
                </a:tc>
                <a:tc>
                  <a:txBody>
                    <a:bodyPr/>
                    <a:lstStyle/>
                    <a:p>
                      <a:r>
                        <a:rPr lang="en-US" altLang="zh-CN" dirty="0" smtClean="0"/>
                        <a:t>14.5k</a:t>
                      </a:r>
                      <a:endParaRPr lang="zh-CN" altLang="en-US" dirty="0"/>
                    </a:p>
                  </a:txBody>
                  <a:tcPr anchor="ctr"/>
                </a:tc>
                <a:tc>
                  <a:txBody>
                    <a:bodyPr/>
                    <a:lstStyle/>
                    <a:p>
                      <a:r>
                        <a:rPr lang="en-US" altLang="zh-CN" dirty="0" smtClean="0"/>
                        <a:t>23.8k</a:t>
                      </a:r>
                      <a:endParaRPr lang="zh-CN" altLang="en-US" dirty="0"/>
                    </a:p>
                  </a:txBody>
                  <a:tcPr anchor="ctr"/>
                </a:tc>
                <a:tc>
                  <a:txBody>
                    <a:bodyPr/>
                    <a:lstStyle/>
                    <a:p>
                      <a:r>
                        <a:rPr lang="en-US" altLang="zh-CN" dirty="0" smtClean="0"/>
                        <a:t>16.5k</a:t>
                      </a:r>
                      <a:endParaRPr lang="zh-CN" altLang="en-US" dirty="0"/>
                    </a:p>
                  </a:txBody>
                  <a:tcPr anchor="ctr"/>
                </a:tc>
                <a:tc>
                  <a:txBody>
                    <a:bodyPr/>
                    <a:lstStyle/>
                    <a:p>
                      <a:r>
                        <a:rPr lang="en-US" altLang="zh-CN" dirty="0" smtClean="0"/>
                        <a:t>25.2k</a:t>
                      </a:r>
                      <a:endParaRPr lang="zh-CN" altLang="en-US" dirty="0"/>
                    </a:p>
                  </a:txBody>
                  <a:tcPr anchor="ctr"/>
                </a:tc>
              </a:tr>
              <a:tr h="563749">
                <a:tc>
                  <a:txBody>
                    <a:bodyPr/>
                    <a:lstStyle/>
                    <a:p>
                      <a:r>
                        <a:rPr lang="en-US" altLang="zh-CN" sz="1400" dirty="0" err="1" smtClean="0"/>
                        <a:t>Github</a:t>
                      </a:r>
                      <a:r>
                        <a:rPr lang="zh-CN" altLang="en-US" sz="1400" dirty="0" smtClean="0"/>
                        <a:t> </a:t>
                      </a:r>
                      <a:r>
                        <a:rPr lang="en-US" altLang="zh-CN" sz="1400" dirty="0" smtClean="0"/>
                        <a:t>Contributor</a:t>
                      </a:r>
                      <a:endParaRPr lang="zh-CN" altLang="en-US" sz="1400" dirty="0"/>
                    </a:p>
                  </a:txBody>
                  <a:tcPr anchor="ctr"/>
                </a:tc>
                <a:tc>
                  <a:txBody>
                    <a:bodyPr/>
                    <a:lstStyle/>
                    <a:p>
                      <a:r>
                        <a:rPr lang="en-US" altLang="zh-CN" dirty="0" smtClean="0"/>
                        <a:t>752</a:t>
                      </a:r>
                      <a:endParaRPr lang="zh-CN" altLang="en-US" dirty="0"/>
                    </a:p>
                  </a:txBody>
                  <a:tcPr anchor="ctr"/>
                </a:tc>
                <a:tc>
                  <a:txBody>
                    <a:bodyPr/>
                    <a:lstStyle/>
                    <a:p>
                      <a:r>
                        <a:rPr lang="en-US" altLang="zh-CN" dirty="0" smtClean="0"/>
                        <a:t>311</a:t>
                      </a:r>
                      <a:endParaRPr lang="zh-CN" altLang="en-US" dirty="0"/>
                    </a:p>
                  </a:txBody>
                  <a:tcPr anchor="ctr"/>
                </a:tc>
                <a:tc>
                  <a:txBody>
                    <a:bodyPr/>
                    <a:lstStyle/>
                    <a:p>
                      <a:r>
                        <a:rPr lang="en-US" altLang="zh-CN" dirty="0" smtClean="0"/>
                        <a:t>81</a:t>
                      </a:r>
                      <a:endParaRPr lang="zh-CN" altLang="en-US" dirty="0"/>
                    </a:p>
                  </a:txBody>
                  <a:tcPr anchor="ctr"/>
                </a:tc>
                <a:tc>
                  <a:txBody>
                    <a:bodyPr/>
                    <a:lstStyle/>
                    <a:p>
                      <a:r>
                        <a:rPr lang="en-US" altLang="zh-CN" dirty="0" smtClean="0"/>
                        <a:t>604</a:t>
                      </a:r>
                      <a:endParaRPr lang="zh-CN" altLang="en-US" dirty="0"/>
                    </a:p>
                  </a:txBody>
                  <a:tcPr anchor="ctr"/>
                </a:tc>
                <a:tc>
                  <a:txBody>
                    <a:bodyPr/>
                    <a:lstStyle/>
                    <a:p>
                      <a:r>
                        <a:rPr lang="en-US" altLang="zh-CN" dirty="0" smtClean="0"/>
                        <a:t>290</a:t>
                      </a:r>
                      <a:endParaRPr lang="zh-CN" altLang="en-US" dirty="0"/>
                    </a:p>
                  </a:txBody>
                  <a:tcPr anchor="ctr"/>
                </a:tc>
              </a:tr>
              <a:tr h="563749">
                <a:tc>
                  <a:txBody>
                    <a:bodyPr/>
                    <a:lstStyle/>
                    <a:p>
                      <a:r>
                        <a:rPr lang="en-US" altLang="zh-CN" sz="1400" dirty="0" err="1" smtClean="0"/>
                        <a:t>StackOverflow</a:t>
                      </a:r>
                      <a:r>
                        <a:rPr lang="zh-CN" altLang="en-US" sz="1400" dirty="0" smtClean="0"/>
                        <a:t> </a:t>
                      </a:r>
                      <a:r>
                        <a:rPr lang="en-US" altLang="zh-CN" sz="1400" dirty="0" smtClean="0"/>
                        <a:t>Question</a:t>
                      </a:r>
                      <a:endParaRPr lang="zh-CN" altLang="en-US" sz="1400" dirty="0"/>
                    </a:p>
                  </a:txBody>
                  <a:tcPr anchor="ctr"/>
                </a:tc>
                <a:tc>
                  <a:txBody>
                    <a:bodyPr/>
                    <a:lstStyle/>
                    <a:p>
                      <a:r>
                        <a:rPr lang="en-US" altLang="zh-CN" dirty="0" smtClean="0"/>
                        <a:t>20K</a:t>
                      </a:r>
                      <a:endParaRPr lang="zh-CN" altLang="en-US" dirty="0"/>
                    </a:p>
                  </a:txBody>
                  <a:tcPr anchor="ctr"/>
                </a:tc>
                <a:tc>
                  <a:txBody>
                    <a:bodyPr/>
                    <a:lstStyle/>
                    <a:p>
                      <a:r>
                        <a:rPr lang="en-US" altLang="zh-CN" dirty="0" smtClean="0"/>
                        <a:t>189.6k</a:t>
                      </a:r>
                      <a:endParaRPr lang="zh-CN" altLang="en-US" dirty="0"/>
                    </a:p>
                  </a:txBody>
                  <a:tcPr anchor="ctr"/>
                </a:tc>
                <a:tc>
                  <a:txBody>
                    <a:bodyPr/>
                    <a:lstStyle/>
                    <a:p>
                      <a:r>
                        <a:rPr lang="en-US" altLang="zh-CN" dirty="0" smtClean="0"/>
                        <a:t>1.5k</a:t>
                      </a:r>
                      <a:endParaRPr lang="zh-CN" altLang="en-US" dirty="0"/>
                    </a:p>
                  </a:txBody>
                  <a:tcPr anchor="ctr"/>
                </a:tc>
                <a:tc>
                  <a:txBody>
                    <a:bodyPr/>
                    <a:lstStyle/>
                    <a:p>
                      <a:r>
                        <a:rPr lang="en-US" altLang="zh-CN" dirty="0" smtClean="0"/>
                        <a:t>19.5k</a:t>
                      </a:r>
                      <a:endParaRPr lang="zh-CN" altLang="en-US" dirty="0"/>
                    </a:p>
                  </a:txBody>
                  <a:tcPr anchor="ctr"/>
                </a:tc>
                <a:tc>
                  <a:txBody>
                    <a:bodyPr/>
                    <a:lstStyle/>
                    <a:p>
                      <a:r>
                        <a:rPr lang="en-US" altLang="zh-CN" dirty="0" smtClean="0"/>
                        <a:t>6.3k</a:t>
                      </a:r>
                      <a:endParaRPr lang="zh-CN" altLang="en-US" dirty="0"/>
                    </a:p>
                  </a:txBody>
                  <a:tcPr anchor="ctr"/>
                </a:tc>
              </a:tr>
              <a:tr h="563749">
                <a:tc>
                  <a:txBody>
                    <a:bodyPr/>
                    <a:lstStyle/>
                    <a:p>
                      <a:r>
                        <a:rPr lang="en-US" altLang="zh-CN" sz="1400" dirty="0" err="1" smtClean="0"/>
                        <a:t>StackOverflow</a:t>
                      </a:r>
                      <a:r>
                        <a:rPr lang="zh-CN" altLang="en-US" sz="1400" baseline="0" dirty="0" smtClean="0"/>
                        <a:t> </a:t>
                      </a:r>
                      <a:r>
                        <a:rPr lang="en-US" altLang="zh-CN" sz="1400" baseline="0" dirty="0" smtClean="0"/>
                        <a:t>Followers</a:t>
                      </a:r>
                      <a:endParaRPr lang="zh-CN" altLang="en-US" sz="1400" dirty="0"/>
                    </a:p>
                  </a:txBody>
                  <a:tcPr anchor="ctr"/>
                </a:tc>
                <a:tc>
                  <a:txBody>
                    <a:bodyPr/>
                    <a:lstStyle/>
                    <a:p>
                      <a:r>
                        <a:rPr lang="en-US" altLang="zh-CN" dirty="0" smtClean="0"/>
                        <a:t>14.8K</a:t>
                      </a:r>
                      <a:endParaRPr lang="zh-CN" altLang="en-US" dirty="0"/>
                    </a:p>
                  </a:txBody>
                  <a:tcPr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dirty="0" smtClean="0"/>
                        <a:t>68.4k</a:t>
                      </a:r>
                      <a:endParaRPr lang="zh-CN" altLang="en-US" dirty="0" smtClean="0"/>
                    </a:p>
                  </a:txBody>
                  <a:tcPr anchor="ctr"/>
                </a:tc>
                <a:tc>
                  <a:txBody>
                    <a:bodyPr/>
                    <a:lstStyle/>
                    <a:p>
                      <a:r>
                        <a:rPr lang="en-US" altLang="zh-CN" dirty="0" smtClean="0"/>
                        <a:t>1.1k</a:t>
                      </a:r>
                      <a:endParaRPr lang="zh-CN" altLang="en-US" dirty="0"/>
                    </a:p>
                  </a:txBody>
                  <a:tcPr anchor="ctr"/>
                </a:tc>
                <a:tc>
                  <a:txBody>
                    <a:bodyPr/>
                    <a:lstStyle/>
                    <a:p>
                      <a:r>
                        <a:rPr lang="en-US" altLang="zh-CN" dirty="0" smtClean="0"/>
                        <a:t>3.4k</a:t>
                      </a:r>
                      <a:endParaRPr lang="zh-CN" altLang="en-US" dirty="0"/>
                    </a:p>
                  </a:txBody>
                  <a:tcPr anchor="ctr"/>
                </a:tc>
                <a:tc>
                  <a:txBody>
                    <a:bodyPr/>
                    <a:lstStyle/>
                    <a:p>
                      <a:r>
                        <a:rPr lang="en-US" altLang="zh-CN" dirty="0" smtClean="0"/>
                        <a:t>19.9k</a:t>
                      </a:r>
                      <a:endParaRPr lang="zh-CN" altLang="en-US" dirty="0"/>
                    </a:p>
                  </a:txBody>
                  <a:tcPr anchor="ctr"/>
                </a:tc>
              </a:tr>
              <a:tr h="563749">
                <a:tc>
                  <a:txBody>
                    <a:bodyPr/>
                    <a:lstStyle/>
                    <a:p>
                      <a:r>
                        <a:rPr lang="en-US" altLang="zh-CN" sz="1400" dirty="0" smtClean="0"/>
                        <a:t>Original</a:t>
                      </a:r>
                      <a:r>
                        <a:rPr lang="zh-CN" altLang="en-US" sz="1400" dirty="0" smtClean="0"/>
                        <a:t> </a:t>
                      </a:r>
                      <a:r>
                        <a:rPr lang="en-US" altLang="zh-CN" sz="1400" dirty="0" smtClean="0"/>
                        <a:t>Release</a:t>
                      </a:r>
                      <a:r>
                        <a:rPr lang="zh-CN" altLang="en-US" sz="1400" dirty="0" smtClean="0"/>
                        <a:t> </a:t>
                      </a:r>
                      <a:r>
                        <a:rPr lang="en-US" altLang="zh-CN" sz="1400" dirty="0" smtClean="0"/>
                        <a:t>Year</a:t>
                      </a:r>
                      <a:endParaRPr lang="zh-CN" altLang="en-US" sz="1400" dirty="0"/>
                    </a:p>
                  </a:txBody>
                  <a:tcPr anchor="ctr"/>
                </a:tc>
                <a:tc>
                  <a:txBody>
                    <a:bodyPr/>
                    <a:lstStyle/>
                    <a:p>
                      <a:r>
                        <a:rPr lang="en-US" altLang="zh-CN" dirty="0" smtClean="0"/>
                        <a:t>2013.5</a:t>
                      </a:r>
                      <a:endParaRPr lang="zh-CN" altLang="en-US" dirty="0"/>
                    </a:p>
                  </a:txBody>
                  <a:tcPr anchor="ctr"/>
                </a:tc>
                <a:tc>
                  <a:txBody>
                    <a:bodyPr/>
                    <a:lstStyle/>
                    <a:p>
                      <a:r>
                        <a:rPr lang="en-US" altLang="zh-CN" dirty="0" smtClean="0"/>
                        <a:t>2014.9</a:t>
                      </a:r>
                      <a:endParaRPr lang="zh-CN" altLang="en-US" dirty="0"/>
                    </a:p>
                  </a:txBody>
                  <a:tcPr anchor="ctr"/>
                </a:tc>
                <a:tc>
                  <a:txBody>
                    <a:bodyPr/>
                    <a:lstStyle/>
                    <a:p>
                      <a:r>
                        <a:rPr lang="en-US" altLang="zh-CN" dirty="0" smtClean="0"/>
                        <a:t>2014.7</a:t>
                      </a:r>
                      <a:endParaRPr lang="zh-CN" altLang="en-US" dirty="0"/>
                    </a:p>
                  </a:txBody>
                  <a:tcPr anchor="ctr"/>
                </a:tc>
                <a:tc>
                  <a:txBody>
                    <a:bodyPr/>
                    <a:lstStyle/>
                    <a:p>
                      <a:r>
                        <a:rPr lang="en-US" altLang="zh-CN" dirty="0" smtClean="0"/>
                        <a:t>2011.4</a:t>
                      </a:r>
                      <a:endParaRPr lang="zh-CN" altLang="en-US" dirty="0"/>
                    </a:p>
                  </a:txBody>
                  <a:tcPr anchor="ctr"/>
                </a:tc>
                <a:tc>
                  <a:txBody>
                    <a:bodyPr/>
                    <a:lstStyle/>
                    <a:p>
                      <a:r>
                        <a:rPr lang="en-US" altLang="zh-CN" dirty="0" smtClean="0"/>
                        <a:t>2010.9</a:t>
                      </a:r>
                      <a:endParaRPr lang="zh-CN" altLang="en-US" dirty="0"/>
                    </a:p>
                  </a:txBody>
                  <a:tcPr anchor="ctr"/>
                </a:tc>
              </a:tr>
            </a:tbl>
          </a:graphicData>
        </a:graphic>
      </p:graphicFrame>
      <p:sp>
        <p:nvSpPr>
          <p:cNvPr id="7" name="标题 1"/>
          <p:cNvSpPr>
            <a:spLocks noGrp="1"/>
          </p:cNvSpPr>
          <p:nvPr>
            <p:ph type="title"/>
          </p:nvPr>
        </p:nvSpPr>
        <p:spPr>
          <a:xfrm>
            <a:off x="131787" y="976756"/>
            <a:ext cx="7248525" cy="360426"/>
          </a:xfrm>
        </p:spPr>
        <p:txBody>
          <a:bodyPr/>
          <a:lstStyle/>
          <a:p>
            <a:r>
              <a:rPr kumimoji="1" lang="zh-CN" altLang="en-US" sz="2000" smtClean="0"/>
              <a:t>数据获取时间</a:t>
            </a:r>
            <a:r>
              <a:rPr kumimoji="1" lang="zh-CN" altLang="en-US" sz="2000" dirty="0" smtClean="0"/>
              <a:t>：</a:t>
            </a:r>
            <a:r>
              <a:rPr kumimoji="1" lang="en-US" altLang="zh-CN" sz="2000" dirty="0" smtClean="0"/>
              <a:t>2016</a:t>
            </a:r>
            <a:r>
              <a:rPr kumimoji="1" lang="zh-CN" altLang="en-US" sz="2000" dirty="0" smtClean="0"/>
              <a:t>年</a:t>
            </a:r>
            <a:r>
              <a:rPr kumimoji="1" lang="en-US" altLang="zh-CN" sz="2000" dirty="0" smtClean="0"/>
              <a:t>8</a:t>
            </a:r>
            <a:r>
              <a:rPr kumimoji="1" lang="zh-CN" altLang="en-US" sz="2000" dirty="0" smtClean="0"/>
              <a:t>月</a:t>
            </a:r>
            <a:r>
              <a:rPr kumimoji="1" lang="en-US" altLang="zh-CN" sz="2000" dirty="0" smtClean="0"/>
              <a:t>5</a:t>
            </a:r>
            <a:r>
              <a:rPr kumimoji="1" lang="zh-CN" altLang="en-US" sz="2000" dirty="0" smtClean="0"/>
              <a:t>日</a:t>
            </a:r>
            <a:endParaRPr kumimoji="1" lang="zh-CN" altLang="en-US" sz="2000" dirty="0"/>
          </a:p>
        </p:txBody>
      </p:sp>
      <p:sp>
        <p:nvSpPr>
          <p:cNvPr id="8" name="标题 1"/>
          <p:cNvSpPr txBox="1">
            <a:spLocks/>
          </p:cNvSpPr>
          <p:nvPr/>
        </p:nvSpPr>
        <p:spPr bwMode="auto">
          <a:xfrm>
            <a:off x="107504" y="150820"/>
            <a:ext cx="7248525"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0" rIns="91440" bIns="0" numCol="1" anchor="t" anchorCtr="0" compatLnSpc="1">
            <a:prstTxWarp prst="textNoShape">
              <a:avLst/>
            </a:prstTxWarp>
          </a:bodyPr>
          <a:lstStyle>
            <a:lvl1pPr algn="l" defTabSz="457200" rtl="0" eaLnBrk="1" fontAlgn="base" hangingPunct="1">
              <a:lnSpc>
                <a:spcPct val="90000"/>
              </a:lnSpc>
              <a:spcBef>
                <a:spcPct val="0"/>
              </a:spcBef>
              <a:spcAft>
                <a:spcPct val="0"/>
              </a:spcAft>
              <a:defRPr sz="2800" b="1" kern="1200" baseline="0">
                <a:solidFill>
                  <a:schemeClr val="accent1">
                    <a:lumMod val="50000"/>
                  </a:schemeClr>
                </a:solidFill>
                <a:latin typeface="微软雅黑" charset="0"/>
                <a:ea typeface="微软雅黑" charset="0"/>
                <a:cs typeface="微软雅黑" charset="0"/>
              </a:defRPr>
            </a:lvl1pPr>
            <a:lvl2pPr algn="l" defTabSz="457200" rtl="0" eaLnBrk="1" fontAlgn="base" hangingPunct="1">
              <a:lnSpc>
                <a:spcPct val="90000"/>
              </a:lnSpc>
              <a:spcBef>
                <a:spcPct val="0"/>
              </a:spcBef>
              <a:spcAft>
                <a:spcPct val="0"/>
              </a:spcAft>
              <a:defRPr sz="2900">
                <a:solidFill>
                  <a:srgbClr val="F52C1E"/>
                </a:solidFill>
                <a:latin typeface="Arial" charset="0"/>
                <a:ea typeface="ＭＳ Ｐゴシック" charset="0"/>
                <a:cs typeface="ＭＳ Ｐゴシック" charset="0"/>
              </a:defRPr>
            </a:lvl2pPr>
            <a:lvl3pPr algn="l" defTabSz="457200" rtl="0" eaLnBrk="1" fontAlgn="base" hangingPunct="1">
              <a:lnSpc>
                <a:spcPct val="90000"/>
              </a:lnSpc>
              <a:spcBef>
                <a:spcPct val="0"/>
              </a:spcBef>
              <a:spcAft>
                <a:spcPct val="0"/>
              </a:spcAft>
              <a:defRPr sz="2900">
                <a:solidFill>
                  <a:srgbClr val="F52C1E"/>
                </a:solidFill>
                <a:latin typeface="Arial" charset="0"/>
                <a:ea typeface="ＭＳ Ｐゴシック" charset="0"/>
                <a:cs typeface="ＭＳ Ｐゴシック" charset="0"/>
              </a:defRPr>
            </a:lvl3pPr>
            <a:lvl4pPr algn="l" defTabSz="457200" rtl="0" eaLnBrk="1" fontAlgn="base" hangingPunct="1">
              <a:lnSpc>
                <a:spcPct val="90000"/>
              </a:lnSpc>
              <a:spcBef>
                <a:spcPct val="0"/>
              </a:spcBef>
              <a:spcAft>
                <a:spcPct val="0"/>
              </a:spcAft>
              <a:defRPr sz="2900">
                <a:solidFill>
                  <a:srgbClr val="F52C1E"/>
                </a:solidFill>
                <a:latin typeface="Arial" charset="0"/>
                <a:ea typeface="ＭＳ Ｐゴシック" charset="0"/>
                <a:cs typeface="ＭＳ Ｐゴシック" charset="0"/>
              </a:defRPr>
            </a:lvl4pPr>
            <a:lvl5pPr algn="l" defTabSz="457200" rtl="0" eaLnBrk="1" fontAlgn="base" hangingPunct="1">
              <a:lnSpc>
                <a:spcPct val="90000"/>
              </a:lnSpc>
              <a:spcBef>
                <a:spcPct val="0"/>
              </a:spcBef>
              <a:spcAft>
                <a:spcPct val="0"/>
              </a:spcAft>
              <a:defRPr sz="2900">
                <a:solidFill>
                  <a:srgbClr val="F52C1E"/>
                </a:solidFill>
                <a:latin typeface="Arial" charset="0"/>
                <a:ea typeface="ＭＳ Ｐゴシック" charset="0"/>
                <a:cs typeface="ＭＳ Ｐゴシック" charset="0"/>
              </a:defRPr>
            </a:lvl5pPr>
            <a:lvl6pPr marL="457200" algn="l" defTabSz="457200" rtl="0" eaLnBrk="1" fontAlgn="base" hangingPunct="1">
              <a:lnSpc>
                <a:spcPct val="90000"/>
              </a:lnSpc>
              <a:spcBef>
                <a:spcPct val="0"/>
              </a:spcBef>
              <a:spcAft>
                <a:spcPct val="0"/>
              </a:spcAft>
              <a:defRPr sz="2900">
                <a:solidFill>
                  <a:srgbClr val="F52C1E"/>
                </a:solidFill>
                <a:latin typeface="Arial" charset="0"/>
                <a:ea typeface="ＭＳ Ｐゴシック" charset="0"/>
                <a:cs typeface="ＭＳ Ｐゴシック" charset="0"/>
              </a:defRPr>
            </a:lvl6pPr>
            <a:lvl7pPr marL="914400" algn="l" defTabSz="457200" rtl="0" eaLnBrk="1" fontAlgn="base" hangingPunct="1">
              <a:lnSpc>
                <a:spcPct val="90000"/>
              </a:lnSpc>
              <a:spcBef>
                <a:spcPct val="0"/>
              </a:spcBef>
              <a:spcAft>
                <a:spcPct val="0"/>
              </a:spcAft>
              <a:defRPr sz="2900">
                <a:solidFill>
                  <a:srgbClr val="F52C1E"/>
                </a:solidFill>
                <a:latin typeface="Arial" charset="0"/>
                <a:ea typeface="ＭＳ Ｐゴシック" charset="0"/>
                <a:cs typeface="ＭＳ Ｐゴシック" charset="0"/>
              </a:defRPr>
            </a:lvl7pPr>
            <a:lvl8pPr marL="1371600" algn="l" defTabSz="457200" rtl="0" eaLnBrk="1" fontAlgn="base" hangingPunct="1">
              <a:lnSpc>
                <a:spcPct val="90000"/>
              </a:lnSpc>
              <a:spcBef>
                <a:spcPct val="0"/>
              </a:spcBef>
              <a:spcAft>
                <a:spcPct val="0"/>
              </a:spcAft>
              <a:defRPr sz="2900">
                <a:solidFill>
                  <a:srgbClr val="F52C1E"/>
                </a:solidFill>
                <a:latin typeface="Arial" charset="0"/>
                <a:ea typeface="ＭＳ Ｐゴシック" charset="0"/>
                <a:cs typeface="ＭＳ Ｐゴシック" charset="0"/>
              </a:defRPr>
            </a:lvl8pPr>
            <a:lvl9pPr marL="1828800" algn="l" defTabSz="457200" rtl="0" eaLnBrk="1" fontAlgn="base" hangingPunct="1">
              <a:lnSpc>
                <a:spcPct val="90000"/>
              </a:lnSpc>
              <a:spcBef>
                <a:spcPct val="0"/>
              </a:spcBef>
              <a:spcAft>
                <a:spcPct val="0"/>
              </a:spcAft>
              <a:defRPr sz="2900">
                <a:solidFill>
                  <a:srgbClr val="F52C1E"/>
                </a:solidFill>
                <a:latin typeface="Arial" charset="0"/>
                <a:ea typeface="ＭＳ Ｐゴシック" charset="0"/>
                <a:cs typeface="ＭＳ Ｐゴシック" charset="0"/>
              </a:defRPr>
            </a:lvl9pPr>
          </a:lstStyle>
          <a:p>
            <a:r>
              <a:rPr kumimoji="1" lang="en-US" altLang="zh-CN" dirty="0" smtClean="0"/>
              <a:t>4.3 React</a:t>
            </a:r>
            <a:r>
              <a:rPr kumimoji="1" lang="zh-CN" altLang="en-US" dirty="0" smtClean="0"/>
              <a:t>数据对比</a:t>
            </a:r>
            <a:endParaRPr kumimoji="1" lang="zh-CN" altLang="en-US" dirty="0"/>
          </a:p>
        </p:txBody>
      </p:sp>
    </p:spTree>
    <p:extLst>
      <p:ext uri="{BB962C8B-B14F-4D97-AF65-F5344CB8AC3E}">
        <p14:creationId xmlns:p14="http://schemas.microsoft.com/office/powerpoint/2010/main" val="16550275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4.4 </a:t>
            </a:r>
            <a:r>
              <a:rPr kumimoji="1" lang="zh-CN" altLang="en-US" dirty="0" smtClean="0"/>
              <a:t>选择</a:t>
            </a:r>
            <a:r>
              <a:rPr kumimoji="1" lang="en-US" altLang="zh-CN" dirty="0" smtClean="0"/>
              <a:t>React</a:t>
            </a:r>
            <a:r>
              <a:rPr kumimoji="1" lang="zh-CN" altLang="en-US" dirty="0" smtClean="0"/>
              <a:t>的原因</a:t>
            </a:r>
            <a:endParaRPr kumimoji="1" lang="zh-CN" altLang="en-US" dirty="0"/>
          </a:p>
        </p:txBody>
      </p:sp>
      <p:sp>
        <p:nvSpPr>
          <p:cNvPr id="3" name="内容占位符 2"/>
          <p:cNvSpPr>
            <a:spLocks noGrp="1"/>
          </p:cNvSpPr>
          <p:nvPr>
            <p:ph idx="1"/>
          </p:nvPr>
        </p:nvSpPr>
        <p:spPr>
          <a:xfrm>
            <a:off x="623892" y="915566"/>
            <a:ext cx="7836540" cy="3608657"/>
          </a:xfrm>
        </p:spPr>
        <p:txBody>
          <a:bodyPr/>
          <a:lstStyle/>
          <a:p>
            <a:r>
              <a:rPr kumimoji="1" lang="zh-CN" altLang="en-US" sz="2000" b="0" dirty="0" smtClean="0">
                <a:solidFill>
                  <a:schemeClr val="tx1"/>
                </a:solidFill>
                <a:latin typeface="微软雅黑" panose="020B0503020204020204" pitchFamily="34" charset="-122"/>
                <a:ea typeface="微软雅黑" panose="020B0503020204020204" pitchFamily="34" charset="-122"/>
              </a:rPr>
              <a:t>简单易学，上手快</a:t>
            </a:r>
          </a:p>
          <a:p>
            <a:r>
              <a:rPr kumimoji="1" lang="en-US" altLang="zh-CN" sz="2000" b="0" dirty="0" smtClean="0">
                <a:solidFill>
                  <a:schemeClr val="tx1"/>
                </a:solidFill>
                <a:latin typeface="微软雅黑" panose="020B0503020204020204" pitchFamily="34" charset="-122"/>
                <a:ea typeface="微软雅黑" panose="020B0503020204020204" pitchFamily="34" charset="-122"/>
              </a:rPr>
              <a:t>JSX</a:t>
            </a:r>
            <a:r>
              <a:rPr kumimoji="1" lang="zh-CN" altLang="en-US" sz="2000" b="0" dirty="0" smtClean="0">
                <a:solidFill>
                  <a:schemeClr val="tx1"/>
                </a:solidFill>
                <a:latin typeface="微软雅黑" panose="020B0503020204020204" pitchFamily="34" charset="-122"/>
                <a:ea typeface="微软雅黑" panose="020B0503020204020204" pitchFamily="34" charset="-122"/>
              </a:rPr>
              <a:t>使编程更简单</a:t>
            </a:r>
          </a:p>
          <a:p>
            <a:r>
              <a:rPr kumimoji="1" lang="zh-CN" altLang="en-US" sz="2000" b="0" dirty="0" smtClean="0">
                <a:solidFill>
                  <a:schemeClr val="tx1"/>
                </a:solidFill>
                <a:latin typeface="微软雅黑" panose="020B0503020204020204" pitchFamily="34" charset="-122"/>
                <a:ea typeface="微软雅黑" panose="020B0503020204020204" pitchFamily="34" charset="-122"/>
              </a:rPr>
              <a:t>组件化编程方式好处多</a:t>
            </a:r>
          </a:p>
          <a:p>
            <a:r>
              <a:rPr kumimoji="1" lang="zh-CN" altLang="en-US" sz="2000" b="0" dirty="0" smtClean="0">
                <a:solidFill>
                  <a:schemeClr val="tx1"/>
                </a:solidFill>
                <a:latin typeface="微软雅黑" panose="020B0503020204020204" pitchFamily="34" charset="-122"/>
                <a:ea typeface="微软雅黑" panose="020B0503020204020204" pitchFamily="34" charset="-122"/>
              </a:rPr>
              <a:t>虚拟</a:t>
            </a:r>
            <a:r>
              <a:rPr kumimoji="1" lang="en-US" altLang="zh-CN" sz="2000" b="0" dirty="0" smtClean="0">
                <a:solidFill>
                  <a:schemeClr val="tx1"/>
                </a:solidFill>
                <a:latin typeface="微软雅黑" panose="020B0503020204020204" pitchFamily="34" charset="-122"/>
                <a:ea typeface="微软雅黑" panose="020B0503020204020204" pitchFamily="34" charset="-122"/>
              </a:rPr>
              <a:t>DOM</a:t>
            </a:r>
            <a:r>
              <a:rPr kumimoji="1" lang="zh-CN" altLang="en-US" sz="2000" b="0" dirty="0" smtClean="0">
                <a:solidFill>
                  <a:schemeClr val="tx1"/>
                </a:solidFill>
                <a:latin typeface="微软雅黑" panose="020B0503020204020204" pitchFamily="34" charset="-122"/>
                <a:ea typeface="微软雅黑" panose="020B0503020204020204" pitchFamily="34" charset="-122"/>
              </a:rPr>
              <a:t>技术，使得开发简单而页面性能又好</a:t>
            </a:r>
          </a:p>
          <a:p>
            <a:r>
              <a:rPr kumimoji="1" lang="zh-CN" altLang="en-US" sz="2000" b="0" dirty="0" smtClean="0">
                <a:solidFill>
                  <a:schemeClr val="tx1"/>
                </a:solidFill>
                <a:latin typeface="微软雅黑" panose="020B0503020204020204" pitchFamily="34" charset="-122"/>
                <a:ea typeface="微软雅黑" panose="020B0503020204020204" pitchFamily="34" charset="-122"/>
              </a:rPr>
              <a:t>前后端同构，搜索引擎更友好</a:t>
            </a:r>
          </a:p>
          <a:p>
            <a:r>
              <a:rPr kumimoji="1" lang="zh-CN" altLang="en-US" sz="2000" b="0" dirty="0" smtClean="0">
                <a:solidFill>
                  <a:schemeClr val="tx1"/>
                </a:solidFill>
                <a:latin typeface="微软雅黑" panose="020B0503020204020204" pitchFamily="34" charset="-122"/>
                <a:ea typeface="微软雅黑" panose="020B0503020204020204" pitchFamily="34" charset="-122"/>
              </a:rPr>
              <a:t>强大的开发工具</a:t>
            </a:r>
          </a:p>
          <a:p>
            <a:r>
              <a:rPr kumimoji="1" lang="zh-CN" altLang="en-US" sz="2000" b="0" dirty="0" smtClean="0">
                <a:solidFill>
                  <a:schemeClr val="tx1"/>
                </a:solidFill>
                <a:latin typeface="微软雅黑" panose="020B0503020204020204" pitchFamily="34" charset="-122"/>
                <a:ea typeface="微软雅黑" panose="020B0503020204020204" pitchFamily="34" charset="-122"/>
              </a:rPr>
              <a:t>社区强大</a:t>
            </a:r>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t>23</a:t>
            </a:fld>
            <a:endParaRPr kumimoji="1" lang="zh-CN" altLang="en-US"/>
          </a:p>
        </p:txBody>
      </p:sp>
    </p:spTree>
    <p:extLst>
      <p:ext uri="{BB962C8B-B14F-4D97-AF65-F5344CB8AC3E}">
        <p14:creationId xmlns:p14="http://schemas.microsoft.com/office/powerpoint/2010/main" val="17942925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矩形 31"/>
          <p:cNvSpPr/>
          <p:nvPr/>
        </p:nvSpPr>
        <p:spPr bwMode="auto">
          <a:xfrm>
            <a:off x="755576" y="2976944"/>
            <a:ext cx="1571844" cy="504056"/>
          </a:xfrm>
          <a:prstGeom prst="rect">
            <a:avLst/>
          </a:prstGeom>
          <a:ln/>
          <a:extLst/>
        </p:spPr>
        <p:style>
          <a:lnRef idx="2">
            <a:schemeClr val="accent1"/>
          </a:lnRef>
          <a:fillRef idx="1">
            <a:schemeClr val="lt1"/>
          </a:fillRef>
          <a:effectRef idx="0">
            <a:schemeClr val="accent1"/>
          </a:effectRef>
          <a:fontRef idx="minor">
            <a:schemeClr val="dk1"/>
          </a:fontRef>
        </p:style>
        <p:txBody>
          <a:bodyPr lIns="0" tIns="0" rIns="0" bIns="0" rtlCol="0" anchor="ctr"/>
          <a:lstStyle/>
          <a:p>
            <a:pPr marL="182880" algn="ctr" fontAlgn="auto">
              <a:spcBef>
                <a:spcPts val="0"/>
              </a:spcBef>
              <a:spcAft>
                <a:spcPts val="1500"/>
              </a:spcAft>
            </a:pPr>
            <a:r>
              <a:rPr kumimoji="1" lang="en-US" altLang="zh-CN" sz="1400" dirty="0" err="1" smtClean="0">
                <a:solidFill>
                  <a:srgbClr val="595B5A"/>
                </a:solidFill>
              </a:rPr>
              <a:t>Paypal</a:t>
            </a:r>
            <a:endParaRPr kumimoji="1" lang="zh-CN" altLang="en-US" sz="1400" dirty="0">
              <a:solidFill>
                <a:srgbClr val="595B5A"/>
              </a:solidFill>
              <a:latin typeface="+mn-lt"/>
              <a:ea typeface="+mn-ea"/>
            </a:endParaRPr>
          </a:p>
        </p:txBody>
      </p:sp>
      <p:sp>
        <p:nvSpPr>
          <p:cNvPr id="33" name="矩形 32"/>
          <p:cNvSpPr/>
          <p:nvPr/>
        </p:nvSpPr>
        <p:spPr bwMode="auto">
          <a:xfrm>
            <a:off x="2825638" y="2976944"/>
            <a:ext cx="1571844" cy="504056"/>
          </a:xfrm>
          <a:prstGeom prst="rect">
            <a:avLst/>
          </a:prstGeom>
          <a:ln/>
          <a:extLst/>
        </p:spPr>
        <p:style>
          <a:lnRef idx="2">
            <a:schemeClr val="accent1"/>
          </a:lnRef>
          <a:fillRef idx="1">
            <a:schemeClr val="lt1"/>
          </a:fillRef>
          <a:effectRef idx="0">
            <a:schemeClr val="accent1"/>
          </a:effectRef>
          <a:fontRef idx="minor">
            <a:schemeClr val="dk1"/>
          </a:fontRef>
        </p:style>
        <p:txBody>
          <a:bodyPr lIns="0" tIns="0" rIns="0" bIns="0" rtlCol="0" anchor="ctr"/>
          <a:lstStyle/>
          <a:p>
            <a:pPr marL="182880" algn="ctr" fontAlgn="auto">
              <a:spcBef>
                <a:spcPts val="0"/>
              </a:spcBef>
              <a:spcAft>
                <a:spcPts val="1500"/>
              </a:spcAft>
            </a:pPr>
            <a:r>
              <a:rPr kumimoji="1" lang="zh-CN" altLang="en-US" sz="1400" dirty="0" smtClean="0">
                <a:solidFill>
                  <a:srgbClr val="595B5A"/>
                </a:solidFill>
                <a:latin typeface="+mn-lt"/>
                <a:ea typeface="+mn-ea"/>
              </a:rPr>
              <a:t>雅虎</a:t>
            </a:r>
            <a:endParaRPr kumimoji="1" lang="zh-CN" altLang="en-US" sz="1400" dirty="0">
              <a:solidFill>
                <a:srgbClr val="595B5A"/>
              </a:solidFill>
              <a:latin typeface="+mn-lt"/>
              <a:ea typeface="+mn-ea"/>
            </a:endParaRPr>
          </a:p>
        </p:txBody>
      </p:sp>
      <p:sp>
        <p:nvSpPr>
          <p:cNvPr id="34" name="矩形 33"/>
          <p:cNvSpPr/>
          <p:nvPr/>
        </p:nvSpPr>
        <p:spPr bwMode="auto">
          <a:xfrm>
            <a:off x="4895700" y="2976944"/>
            <a:ext cx="1571844" cy="504056"/>
          </a:xfrm>
          <a:prstGeom prst="rect">
            <a:avLst/>
          </a:prstGeom>
          <a:ln/>
          <a:extLst/>
        </p:spPr>
        <p:style>
          <a:lnRef idx="2">
            <a:schemeClr val="accent1"/>
          </a:lnRef>
          <a:fillRef idx="1">
            <a:schemeClr val="lt1"/>
          </a:fillRef>
          <a:effectRef idx="0">
            <a:schemeClr val="accent1"/>
          </a:effectRef>
          <a:fontRef idx="minor">
            <a:schemeClr val="dk1"/>
          </a:fontRef>
        </p:style>
        <p:txBody>
          <a:bodyPr lIns="0" tIns="0" rIns="0" bIns="0" rtlCol="0" anchor="ctr"/>
          <a:lstStyle/>
          <a:p>
            <a:pPr marL="182880" algn="ctr" fontAlgn="auto">
              <a:spcBef>
                <a:spcPts val="0"/>
              </a:spcBef>
              <a:spcAft>
                <a:spcPts val="1500"/>
              </a:spcAft>
            </a:pPr>
            <a:r>
              <a:rPr kumimoji="1" lang="en-US" altLang="zh-CN" sz="1400" dirty="0" err="1" smtClean="0">
                <a:solidFill>
                  <a:srgbClr val="595B5A"/>
                </a:solidFill>
              </a:rPr>
              <a:t>Airbnb</a:t>
            </a:r>
            <a:endParaRPr kumimoji="1" lang="zh-CN" altLang="en-US" sz="1400" dirty="0">
              <a:solidFill>
                <a:srgbClr val="595B5A"/>
              </a:solidFill>
            </a:endParaRPr>
          </a:p>
        </p:txBody>
      </p:sp>
      <p:sp>
        <p:nvSpPr>
          <p:cNvPr id="35" name="矩形 34"/>
          <p:cNvSpPr/>
          <p:nvPr/>
        </p:nvSpPr>
        <p:spPr bwMode="auto">
          <a:xfrm>
            <a:off x="6965762" y="2976944"/>
            <a:ext cx="1571844" cy="504056"/>
          </a:xfrm>
          <a:prstGeom prst="rect">
            <a:avLst/>
          </a:prstGeom>
          <a:ln/>
          <a:extLst/>
        </p:spPr>
        <p:style>
          <a:lnRef idx="2">
            <a:schemeClr val="accent1"/>
          </a:lnRef>
          <a:fillRef idx="1">
            <a:schemeClr val="lt1"/>
          </a:fillRef>
          <a:effectRef idx="0">
            <a:schemeClr val="accent1"/>
          </a:effectRef>
          <a:fontRef idx="minor">
            <a:schemeClr val="dk1"/>
          </a:fontRef>
        </p:style>
        <p:txBody>
          <a:bodyPr lIns="0" tIns="0" rIns="0" bIns="0" rtlCol="0" anchor="ctr"/>
          <a:lstStyle/>
          <a:p>
            <a:pPr marL="182880" algn="ctr" fontAlgn="auto">
              <a:spcBef>
                <a:spcPts val="0"/>
              </a:spcBef>
              <a:spcAft>
                <a:spcPts val="1500"/>
              </a:spcAft>
            </a:pPr>
            <a:r>
              <a:rPr kumimoji="1" lang="zh-CN" altLang="en-US" sz="1400" dirty="0" smtClean="0">
                <a:solidFill>
                  <a:srgbClr val="595B5A"/>
                </a:solidFill>
                <a:latin typeface="+mn-lt"/>
                <a:ea typeface="+mn-ea"/>
              </a:rPr>
              <a:t>蚂蚁金融</a:t>
            </a:r>
            <a:endParaRPr kumimoji="1" lang="zh-CN" altLang="en-US" sz="1400" dirty="0">
              <a:solidFill>
                <a:srgbClr val="595B5A"/>
              </a:solidFill>
              <a:latin typeface="+mn-lt"/>
              <a:ea typeface="+mn-ea"/>
            </a:endParaRPr>
          </a:p>
        </p:txBody>
      </p:sp>
      <p:sp>
        <p:nvSpPr>
          <p:cNvPr id="37" name="矩形 36"/>
          <p:cNvSpPr/>
          <p:nvPr/>
        </p:nvSpPr>
        <p:spPr bwMode="auto">
          <a:xfrm>
            <a:off x="755576" y="987574"/>
            <a:ext cx="1571844" cy="504056"/>
          </a:xfrm>
          <a:prstGeom prst="rect">
            <a:avLst/>
          </a:prstGeom>
          <a:ln/>
          <a:extLst/>
        </p:spPr>
        <p:style>
          <a:lnRef idx="2">
            <a:schemeClr val="accent1"/>
          </a:lnRef>
          <a:fillRef idx="1">
            <a:schemeClr val="lt1"/>
          </a:fillRef>
          <a:effectRef idx="0">
            <a:schemeClr val="accent1"/>
          </a:effectRef>
          <a:fontRef idx="minor">
            <a:schemeClr val="dk1"/>
          </a:fontRef>
        </p:style>
        <p:txBody>
          <a:bodyPr lIns="0" tIns="0" rIns="0" bIns="0" rtlCol="0" anchor="ctr"/>
          <a:lstStyle/>
          <a:p>
            <a:pPr marL="182880" algn="ctr" fontAlgn="auto">
              <a:spcBef>
                <a:spcPts val="0"/>
              </a:spcBef>
              <a:spcAft>
                <a:spcPts val="1500"/>
              </a:spcAft>
            </a:pPr>
            <a:r>
              <a:rPr kumimoji="1" lang="zh-CN" altLang="en-US" sz="1400" dirty="0" smtClean="0">
                <a:solidFill>
                  <a:srgbClr val="595B5A"/>
                </a:solidFill>
                <a:latin typeface="+mn-lt"/>
                <a:ea typeface="+mn-ea"/>
              </a:rPr>
              <a:t>阿里</a:t>
            </a:r>
            <a:endParaRPr kumimoji="1" lang="zh-CN" altLang="en-US" sz="1400" dirty="0">
              <a:solidFill>
                <a:srgbClr val="595B5A"/>
              </a:solidFill>
              <a:latin typeface="+mn-lt"/>
              <a:ea typeface="+mn-ea"/>
            </a:endParaRPr>
          </a:p>
        </p:txBody>
      </p:sp>
      <p:sp>
        <p:nvSpPr>
          <p:cNvPr id="38" name="矩形 37"/>
          <p:cNvSpPr/>
          <p:nvPr/>
        </p:nvSpPr>
        <p:spPr bwMode="auto">
          <a:xfrm>
            <a:off x="2825638" y="987574"/>
            <a:ext cx="1571844" cy="504056"/>
          </a:xfrm>
          <a:prstGeom prst="rect">
            <a:avLst/>
          </a:prstGeom>
          <a:ln/>
          <a:extLst/>
        </p:spPr>
        <p:style>
          <a:lnRef idx="2">
            <a:schemeClr val="accent1"/>
          </a:lnRef>
          <a:fillRef idx="1">
            <a:schemeClr val="lt1"/>
          </a:fillRef>
          <a:effectRef idx="0">
            <a:schemeClr val="accent1"/>
          </a:effectRef>
          <a:fontRef idx="minor">
            <a:schemeClr val="dk1"/>
          </a:fontRef>
        </p:style>
        <p:txBody>
          <a:bodyPr lIns="0" tIns="0" rIns="0" bIns="0" rtlCol="0" anchor="ctr"/>
          <a:lstStyle/>
          <a:p>
            <a:pPr marL="182880" algn="ctr" fontAlgn="auto">
              <a:spcBef>
                <a:spcPts val="0"/>
              </a:spcBef>
              <a:spcAft>
                <a:spcPts val="1500"/>
              </a:spcAft>
            </a:pPr>
            <a:r>
              <a:rPr kumimoji="1" lang="zh-CN" altLang="en-US" sz="1400" dirty="0" smtClean="0">
                <a:solidFill>
                  <a:srgbClr val="595B5A"/>
                </a:solidFill>
                <a:latin typeface="+mn-lt"/>
                <a:ea typeface="+mn-ea"/>
              </a:rPr>
              <a:t>腾讯</a:t>
            </a:r>
            <a:endParaRPr kumimoji="1" lang="zh-CN" altLang="en-US" sz="1400" dirty="0">
              <a:solidFill>
                <a:srgbClr val="595B5A"/>
              </a:solidFill>
              <a:latin typeface="+mn-lt"/>
              <a:ea typeface="+mn-ea"/>
            </a:endParaRPr>
          </a:p>
        </p:txBody>
      </p:sp>
      <p:sp>
        <p:nvSpPr>
          <p:cNvPr id="39" name="矩形 38"/>
          <p:cNvSpPr/>
          <p:nvPr/>
        </p:nvSpPr>
        <p:spPr bwMode="auto">
          <a:xfrm>
            <a:off x="4895700" y="987574"/>
            <a:ext cx="1571844" cy="504056"/>
          </a:xfrm>
          <a:prstGeom prst="rect">
            <a:avLst/>
          </a:prstGeom>
          <a:ln/>
          <a:extLst/>
        </p:spPr>
        <p:style>
          <a:lnRef idx="2">
            <a:schemeClr val="accent1"/>
          </a:lnRef>
          <a:fillRef idx="1">
            <a:schemeClr val="lt1"/>
          </a:fillRef>
          <a:effectRef idx="0">
            <a:schemeClr val="accent1"/>
          </a:effectRef>
          <a:fontRef idx="minor">
            <a:schemeClr val="dk1"/>
          </a:fontRef>
        </p:style>
        <p:txBody>
          <a:bodyPr lIns="0" tIns="0" rIns="0" bIns="0" rtlCol="0" anchor="ctr"/>
          <a:lstStyle/>
          <a:p>
            <a:pPr marL="182880" algn="ctr" fontAlgn="auto">
              <a:spcBef>
                <a:spcPts val="0"/>
              </a:spcBef>
              <a:spcAft>
                <a:spcPts val="1500"/>
              </a:spcAft>
            </a:pPr>
            <a:r>
              <a:rPr kumimoji="1" lang="zh-CN" altLang="en-US" sz="1400" dirty="0" smtClean="0">
                <a:solidFill>
                  <a:srgbClr val="595B5A"/>
                </a:solidFill>
                <a:latin typeface="+mn-lt"/>
                <a:ea typeface="+mn-ea"/>
              </a:rPr>
              <a:t>百度</a:t>
            </a:r>
            <a:endParaRPr kumimoji="1" lang="zh-CN" altLang="en-US" sz="1400" dirty="0">
              <a:solidFill>
                <a:srgbClr val="595B5A"/>
              </a:solidFill>
              <a:latin typeface="+mn-lt"/>
              <a:ea typeface="+mn-ea"/>
            </a:endParaRPr>
          </a:p>
        </p:txBody>
      </p:sp>
      <p:sp>
        <p:nvSpPr>
          <p:cNvPr id="40" name="矩形 39"/>
          <p:cNvSpPr/>
          <p:nvPr/>
        </p:nvSpPr>
        <p:spPr bwMode="auto">
          <a:xfrm>
            <a:off x="6965762" y="987574"/>
            <a:ext cx="1571844" cy="504056"/>
          </a:xfrm>
          <a:prstGeom prst="rect">
            <a:avLst/>
          </a:prstGeom>
          <a:ln/>
          <a:extLst/>
        </p:spPr>
        <p:style>
          <a:lnRef idx="2">
            <a:schemeClr val="accent1"/>
          </a:lnRef>
          <a:fillRef idx="1">
            <a:schemeClr val="lt1"/>
          </a:fillRef>
          <a:effectRef idx="0">
            <a:schemeClr val="accent1"/>
          </a:effectRef>
          <a:fontRef idx="minor">
            <a:schemeClr val="dk1"/>
          </a:fontRef>
        </p:style>
        <p:txBody>
          <a:bodyPr lIns="0" tIns="0" rIns="0" bIns="0" rtlCol="0" anchor="ctr"/>
          <a:lstStyle/>
          <a:p>
            <a:pPr marL="182880" algn="ctr" fontAlgn="auto">
              <a:spcBef>
                <a:spcPts val="0"/>
              </a:spcBef>
              <a:spcAft>
                <a:spcPts val="1500"/>
              </a:spcAft>
            </a:pPr>
            <a:r>
              <a:rPr kumimoji="1" lang="zh-CN" altLang="en-US" sz="1400" dirty="0" smtClean="0">
                <a:solidFill>
                  <a:srgbClr val="595B5A"/>
                </a:solidFill>
                <a:latin typeface="+mn-lt"/>
                <a:ea typeface="+mn-ea"/>
              </a:rPr>
              <a:t>美团</a:t>
            </a:r>
            <a:endParaRPr kumimoji="1" lang="zh-CN" altLang="en-US" sz="1400" dirty="0">
              <a:solidFill>
                <a:srgbClr val="595B5A"/>
              </a:solidFill>
              <a:latin typeface="+mn-lt"/>
              <a:ea typeface="+mn-ea"/>
            </a:endParaRPr>
          </a:p>
        </p:txBody>
      </p:sp>
      <p:sp>
        <p:nvSpPr>
          <p:cNvPr id="42" name="矩形 41"/>
          <p:cNvSpPr/>
          <p:nvPr/>
        </p:nvSpPr>
        <p:spPr bwMode="auto">
          <a:xfrm>
            <a:off x="755576" y="1982259"/>
            <a:ext cx="1571844" cy="504056"/>
          </a:xfrm>
          <a:prstGeom prst="rect">
            <a:avLst/>
          </a:prstGeom>
          <a:ln/>
          <a:extLst/>
        </p:spPr>
        <p:style>
          <a:lnRef idx="2">
            <a:schemeClr val="accent1"/>
          </a:lnRef>
          <a:fillRef idx="1">
            <a:schemeClr val="lt1"/>
          </a:fillRef>
          <a:effectRef idx="0">
            <a:schemeClr val="accent1"/>
          </a:effectRef>
          <a:fontRef idx="minor">
            <a:schemeClr val="dk1"/>
          </a:fontRef>
        </p:style>
        <p:txBody>
          <a:bodyPr lIns="0" tIns="0" rIns="0" bIns="0" rtlCol="0" anchor="ctr"/>
          <a:lstStyle/>
          <a:p>
            <a:pPr marL="182880" algn="ctr" fontAlgn="auto">
              <a:spcBef>
                <a:spcPts val="0"/>
              </a:spcBef>
              <a:spcAft>
                <a:spcPts val="1500"/>
              </a:spcAft>
            </a:pPr>
            <a:r>
              <a:rPr kumimoji="1" lang="zh-CN" altLang="en-US" sz="1400" dirty="0" smtClean="0">
                <a:solidFill>
                  <a:srgbClr val="595B5A"/>
                </a:solidFill>
              </a:rPr>
              <a:t>去哪儿</a:t>
            </a:r>
            <a:endParaRPr kumimoji="1" lang="zh-CN" altLang="en-US" sz="1400" dirty="0">
              <a:solidFill>
                <a:srgbClr val="595B5A"/>
              </a:solidFill>
              <a:latin typeface="+mn-lt"/>
              <a:ea typeface="+mn-ea"/>
            </a:endParaRPr>
          </a:p>
        </p:txBody>
      </p:sp>
      <p:sp>
        <p:nvSpPr>
          <p:cNvPr id="43" name="矩形 42"/>
          <p:cNvSpPr/>
          <p:nvPr/>
        </p:nvSpPr>
        <p:spPr bwMode="auto">
          <a:xfrm>
            <a:off x="2825638" y="1982259"/>
            <a:ext cx="1571844" cy="504056"/>
          </a:xfrm>
          <a:prstGeom prst="rect">
            <a:avLst/>
          </a:prstGeom>
          <a:ln/>
          <a:extLst/>
        </p:spPr>
        <p:style>
          <a:lnRef idx="2">
            <a:schemeClr val="accent1"/>
          </a:lnRef>
          <a:fillRef idx="1">
            <a:schemeClr val="lt1"/>
          </a:fillRef>
          <a:effectRef idx="0">
            <a:schemeClr val="accent1"/>
          </a:effectRef>
          <a:fontRef idx="minor">
            <a:schemeClr val="dk1"/>
          </a:fontRef>
        </p:style>
        <p:txBody>
          <a:bodyPr lIns="0" tIns="0" rIns="0" bIns="0" rtlCol="0" anchor="ctr"/>
          <a:lstStyle/>
          <a:p>
            <a:pPr marL="182880" algn="ctr" fontAlgn="auto">
              <a:spcBef>
                <a:spcPts val="0"/>
              </a:spcBef>
              <a:spcAft>
                <a:spcPts val="1500"/>
              </a:spcAft>
            </a:pPr>
            <a:r>
              <a:rPr kumimoji="1" lang="zh-CN" altLang="en-US" sz="1400" dirty="0" smtClean="0">
                <a:solidFill>
                  <a:srgbClr val="595B5A"/>
                </a:solidFill>
                <a:latin typeface="+mn-lt"/>
                <a:ea typeface="+mn-ea"/>
              </a:rPr>
              <a:t>优步</a:t>
            </a:r>
            <a:endParaRPr kumimoji="1" lang="zh-CN" altLang="en-US" sz="1400" dirty="0">
              <a:solidFill>
                <a:srgbClr val="595B5A"/>
              </a:solidFill>
              <a:latin typeface="+mn-lt"/>
              <a:ea typeface="+mn-ea"/>
            </a:endParaRPr>
          </a:p>
        </p:txBody>
      </p:sp>
      <p:sp>
        <p:nvSpPr>
          <p:cNvPr id="44" name="矩形 43"/>
          <p:cNvSpPr/>
          <p:nvPr/>
        </p:nvSpPr>
        <p:spPr bwMode="auto">
          <a:xfrm>
            <a:off x="4895700" y="1982259"/>
            <a:ext cx="1571844" cy="504056"/>
          </a:xfrm>
          <a:prstGeom prst="rect">
            <a:avLst/>
          </a:prstGeom>
          <a:ln/>
          <a:extLst/>
        </p:spPr>
        <p:style>
          <a:lnRef idx="2">
            <a:schemeClr val="accent1"/>
          </a:lnRef>
          <a:fillRef idx="1">
            <a:schemeClr val="lt1"/>
          </a:fillRef>
          <a:effectRef idx="0">
            <a:schemeClr val="accent1"/>
          </a:effectRef>
          <a:fontRef idx="minor">
            <a:schemeClr val="dk1"/>
          </a:fontRef>
        </p:style>
        <p:txBody>
          <a:bodyPr lIns="0" tIns="0" rIns="0" bIns="0" rtlCol="0" anchor="ctr"/>
          <a:lstStyle/>
          <a:p>
            <a:pPr marL="182880" algn="ctr" fontAlgn="auto">
              <a:spcBef>
                <a:spcPts val="0"/>
              </a:spcBef>
              <a:spcAft>
                <a:spcPts val="1500"/>
              </a:spcAft>
            </a:pPr>
            <a:r>
              <a:rPr kumimoji="1" lang="zh-CN" altLang="en-US" sz="1400" dirty="0" smtClean="0">
                <a:solidFill>
                  <a:srgbClr val="595B5A"/>
                </a:solidFill>
                <a:latin typeface="+mn-lt"/>
                <a:ea typeface="+mn-ea"/>
              </a:rPr>
              <a:t>滴滴</a:t>
            </a:r>
            <a:endParaRPr kumimoji="1" lang="zh-CN" altLang="en-US" sz="1400" dirty="0">
              <a:solidFill>
                <a:srgbClr val="595B5A"/>
              </a:solidFill>
              <a:latin typeface="+mn-lt"/>
              <a:ea typeface="+mn-ea"/>
            </a:endParaRPr>
          </a:p>
        </p:txBody>
      </p:sp>
      <p:sp>
        <p:nvSpPr>
          <p:cNvPr id="45" name="矩形 44"/>
          <p:cNvSpPr/>
          <p:nvPr/>
        </p:nvSpPr>
        <p:spPr bwMode="auto">
          <a:xfrm>
            <a:off x="6965762" y="1982259"/>
            <a:ext cx="1571844" cy="504056"/>
          </a:xfrm>
          <a:prstGeom prst="rect">
            <a:avLst/>
          </a:prstGeom>
          <a:ln/>
          <a:extLst/>
        </p:spPr>
        <p:style>
          <a:lnRef idx="2">
            <a:schemeClr val="accent1"/>
          </a:lnRef>
          <a:fillRef idx="1">
            <a:schemeClr val="lt1"/>
          </a:fillRef>
          <a:effectRef idx="0">
            <a:schemeClr val="accent1"/>
          </a:effectRef>
          <a:fontRef idx="minor">
            <a:schemeClr val="dk1"/>
          </a:fontRef>
        </p:style>
        <p:txBody>
          <a:bodyPr lIns="0" tIns="0" rIns="0" bIns="0" rtlCol="0" anchor="ctr"/>
          <a:lstStyle/>
          <a:p>
            <a:pPr marL="182880" algn="ctr" fontAlgn="auto">
              <a:spcBef>
                <a:spcPts val="0"/>
              </a:spcBef>
              <a:spcAft>
                <a:spcPts val="1500"/>
              </a:spcAft>
            </a:pPr>
            <a:r>
              <a:rPr kumimoji="1" lang="en-US" altLang="zh-CN" sz="1400" dirty="0" err="1" smtClean="0">
                <a:solidFill>
                  <a:srgbClr val="595B5A"/>
                </a:solidFill>
                <a:latin typeface="+mn-lt"/>
                <a:ea typeface="+mn-ea"/>
              </a:rPr>
              <a:t>facebook</a:t>
            </a:r>
            <a:endParaRPr kumimoji="1" lang="zh-CN" altLang="en-US" sz="1400" dirty="0">
              <a:solidFill>
                <a:srgbClr val="595B5A"/>
              </a:solidFill>
              <a:latin typeface="+mn-lt"/>
              <a:ea typeface="+mn-ea"/>
            </a:endParaRPr>
          </a:p>
        </p:txBody>
      </p:sp>
      <p:sp>
        <p:nvSpPr>
          <p:cNvPr id="47" name="矩形 46"/>
          <p:cNvSpPr/>
          <p:nvPr/>
        </p:nvSpPr>
        <p:spPr bwMode="auto">
          <a:xfrm>
            <a:off x="755576" y="3971628"/>
            <a:ext cx="1571844" cy="504056"/>
          </a:xfrm>
          <a:prstGeom prst="rect">
            <a:avLst/>
          </a:prstGeom>
          <a:ln/>
          <a:extLst/>
        </p:spPr>
        <p:style>
          <a:lnRef idx="2">
            <a:schemeClr val="accent1"/>
          </a:lnRef>
          <a:fillRef idx="1">
            <a:schemeClr val="lt1"/>
          </a:fillRef>
          <a:effectRef idx="0">
            <a:schemeClr val="accent1"/>
          </a:effectRef>
          <a:fontRef idx="minor">
            <a:schemeClr val="dk1"/>
          </a:fontRef>
        </p:style>
        <p:txBody>
          <a:bodyPr lIns="0" tIns="0" rIns="0" bIns="0" rtlCol="0" anchor="ctr"/>
          <a:lstStyle/>
          <a:p>
            <a:pPr marL="182880" algn="ctr" fontAlgn="auto">
              <a:spcBef>
                <a:spcPts val="0"/>
              </a:spcBef>
              <a:spcAft>
                <a:spcPts val="1500"/>
              </a:spcAft>
            </a:pPr>
            <a:r>
              <a:rPr kumimoji="1" lang="en-US" altLang="zh-CN" sz="1400" dirty="0" smtClean="0">
                <a:solidFill>
                  <a:srgbClr val="595B5A"/>
                </a:solidFill>
                <a:latin typeface="+mn-lt"/>
                <a:ea typeface="+mn-ea"/>
              </a:rPr>
              <a:t>BBC</a:t>
            </a:r>
            <a:endParaRPr kumimoji="1" lang="zh-CN" altLang="en-US" sz="1400" dirty="0">
              <a:solidFill>
                <a:srgbClr val="595B5A"/>
              </a:solidFill>
              <a:latin typeface="+mn-lt"/>
              <a:ea typeface="+mn-ea"/>
            </a:endParaRPr>
          </a:p>
        </p:txBody>
      </p:sp>
      <p:sp>
        <p:nvSpPr>
          <p:cNvPr id="48" name="矩形 47"/>
          <p:cNvSpPr/>
          <p:nvPr/>
        </p:nvSpPr>
        <p:spPr bwMode="auto">
          <a:xfrm>
            <a:off x="2825638" y="3971628"/>
            <a:ext cx="1571844" cy="504056"/>
          </a:xfrm>
          <a:prstGeom prst="rect">
            <a:avLst/>
          </a:prstGeom>
          <a:ln/>
          <a:extLst/>
        </p:spPr>
        <p:style>
          <a:lnRef idx="2">
            <a:schemeClr val="accent1"/>
          </a:lnRef>
          <a:fillRef idx="1">
            <a:schemeClr val="lt1"/>
          </a:fillRef>
          <a:effectRef idx="0">
            <a:schemeClr val="accent1"/>
          </a:effectRef>
          <a:fontRef idx="minor">
            <a:schemeClr val="dk1"/>
          </a:fontRef>
        </p:style>
        <p:txBody>
          <a:bodyPr lIns="0" tIns="0" rIns="0" bIns="0" rtlCol="0" anchor="ctr"/>
          <a:lstStyle/>
          <a:p>
            <a:pPr marL="182880" algn="ctr" fontAlgn="auto">
              <a:spcBef>
                <a:spcPts val="0"/>
              </a:spcBef>
              <a:spcAft>
                <a:spcPts val="1500"/>
              </a:spcAft>
            </a:pPr>
            <a:r>
              <a:rPr kumimoji="1" lang="en-US" altLang="zh-CN" sz="1400" dirty="0" err="1" smtClean="0">
                <a:solidFill>
                  <a:srgbClr val="595B5A"/>
                </a:solidFill>
              </a:rPr>
              <a:t>Docker</a:t>
            </a:r>
            <a:endParaRPr kumimoji="1" lang="zh-CN" altLang="en-US" sz="1400" dirty="0">
              <a:solidFill>
                <a:srgbClr val="595B5A"/>
              </a:solidFill>
              <a:latin typeface="+mn-lt"/>
              <a:ea typeface="+mn-ea"/>
            </a:endParaRPr>
          </a:p>
        </p:txBody>
      </p:sp>
      <p:sp>
        <p:nvSpPr>
          <p:cNvPr id="49" name="矩形 48"/>
          <p:cNvSpPr/>
          <p:nvPr/>
        </p:nvSpPr>
        <p:spPr bwMode="auto">
          <a:xfrm>
            <a:off x="4895700" y="3971628"/>
            <a:ext cx="1571844" cy="504056"/>
          </a:xfrm>
          <a:prstGeom prst="rect">
            <a:avLst/>
          </a:prstGeom>
          <a:ln/>
          <a:extLst/>
        </p:spPr>
        <p:style>
          <a:lnRef idx="2">
            <a:schemeClr val="accent1"/>
          </a:lnRef>
          <a:fillRef idx="1">
            <a:schemeClr val="lt1"/>
          </a:fillRef>
          <a:effectRef idx="0">
            <a:schemeClr val="accent1"/>
          </a:effectRef>
          <a:fontRef idx="minor">
            <a:schemeClr val="dk1"/>
          </a:fontRef>
        </p:style>
        <p:txBody>
          <a:bodyPr lIns="0" tIns="0" rIns="0" bIns="0" rtlCol="0" anchor="ctr"/>
          <a:lstStyle/>
          <a:p>
            <a:pPr marL="182880" algn="ctr" fontAlgn="auto">
              <a:spcBef>
                <a:spcPts val="0"/>
              </a:spcBef>
              <a:spcAft>
                <a:spcPts val="1500"/>
              </a:spcAft>
            </a:pPr>
            <a:r>
              <a:rPr kumimoji="1" lang="en-US" altLang="zh-CN" sz="1400" dirty="0" smtClean="0">
                <a:solidFill>
                  <a:srgbClr val="595B5A"/>
                </a:solidFill>
                <a:latin typeface="+mn-lt"/>
                <a:ea typeface="+mn-ea"/>
              </a:rPr>
              <a:t>Instagram</a:t>
            </a:r>
            <a:endParaRPr kumimoji="1" lang="zh-CN" altLang="en-US" sz="1400" dirty="0">
              <a:solidFill>
                <a:srgbClr val="595B5A"/>
              </a:solidFill>
              <a:latin typeface="+mn-lt"/>
              <a:ea typeface="+mn-ea"/>
            </a:endParaRPr>
          </a:p>
        </p:txBody>
      </p:sp>
      <p:sp>
        <p:nvSpPr>
          <p:cNvPr id="50" name="矩形 49"/>
          <p:cNvSpPr/>
          <p:nvPr/>
        </p:nvSpPr>
        <p:spPr bwMode="auto">
          <a:xfrm>
            <a:off x="6965762" y="3971628"/>
            <a:ext cx="1571844" cy="504056"/>
          </a:xfrm>
          <a:prstGeom prst="rect">
            <a:avLst/>
          </a:prstGeom>
          <a:ln/>
          <a:extLst/>
        </p:spPr>
        <p:style>
          <a:lnRef idx="2">
            <a:schemeClr val="accent1"/>
          </a:lnRef>
          <a:fillRef idx="1">
            <a:schemeClr val="lt1"/>
          </a:fillRef>
          <a:effectRef idx="0">
            <a:schemeClr val="accent1"/>
          </a:effectRef>
          <a:fontRef idx="minor">
            <a:schemeClr val="dk1"/>
          </a:fontRef>
        </p:style>
        <p:txBody>
          <a:bodyPr lIns="0" tIns="0" rIns="0" bIns="0" rtlCol="0" anchor="ctr"/>
          <a:lstStyle/>
          <a:p>
            <a:pPr marL="182880" algn="ctr" fontAlgn="auto">
              <a:spcBef>
                <a:spcPts val="0"/>
              </a:spcBef>
              <a:spcAft>
                <a:spcPts val="1500"/>
              </a:spcAft>
            </a:pPr>
            <a:r>
              <a:rPr kumimoji="1" lang="zh-CN" altLang="en-US" sz="1400" dirty="0" smtClean="0">
                <a:solidFill>
                  <a:srgbClr val="595B5A"/>
                </a:solidFill>
                <a:latin typeface="+mn-lt"/>
                <a:ea typeface="+mn-ea"/>
              </a:rPr>
              <a:t>豆瓣</a:t>
            </a:r>
            <a:endParaRPr kumimoji="1" lang="zh-CN" altLang="en-US" sz="1400" dirty="0">
              <a:solidFill>
                <a:srgbClr val="595B5A"/>
              </a:solidFill>
              <a:latin typeface="+mn-lt"/>
              <a:ea typeface="+mn-ea"/>
            </a:endParaRPr>
          </a:p>
        </p:txBody>
      </p:sp>
      <p:sp>
        <p:nvSpPr>
          <p:cNvPr id="2" name="标题 1"/>
          <p:cNvSpPr>
            <a:spLocks noGrp="1"/>
          </p:cNvSpPr>
          <p:nvPr>
            <p:ph type="title"/>
          </p:nvPr>
        </p:nvSpPr>
        <p:spPr/>
        <p:txBody>
          <a:bodyPr/>
          <a:lstStyle/>
          <a:p>
            <a:r>
              <a:rPr kumimoji="1" lang="en-US" altLang="zh-CN" dirty="0" smtClean="0"/>
              <a:t>4.5 </a:t>
            </a:r>
            <a:r>
              <a:rPr kumimoji="1" lang="zh-CN" altLang="en-US" dirty="0" smtClean="0"/>
              <a:t>使用</a:t>
            </a:r>
            <a:r>
              <a:rPr kumimoji="1" lang="en-US" altLang="zh-CN" dirty="0" smtClean="0"/>
              <a:t>React</a:t>
            </a:r>
            <a:r>
              <a:rPr kumimoji="1" lang="zh-CN" altLang="en-US" dirty="0" smtClean="0"/>
              <a:t>的公司和项目</a:t>
            </a:r>
            <a:endParaRPr kumimoji="1" lang="zh-CN" altLang="en-US" dirty="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t>24</a:t>
            </a:fld>
            <a:endParaRPr kumimoji="1" lang="zh-CN" altLang="en-US"/>
          </a:p>
        </p:txBody>
      </p:sp>
    </p:spTree>
    <p:extLst>
      <p:ext uri="{BB962C8B-B14F-4D97-AF65-F5344CB8AC3E}">
        <p14:creationId xmlns:p14="http://schemas.microsoft.com/office/powerpoint/2010/main" val="17602435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2"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Scale>
                                      <p:cBhvr>
                                        <p:cTn id="7" dur="1000" decel="50000" fill="hold">
                                          <p:stCondLst>
                                            <p:cond delay="0"/>
                                          </p:stCondLst>
                                        </p:cTn>
                                        <p:tgtEl>
                                          <p:spTgt spid="37"/>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37"/>
                                        </p:tgtEl>
                                        <p:attrNameLst>
                                          <p:attrName>ppt_x</p:attrName>
                                          <p:attrName>ppt_y</p:attrName>
                                        </p:attrNameLst>
                                      </p:cBhvr>
                                    </p:animMotion>
                                    <p:animEffect transition="in" filter="fade">
                                      <p:cBhvr>
                                        <p:cTn id="9" dur="1000"/>
                                        <p:tgtEl>
                                          <p:spTgt spid="37"/>
                                        </p:tgtEl>
                                      </p:cBhvr>
                                    </p:animEffect>
                                  </p:childTnLst>
                                </p:cTn>
                              </p:par>
                            </p:childTnLst>
                          </p:cTn>
                        </p:par>
                        <p:par>
                          <p:cTn id="10" fill="hold">
                            <p:stCondLst>
                              <p:cond delay="1000"/>
                            </p:stCondLst>
                            <p:childTnLst>
                              <p:par>
                                <p:cTn id="11" presetID="52" presetClass="entr" presetSubtype="0" fill="hold" grpId="0" nodeType="afterEffect">
                                  <p:stCondLst>
                                    <p:cond delay="0"/>
                                  </p:stCondLst>
                                  <p:childTnLst>
                                    <p:set>
                                      <p:cBhvr>
                                        <p:cTn id="12" dur="1" fill="hold">
                                          <p:stCondLst>
                                            <p:cond delay="0"/>
                                          </p:stCondLst>
                                        </p:cTn>
                                        <p:tgtEl>
                                          <p:spTgt spid="38"/>
                                        </p:tgtEl>
                                        <p:attrNameLst>
                                          <p:attrName>style.visibility</p:attrName>
                                        </p:attrNameLst>
                                      </p:cBhvr>
                                      <p:to>
                                        <p:strVal val="visible"/>
                                      </p:to>
                                    </p:set>
                                    <p:animScale>
                                      <p:cBhvr>
                                        <p:cTn id="13" dur="1000" decel="50000" fill="hold">
                                          <p:stCondLst>
                                            <p:cond delay="0"/>
                                          </p:stCondLst>
                                        </p:cTn>
                                        <p:tgtEl>
                                          <p:spTgt spid="38"/>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4" dur="1000" decel="50000" fill="hold">
                                          <p:stCondLst>
                                            <p:cond delay="0"/>
                                          </p:stCondLst>
                                        </p:cTn>
                                        <p:tgtEl>
                                          <p:spTgt spid="38"/>
                                        </p:tgtEl>
                                        <p:attrNameLst>
                                          <p:attrName>ppt_x</p:attrName>
                                          <p:attrName>ppt_y</p:attrName>
                                        </p:attrNameLst>
                                      </p:cBhvr>
                                    </p:animMotion>
                                    <p:animEffect transition="in" filter="fade">
                                      <p:cBhvr>
                                        <p:cTn id="15" dur="1000"/>
                                        <p:tgtEl>
                                          <p:spTgt spid="38"/>
                                        </p:tgtEl>
                                      </p:cBhvr>
                                    </p:animEffect>
                                  </p:childTnLst>
                                </p:cTn>
                              </p:par>
                            </p:childTnLst>
                          </p:cTn>
                        </p:par>
                        <p:par>
                          <p:cTn id="16" fill="hold">
                            <p:stCondLst>
                              <p:cond delay="2000"/>
                            </p:stCondLst>
                            <p:childTnLst>
                              <p:par>
                                <p:cTn id="17" presetID="52" presetClass="entr" presetSubtype="0" fill="hold" grpId="0" nodeType="afterEffect">
                                  <p:stCondLst>
                                    <p:cond delay="0"/>
                                  </p:stCondLst>
                                  <p:childTnLst>
                                    <p:set>
                                      <p:cBhvr>
                                        <p:cTn id="18" dur="1" fill="hold">
                                          <p:stCondLst>
                                            <p:cond delay="0"/>
                                          </p:stCondLst>
                                        </p:cTn>
                                        <p:tgtEl>
                                          <p:spTgt spid="39"/>
                                        </p:tgtEl>
                                        <p:attrNameLst>
                                          <p:attrName>style.visibility</p:attrName>
                                        </p:attrNameLst>
                                      </p:cBhvr>
                                      <p:to>
                                        <p:strVal val="visible"/>
                                      </p:to>
                                    </p:set>
                                    <p:animScale>
                                      <p:cBhvr>
                                        <p:cTn id="19" dur="1000" decel="50000" fill="hold">
                                          <p:stCondLst>
                                            <p:cond delay="0"/>
                                          </p:stCondLst>
                                        </p:cTn>
                                        <p:tgtEl>
                                          <p:spTgt spid="3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0" dur="1000" decel="50000" fill="hold">
                                          <p:stCondLst>
                                            <p:cond delay="0"/>
                                          </p:stCondLst>
                                        </p:cTn>
                                        <p:tgtEl>
                                          <p:spTgt spid="39"/>
                                        </p:tgtEl>
                                        <p:attrNameLst>
                                          <p:attrName>ppt_x</p:attrName>
                                          <p:attrName>ppt_y</p:attrName>
                                        </p:attrNameLst>
                                      </p:cBhvr>
                                    </p:animMotion>
                                    <p:animEffect transition="in" filter="fade">
                                      <p:cBhvr>
                                        <p:cTn id="21" dur="1000"/>
                                        <p:tgtEl>
                                          <p:spTgt spid="39"/>
                                        </p:tgtEl>
                                      </p:cBhvr>
                                    </p:animEffect>
                                  </p:childTnLst>
                                </p:cTn>
                              </p:par>
                            </p:childTnLst>
                          </p:cTn>
                        </p:par>
                        <p:par>
                          <p:cTn id="22" fill="hold">
                            <p:stCondLst>
                              <p:cond delay="3000"/>
                            </p:stCondLst>
                            <p:childTnLst>
                              <p:par>
                                <p:cTn id="23" presetID="52" presetClass="entr" presetSubtype="0" fill="hold" grpId="0" nodeType="afterEffect">
                                  <p:stCondLst>
                                    <p:cond delay="0"/>
                                  </p:stCondLst>
                                  <p:childTnLst>
                                    <p:set>
                                      <p:cBhvr>
                                        <p:cTn id="24" dur="1" fill="hold">
                                          <p:stCondLst>
                                            <p:cond delay="0"/>
                                          </p:stCondLst>
                                        </p:cTn>
                                        <p:tgtEl>
                                          <p:spTgt spid="40"/>
                                        </p:tgtEl>
                                        <p:attrNameLst>
                                          <p:attrName>style.visibility</p:attrName>
                                        </p:attrNameLst>
                                      </p:cBhvr>
                                      <p:to>
                                        <p:strVal val="visible"/>
                                      </p:to>
                                    </p:set>
                                    <p:animScale>
                                      <p:cBhvr>
                                        <p:cTn id="25" dur="1000" decel="50000" fill="hold">
                                          <p:stCondLst>
                                            <p:cond delay="0"/>
                                          </p:stCondLst>
                                        </p:cTn>
                                        <p:tgtEl>
                                          <p:spTgt spid="40"/>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6" dur="1000" decel="50000" fill="hold">
                                          <p:stCondLst>
                                            <p:cond delay="0"/>
                                          </p:stCondLst>
                                        </p:cTn>
                                        <p:tgtEl>
                                          <p:spTgt spid="40"/>
                                        </p:tgtEl>
                                        <p:attrNameLst>
                                          <p:attrName>ppt_x</p:attrName>
                                          <p:attrName>ppt_y</p:attrName>
                                        </p:attrNameLst>
                                      </p:cBhvr>
                                    </p:animMotion>
                                    <p:animEffect transition="in" filter="fade">
                                      <p:cBhvr>
                                        <p:cTn id="27" dur="1000"/>
                                        <p:tgtEl>
                                          <p:spTgt spid="40"/>
                                        </p:tgtEl>
                                      </p:cBhvr>
                                    </p:animEffect>
                                  </p:childTnLst>
                                </p:cTn>
                              </p:par>
                            </p:childTnLst>
                          </p:cTn>
                        </p:par>
                        <p:par>
                          <p:cTn id="28" fill="hold">
                            <p:stCondLst>
                              <p:cond delay="4000"/>
                            </p:stCondLst>
                            <p:childTnLst>
                              <p:par>
                                <p:cTn id="29" presetID="52" presetClass="entr" presetSubtype="0" fill="hold" grpId="0" nodeType="afterEffect">
                                  <p:stCondLst>
                                    <p:cond delay="0"/>
                                  </p:stCondLst>
                                  <p:childTnLst>
                                    <p:set>
                                      <p:cBhvr>
                                        <p:cTn id="30" dur="1" fill="hold">
                                          <p:stCondLst>
                                            <p:cond delay="0"/>
                                          </p:stCondLst>
                                        </p:cTn>
                                        <p:tgtEl>
                                          <p:spTgt spid="42"/>
                                        </p:tgtEl>
                                        <p:attrNameLst>
                                          <p:attrName>style.visibility</p:attrName>
                                        </p:attrNameLst>
                                      </p:cBhvr>
                                      <p:to>
                                        <p:strVal val="visible"/>
                                      </p:to>
                                    </p:set>
                                    <p:animScale>
                                      <p:cBhvr>
                                        <p:cTn id="31" dur="1000" decel="50000" fill="hold">
                                          <p:stCondLst>
                                            <p:cond delay="0"/>
                                          </p:stCondLst>
                                        </p:cTn>
                                        <p:tgtEl>
                                          <p:spTgt spid="4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2" dur="1000" decel="50000" fill="hold">
                                          <p:stCondLst>
                                            <p:cond delay="0"/>
                                          </p:stCondLst>
                                        </p:cTn>
                                        <p:tgtEl>
                                          <p:spTgt spid="42"/>
                                        </p:tgtEl>
                                        <p:attrNameLst>
                                          <p:attrName>ppt_x</p:attrName>
                                          <p:attrName>ppt_y</p:attrName>
                                        </p:attrNameLst>
                                      </p:cBhvr>
                                    </p:animMotion>
                                    <p:animEffect transition="in" filter="fade">
                                      <p:cBhvr>
                                        <p:cTn id="33" dur="1000"/>
                                        <p:tgtEl>
                                          <p:spTgt spid="42"/>
                                        </p:tgtEl>
                                      </p:cBhvr>
                                    </p:animEffect>
                                  </p:childTnLst>
                                </p:cTn>
                              </p:par>
                            </p:childTnLst>
                          </p:cTn>
                        </p:par>
                        <p:par>
                          <p:cTn id="34" fill="hold">
                            <p:stCondLst>
                              <p:cond delay="5000"/>
                            </p:stCondLst>
                            <p:childTnLst>
                              <p:par>
                                <p:cTn id="35" presetID="52" presetClass="entr" presetSubtype="0" fill="hold" grpId="0" nodeType="afterEffect">
                                  <p:stCondLst>
                                    <p:cond delay="0"/>
                                  </p:stCondLst>
                                  <p:childTnLst>
                                    <p:set>
                                      <p:cBhvr>
                                        <p:cTn id="36" dur="1" fill="hold">
                                          <p:stCondLst>
                                            <p:cond delay="0"/>
                                          </p:stCondLst>
                                        </p:cTn>
                                        <p:tgtEl>
                                          <p:spTgt spid="43"/>
                                        </p:tgtEl>
                                        <p:attrNameLst>
                                          <p:attrName>style.visibility</p:attrName>
                                        </p:attrNameLst>
                                      </p:cBhvr>
                                      <p:to>
                                        <p:strVal val="visible"/>
                                      </p:to>
                                    </p:set>
                                    <p:animScale>
                                      <p:cBhvr>
                                        <p:cTn id="37" dur="1000" decel="50000" fill="hold">
                                          <p:stCondLst>
                                            <p:cond delay="0"/>
                                          </p:stCondLst>
                                        </p:cTn>
                                        <p:tgtEl>
                                          <p:spTgt spid="43"/>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8" dur="1000" decel="50000" fill="hold">
                                          <p:stCondLst>
                                            <p:cond delay="0"/>
                                          </p:stCondLst>
                                        </p:cTn>
                                        <p:tgtEl>
                                          <p:spTgt spid="43"/>
                                        </p:tgtEl>
                                        <p:attrNameLst>
                                          <p:attrName>ppt_x</p:attrName>
                                          <p:attrName>ppt_y</p:attrName>
                                        </p:attrNameLst>
                                      </p:cBhvr>
                                    </p:animMotion>
                                    <p:animEffect transition="in" filter="fade">
                                      <p:cBhvr>
                                        <p:cTn id="39" dur="1000"/>
                                        <p:tgtEl>
                                          <p:spTgt spid="43"/>
                                        </p:tgtEl>
                                      </p:cBhvr>
                                    </p:animEffect>
                                  </p:childTnLst>
                                </p:cTn>
                              </p:par>
                            </p:childTnLst>
                          </p:cTn>
                        </p:par>
                        <p:par>
                          <p:cTn id="40" fill="hold">
                            <p:stCondLst>
                              <p:cond delay="6000"/>
                            </p:stCondLst>
                            <p:childTnLst>
                              <p:par>
                                <p:cTn id="41" presetID="52" presetClass="entr" presetSubtype="0" fill="hold" grpId="0" nodeType="afterEffect">
                                  <p:stCondLst>
                                    <p:cond delay="0"/>
                                  </p:stCondLst>
                                  <p:childTnLst>
                                    <p:set>
                                      <p:cBhvr>
                                        <p:cTn id="42" dur="1" fill="hold">
                                          <p:stCondLst>
                                            <p:cond delay="0"/>
                                          </p:stCondLst>
                                        </p:cTn>
                                        <p:tgtEl>
                                          <p:spTgt spid="44"/>
                                        </p:tgtEl>
                                        <p:attrNameLst>
                                          <p:attrName>style.visibility</p:attrName>
                                        </p:attrNameLst>
                                      </p:cBhvr>
                                      <p:to>
                                        <p:strVal val="visible"/>
                                      </p:to>
                                    </p:set>
                                    <p:animScale>
                                      <p:cBhvr>
                                        <p:cTn id="43" dur="1000" decel="50000" fill="hold">
                                          <p:stCondLst>
                                            <p:cond delay="0"/>
                                          </p:stCondLst>
                                        </p:cTn>
                                        <p:tgtEl>
                                          <p:spTgt spid="4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44" dur="1000" decel="50000" fill="hold">
                                          <p:stCondLst>
                                            <p:cond delay="0"/>
                                          </p:stCondLst>
                                        </p:cTn>
                                        <p:tgtEl>
                                          <p:spTgt spid="44"/>
                                        </p:tgtEl>
                                        <p:attrNameLst>
                                          <p:attrName>ppt_x</p:attrName>
                                          <p:attrName>ppt_y</p:attrName>
                                        </p:attrNameLst>
                                      </p:cBhvr>
                                    </p:animMotion>
                                    <p:animEffect transition="in" filter="fade">
                                      <p:cBhvr>
                                        <p:cTn id="45" dur="1000"/>
                                        <p:tgtEl>
                                          <p:spTgt spid="44"/>
                                        </p:tgtEl>
                                      </p:cBhvr>
                                    </p:animEffect>
                                  </p:childTnLst>
                                </p:cTn>
                              </p:par>
                            </p:childTnLst>
                          </p:cTn>
                        </p:par>
                        <p:par>
                          <p:cTn id="46" fill="hold">
                            <p:stCondLst>
                              <p:cond delay="7000"/>
                            </p:stCondLst>
                            <p:childTnLst>
                              <p:par>
                                <p:cTn id="47" presetID="52" presetClass="entr" presetSubtype="0" fill="hold" grpId="0" nodeType="afterEffect">
                                  <p:stCondLst>
                                    <p:cond delay="0"/>
                                  </p:stCondLst>
                                  <p:childTnLst>
                                    <p:set>
                                      <p:cBhvr>
                                        <p:cTn id="48" dur="1" fill="hold">
                                          <p:stCondLst>
                                            <p:cond delay="0"/>
                                          </p:stCondLst>
                                        </p:cTn>
                                        <p:tgtEl>
                                          <p:spTgt spid="45"/>
                                        </p:tgtEl>
                                        <p:attrNameLst>
                                          <p:attrName>style.visibility</p:attrName>
                                        </p:attrNameLst>
                                      </p:cBhvr>
                                      <p:to>
                                        <p:strVal val="visible"/>
                                      </p:to>
                                    </p:set>
                                    <p:animScale>
                                      <p:cBhvr>
                                        <p:cTn id="49" dur="1000" decel="50000" fill="hold">
                                          <p:stCondLst>
                                            <p:cond delay="0"/>
                                          </p:stCondLst>
                                        </p:cTn>
                                        <p:tgtEl>
                                          <p:spTgt spid="4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50" dur="1000" decel="50000" fill="hold">
                                          <p:stCondLst>
                                            <p:cond delay="0"/>
                                          </p:stCondLst>
                                        </p:cTn>
                                        <p:tgtEl>
                                          <p:spTgt spid="45"/>
                                        </p:tgtEl>
                                        <p:attrNameLst>
                                          <p:attrName>ppt_x</p:attrName>
                                          <p:attrName>ppt_y</p:attrName>
                                        </p:attrNameLst>
                                      </p:cBhvr>
                                    </p:animMotion>
                                    <p:animEffect transition="in" filter="fade">
                                      <p:cBhvr>
                                        <p:cTn id="51" dur="1000"/>
                                        <p:tgtEl>
                                          <p:spTgt spid="45"/>
                                        </p:tgtEl>
                                      </p:cBhvr>
                                    </p:animEffect>
                                  </p:childTnLst>
                                </p:cTn>
                              </p:par>
                            </p:childTnLst>
                          </p:cTn>
                        </p:par>
                        <p:par>
                          <p:cTn id="52" fill="hold">
                            <p:stCondLst>
                              <p:cond delay="8000"/>
                            </p:stCondLst>
                            <p:childTnLst>
                              <p:par>
                                <p:cTn id="53" presetID="52" presetClass="entr" presetSubtype="0" fill="hold" grpId="0" nodeType="afterEffect">
                                  <p:stCondLst>
                                    <p:cond delay="0"/>
                                  </p:stCondLst>
                                  <p:childTnLst>
                                    <p:set>
                                      <p:cBhvr>
                                        <p:cTn id="54" dur="1" fill="hold">
                                          <p:stCondLst>
                                            <p:cond delay="0"/>
                                          </p:stCondLst>
                                        </p:cTn>
                                        <p:tgtEl>
                                          <p:spTgt spid="32"/>
                                        </p:tgtEl>
                                        <p:attrNameLst>
                                          <p:attrName>style.visibility</p:attrName>
                                        </p:attrNameLst>
                                      </p:cBhvr>
                                      <p:to>
                                        <p:strVal val="visible"/>
                                      </p:to>
                                    </p:set>
                                    <p:animScale>
                                      <p:cBhvr>
                                        <p:cTn id="55" dur="1000" decel="50000" fill="hold">
                                          <p:stCondLst>
                                            <p:cond delay="0"/>
                                          </p:stCondLst>
                                        </p:cTn>
                                        <p:tgtEl>
                                          <p:spTgt spid="3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56" dur="1000" decel="50000" fill="hold">
                                          <p:stCondLst>
                                            <p:cond delay="0"/>
                                          </p:stCondLst>
                                        </p:cTn>
                                        <p:tgtEl>
                                          <p:spTgt spid="32"/>
                                        </p:tgtEl>
                                        <p:attrNameLst>
                                          <p:attrName>ppt_x</p:attrName>
                                          <p:attrName>ppt_y</p:attrName>
                                        </p:attrNameLst>
                                      </p:cBhvr>
                                    </p:animMotion>
                                    <p:animEffect transition="in" filter="fade">
                                      <p:cBhvr>
                                        <p:cTn id="57" dur="1000"/>
                                        <p:tgtEl>
                                          <p:spTgt spid="32"/>
                                        </p:tgtEl>
                                      </p:cBhvr>
                                    </p:animEffect>
                                  </p:childTnLst>
                                </p:cTn>
                              </p:par>
                            </p:childTnLst>
                          </p:cTn>
                        </p:par>
                        <p:par>
                          <p:cTn id="58" fill="hold">
                            <p:stCondLst>
                              <p:cond delay="9000"/>
                            </p:stCondLst>
                            <p:childTnLst>
                              <p:par>
                                <p:cTn id="59" presetID="52" presetClass="entr" presetSubtype="0" fill="hold" grpId="0" nodeType="afterEffect">
                                  <p:stCondLst>
                                    <p:cond delay="0"/>
                                  </p:stCondLst>
                                  <p:childTnLst>
                                    <p:set>
                                      <p:cBhvr>
                                        <p:cTn id="60" dur="1" fill="hold">
                                          <p:stCondLst>
                                            <p:cond delay="0"/>
                                          </p:stCondLst>
                                        </p:cTn>
                                        <p:tgtEl>
                                          <p:spTgt spid="33"/>
                                        </p:tgtEl>
                                        <p:attrNameLst>
                                          <p:attrName>style.visibility</p:attrName>
                                        </p:attrNameLst>
                                      </p:cBhvr>
                                      <p:to>
                                        <p:strVal val="visible"/>
                                      </p:to>
                                    </p:set>
                                    <p:animScale>
                                      <p:cBhvr>
                                        <p:cTn id="61" dur="1000" decel="50000" fill="hold">
                                          <p:stCondLst>
                                            <p:cond delay="0"/>
                                          </p:stCondLst>
                                        </p:cTn>
                                        <p:tgtEl>
                                          <p:spTgt spid="33"/>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62" dur="1000" decel="50000" fill="hold">
                                          <p:stCondLst>
                                            <p:cond delay="0"/>
                                          </p:stCondLst>
                                        </p:cTn>
                                        <p:tgtEl>
                                          <p:spTgt spid="33"/>
                                        </p:tgtEl>
                                        <p:attrNameLst>
                                          <p:attrName>ppt_x</p:attrName>
                                          <p:attrName>ppt_y</p:attrName>
                                        </p:attrNameLst>
                                      </p:cBhvr>
                                    </p:animMotion>
                                    <p:animEffect transition="in" filter="fade">
                                      <p:cBhvr>
                                        <p:cTn id="63" dur="1000"/>
                                        <p:tgtEl>
                                          <p:spTgt spid="33"/>
                                        </p:tgtEl>
                                      </p:cBhvr>
                                    </p:animEffect>
                                  </p:childTnLst>
                                </p:cTn>
                              </p:par>
                            </p:childTnLst>
                          </p:cTn>
                        </p:par>
                        <p:par>
                          <p:cTn id="64" fill="hold">
                            <p:stCondLst>
                              <p:cond delay="10000"/>
                            </p:stCondLst>
                            <p:childTnLst>
                              <p:par>
                                <p:cTn id="65" presetID="52" presetClass="entr" presetSubtype="0" fill="hold" grpId="0" nodeType="afterEffect">
                                  <p:stCondLst>
                                    <p:cond delay="0"/>
                                  </p:stCondLst>
                                  <p:childTnLst>
                                    <p:set>
                                      <p:cBhvr>
                                        <p:cTn id="66" dur="1" fill="hold">
                                          <p:stCondLst>
                                            <p:cond delay="0"/>
                                          </p:stCondLst>
                                        </p:cTn>
                                        <p:tgtEl>
                                          <p:spTgt spid="34"/>
                                        </p:tgtEl>
                                        <p:attrNameLst>
                                          <p:attrName>style.visibility</p:attrName>
                                        </p:attrNameLst>
                                      </p:cBhvr>
                                      <p:to>
                                        <p:strVal val="visible"/>
                                      </p:to>
                                    </p:set>
                                    <p:animScale>
                                      <p:cBhvr>
                                        <p:cTn id="67" dur="1000" decel="50000" fill="hold">
                                          <p:stCondLst>
                                            <p:cond delay="0"/>
                                          </p:stCondLst>
                                        </p:cTn>
                                        <p:tgtEl>
                                          <p:spTgt spid="3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68" dur="1000" decel="50000" fill="hold">
                                          <p:stCondLst>
                                            <p:cond delay="0"/>
                                          </p:stCondLst>
                                        </p:cTn>
                                        <p:tgtEl>
                                          <p:spTgt spid="34"/>
                                        </p:tgtEl>
                                        <p:attrNameLst>
                                          <p:attrName>ppt_x</p:attrName>
                                          <p:attrName>ppt_y</p:attrName>
                                        </p:attrNameLst>
                                      </p:cBhvr>
                                    </p:animMotion>
                                    <p:animEffect transition="in" filter="fade">
                                      <p:cBhvr>
                                        <p:cTn id="69" dur="1000"/>
                                        <p:tgtEl>
                                          <p:spTgt spid="34"/>
                                        </p:tgtEl>
                                      </p:cBhvr>
                                    </p:animEffect>
                                  </p:childTnLst>
                                </p:cTn>
                              </p:par>
                            </p:childTnLst>
                          </p:cTn>
                        </p:par>
                        <p:par>
                          <p:cTn id="70" fill="hold">
                            <p:stCondLst>
                              <p:cond delay="11000"/>
                            </p:stCondLst>
                            <p:childTnLst>
                              <p:par>
                                <p:cTn id="71" presetID="52" presetClass="entr" presetSubtype="0" fill="hold" grpId="0" nodeType="afterEffect">
                                  <p:stCondLst>
                                    <p:cond delay="0"/>
                                  </p:stCondLst>
                                  <p:childTnLst>
                                    <p:set>
                                      <p:cBhvr>
                                        <p:cTn id="72" dur="1" fill="hold">
                                          <p:stCondLst>
                                            <p:cond delay="0"/>
                                          </p:stCondLst>
                                        </p:cTn>
                                        <p:tgtEl>
                                          <p:spTgt spid="35"/>
                                        </p:tgtEl>
                                        <p:attrNameLst>
                                          <p:attrName>style.visibility</p:attrName>
                                        </p:attrNameLst>
                                      </p:cBhvr>
                                      <p:to>
                                        <p:strVal val="visible"/>
                                      </p:to>
                                    </p:set>
                                    <p:animScale>
                                      <p:cBhvr>
                                        <p:cTn id="73" dur="1000" decel="50000" fill="hold">
                                          <p:stCondLst>
                                            <p:cond delay="0"/>
                                          </p:stCondLst>
                                        </p:cTn>
                                        <p:tgtEl>
                                          <p:spTgt spid="3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74" dur="1000" decel="50000" fill="hold">
                                          <p:stCondLst>
                                            <p:cond delay="0"/>
                                          </p:stCondLst>
                                        </p:cTn>
                                        <p:tgtEl>
                                          <p:spTgt spid="35"/>
                                        </p:tgtEl>
                                        <p:attrNameLst>
                                          <p:attrName>ppt_x</p:attrName>
                                          <p:attrName>ppt_y</p:attrName>
                                        </p:attrNameLst>
                                      </p:cBhvr>
                                    </p:animMotion>
                                    <p:animEffect transition="in" filter="fade">
                                      <p:cBhvr>
                                        <p:cTn id="75" dur="1000"/>
                                        <p:tgtEl>
                                          <p:spTgt spid="35"/>
                                        </p:tgtEl>
                                      </p:cBhvr>
                                    </p:animEffect>
                                  </p:childTnLst>
                                </p:cTn>
                              </p:par>
                            </p:childTnLst>
                          </p:cTn>
                        </p:par>
                        <p:par>
                          <p:cTn id="76" fill="hold">
                            <p:stCondLst>
                              <p:cond delay="12000"/>
                            </p:stCondLst>
                            <p:childTnLst>
                              <p:par>
                                <p:cTn id="77" presetID="52" presetClass="entr" presetSubtype="0" fill="hold" grpId="0" nodeType="afterEffect">
                                  <p:stCondLst>
                                    <p:cond delay="0"/>
                                  </p:stCondLst>
                                  <p:childTnLst>
                                    <p:set>
                                      <p:cBhvr>
                                        <p:cTn id="78" dur="1" fill="hold">
                                          <p:stCondLst>
                                            <p:cond delay="0"/>
                                          </p:stCondLst>
                                        </p:cTn>
                                        <p:tgtEl>
                                          <p:spTgt spid="47"/>
                                        </p:tgtEl>
                                        <p:attrNameLst>
                                          <p:attrName>style.visibility</p:attrName>
                                        </p:attrNameLst>
                                      </p:cBhvr>
                                      <p:to>
                                        <p:strVal val="visible"/>
                                      </p:to>
                                    </p:set>
                                    <p:animScale>
                                      <p:cBhvr>
                                        <p:cTn id="79" dur="1000" decel="50000" fill="hold">
                                          <p:stCondLst>
                                            <p:cond delay="0"/>
                                          </p:stCondLst>
                                        </p:cTn>
                                        <p:tgtEl>
                                          <p:spTgt spid="47"/>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0" dur="1000" decel="50000" fill="hold">
                                          <p:stCondLst>
                                            <p:cond delay="0"/>
                                          </p:stCondLst>
                                        </p:cTn>
                                        <p:tgtEl>
                                          <p:spTgt spid="47"/>
                                        </p:tgtEl>
                                        <p:attrNameLst>
                                          <p:attrName>ppt_x</p:attrName>
                                          <p:attrName>ppt_y</p:attrName>
                                        </p:attrNameLst>
                                      </p:cBhvr>
                                    </p:animMotion>
                                    <p:animEffect transition="in" filter="fade">
                                      <p:cBhvr>
                                        <p:cTn id="81" dur="1000"/>
                                        <p:tgtEl>
                                          <p:spTgt spid="47"/>
                                        </p:tgtEl>
                                      </p:cBhvr>
                                    </p:animEffect>
                                  </p:childTnLst>
                                </p:cTn>
                              </p:par>
                            </p:childTnLst>
                          </p:cTn>
                        </p:par>
                        <p:par>
                          <p:cTn id="82" fill="hold">
                            <p:stCondLst>
                              <p:cond delay="13000"/>
                            </p:stCondLst>
                            <p:childTnLst>
                              <p:par>
                                <p:cTn id="83" presetID="52" presetClass="entr" presetSubtype="0" fill="hold" grpId="0" nodeType="afterEffect">
                                  <p:stCondLst>
                                    <p:cond delay="0"/>
                                  </p:stCondLst>
                                  <p:childTnLst>
                                    <p:set>
                                      <p:cBhvr>
                                        <p:cTn id="84" dur="1" fill="hold">
                                          <p:stCondLst>
                                            <p:cond delay="0"/>
                                          </p:stCondLst>
                                        </p:cTn>
                                        <p:tgtEl>
                                          <p:spTgt spid="48"/>
                                        </p:tgtEl>
                                        <p:attrNameLst>
                                          <p:attrName>style.visibility</p:attrName>
                                        </p:attrNameLst>
                                      </p:cBhvr>
                                      <p:to>
                                        <p:strVal val="visible"/>
                                      </p:to>
                                    </p:set>
                                    <p:animScale>
                                      <p:cBhvr>
                                        <p:cTn id="85" dur="1000" decel="50000" fill="hold">
                                          <p:stCondLst>
                                            <p:cond delay="0"/>
                                          </p:stCondLst>
                                        </p:cTn>
                                        <p:tgtEl>
                                          <p:spTgt spid="48"/>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6" dur="1000" decel="50000" fill="hold">
                                          <p:stCondLst>
                                            <p:cond delay="0"/>
                                          </p:stCondLst>
                                        </p:cTn>
                                        <p:tgtEl>
                                          <p:spTgt spid="48"/>
                                        </p:tgtEl>
                                        <p:attrNameLst>
                                          <p:attrName>ppt_x</p:attrName>
                                          <p:attrName>ppt_y</p:attrName>
                                        </p:attrNameLst>
                                      </p:cBhvr>
                                    </p:animMotion>
                                    <p:animEffect transition="in" filter="fade">
                                      <p:cBhvr>
                                        <p:cTn id="87" dur="1000"/>
                                        <p:tgtEl>
                                          <p:spTgt spid="48"/>
                                        </p:tgtEl>
                                      </p:cBhvr>
                                    </p:animEffect>
                                  </p:childTnLst>
                                </p:cTn>
                              </p:par>
                            </p:childTnLst>
                          </p:cTn>
                        </p:par>
                        <p:par>
                          <p:cTn id="88" fill="hold">
                            <p:stCondLst>
                              <p:cond delay="14000"/>
                            </p:stCondLst>
                            <p:childTnLst>
                              <p:par>
                                <p:cTn id="89" presetID="52" presetClass="entr" presetSubtype="0" fill="hold" grpId="0" nodeType="afterEffect">
                                  <p:stCondLst>
                                    <p:cond delay="0"/>
                                  </p:stCondLst>
                                  <p:childTnLst>
                                    <p:set>
                                      <p:cBhvr>
                                        <p:cTn id="90" dur="1" fill="hold">
                                          <p:stCondLst>
                                            <p:cond delay="0"/>
                                          </p:stCondLst>
                                        </p:cTn>
                                        <p:tgtEl>
                                          <p:spTgt spid="49"/>
                                        </p:tgtEl>
                                        <p:attrNameLst>
                                          <p:attrName>style.visibility</p:attrName>
                                        </p:attrNameLst>
                                      </p:cBhvr>
                                      <p:to>
                                        <p:strVal val="visible"/>
                                      </p:to>
                                    </p:set>
                                    <p:animScale>
                                      <p:cBhvr>
                                        <p:cTn id="91" dur="1000" decel="50000" fill="hold">
                                          <p:stCondLst>
                                            <p:cond delay="0"/>
                                          </p:stCondLst>
                                        </p:cTn>
                                        <p:tgtEl>
                                          <p:spTgt spid="4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92" dur="1000" decel="50000" fill="hold">
                                          <p:stCondLst>
                                            <p:cond delay="0"/>
                                          </p:stCondLst>
                                        </p:cTn>
                                        <p:tgtEl>
                                          <p:spTgt spid="49"/>
                                        </p:tgtEl>
                                        <p:attrNameLst>
                                          <p:attrName>ppt_x</p:attrName>
                                          <p:attrName>ppt_y</p:attrName>
                                        </p:attrNameLst>
                                      </p:cBhvr>
                                    </p:animMotion>
                                    <p:animEffect transition="in" filter="fade">
                                      <p:cBhvr>
                                        <p:cTn id="93" dur="1000"/>
                                        <p:tgtEl>
                                          <p:spTgt spid="49"/>
                                        </p:tgtEl>
                                      </p:cBhvr>
                                    </p:animEffect>
                                  </p:childTnLst>
                                </p:cTn>
                              </p:par>
                            </p:childTnLst>
                          </p:cTn>
                        </p:par>
                        <p:par>
                          <p:cTn id="94" fill="hold">
                            <p:stCondLst>
                              <p:cond delay="15000"/>
                            </p:stCondLst>
                            <p:childTnLst>
                              <p:par>
                                <p:cTn id="95" presetID="52" presetClass="entr" presetSubtype="0" fill="hold" grpId="0" nodeType="afterEffect">
                                  <p:stCondLst>
                                    <p:cond delay="0"/>
                                  </p:stCondLst>
                                  <p:childTnLst>
                                    <p:set>
                                      <p:cBhvr>
                                        <p:cTn id="96" dur="1" fill="hold">
                                          <p:stCondLst>
                                            <p:cond delay="0"/>
                                          </p:stCondLst>
                                        </p:cTn>
                                        <p:tgtEl>
                                          <p:spTgt spid="50"/>
                                        </p:tgtEl>
                                        <p:attrNameLst>
                                          <p:attrName>style.visibility</p:attrName>
                                        </p:attrNameLst>
                                      </p:cBhvr>
                                      <p:to>
                                        <p:strVal val="visible"/>
                                      </p:to>
                                    </p:set>
                                    <p:animScale>
                                      <p:cBhvr>
                                        <p:cTn id="97" dur="1000" decel="50000" fill="hold">
                                          <p:stCondLst>
                                            <p:cond delay="0"/>
                                          </p:stCondLst>
                                        </p:cTn>
                                        <p:tgtEl>
                                          <p:spTgt spid="50"/>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98" dur="1000" decel="50000" fill="hold">
                                          <p:stCondLst>
                                            <p:cond delay="0"/>
                                          </p:stCondLst>
                                        </p:cTn>
                                        <p:tgtEl>
                                          <p:spTgt spid="50"/>
                                        </p:tgtEl>
                                        <p:attrNameLst>
                                          <p:attrName>ppt_x</p:attrName>
                                          <p:attrName>ppt_y</p:attrName>
                                        </p:attrNameLst>
                                      </p:cBhvr>
                                    </p:animMotion>
                                    <p:animEffect transition="in" filter="fade">
                                      <p:cBhvr>
                                        <p:cTn id="99" dur="10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34" grpId="0" animBg="1"/>
      <p:bldP spid="35" grpId="0" animBg="1"/>
      <p:bldP spid="37" grpId="0" animBg="1"/>
      <p:bldP spid="38" grpId="0" animBg="1"/>
      <p:bldP spid="39" grpId="0" animBg="1"/>
      <p:bldP spid="40" grpId="0" animBg="1"/>
      <p:bldP spid="42" grpId="0" animBg="1"/>
      <p:bldP spid="43" grpId="0" animBg="1"/>
      <p:bldP spid="44" grpId="0" animBg="1"/>
      <p:bldP spid="45" grpId="0" animBg="1"/>
      <p:bldP spid="47" grpId="0" animBg="1"/>
      <p:bldP spid="48" grpId="0" animBg="1"/>
      <p:bldP spid="49" grpId="0" animBg="1"/>
      <p:bldP spid="50"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4.6 React</a:t>
            </a:r>
            <a:r>
              <a:rPr kumimoji="1" lang="zh-CN" altLang="en-US" dirty="0" smtClean="0"/>
              <a:t>基础</a:t>
            </a:r>
            <a:endParaRPr kumimoji="1" lang="zh-CN" altLang="en-US" dirty="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t>25</a:t>
            </a:fld>
            <a:endParaRPr kumimoji="1" lang="zh-CN" altLang="en-US"/>
          </a:p>
        </p:txBody>
      </p:sp>
      <p:sp>
        <p:nvSpPr>
          <p:cNvPr id="7" name="内容占位符 2"/>
          <p:cNvSpPr>
            <a:spLocks noGrp="1"/>
          </p:cNvSpPr>
          <p:nvPr>
            <p:ph idx="1"/>
          </p:nvPr>
        </p:nvSpPr>
        <p:spPr>
          <a:xfrm>
            <a:off x="623892" y="843558"/>
            <a:ext cx="7836540" cy="3608657"/>
          </a:xfrm>
        </p:spPr>
        <p:txBody>
          <a:bodyPr/>
          <a:lstStyle/>
          <a:p>
            <a:r>
              <a:rPr kumimoji="1" lang="en-US" altLang="zh-CN" sz="2000" b="0" dirty="0" err="1" smtClean="0">
                <a:solidFill>
                  <a:schemeClr val="tx1"/>
                </a:solidFill>
                <a:latin typeface="微软雅黑" panose="020B0503020204020204" pitchFamily="34" charset="-122"/>
                <a:ea typeface="微软雅黑" panose="020B0503020204020204" pitchFamily="34" charset="-122"/>
              </a:rPr>
              <a:t>ReactDOM.render</a:t>
            </a:r>
            <a:r>
              <a:rPr kumimoji="1" lang="en-US" altLang="zh-CN" sz="2000" b="0" dirty="0" smtClean="0">
                <a:solidFill>
                  <a:schemeClr val="tx1"/>
                </a:solidFill>
                <a:latin typeface="微软雅黑" panose="020B0503020204020204" pitchFamily="34" charset="-122"/>
                <a:ea typeface="微软雅黑" panose="020B0503020204020204" pitchFamily="34" charset="-122"/>
              </a:rPr>
              <a:t>()</a:t>
            </a:r>
            <a:endParaRPr kumimoji="1" lang="zh-CN" altLang="en-US" sz="2000" b="0" dirty="0" smtClean="0">
              <a:solidFill>
                <a:schemeClr val="tx1"/>
              </a:solidFill>
              <a:latin typeface="微软雅黑" panose="020B0503020204020204" pitchFamily="34" charset="-122"/>
              <a:ea typeface="微软雅黑" panose="020B0503020204020204" pitchFamily="34" charset="-122"/>
            </a:endParaRPr>
          </a:p>
          <a:p>
            <a:r>
              <a:rPr kumimoji="1" lang="en-US" altLang="zh-CN" sz="2000" b="0" dirty="0" smtClean="0">
                <a:solidFill>
                  <a:schemeClr val="tx1"/>
                </a:solidFill>
                <a:latin typeface="微软雅黑" panose="020B0503020204020204" pitchFamily="34" charset="-122"/>
                <a:ea typeface="微软雅黑" panose="020B0503020204020204" pitchFamily="34" charset="-122"/>
              </a:rPr>
              <a:t>JSX</a:t>
            </a:r>
            <a:r>
              <a:rPr kumimoji="1" lang="zh-CN" altLang="en-US" sz="2000" b="0" dirty="0" smtClean="0">
                <a:solidFill>
                  <a:schemeClr val="tx1"/>
                </a:solidFill>
                <a:latin typeface="微软雅黑" panose="020B0503020204020204" pitchFamily="34" charset="-122"/>
                <a:ea typeface="微软雅黑" panose="020B0503020204020204" pitchFamily="34" charset="-122"/>
              </a:rPr>
              <a:t>语法</a:t>
            </a:r>
          </a:p>
          <a:p>
            <a:r>
              <a:rPr kumimoji="1" lang="en-US" altLang="zh-CN" sz="2000" b="0" dirty="0" smtClean="0">
                <a:solidFill>
                  <a:schemeClr val="tx1"/>
                </a:solidFill>
                <a:latin typeface="微软雅黑" panose="020B0503020204020204" pitchFamily="34" charset="-122"/>
                <a:ea typeface="微软雅黑" panose="020B0503020204020204" pitchFamily="34" charset="-122"/>
              </a:rPr>
              <a:t>Props</a:t>
            </a:r>
            <a:r>
              <a:rPr kumimoji="1" lang="zh-CN" altLang="en-US" sz="2000" b="0" dirty="0" smtClean="0">
                <a:solidFill>
                  <a:schemeClr val="tx1"/>
                </a:solidFill>
                <a:latin typeface="微软雅黑" panose="020B0503020204020204" pitchFamily="34" charset="-122"/>
                <a:ea typeface="微软雅黑" panose="020B0503020204020204" pitchFamily="34" charset="-122"/>
              </a:rPr>
              <a:t>和</a:t>
            </a:r>
            <a:r>
              <a:rPr kumimoji="1" lang="en-US" altLang="zh-CN" sz="2000" b="0" dirty="0" smtClean="0">
                <a:solidFill>
                  <a:schemeClr val="tx1"/>
                </a:solidFill>
                <a:latin typeface="微软雅黑" panose="020B0503020204020204" pitchFamily="34" charset="-122"/>
                <a:ea typeface="微软雅黑" panose="020B0503020204020204" pitchFamily="34" charset="-122"/>
              </a:rPr>
              <a:t>state</a:t>
            </a:r>
            <a:endParaRPr kumimoji="1" lang="zh-CN" altLang="en-US" sz="2000" b="0" dirty="0" smtClean="0">
              <a:solidFill>
                <a:schemeClr val="tx1"/>
              </a:solidFill>
              <a:latin typeface="微软雅黑" panose="020B0503020204020204" pitchFamily="34" charset="-122"/>
              <a:ea typeface="微软雅黑" panose="020B0503020204020204" pitchFamily="34" charset="-122"/>
            </a:endParaRPr>
          </a:p>
          <a:p>
            <a:r>
              <a:rPr kumimoji="1" lang="en-US" altLang="zh-CN" sz="2000" b="0" dirty="0" err="1" smtClean="0">
                <a:solidFill>
                  <a:schemeClr val="tx1"/>
                </a:solidFill>
                <a:latin typeface="微软雅黑" panose="020B0503020204020204" pitchFamily="34" charset="-122"/>
                <a:ea typeface="微软雅黑" panose="020B0503020204020204" pitchFamily="34" charset="-122"/>
              </a:rPr>
              <a:t>PropTypes</a:t>
            </a:r>
            <a:endParaRPr kumimoji="1" lang="zh-CN" altLang="en-US" sz="2000" b="0" dirty="0" smtClean="0">
              <a:solidFill>
                <a:schemeClr val="tx1"/>
              </a:solidFill>
              <a:latin typeface="微软雅黑" panose="020B0503020204020204" pitchFamily="34" charset="-122"/>
              <a:ea typeface="微软雅黑" panose="020B0503020204020204" pitchFamily="34" charset="-122"/>
            </a:endParaRPr>
          </a:p>
          <a:p>
            <a:r>
              <a:rPr kumimoji="1" lang="zh-CN" altLang="en-US" sz="2000" b="0" dirty="0" smtClean="0">
                <a:solidFill>
                  <a:schemeClr val="tx1"/>
                </a:solidFill>
                <a:latin typeface="微软雅黑" panose="020B0503020204020204" pitchFamily="34" charset="-122"/>
                <a:ea typeface="微软雅黑" panose="020B0503020204020204" pitchFamily="34" charset="-122"/>
              </a:rPr>
              <a:t>获取真实的</a:t>
            </a:r>
            <a:r>
              <a:rPr kumimoji="1" lang="en-US" altLang="zh-CN" sz="2000" b="0" dirty="0" smtClean="0">
                <a:solidFill>
                  <a:schemeClr val="tx1"/>
                </a:solidFill>
                <a:latin typeface="微软雅黑" panose="020B0503020204020204" pitchFamily="34" charset="-122"/>
                <a:ea typeface="微软雅黑" panose="020B0503020204020204" pitchFamily="34" charset="-122"/>
              </a:rPr>
              <a:t>DOM</a:t>
            </a:r>
            <a:r>
              <a:rPr kumimoji="1" lang="zh-CN" altLang="en-US" sz="2000" b="0" dirty="0" smtClean="0">
                <a:solidFill>
                  <a:schemeClr val="tx1"/>
                </a:solidFill>
                <a:latin typeface="微软雅黑" panose="020B0503020204020204" pitchFamily="34" charset="-122"/>
                <a:ea typeface="微软雅黑" panose="020B0503020204020204" pitchFamily="34" charset="-122"/>
              </a:rPr>
              <a:t>节点</a:t>
            </a:r>
            <a:endParaRPr kumimoji="1" lang="zh-CN" altLang="en-US" sz="2000" b="0" dirty="0">
              <a:solidFill>
                <a:schemeClr val="tx1"/>
              </a:solidFill>
              <a:latin typeface="微软雅黑" panose="020B0503020204020204" pitchFamily="34" charset="-122"/>
              <a:ea typeface="微软雅黑" panose="020B0503020204020204" pitchFamily="34" charset="-122"/>
            </a:endParaRPr>
          </a:p>
          <a:p>
            <a:r>
              <a:rPr kumimoji="1" lang="zh-CN" altLang="en-US" sz="2000" b="0" dirty="0" smtClean="0">
                <a:solidFill>
                  <a:schemeClr val="tx1"/>
                </a:solidFill>
                <a:latin typeface="微软雅黑" panose="020B0503020204020204" pitchFamily="34" charset="-122"/>
                <a:ea typeface="微软雅黑" panose="020B0503020204020204" pitchFamily="34" charset="-122"/>
              </a:rPr>
              <a:t>事件</a:t>
            </a:r>
          </a:p>
          <a:p>
            <a:r>
              <a:rPr kumimoji="1" lang="zh-CN" altLang="en-US" sz="2000" b="0" dirty="0" smtClean="0">
                <a:solidFill>
                  <a:schemeClr val="tx1"/>
                </a:solidFill>
                <a:latin typeface="微软雅黑" panose="020B0503020204020204" pitchFamily="34" charset="-122"/>
                <a:ea typeface="微软雅黑" panose="020B0503020204020204" pitchFamily="34" charset="-122"/>
              </a:rPr>
              <a:t>表单</a:t>
            </a:r>
          </a:p>
        </p:txBody>
      </p:sp>
    </p:spTree>
    <p:extLst>
      <p:ext uri="{BB962C8B-B14F-4D97-AF65-F5344CB8AC3E}">
        <p14:creationId xmlns:p14="http://schemas.microsoft.com/office/powerpoint/2010/main" val="4315301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4.7 JSX</a:t>
            </a:r>
            <a:endParaRPr kumimoji="1" lang="zh-CN" altLang="en-US" dirty="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t>26</a:t>
            </a:fld>
            <a:endParaRPr kumimoji="1" lang="zh-CN" altLang="en-US"/>
          </a:p>
        </p:txBody>
      </p:sp>
      <p:pic>
        <p:nvPicPr>
          <p:cNvPr id="3" name="图片 2"/>
          <p:cNvPicPr>
            <a:picLocks noChangeAspect="1"/>
          </p:cNvPicPr>
          <p:nvPr/>
        </p:nvPicPr>
        <p:blipFill>
          <a:blip r:embed="rId3"/>
          <a:stretch>
            <a:fillRect/>
          </a:stretch>
        </p:blipFill>
        <p:spPr>
          <a:xfrm>
            <a:off x="1282700" y="901700"/>
            <a:ext cx="6578600" cy="3340100"/>
          </a:xfrm>
          <a:prstGeom prst="rect">
            <a:avLst/>
          </a:prstGeom>
        </p:spPr>
      </p:pic>
    </p:spTree>
    <p:extLst>
      <p:ext uri="{BB962C8B-B14F-4D97-AF65-F5344CB8AC3E}">
        <p14:creationId xmlns:p14="http://schemas.microsoft.com/office/powerpoint/2010/main" val="10638805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4.8 </a:t>
            </a:r>
            <a:r>
              <a:rPr kumimoji="1" lang="zh-CN" altLang="en-US" dirty="0" smtClean="0"/>
              <a:t>虚拟</a:t>
            </a:r>
            <a:r>
              <a:rPr kumimoji="1" lang="en-US" altLang="zh-CN" dirty="0" smtClean="0"/>
              <a:t>DOM</a:t>
            </a:r>
            <a:endParaRPr kumimoji="1" lang="zh-CN" altLang="en-US" dirty="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t>27</a:t>
            </a:fld>
            <a:endParaRPr kumimoji="1" lang="zh-CN" altLang="en-US"/>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8304" y="1175147"/>
            <a:ext cx="5219700" cy="3171825"/>
          </a:xfrm>
          <a:prstGeom prst="rect">
            <a:avLst/>
          </a:prstGeo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19672" y="1347614"/>
            <a:ext cx="5314950" cy="2200275"/>
          </a:xfrm>
          <a:prstGeom prst="rect">
            <a:avLst/>
          </a:prstGeom>
        </p:spPr>
      </p:pic>
    </p:spTree>
    <p:extLst>
      <p:ext uri="{BB962C8B-B14F-4D97-AF65-F5344CB8AC3E}">
        <p14:creationId xmlns:p14="http://schemas.microsoft.com/office/powerpoint/2010/main" val="11730595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p:tgtEl>
                                          <p:spTgt spid="6"/>
                                        </p:tgtEl>
                                        <p:attrNameLst>
                                          <p:attrName>ppt_x</p:attrName>
                                        </p:attrNameLst>
                                      </p:cBhvr>
                                      <p:tavLst>
                                        <p:tav tm="0">
                                          <p:val>
                                            <p:strVal val="#ppt_x-#ppt_w*1.125000"/>
                                          </p:val>
                                        </p:tav>
                                        <p:tav tm="100000">
                                          <p:val>
                                            <p:strVal val="#ppt_x"/>
                                          </p:val>
                                        </p:tav>
                                      </p:tavLst>
                                    </p:anim>
                                    <p:animEffect transition="in" filter="wipe(right)">
                                      <p:cBhvr>
                                        <p:cTn id="8" dur="500"/>
                                        <p:tgtEl>
                                          <p:spTgt spid="6"/>
                                        </p:tgtEl>
                                      </p:cBhvr>
                                    </p:animEffect>
                                  </p:childTnLst>
                                </p:cTn>
                              </p:par>
                            </p:childTnLst>
                          </p:cTn>
                        </p:par>
                      </p:childTnLst>
                    </p:cTn>
                  </p:par>
                  <p:par>
                    <p:cTn id="9" fill="hold">
                      <p:stCondLst>
                        <p:cond delay="indefinite"/>
                      </p:stCondLst>
                      <p:childTnLst>
                        <p:par>
                          <p:cTn id="10" fill="hold">
                            <p:stCondLst>
                              <p:cond delay="0"/>
                            </p:stCondLst>
                            <p:childTnLst>
                              <p:par>
                                <p:cTn id="11" presetID="2" presetClass="exit" presetSubtype="2" accel="50000" decel="50000" fill="hold" nodeType="clickEffect">
                                  <p:stCondLst>
                                    <p:cond delay="0"/>
                                  </p:stCondLst>
                                  <p:childTnLst>
                                    <p:anim calcmode="lin" valueType="num">
                                      <p:cBhvr additive="base">
                                        <p:cTn id="12" dur="500"/>
                                        <p:tgtEl>
                                          <p:spTgt spid="6"/>
                                        </p:tgtEl>
                                        <p:attrNameLst>
                                          <p:attrName>ppt_x</p:attrName>
                                        </p:attrNameLst>
                                      </p:cBhvr>
                                      <p:tavLst>
                                        <p:tav tm="0">
                                          <p:val>
                                            <p:strVal val="ppt_x"/>
                                          </p:val>
                                        </p:tav>
                                        <p:tav tm="100000">
                                          <p:val>
                                            <p:strVal val="1+ppt_w/2"/>
                                          </p:val>
                                        </p:tav>
                                      </p:tavLst>
                                    </p:anim>
                                    <p:anim calcmode="lin" valueType="num">
                                      <p:cBhvr additive="base">
                                        <p:cTn id="13" dur="500"/>
                                        <p:tgtEl>
                                          <p:spTgt spid="6"/>
                                        </p:tgtEl>
                                        <p:attrNameLst>
                                          <p:attrName>ppt_y</p:attrName>
                                        </p:attrNameLst>
                                      </p:cBhvr>
                                      <p:tavLst>
                                        <p:tav tm="0">
                                          <p:val>
                                            <p:strVal val="ppt_y"/>
                                          </p:val>
                                        </p:tav>
                                        <p:tav tm="100000">
                                          <p:val>
                                            <p:strVal val="ppt_y"/>
                                          </p:val>
                                        </p:tav>
                                      </p:tavLst>
                                    </p:anim>
                                    <p:set>
                                      <p:cBhvr>
                                        <p:cTn id="14" dur="1" fill="hold">
                                          <p:stCondLst>
                                            <p:cond delay="499"/>
                                          </p:stCondLst>
                                        </p:cTn>
                                        <p:tgtEl>
                                          <p:spTgt spid="6"/>
                                        </p:tgtEl>
                                        <p:attrNameLst>
                                          <p:attrName>style.visibility</p:attrName>
                                        </p:attrNameLst>
                                      </p:cBhvr>
                                      <p:to>
                                        <p:strVal val="hidden"/>
                                      </p:to>
                                    </p:set>
                                  </p:childTnLst>
                                </p:cTn>
                              </p:par>
                            </p:childTnLst>
                          </p:cTn>
                        </p:par>
                        <p:par>
                          <p:cTn id="15" fill="hold">
                            <p:stCondLst>
                              <p:cond delay="500"/>
                            </p:stCondLst>
                            <p:childTnLst>
                              <p:par>
                                <p:cTn id="16" presetID="2" presetClass="entr" presetSubtype="8" accel="50000" decel="50000" fill="hold" nodeType="after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additive="base">
                                        <p:cTn id="18" dur="500" fill="hold"/>
                                        <p:tgtEl>
                                          <p:spTgt spid="5"/>
                                        </p:tgtEl>
                                        <p:attrNameLst>
                                          <p:attrName>ppt_x</p:attrName>
                                        </p:attrNameLst>
                                      </p:cBhvr>
                                      <p:tavLst>
                                        <p:tav tm="0">
                                          <p:val>
                                            <p:strVal val="0-#ppt_w/2"/>
                                          </p:val>
                                        </p:tav>
                                        <p:tav tm="100000">
                                          <p:val>
                                            <p:strVal val="#ppt_x"/>
                                          </p:val>
                                        </p:tav>
                                      </p:tavLst>
                                    </p:anim>
                                    <p:anim calcmode="lin" valueType="num">
                                      <p:cBhvr additive="base">
                                        <p:cTn id="19"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4.9 React</a:t>
            </a:r>
            <a:r>
              <a:rPr kumimoji="1" lang="zh-CN" altLang="en-US" dirty="0" smtClean="0"/>
              <a:t>生命周期</a:t>
            </a:r>
            <a:endParaRPr kumimoji="1" lang="zh-CN" altLang="en-US" dirty="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t>28</a:t>
            </a:fld>
            <a:endParaRPr kumimoji="1" lang="zh-CN" altLang="en-US"/>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79600" y="771550"/>
            <a:ext cx="5362575" cy="4143375"/>
          </a:xfrm>
          <a:prstGeom prst="rect">
            <a:avLst/>
          </a:prstGeom>
        </p:spPr>
      </p:pic>
    </p:spTree>
    <p:extLst>
      <p:ext uri="{BB962C8B-B14F-4D97-AF65-F5344CB8AC3E}">
        <p14:creationId xmlns:p14="http://schemas.microsoft.com/office/powerpoint/2010/main" val="19887149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9672" y="497681"/>
            <a:ext cx="6762328" cy="4248996"/>
          </a:xfrm>
          <a:prstGeom prst="rect">
            <a:avLst/>
          </a:prstGeom>
        </p:spPr>
      </p:pic>
      <p:sp>
        <p:nvSpPr>
          <p:cNvPr id="2" name="标题 1"/>
          <p:cNvSpPr>
            <a:spLocks noGrp="1"/>
          </p:cNvSpPr>
          <p:nvPr>
            <p:ph type="title"/>
          </p:nvPr>
        </p:nvSpPr>
        <p:spPr/>
        <p:txBody>
          <a:bodyPr/>
          <a:lstStyle/>
          <a:p>
            <a:r>
              <a:rPr kumimoji="1" lang="en-US" altLang="zh-CN" dirty="0" smtClean="0"/>
              <a:t>4.10 </a:t>
            </a:r>
            <a:r>
              <a:rPr kumimoji="1" lang="zh-CN" altLang="en-US" dirty="0" smtClean="0"/>
              <a:t>组件化</a:t>
            </a:r>
            <a:endParaRPr kumimoji="1" lang="zh-CN" altLang="en-US" dirty="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t>29</a:t>
            </a:fld>
            <a:endParaRPr kumimoji="1" lang="zh-CN" altLang="en-US"/>
          </a:p>
        </p:txBody>
      </p:sp>
    </p:spTree>
    <p:extLst>
      <p:ext uri="{BB962C8B-B14F-4D97-AF65-F5344CB8AC3E}">
        <p14:creationId xmlns:p14="http://schemas.microsoft.com/office/powerpoint/2010/main" val="7876891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0.1 </a:t>
            </a:r>
            <a:r>
              <a:rPr kumimoji="1" lang="zh-CN" altLang="en-US" dirty="0" smtClean="0"/>
              <a:t>概述</a:t>
            </a:r>
            <a:endParaRPr kumimoji="1" lang="zh-CN" altLang="en-US" dirty="0"/>
          </a:p>
        </p:txBody>
      </p:sp>
      <p:sp>
        <p:nvSpPr>
          <p:cNvPr id="3" name="内容占位符 2"/>
          <p:cNvSpPr>
            <a:spLocks noGrp="1"/>
          </p:cNvSpPr>
          <p:nvPr>
            <p:ph idx="1"/>
          </p:nvPr>
        </p:nvSpPr>
        <p:spPr>
          <a:xfrm>
            <a:off x="623892" y="678456"/>
            <a:ext cx="7836540" cy="4197550"/>
          </a:xfrm>
        </p:spPr>
        <p:txBody>
          <a:bodyPr/>
          <a:lstStyle/>
          <a:p>
            <a:r>
              <a:rPr kumimoji="1" lang="zh-CN" altLang="en-US" sz="1600" b="0" dirty="0" smtClean="0">
                <a:solidFill>
                  <a:schemeClr val="tx1"/>
                </a:solidFill>
                <a:latin typeface="微软雅黑" panose="020B0503020204020204" pitchFamily="34" charset="-122"/>
                <a:ea typeface="微软雅黑" panose="020B0503020204020204" pitchFamily="34" charset="-122"/>
              </a:rPr>
              <a:t>用</a:t>
            </a:r>
            <a:r>
              <a:rPr kumimoji="1" lang="en-US" altLang="zh-CN" sz="1600" b="0" dirty="0" smtClean="0">
                <a:solidFill>
                  <a:schemeClr val="tx1"/>
                </a:solidFill>
                <a:latin typeface="微软雅黑" panose="020B0503020204020204" pitchFamily="34" charset="-122"/>
                <a:ea typeface="微软雅黑" panose="020B0503020204020204" pitchFamily="34" charset="-122"/>
              </a:rPr>
              <a:t>React</a:t>
            </a:r>
            <a:r>
              <a:rPr kumimoji="1" lang="zh-CN" altLang="en-US" sz="1600" b="0" dirty="0" smtClean="0">
                <a:solidFill>
                  <a:schemeClr val="tx1"/>
                </a:solidFill>
                <a:latin typeface="微软雅黑" panose="020B0503020204020204" pitchFamily="34" charset="-122"/>
                <a:ea typeface="微软雅黑" panose="020B0503020204020204" pitchFamily="34" charset="-122"/>
              </a:rPr>
              <a:t>搭建的一套前端框架，样式统一、交互友好、统一</a:t>
            </a:r>
            <a:r>
              <a:rPr kumimoji="1" lang="en-US" altLang="zh-CN" sz="1600" b="0" dirty="0" smtClean="0">
                <a:solidFill>
                  <a:schemeClr val="tx1"/>
                </a:solidFill>
                <a:latin typeface="微软雅黑" panose="020B0503020204020204" pitchFamily="34" charset="-122"/>
                <a:ea typeface="微软雅黑" panose="020B0503020204020204" pitchFamily="34" charset="-122"/>
              </a:rPr>
              <a:t>PC</a:t>
            </a:r>
            <a:r>
              <a:rPr kumimoji="1" lang="zh-CN" altLang="en-US" sz="1600" b="0" dirty="0" smtClean="0">
                <a:solidFill>
                  <a:schemeClr val="tx1"/>
                </a:solidFill>
                <a:latin typeface="微软雅黑" panose="020B0503020204020204" pitchFamily="34" charset="-122"/>
                <a:ea typeface="微软雅黑" panose="020B0503020204020204" pitchFamily="34" charset="-122"/>
              </a:rPr>
              <a:t>端后台业务管理后台风格和开发流程</a:t>
            </a:r>
          </a:p>
          <a:p>
            <a:endParaRPr kumimoji="1" lang="zh-CN" altLang="en-US" sz="1600" b="0" dirty="0">
              <a:solidFill>
                <a:schemeClr val="tx1"/>
              </a:solidFill>
              <a:latin typeface="微软雅黑" panose="020B0503020204020204" pitchFamily="34" charset="-122"/>
              <a:ea typeface="微软雅黑" panose="020B0503020204020204" pitchFamily="34" charset="-122"/>
            </a:endParaRPr>
          </a:p>
          <a:p>
            <a:r>
              <a:rPr kumimoji="1" lang="zh-CN" altLang="en-US" sz="1600" b="0" dirty="0" smtClean="0">
                <a:solidFill>
                  <a:schemeClr val="tx1"/>
                </a:solidFill>
                <a:latin typeface="微软雅黑" panose="020B0503020204020204" pitchFamily="34" charset="-122"/>
                <a:ea typeface="微软雅黑" panose="020B0503020204020204" pitchFamily="34" charset="-122"/>
              </a:rPr>
              <a:t>组价化、开发便捷、通过</a:t>
            </a:r>
            <a:r>
              <a:rPr kumimoji="1" lang="en-US" altLang="zh-CN" sz="1600" b="0" dirty="0" err="1" smtClean="0">
                <a:solidFill>
                  <a:schemeClr val="tx1"/>
                </a:solidFill>
                <a:latin typeface="微软雅黑" panose="020B0503020204020204" pitchFamily="34" charset="-122"/>
                <a:ea typeface="微软雅黑" panose="020B0503020204020204" pitchFamily="34" charset="-122"/>
              </a:rPr>
              <a:t>nodejs</a:t>
            </a:r>
            <a:r>
              <a:rPr kumimoji="1" lang="zh-CN" altLang="en-US" sz="1600" b="0" dirty="0" smtClean="0">
                <a:solidFill>
                  <a:schemeClr val="tx1"/>
                </a:solidFill>
                <a:latin typeface="微软雅黑" panose="020B0503020204020204" pitchFamily="34" charset="-122"/>
                <a:ea typeface="微软雅黑" panose="020B0503020204020204" pitchFamily="34" charset="-122"/>
              </a:rPr>
              <a:t>和</a:t>
            </a:r>
            <a:r>
              <a:rPr kumimoji="1" lang="en-US" altLang="zh-CN" sz="1600" b="0" dirty="0" err="1" smtClean="0">
                <a:solidFill>
                  <a:schemeClr val="tx1"/>
                </a:solidFill>
                <a:latin typeface="微软雅黑" panose="020B0503020204020204" pitchFamily="34" charset="-122"/>
                <a:ea typeface="微软雅黑" panose="020B0503020204020204" pitchFamily="34" charset="-122"/>
              </a:rPr>
              <a:t>webpack</a:t>
            </a:r>
            <a:r>
              <a:rPr kumimoji="1" lang="zh-CN" altLang="en-US" sz="1600" b="0" dirty="0" smtClean="0">
                <a:solidFill>
                  <a:schemeClr val="tx1"/>
                </a:solidFill>
                <a:latin typeface="微软雅黑" panose="020B0503020204020204" pitchFamily="34" charset="-122"/>
                <a:ea typeface="微软雅黑" panose="020B0503020204020204" pitchFamily="34" charset="-122"/>
              </a:rPr>
              <a:t>实现前端自动化和工程化开发</a:t>
            </a:r>
          </a:p>
          <a:p>
            <a:endParaRPr kumimoji="1" lang="zh-CN" altLang="en-US" sz="1600" b="0" dirty="0" smtClean="0">
              <a:solidFill>
                <a:schemeClr val="tx1"/>
              </a:solidFill>
              <a:latin typeface="微软雅黑" panose="020B0503020204020204" pitchFamily="34" charset="-122"/>
              <a:ea typeface="微软雅黑" panose="020B0503020204020204" pitchFamily="34" charset="-122"/>
            </a:endParaRPr>
          </a:p>
          <a:p>
            <a:r>
              <a:rPr kumimoji="1" lang="zh-CN" altLang="en-US" sz="1600" b="0" dirty="0" smtClean="0">
                <a:solidFill>
                  <a:schemeClr val="tx1"/>
                </a:solidFill>
                <a:latin typeface="微软雅黑" panose="020B0503020204020204" pitchFamily="34" charset="-122"/>
                <a:ea typeface="微软雅黑" panose="020B0503020204020204" pitchFamily="34" charset="-122"/>
              </a:rPr>
              <a:t>项目工程脚手架，便于开发人员快速搭建项目</a:t>
            </a:r>
          </a:p>
          <a:p>
            <a:endParaRPr kumimoji="1" lang="zh-CN" altLang="en-US" sz="1600" b="0" dirty="0" smtClean="0">
              <a:solidFill>
                <a:schemeClr val="tx1"/>
              </a:solidFill>
              <a:latin typeface="微软雅黑" panose="020B0503020204020204" pitchFamily="34" charset="-122"/>
              <a:ea typeface="微软雅黑" panose="020B0503020204020204" pitchFamily="34" charset="-122"/>
            </a:endParaRPr>
          </a:p>
          <a:p>
            <a:r>
              <a:rPr kumimoji="1" lang="en-US" altLang="zh-CN" sz="1600" b="0" dirty="0" err="1" smtClean="0">
                <a:solidFill>
                  <a:schemeClr val="tx1"/>
                </a:solidFill>
                <a:latin typeface="微软雅黑" panose="020B0503020204020204" pitchFamily="34" charset="-122"/>
                <a:ea typeface="微软雅黑" panose="020B0503020204020204" pitchFamily="34" charset="-122"/>
              </a:rPr>
              <a:t>Axure</a:t>
            </a:r>
            <a:r>
              <a:rPr kumimoji="1" lang="zh-CN" altLang="en-US" sz="1600" b="0" dirty="0" smtClean="0">
                <a:solidFill>
                  <a:schemeClr val="tx1"/>
                </a:solidFill>
                <a:latin typeface="微软雅黑" panose="020B0503020204020204" pitchFamily="34" charset="-122"/>
                <a:ea typeface="微软雅黑" panose="020B0503020204020204" pitchFamily="34" charset="-122"/>
              </a:rPr>
              <a:t>组件，提高制作原型的效率，降低产品经理跟前后端人员的沟通成本</a:t>
            </a:r>
          </a:p>
          <a:p>
            <a:endParaRPr kumimoji="1" lang="zh-CN" altLang="en-US" sz="1600" b="0" dirty="0">
              <a:solidFill>
                <a:schemeClr val="tx1"/>
              </a:solidFill>
              <a:latin typeface="微软雅黑" panose="020B0503020204020204" pitchFamily="34" charset="-122"/>
              <a:ea typeface="微软雅黑" panose="020B0503020204020204" pitchFamily="34" charset="-122"/>
            </a:endParaRPr>
          </a:p>
          <a:p>
            <a:r>
              <a:rPr kumimoji="1" lang="en-US" altLang="zh-CN" sz="1600" b="0" dirty="0" smtClean="0">
                <a:solidFill>
                  <a:schemeClr val="tx1"/>
                </a:solidFill>
                <a:latin typeface="微软雅黑" panose="020B0503020204020204" pitchFamily="34" charset="-122"/>
                <a:ea typeface="微软雅黑" panose="020B0503020204020204" pitchFamily="34" charset="-122"/>
              </a:rPr>
              <a:t>Mock</a:t>
            </a:r>
            <a:r>
              <a:rPr kumimoji="1" lang="zh-CN" altLang="en-US" sz="1600" b="0" dirty="0" smtClean="0">
                <a:solidFill>
                  <a:schemeClr val="tx1"/>
                </a:solidFill>
                <a:latin typeface="微软雅黑" panose="020B0503020204020204" pitchFamily="34" charset="-122"/>
                <a:ea typeface="微软雅黑" panose="020B0503020204020204" pitchFamily="34" charset="-122"/>
              </a:rPr>
              <a:t> </a:t>
            </a:r>
            <a:r>
              <a:rPr kumimoji="1" lang="en-US" altLang="zh-CN" sz="1600" b="0" dirty="0" smtClean="0">
                <a:solidFill>
                  <a:schemeClr val="tx1"/>
                </a:solidFill>
                <a:latin typeface="微软雅黑" panose="020B0503020204020204" pitchFamily="34" charset="-122"/>
                <a:ea typeface="微软雅黑" panose="020B0503020204020204" pitchFamily="34" charset="-122"/>
              </a:rPr>
              <a:t>Server</a:t>
            </a:r>
            <a:r>
              <a:rPr kumimoji="1" lang="zh-CN" altLang="en-US" sz="1600" b="0" dirty="0" smtClean="0">
                <a:solidFill>
                  <a:schemeClr val="tx1"/>
                </a:solidFill>
                <a:latin typeface="微软雅黑" panose="020B0503020204020204" pitchFamily="34" charset="-122"/>
                <a:ea typeface="微软雅黑" panose="020B0503020204020204" pitchFamily="34" charset="-122"/>
              </a:rPr>
              <a:t>，提高接口开发效率和减少前端跟后端并行开发的依赖</a:t>
            </a:r>
          </a:p>
          <a:p>
            <a:endParaRPr kumimoji="1" lang="zh-CN" altLang="en-US" sz="1600" b="0" dirty="0" smtClean="0">
              <a:solidFill>
                <a:schemeClr val="tx1"/>
              </a:solidFill>
              <a:latin typeface="微软雅黑" panose="020B0503020204020204" pitchFamily="34" charset="-122"/>
              <a:ea typeface="微软雅黑" panose="020B0503020204020204" pitchFamily="34" charset="-122"/>
            </a:endParaRPr>
          </a:p>
          <a:p>
            <a:r>
              <a:rPr kumimoji="1" lang="zh-CN" altLang="en-US" sz="1600" b="0" dirty="0" smtClean="0">
                <a:solidFill>
                  <a:schemeClr val="tx1"/>
                </a:solidFill>
                <a:latin typeface="微软雅黑" panose="020B0503020204020204" pitchFamily="34" charset="-122"/>
                <a:ea typeface="微软雅黑" panose="020B0503020204020204" pitchFamily="34" charset="-122"/>
              </a:rPr>
              <a:t>真正实现前后端开发分离</a:t>
            </a:r>
            <a:endParaRPr kumimoji="1" lang="zh-CN" altLang="en-US" sz="1600" b="0" dirty="0">
              <a:solidFill>
                <a:schemeClr val="tx1"/>
              </a:solidFill>
              <a:latin typeface="微软雅黑" panose="020B0503020204020204" pitchFamily="34" charset="-122"/>
              <a:ea typeface="微软雅黑" panose="020B0503020204020204" pitchFamily="34" charset="-122"/>
            </a:endParaRPr>
          </a:p>
          <a:p>
            <a:endParaRPr kumimoji="1" lang="zh-CN" altLang="en-US" sz="1600" b="0" dirty="0" smtClean="0">
              <a:solidFill>
                <a:schemeClr val="tx1"/>
              </a:solidFill>
              <a:latin typeface="微软雅黑" panose="020B0503020204020204" pitchFamily="34" charset="-122"/>
              <a:ea typeface="微软雅黑" panose="020B0503020204020204" pitchFamily="34" charset="-122"/>
            </a:endParaRPr>
          </a:p>
          <a:p>
            <a:endParaRPr kumimoji="1" lang="zh-CN" altLang="en-US" sz="1600" b="0" dirty="0" smtClean="0">
              <a:solidFill>
                <a:schemeClr val="tx1"/>
              </a:solidFill>
              <a:latin typeface="微软雅黑" panose="020B0503020204020204" pitchFamily="34" charset="-122"/>
              <a:ea typeface="微软雅黑" panose="020B0503020204020204" pitchFamily="34" charset="-122"/>
            </a:endParaRPr>
          </a:p>
          <a:p>
            <a:endParaRPr kumimoji="1" lang="zh-CN" altLang="en-US" sz="1600" b="0" dirty="0" smtClean="0">
              <a:solidFill>
                <a:schemeClr val="tx1"/>
              </a:solidFill>
              <a:latin typeface="微软雅黑" panose="020B0503020204020204" pitchFamily="34" charset="-122"/>
              <a:ea typeface="微软雅黑" panose="020B0503020204020204" pitchFamily="34" charset="-122"/>
            </a:endParaRPr>
          </a:p>
          <a:p>
            <a:endParaRPr kumimoji="1" lang="zh-CN" altLang="en-US" sz="1600" b="0" dirty="0" smtClean="0">
              <a:solidFill>
                <a:schemeClr val="tx1"/>
              </a:solidFill>
              <a:latin typeface="微软雅黑" panose="020B0503020204020204" pitchFamily="34" charset="-122"/>
              <a:ea typeface="微软雅黑" panose="020B0503020204020204" pitchFamily="34" charset="-122"/>
            </a:endParaRPr>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t>3</a:t>
            </a:fld>
            <a:endParaRPr kumimoji="1" lang="zh-CN" altLang="en-US"/>
          </a:p>
        </p:txBody>
      </p:sp>
    </p:spTree>
    <p:extLst>
      <p:ext uri="{BB962C8B-B14F-4D97-AF65-F5344CB8AC3E}">
        <p14:creationId xmlns:p14="http://schemas.microsoft.com/office/powerpoint/2010/main" val="928195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4.11 </a:t>
            </a:r>
            <a:r>
              <a:rPr kumimoji="1" lang="zh-CN" altLang="en-US" dirty="0" smtClean="0"/>
              <a:t>两个煎蛋的栗子</a:t>
            </a:r>
            <a:endParaRPr kumimoji="1" lang="zh-CN" altLang="en-US" dirty="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t>30</a:t>
            </a:fld>
            <a:endParaRPr kumimoji="1" lang="zh-CN" altLang="en-US"/>
          </a:p>
        </p:txBody>
      </p:sp>
      <p:sp>
        <p:nvSpPr>
          <p:cNvPr id="7" name="内容占位符 2"/>
          <p:cNvSpPr>
            <a:spLocks noGrp="1"/>
          </p:cNvSpPr>
          <p:nvPr>
            <p:ph idx="1"/>
          </p:nvPr>
        </p:nvSpPr>
        <p:spPr>
          <a:xfrm>
            <a:off x="850260" y="956731"/>
            <a:ext cx="7836540" cy="3608657"/>
          </a:xfrm>
        </p:spPr>
        <p:txBody>
          <a:bodyPr/>
          <a:lstStyle/>
          <a:p>
            <a:r>
              <a:rPr kumimoji="1" lang="en-US" altLang="zh-CN" sz="2000" b="0" dirty="0" smtClean="0">
                <a:solidFill>
                  <a:schemeClr val="tx1"/>
                </a:solidFill>
                <a:latin typeface="微软雅黑" panose="020B0503020204020204" pitchFamily="34" charset="-122"/>
                <a:ea typeface="微软雅黑" panose="020B0503020204020204" pitchFamily="34" charset="-122"/>
              </a:rPr>
              <a:t>Hello</a:t>
            </a:r>
            <a:r>
              <a:rPr kumimoji="1" lang="zh-CN" altLang="en-US" sz="2000" b="0" dirty="0" smtClean="0">
                <a:solidFill>
                  <a:schemeClr val="tx1"/>
                </a:solidFill>
                <a:latin typeface="微软雅黑" panose="020B0503020204020204" pitchFamily="34" charset="-122"/>
                <a:ea typeface="微软雅黑" panose="020B0503020204020204" pitchFamily="34" charset="-122"/>
              </a:rPr>
              <a:t> </a:t>
            </a:r>
            <a:r>
              <a:rPr kumimoji="1" lang="en-US" altLang="zh-CN" sz="2000" b="0" dirty="0" smtClean="0">
                <a:solidFill>
                  <a:schemeClr val="tx1"/>
                </a:solidFill>
                <a:latin typeface="微软雅黑" panose="020B0503020204020204" pitchFamily="34" charset="-122"/>
                <a:ea typeface="微软雅黑" panose="020B0503020204020204" pitchFamily="34" charset="-122"/>
              </a:rPr>
              <a:t>world</a:t>
            </a:r>
            <a:endParaRPr kumimoji="1" lang="zh-CN" altLang="en-US" sz="2000" b="0" dirty="0" smtClean="0">
              <a:solidFill>
                <a:schemeClr val="tx1"/>
              </a:solidFill>
              <a:latin typeface="微软雅黑" panose="020B0503020204020204" pitchFamily="34" charset="-122"/>
              <a:ea typeface="微软雅黑" panose="020B0503020204020204" pitchFamily="34" charset="-122"/>
            </a:endParaRPr>
          </a:p>
          <a:p>
            <a:r>
              <a:rPr kumimoji="1" lang="en-US" altLang="zh-CN" sz="2000" b="0" dirty="0" err="1" smtClean="0">
                <a:solidFill>
                  <a:schemeClr val="tx1"/>
                </a:solidFill>
                <a:latin typeface="微软雅黑" panose="020B0503020204020204" pitchFamily="34" charset="-122"/>
                <a:ea typeface="微软雅黑" panose="020B0503020204020204" pitchFamily="34" charset="-122"/>
              </a:rPr>
              <a:t>TodoLists</a:t>
            </a:r>
            <a:endParaRPr kumimoji="1" lang="zh-CN" altLang="en-US" sz="2000" b="0" dirty="0" smtClean="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257973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493140" y="2177576"/>
            <a:ext cx="3647661" cy="466182"/>
          </a:xfrm>
        </p:spPr>
        <p:txBody>
          <a:bodyPr>
            <a:noAutofit/>
          </a:bodyPr>
          <a:lstStyle/>
          <a:p>
            <a:pPr algn="l"/>
            <a:r>
              <a:rPr kumimoji="1" lang="en-US" altLang="zh-CN" sz="3600" dirty="0" smtClean="0"/>
              <a:t>5. React-router</a:t>
            </a:r>
            <a:endParaRPr kumimoji="1" lang="zh-CN" altLang="en-US" sz="3300" dirty="0"/>
          </a:p>
        </p:txBody>
      </p:sp>
      <p:grpSp>
        <p:nvGrpSpPr>
          <p:cNvPr id="20" name="组 19"/>
          <p:cNvGrpSpPr/>
          <p:nvPr/>
        </p:nvGrpSpPr>
        <p:grpSpPr>
          <a:xfrm>
            <a:off x="2843808" y="1779662"/>
            <a:ext cx="1282146" cy="1286438"/>
            <a:chOff x="1358350" y="2585002"/>
            <a:chExt cx="1709528" cy="1715250"/>
          </a:xfrm>
        </p:grpSpPr>
        <p:cxnSp>
          <p:nvCxnSpPr>
            <p:cNvPr id="10" name="直线连接符 9"/>
            <p:cNvCxnSpPr/>
            <p:nvPr/>
          </p:nvCxnSpPr>
          <p:spPr>
            <a:xfrm>
              <a:off x="1378226" y="2585002"/>
              <a:ext cx="0" cy="170307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直线连接符 10"/>
            <p:cNvCxnSpPr/>
            <p:nvPr/>
          </p:nvCxnSpPr>
          <p:spPr>
            <a:xfrm>
              <a:off x="1358350" y="2604882"/>
              <a:ext cx="1702904" cy="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 name="直线连接符 13"/>
            <p:cNvCxnSpPr/>
            <p:nvPr/>
          </p:nvCxnSpPr>
          <p:spPr>
            <a:xfrm>
              <a:off x="1364974" y="4274820"/>
              <a:ext cx="1702904" cy="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 name="直线连接符 14"/>
            <p:cNvCxnSpPr/>
            <p:nvPr/>
          </p:nvCxnSpPr>
          <p:spPr>
            <a:xfrm>
              <a:off x="3034750" y="2591187"/>
              <a:ext cx="6624" cy="211207"/>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9" name="直线连接符 18"/>
            <p:cNvCxnSpPr/>
            <p:nvPr/>
          </p:nvCxnSpPr>
          <p:spPr>
            <a:xfrm>
              <a:off x="3041672" y="4089045"/>
              <a:ext cx="6624" cy="211207"/>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21" name="副标题 2"/>
          <p:cNvSpPr txBox="1">
            <a:spLocks/>
          </p:cNvSpPr>
          <p:nvPr/>
        </p:nvSpPr>
        <p:spPr>
          <a:xfrm>
            <a:off x="5092065" y="3229470"/>
            <a:ext cx="1985545" cy="359764"/>
          </a:xfrm>
          <a:prstGeom prst="rect">
            <a:avLst/>
          </a:prstGeom>
        </p:spPr>
        <p:txBody>
          <a:bodyPr vert="horz" lIns="68580" tIns="34290" rIns="68580" bIns="34290" rtlCol="0">
            <a:norm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lgn="l"/>
            <a:endParaRPr kumimoji="1" lang="zh-CN" altLang="en-US" sz="1800" dirty="0"/>
          </a:p>
        </p:txBody>
      </p:sp>
    </p:spTree>
    <p:extLst>
      <p:ext uri="{BB962C8B-B14F-4D97-AF65-F5344CB8AC3E}">
        <p14:creationId xmlns:p14="http://schemas.microsoft.com/office/powerpoint/2010/main" val="119735229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5.1</a:t>
            </a:r>
            <a:r>
              <a:rPr kumimoji="1" lang="zh-CN" altLang="en-US" dirty="0" smtClean="0"/>
              <a:t> 路由的基本原理</a:t>
            </a:r>
            <a:endParaRPr kumimoji="1" lang="zh-CN" altLang="en-US" dirty="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t>32</a:t>
            </a:fld>
            <a:endParaRPr kumimoji="1" lang="zh-CN" altLang="en-US"/>
          </a:p>
        </p:txBody>
      </p:sp>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9500" y="1244600"/>
            <a:ext cx="6985000" cy="2654300"/>
          </a:xfrm>
          <a:prstGeom prst="rect">
            <a:avLst/>
          </a:prstGeom>
        </p:spPr>
      </p:pic>
    </p:spTree>
    <p:extLst>
      <p:ext uri="{BB962C8B-B14F-4D97-AF65-F5344CB8AC3E}">
        <p14:creationId xmlns:p14="http://schemas.microsoft.com/office/powerpoint/2010/main" val="21344423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5.1</a:t>
            </a:r>
            <a:r>
              <a:rPr kumimoji="1" lang="zh-CN" altLang="en-US" dirty="0" smtClean="0"/>
              <a:t> </a:t>
            </a:r>
            <a:r>
              <a:rPr kumimoji="1" lang="en-US" altLang="zh-CN" dirty="0" smtClean="0"/>
              <a:t>react-router</a:t>
            </a:r>
            <a:endParaRPr kumimoji="1" lang="zh-CN" altLang="en-US" dirty="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t>33</a:t>
            </a:fld>
            <a:endParaRPr kumimoji="1" lang="zh-CN" altLang="en-US"/>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5616" y="987574"/>
            <a:ext cx="6985000" cy="3276600"/>
          </a:xfrm>
          <a:prstGeom prst="rect">
            <a:avLst/>
          </a:prstGeom>
        </p:spPr>
      </p:pic>
    </p:spTree>
    <p:extLst>
      <p:ext uri="{BB962C8B-B14F-4D97-AF65-F5344CB8AC3E}">
        <p14:creationId xmlns:p14="http://schemas.microsoft.com/office/powerpoint/2010/main" val="7051787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493140" y="2177576"/>
            <a:ext cx="3647661" cy="466182"/>
          </a:xfrm>
        </p:spPr>
        <p:txBody>
          <a:bodyPr>
            <a:noAutofit/>
          </a:bodyPr>
          <a:lstStyle/>
          <a:p>
            <a:pPr algn="l"/>
            <a:r>
              <a:rPr kumimoji="1" lang="en-US" altLang="zh-CN" sz="3600" dirty="0" smtClean="0"/>
              <a:t>6. </a:t>
            </a:r>
            <a:r>
              <a:rPr kumimoji="1" lang="en-US" altLang="zh-CN" sz="3600" dirty="0" err="1" smtClean="0"/>
              <a:t>Redux</a:t>
            </a:r>
            <a:endParaRPr kumimoji="1" lang="zh-CN" altLang="en-US" sz="3300" dirty="0"/>
          </a:p>
        </p:txBody>
      </p:sp>
      <p:grpSp>
        <p:nvGrpSpPr>
          <p:cNvPr id="20" name="组 19"/>
          <p:cNvGrpSpPr/>
          <p:nvPr/>
        </p:nvGrpSpPr>
        <p:grpSpPr>
          <a:xfrm>
            <a:off x="2843808" y="1779662"/>
            <a:ext cx="1282146" cy="1286438"/>
            <a:chOff x="1358350" y="2585002"/>
            <a:chExt cx="1709528" cy="1715250"/>
          </a:xfrm>
        </p:grpSpPr>
        <p:cxnSp>
          <p:nvCxnSpPr>
            <p:cNvPr id="10" name="直线连接符 9"/>
            <p:cNvCxnSpPr/>
            <p:nvPr/>
          </p:nvCxnSpPr>
          <p:spPr>
            <a:xfrm>
              <a:off x="1378226" y="2585002"/>
              <a:ext cx="0" cy="170307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直线连接符 10"/>
            <p:cNvCxnSpPr/>
            <p:nvPr/>
          </p:nvCxnSpPr>
          <p:spPr>
            <a:xfrm>
              <a:off x="1358350" y="2604882"/>
              <a:ext cx="1702904" cy="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 name="直线连接符 13"/>
            <p:cNvCxnSpPr/>
            <p:nvPr/>
          </p:nvCxnSpPr>
          <p:spPr>
            <a:xfrm>
              <a:off x="1364974" y="4274820"/>
              <a:ext cx="1702904" cy="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 name="直线连接符 14"/>
            <p:cNvCxnSpPr/>
            <p:nvPr/>
          </p:nvCxnSpPr>
          <p:spPr>
            <a:xfrm>
              <a:off x="3034750" y="2591187"/>
              <a:ext cx="6624" cy="211207"/>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9" name="直线连接符 18"/>
            <p:cNvCxnSpPr/>
            <p:nvPr/>
          </p:nvCxnSpPr>
          <p:spPr>
            <a:xfrm>
              <a:off x="3041672" y="4089045"/>
              <a:ext cx="6624" cy="211207"/>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21" name="副标题 2"/>
          <p:cNvSpPr txBox="1">
            <a:spLocks/>
          </p:cNvSpPr>
          <p:nvPr/>
        </p:nvSpPr>
        <p:spPr>
          <a:xfrm>
            <a:off x="5092065" y="3229470"/>
            <a:ext cx="1985545" cy="359764"/>
          </a:xfrm>
          <a:prstGeom prst="rect">
            <a:avLst/>
          </a:prstGeom>
        </p:spPr>
        <p:txBody>
          <a:bodyPr vert="horz" lIns="68580" tIns="34290" rIns="68580" bIns="34290" rtlCol="0">
            <a:norm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lgn="l"/>
            <a:endParaRPr kumimoji="1" lang="zh-CN" altLang="en-US" sz="1800" dirty="0"/>
          </a:p>
        </p:txBody>
      </p:sp>
    </p:spTree>
    <p:extLst>
      <p:ext uri="{BB962C8B-B14F-4D97-AF65-F5344CB8AC3E}">
        <p14:creationId xmlns:p14="http://schemas.microsoft.com/office/powerpoint/2010/main" val="198382754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6.1</a:t>
            </a:r>
            <a:r>
              <a:rPr kumimoji="1" lang="zh-CN" altLang="en-US" dirty="0" smtClean="0"/>
              <a:t> 单页面的痛点</a:t>
            </a:r>
            <a:endParaRPr kumimoji="1" lang="zh-CN" altLang="en-US" dirty="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t>35</a:t>
            </a:fld>
            <a:endParaRPr kumimoji="1" lang="zh-CN" altLang="en-US"/>
          </a:p>
        </p:txBody>
      </p:sp>
      <p:sp>
        <p:nvSpPr>
          <p:cNvPr id="7" name="内容占位符 2"/>
          <p:cNvSpPr>
            <a:spLocks noGrp="1"/>
          </p:cNvSpPr>
          <p:nvPr>
            <p:ph idx="1"/>
          </p:nvPr>
        </p:nvSpPr>
        <p:spPr>
          <a:xfrm>
            <a:off x="850260" y="956731"/>
            <a:ext cx="7836540" cy="4186769"/>
          </a:xfrm>
        </p:spPr>
        <p:txBody>
          <a:bodyPr/>
          <a:lstStyle/>
          <a:p>
            <a:r>
              <a:rPr kumimoji="1" lang="zh-CN" altLang="en-US" sz="2000" b="0" dirty="0" smtClean="0">
                <a:solidFill>
                  <a:schemeClr val="tx1"/>
                </a:solidFill>
                <a:latin typeface="微软雅黑" panose="020B0503020204020204" pitchFamily="34" charset="-122"/>
                <a:ea typeface="微软雅黑" panose="020B0503020204020204" pitchFamily="34" charset="-122"/>
              </a:rPr>
              <a:t>复杂的单页面应用，状态</a:t>
            </a:r>
            <a:r>
              <a:rPr kumimoji="1" lang="en-US" altLang="zh-CN" sz="2000" b="0" dirty="0" smtClean="0">
                <a:solidFill>
                  <a:schemeClr val="tx1"/>
                </a:solidFill>
                <a:latin typeface="微软雅黑" panose="020B0503020204020204" pitchFamily="34" charset="-122"/>
                <a:ea typeface="微软雅黑" panose="020B0503020204020204" pitchFamily="34" charset="-122"/>
              </a:rPr>
              <a:t>(state)</a:t>
            </a:r>
            <a:r>
              <a:rPr kumimoji="1" lang="zh-CN" altLang="en-US" sz="2000" b="0" dirty="0" smtClean="0">
                <a:solidFill>
                  <a:schemeClr val="tx1"/>
                </a:solidFill>
                <a:latin typeface="微软雅黑" panose="020B0503020204020204" pitchFamily="34" charset="-122"/>
                <a:ea typeface="微软雅黑" panose="020B0503020204020204" pitchFamily="34" charset="-122"/>
              </a:rPr>
              <a:t>的管理非常重要</a:t>
            </a:r>
          </a:p>
          <a:p>
            <a:r>
              <a:rPr kumimoji="1" lang="zh-CN" altLang="en-US" sz="2000" b="0" dirty="0" smtClean="0">
                <a:solidFill>
                  <a:schemeClr val="tx1"/>
                </a:solidFill>
                <a:latin typeface="微软雅黑" panose="020B0503020204020204" pitchFamily="34" charset="-122"/>
                <a:ea typeface="微软雅黑" panose="020B0503020204020204" pitchFamily="34" charset="-122"/>
              </a:rPr>
              <a:t>状态包括：服务器端的响应数据、本地对响应数据的缓存、本地创建的数据、一些</a:t>
            </a:r>
            <a:r>
              <a:rPr kumimoji="1" lang="en-US" altLang="zh-CN" sz="2000" b="0" dirty="0" smtClean="0">
                <a:solidFill>
                  <a:schemeClr val="tx1"/>
                </a:solidFill>
                <a:latin typeface="微软雅黑" panose="020B0503020204020204" pitchFamily="34" charset="-122"/>
                <a:ea typeface="微软雅黑" panose="020B0503020204020204" pitchFamily="34" charset="-122"/>
              </a:rPr>
              <a:t>UI</a:t>
            </a:r>
            <a:r>
              <a:rPr kumimoji="1" lang="zh-CN" altLang="en-US" sz="2000" b="0" dirty="0" smtClean="0">
                <a:solidFill>
                  <a:schemeClr val="tx1"/>
                </a:solidFill>
                <a:latin typeface="微软雅黑" panose="020B0503020204020204" pitchFamily="34" charset="-122"/>
                <a:ea typeface="微软雅黑" panose="020B0503020204020204" pitchFamily="34" charset="-122"/>
              </a:rPr>
              <a:t>的状态信息</a:t>
            </a:r>
          </a:p>
          <a:p>
            <a:r>
              <a:rPr kumimoji="1" lang="en-US" altLang="zh-CN" sz="2000" b="0" dirty="0" err="1">
                <a:solidFill>
                  <a:schemeClr val="tx1"/>
                </a:solidFill>
                <a:latin typeface="微软雅黑" panose="020B0503020204020204" pitchFamily="34" charset="-122"/>
                <a:ea typeface="微软雅黑" panose="020B0503020204020204" pitchFamily="34" charset="-122"/>
              </a:rPr>
              <a:t>Redux</a:t>
            </a:r>
            <a:r>
              <a:rPr kumimoji="1" lang="zh-CN" altLang="en-US" sz="2000" b="0" dirty="0">
                <a:solidFill>
                  <a:schemeClr val="tx1"/>
                </a:solidFill>
                <a:latin typeface="微软雅黑" panose="020B0503020204020204" pitchFamily="34" charset="-122"/>
                <a:ea typeface="微软雅黑" panose="020B0503020204020204" pitchFamily="34" charset="-122"/>
              </a:rPr>
              <a:t>就是用来确保</a:t>
            </a:r>
            <a:r>
              <a:rPr kumimoji="1" lang="en-US" altLang="zh-CN" sz="2000" b="0" dirty="0">
                <a:solidFill>
                  <a:schemeClr val="tx1"/>
                </a:solidFill>
                <a:latin typeface="微软雅黑" panose="020B0503020204020204" pitchFamily="34" charset="-122"/>
                <a:ea typeface="微软雅黑" panose="020B0503020204020204" pitchFamily="34" charset="-122"/>
              </a:rPr>
              <a:t>state</a:t>
            </a:r>
            <a:r>
              <a:rPr kumimoji="1" lang="zh-CN" altLang="en-US" sz="2000" b="0" dirty="0">
                <a:solidFill>
                  <a:schemeClr val="tx1"/>
                </a:solidFill>
                <a:latin typeface="微软雅黑" panose="020B0503020204020204" pitchFamily="34" charset="-122"/>
                <a:ea typeface="微软雅黑" panose="020B0503020204020204" pitchFamily="34" charset="-122"/>
              </a:rPr>
              <a:t>可变化的预测性</a:t>
            </a:r>
          </a:p>
          <a:p>
            <a:pPr lvl="1"/>
            <a:r>
              <a:rPr kumimoji="1" lang="en-US" altLang="zh-CN" sz="1600" dirty="0">
                <a:solidFill>
                  <a:schemeClr val="tx1"/>
                </a:solidFill>
                <a:latin typeface="微软雅黑" panose="020B0503020204020204" pitchFamily="34" charset="-122"/>
                <a:ea typeface="微软雅黑" panose="020B0503020204020204" pitchFamily="34" charset="-122"/>
              </a:rPr>
              <a:t>State</a:t>
            </a:r>
            <a:r>
              <a:rPr kumimoji="1" lang="zh-CN" altLang="en-US" sz="1600" dirty="0">
                <a:solidFill>
                  <a:schemeClr val="tx1"/>
                </a:solidFill>
                <a:latin typeface="微软雅黑" panose="020B0503020204020204" pitchFamily="34" charset="-122"/>
                <a:ea typeface="微软雅黑" panose="020B0503020204020204" pitchFamily="34" charset="-122"/>
              </a:rPr>
              <a:t>以单一对象存储在</a:t>
            </a:r>
            <a:r>
              <a:rPr kumimoji="1" lang="en-US" altLang="zh-CN" sz="1600" dirty="0">
                <a:solidFill>
                  <a:schemeClr val="tx1"/>
                </a:solidFill>
                <a:latin typeface="微软雅黑" panose="020B0503020204020204" pitchFamily="34" charset="-122"/>
                <a:ea typeface="微软雅黑" panose="020B0503020204020204" pitchFamily="34" charset="-122"/>
              </a:rPr>
              <a:t>store</a:t>
            </a:r>
            <a:r>
              <a:rPr kumimoji="1" lang="zh-CN" altLang="en-US" sz="1600" dirty="0">
                <a:solidFill>
                  <a:schemeClr val="tx1"/>
                </a:solidFill>
                <a:latin typeface="微软雅黑" panose="020B0503020204020204" pitchFamily="34" charset="-122"/>
                <a:ea typeface="微软雅黑" panose="020B0503020204020204" pitchFamily="34" charset="-122"/>
              </a:rPr>
              <a:t>对象中</a:t>
            </a:r>
          </a:p>
          <a:p>
            <a:pPr lvl="1"/>
            <a:r>
              <a:rPr kumimoji="1" lang="en-US" altLang="zh-CN" sz="1600" dirty="0">
                <a:solidFill>
                  <a:schemeClr val="tx1"/>
                </a:solidFill>
                <a:latin typeface="微软雅黑" panose="020B0503020204020204" pitchFamily="34" charset="-122"/>
                <a:ea typeface="微软雅黑" panose="020B0503020204020204" pitchFamily="34" charset="-122"/>
              </a:rPr>
              <a:t>Store</a:t>
            </a:r>
            <a:r>
              <a:rPr kumimoji="1" lang="zh-CN" altLang="en-US" sz="1600" dirty="0">
                <a:solidFill>
                  <a:schemeClr val="tx1"/>
                </a:solidFill>
                <a:latin typeface="微软雅黑" panose="020B0503020204020204" pitchFamily="34" charset="-122"/>
                <a:ea typeface="微软雅黑" panose="020B0503020204020204" pitchFamily="34" charset="-122"/>
              </a:rPr>
              <a:t>只读</a:t>
            </a:r>
          </a:p>
          <a:p>
            <a:pPr lvl="1"/>
            <a:r>
              <a:rPr kumimoji="1" lang="zh-CN" altLang="en-US" sz="1600" dirty="0">
                <a:solidFill>
                  <a:schemeClr val="tx1"/>
                </a:solidFill>
                <a:latin typeface="微软雅黑" panose="020B0503020204020204" pitchFamily="34" charset="-122"/>
                <a:ea typeface="微软雅黑" panose="020B0503020204020204" pitchFamily="34" charset="-122"/>
              </a:rPr>
              <a:t>使用纯函数</a:t>
            </a:r>
            <a:r>
              <a:rPr kumimoji="1" lang="en-US" altLang="zh-CN" sz="1600" dirty="0">
                <a:solidFill>
                  <a:schemeClr val="tx1"/>
                </a:solidFill>
                <a:latin typeface="微软雅黑" panose="020B0503020204020204" pitchFamily="34" charset="-122"/>
                <a:ea typeface="微软雅黑" panose="020B0503020204020204" pitchFamily="34" charset="-122"/>
              </a:rPr>
              <a:t>reducer</a:t>
            </a:r>
            <a:r>
              <a:rPr kumimoji="1" lang="zh-CN" altLang="en-US" sz="1600" dirty="0">
                <a:solidFill>
                  <a:schemeClr val="tx1"/>
                </a:solidFill>
                <a:latin typeface="微软雅黑" panose="020B0503020204020204" pitchFamily="34" charset="-122"/>
                <a:ea typeface="微软雅黑" panose="020B0503020204020204" pitchFamily="34" charset="-122"/>
              </a:rPr>
              <a:t>执行</a:t>
            </a:r>
            <a:r>
              <a:rPr kumimoji="1" lang="en-US" altLang="zh-CN" sz="1600" dirty="0">
                <a:solidFill>
                  <a:schemeClr val="tx1"/>
                </a:solidFill>
                <a:latin typeface="微软雅黑" panose="020B0503020204020204" pitchFamily="34" charset="-122"/>
                <a:ea typeface="微软雅黑" panose="020B0503020204020204" pitchFamily="34" charset="-122"/>
              </a:rPr>
              <a:t>state</a:t>
            </a:r>
            <a:r>
              <a:rPr kumimoji="1" lang="zh-CN" altLang="en-US" sz="1600" dirty="0" smtClean="0">
                <a:solidFill>
                  <a:schemeClr val="tx1"/>
                </a:solidFill>
                <a:latin typeface="微软雅黑" panose="020B0503020204020204" pitchFamily="34" charset="-122"/>
                <a:ea typeface="微软雅黑" panose="020B0503020204020204" pitchFamily="34" charset="-122"/>
              </a:rPr>
              <a:t>更新</a:t>
            </a:r>
            <a:endParaRPr kumimoji="1" lang="zh-CN" altLang="en-US" sz="2000" b="0" dirty="0" smtClean="0">
              <a:solidFill>
                <a:schemeClr val="tx1"/>
              </a:solidFill>
              <a:latin typeface="微软雅黑" panose="020B0503020204020204" pitchFamily="34" charset="-122"/>
              <a:ea typeface="微软雅黑" panose="020B0503020204020204" pitchFamily="34" charset="-122"/>
            </a:endParaRPr>
          </a:p>
          <a:p>
            <a:r>
              <a:rPr kumimoji="1" lang="en-US" altLang="zh-CN" sz="2000" b="0" dirty="0">
                <a:solidFill>
                  <a:schemeClr val="tx1"/>
                </a:solidFill>
                <a:latin typeface="微软雅黑" panose="020B0503020204020204" pitchFamily="34" charset="-122"/>
                <a:ea typeface="微软雅黑" panose="020B0503020204020204" pitchFamily="34" charset="-122"/>
              </a:rPr>
              <a:t>Action</a:t>
            </a:r>
            <a:r>
              <a:rPr kumimoji="1" lang="zh-CN" altLang="en-US" sz="2000" b="0" dirty="0">
                <a:solidFill>
                  <a:schemeClr val="tx1"/>
                </a:solidFill>
                <a:latin typeface="微软雅黑" panose="020B0503020204020204" pitchFamily="34" charset="-122"/>
                <a:ea typeface="微软雅黑" panose="020B0503020204020204" pitchFamily="34" charset="-122"/>
              </a:rPr>
              <a:t>  </a:t>
            </a:r>
            <a:r>
              <a:rPr kumimoji="1" lang="en-US" altLang="zh-CN" sz="2000" b="0" dirty="0">
                <a:solidFill>
                  <a:schemeClr val="tx1"/>
                </a:solidFill>
                <a:latin typeface="微软雅黑" panose="020B0503020204020204" pitchFamily="34" charset="-122"/>
                <a:ea typeface="微软雅黑" panose="020B0503020204020204" pitchFamily="34" charset="-122"/>
              </a:rPr>
              <a:t>Reducer</a:t>
            </a:r>
            <a:r>
              <a:rPr kumimoji="1" lang="zh-CN" altLang="en-US" sz="2000" b="0" dirty="0">
                <a:solidFill>
                  <a:schemeClr val="tx1"/>
                </a:solidFill>
                <a:latin typeface="微软雅黑" panose="020B0503020204020204" pitchFamily="34" charset="-122"/>
                <a:ea typeface="微软雅黑" panose="020B0503020204020204" pitchFamily="34" charset="-122"/>
              </a:rPr>
              <a:t>  </a:t>
            </a:r>
            <a:r>
              <a:rPr kumimoji="1" lang="en-US" altLang="zh-CN" sz="2000" b="0" dirty="0" smtClean="0">
                <a:solidFill>
                  <a:schemeClr val="tx1"/>
                </a:solidFill>
                <a:latin typeface="微软雅黑" panose="020B0503020204020204" pitchFamily="34" charset="-122"/>
                <a:ea typeface="微软雅黑" panose="020B0503020204020204" pitchFamily="34" charset="-122"/>
              </a:rPr>
              <a:t>Store</a:t>
            </a:r>
            <a:endParaRPr kumimoji="1" lang="zh-CN" altLang="en-US" sz="2000" b="0"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732263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6.2</a:t>
            </a:r>
            <a:r>
              <a:rPr kumimoji="1" lang="zh-CN" altLang="en-US" dirty="0" smtClean="0"/>
              <a:t> 数据流</a:t>
            </a:r>
            <a:endParaRPr kumimoji="1" lang="zh-CN" altLang="en-US" dirty="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t>36</a:t>
            </a:fld>
            <a:endParaRPr kumimoji="1" lang="zh-CN" altLang="en-US"/>
          </a:p>
        </p:txBody>
      </p:sp>
      <p:pic>
        <p:nvPicPr>
          <p:cNvPr id="5" name="图片 4"/>
          <p:cNvPicPr>
            <a:picLocks noChangeAspect="1"/>
          </p:cNvPicPr>
          <p:nvPr/>
        </p:nvPicPr>
        <p:blipFill>
          <a:blip r:embed="rId3"/>
          <a:stretch>
            <a:fillRect/>
          </a:stretch>
        </p:blipFill>
        <p:spPr>
          <a:xfrm>
            <a:off x="1547664" y="792088"/>
            <a:ext cx="6346875" cy="4083918"/>
          </a:xfrm>
          <a:prstGeom prst="rect">
            <a:avLst/>
          </a:prstGeom>
        </p:spPr>
      </p:pic>
    </p:spTree>
    <p:extLst>
      <p:ext uri="{BB962C8B-B14F-4D97-AF65-F5344CB8AC3E}">
        <p14:creationId xmlns:p14="http://schemas.microsoft.com/office/powerpoint/2010/main" val="7740445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493140" y="2177576"/>
            <a:ext cx="3647661" cy="466182"/>
          </a:xfrm>
        </p:spPr>
        <p:txBody>
          <a:bodyPr>
            <a:noAutofit/>
          </a:bodyPr>
          <a:lstStyle/>
          <a:p>
            <a:pPr algn="l"/>
            <a:r>
              <a:rPr kumimoji="1" lang="en-US" altLang="zh-CN" sz="3600" dirty="0" smtClean="0"/>
              <a:t>7. </a:t>
            </a:r>
            <a:r>
              <a:rPr kumimoji="1" lang="en-US" altLang="zh-CN" sz="3600" dirty="0" err="1" smtClean="0"/>
              <a:t>Imutable</a:t>
            </a:r>
            <a:endParaRPr kumimoji="1" lang="zh-CN" altLang="en-US" sz="3300" dirty="0"/>
          </a:p>
        </p:txBody>
      </p:sp>
      <p:grpSp>
        <p:nvGrpSpPr>
          <p:cNvPr id="20" name="组 19"/>
          <p:cNvGrpSpPr/>
          <p:nvPr/>
        </p:nvGrpSpPr>
        <p:grpSpPr>
          <a:xfrm>
            <a:off x="2843808" y="1779662"/>
            <a:ext cx="1282146" cy="1286438"/>
            <a:chOff x="1358350" y="2585002"/>
            <a:chExt cx="1709528" cy="1715250"/>
          </a:xfrm>
        </p:grpSpPr>
        <p:cxnSp>
          <p:nvCxnSpPr>
            <p:cNvPr id="10" name="直线连接符 9"/>
            <p:cNvCxnSpPr/>
            <p:nvPr/>
          </p:nvCxnSpPr>
          <p:spPr>
            <a:xfrm>
              <a:off x="1378226" y="2585002"/>
              <a:ext cx="0" cy="170307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直线连接符 10"/>
            <p:cNvCxnSpPr/>
            <p:nvPr/>
          </p:nvCxnSpPr>
          <p:spPr>
            <a:xfrm>
              <a:off x="1358350" y="2604882"/>
              <a:ext cx="1702904" cy="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 name="直线连接符 13"/>
            <p:cNvCxnSpPr/>
            <p:nvPr/>
          </p:nvCxnSpPr>
          <p:spPr>
            <a:xfrm>
              <a:off x="1364974" y="4274820"/>
              <a:ext cx="1702904" cy="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 name="直线连接符 14"/>
            <p:cNvCxnSpPr/>
            <p:nvPr/>
          </p:nvCxnSpPr>
          <p:spPr>
            <a:xfrm>
              <a:off x="3034750" y="2591187"/>
              <a:ext cx="6624" cy="211207"/>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9" name="直线连接符 18"/>
            <p:cNvCxnSpPr/>
            <p:nvPr/>
          </p:nvCxnSpPr>
          <p:spPr>
            <a:xfrm>
              <a:off x="3041672" y="4089045"/>
              <a:ext cx="6624" cy="211207"/>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21" name="副标题 2"/>
          <p:cNvSpPr txBox="1">
            <a:spLocks/>
          </p:cNvSpPr>
          <p:nvPr/>
        </p:nvSpPr>
        <p:spPr>
          <a:xfrm>
            <a:off x="5092065" y="3229470"/>
            <a:ext cx="1985545" cy="359764"/>
          </a:xfrm>
          <a:prstGeom prst="rect">
            <a:avLst/>
          </a:prstGeom>
        </p:spPr>
        <p:txBody>
          <a:bodyPr vert="horz" lIns="68580" tIns="34290" rIns="68580" bIns="34290" rtlCol="0">
            <a:norm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lgn="l"/>
            <a:endParaRPr kumimoji="1" lang="zh-CN" altLang="en-US" sz="1800" dirty="0"/>
          </a:p>
        </p:txBody>
      </p:sp>
    </p:spTree>
    <p:extLst>
      <p:ext uri="{BB962C8B-B14F-4D97-AF65-F5344CB8AC3E}">
        <p14:creationId xmlns:p14="http://schemas.microsoft.com/office/powerpoint/2010/main" val="128147498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7.1</a:t>
            </a:r>
            <a:r>
              <a:rPr kumimoji="1" lang="zh-CN" altLang="en-US" dirty="0" smtClean="0"/>
              <a:t> </a:t>
            </a:r>
            <a:r>
              <a:rPr kumimoji="1" lang="en-US" altLang="zh-CN" dirty="0" err="1" smtClean="0"/>
              <a:t>Imutable</a:t>
            </a:r>
            <a:r>
              <a:rPr kumimoji="1" lang="zh-CN" altLang="en-US" dirty="0" smtClean="0"/>
              <a:t>的优点</a:t>
            </a:r>
            <a:endParaRPr kumimoji="1" lang="zh-CN" altLang="en-US" dirty="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t>38</a:t>
            </a:fld>
            <a:endParaRPr kumimoji="1" lang="zh-CN" altLang="en-US"/>
          </a:p>
        </p:txBody>
      </p:sp>
      <p:sp>
        <p:nvSpPr>
          <p:cNvPr id="7" name="内容占位符 2"/>
          <p:cNvSpPr>
            <a:spLocks noGrp="1"/>
          </p:cNvSpPr>
          <p:nvPr>
            <p:ph idx="1"/>
          </p:nvPr>
        </p:nvSpPr>
        <p:spPr>
          <a:xfrm>
            <a:off x="850260" y="956731"/>
            <a:ext cx="7836540" cy="4186769"/>
          </a:xfrm>
        </p:spPr>
        <p:txBody>
          <a:bodyPr/>
          <a:lstStyle/>
          <a:p>
            <a:r>
              <a:rPr kumimoji="1" lang="en-US" altLang="zh-CN" sz="2000" b="0" dirty="0" smtClean="0">
                <a:solidFill>
                  <a:schemeClr val="tx1"/>
                </a:solidFill>
                <a:latin typeface="微软雅黑" panose="020B0503020204020204" pitchFamily="34" charset="-122"/>
                <a:ea typeface="微软雅黑" panose="020B0503020204020204" pitchFamily="34" charset="-122"/>
              </a:rPr>
              <a:t>1</a:t>
            </a:r>
            <a:r>
              <a:rPr kumimoji="1" lang="zh-CN" altLang="en-US" sz="2000" b="0" dirty="0" smtClean="0">
                <a:solidFill>
                  <a:schemeClr val="tx1"/>
                </a:solidFill>
                <a:latin typeface="微软雅黑" panose="020B0503020204020204" pitchFamily="34" charset="-122"/>
                <a:ea typeface="微软雅黑" panose="020B0503020204020204" pitchFamily="34" charset="-122"/>
              </a:rPr>
              <a:t>、降低了</a:t>
            </a:r>
            <a:r>
              <a:rPr kumimoji="1" lang="en-US" altLang="zh-CN" sz="2000" b="0" dirty="0" smtClean="0">
                <a:solidFill>
                  <a:schemeClr val="tx1"/>
                </a:solidFill>
                <a:latin typeface="微软雅黑" panose="020B0503020204020204" pitchFamily="34" charset="-122"/>
                <a:ea typeface="微软雅黑" panose="020B0503020204020204" pitchFamily="34" charset="-122"/>
              </a:rPr>
              <a:t>Mutable</a:t>
            </a:r>
            <a:r>
              <a:rPr kumimoji="1" lang="zh-CN" altLang="en-US" sz="2000" b="0" dirty="0" smtClean="0">
                <a:solidFill>
                  <a:schemeClr val="tx1"/>
                </a:solidFill>
                <a:latin typeface="微软雅黑" panose="020B0503020204020204" pitchFamily="34" charset="-122"/>
                <a:ea typeface="微软雅黑" panose="020B0503020204020204" pitchFamily="34" charset="-122"/>
              </a:rPr>
              <a:t>带来的复杂度</a:t>
            </a:r>
          </a:p>
          <a:p>
            <a:r>
              <a:rPr kumimoji="1" lang="en-US" altLang="zh-CN" sz="2000" b="0" dirty="0" smtClean="0">
                <a:solidFill>
                  <a:schemeClr val="tx1"/>
                </a:solidFill>
                <a:latin typeface="微软雅黑" panose="020B0503020204020204" pitchFamily="34" charset="-122"/>
                <a:ea typeface="微软雅黑" panose="020B0503020204020204" pitchFamily="34" charset="-122"/>
              </a:rPr>
              <a:t>2</a:t>
            </a:r>
            <a:r>
              <a:rPr kumimoji="1" lang="zh-CN" altLang="en-US" sz="2000" b="0" dirty="0" smtClean="0">
                <a:solidFill>
                  <a:schemeClr val="tx1"/>
                </a:solidFill>
                <a:latin typeface="微软雅黑" panose="020B0503020204020204" pitchFamily="34" charset="-122"/>
                <a:ea typeface="微软雅黑" panose="020B0503020204020204" pitchFamily="34" charset="-122"/>
              </a:rPr>
              <a:t>、节省内存</a:t>
            </a:r>
          </a:p>
          <a:p>
            <a:r>
              <a:rPr kumimoji="1" lang="en-US" altLang="zh-CN" sz="2000" b="0" dirty="0" smtClean="0">
                <a:solidFill>
                  <a:schemeClr val="tx1"/>
                </a:solidFill>
                <a:latin typeface="微软雅黑" panose="020B0503020204020204" pitchFamily="34" charset="-122"/>
                <a:ea typeface="微软雅黑" panose="020B0503020204020204" pitchFamily="34" charset="-122"/>
              </a:rPr>
              <a:t>3</a:t>
            </a:r>
            <a:r>
              <a:rPr kumimoji="1" lang="zh-CN" altLang="en-US" sz="2000" b="0" dirty="0" smtClean="0">
                <a:solidFill>
                  <a:schemeClr val="tx1"/>
                </a:solidFill>
                <a:latin typeface="微软雅黑" panose="020B0503020204020204" pitchFamily="34" charset="-122"/>
                <a:ea typeface="微软雅黑" panose="020B0503020204020204" pitchFamily="34" charset="-122"/>
              </a:rPr>
              <a:t>、</a:t>
            </a:r>
            <a:r>
              <a:rPr kumimoji="1" lang="en-US" altLang="zh-CN" sz="2000" b="0" dirty="0" smtClean="0">
                <a:solidFill>
                  <a:schemeClr val="tx1"/>
                </a:solidFill>
                <a:latin typeface="微软雅黑" panose="020B0503020204020204" pitchFamily="34" charset="-122"/>
                <a:ea typeface="微软雅黑" panose="020B0503020204020204" pitchFamily="34" charset="-122"/>
              </a:rPr>
              <a:t>Undo/Redo</a:t>
            </a:r>
            <a:r>
              <a:rPr kumimoji="1" lang="zh-CN" altLang="en-US" sz="2000" b="0" dirty="0" smtClean="0">
                <a:solidFill>
                  <a:schemeClr val="tx1"/>
                </a:solidFill>
                <a:latin typeface="微软雅黑" panose="020B0503020204020204" pitchFamily="34" charset="-122"/>
                <a:ea typeface="微软雅黑" panose="020B0503020204020204" pitchFamily="34" charset="-122"/>
              </a:rPr>
              <a:t>，</a:t>
            </a:r>
            <a:r>
              <a:rPr kumimoji="1" lang="en-US" altLang="zh-CN" sz="2000" b="0" dirty="0" smtClean="0">
                <a:solidFill>
                  <a:schemeClr val="tx1"/>
                </a:solidFill>
                <a:latin typeface="微软雅黑" panose="020B0503020204020204" pitchFamily="34" charset="-122"/>
                <a:ea typeface="微软雅黑" panose="020B0503020204020204" pitchFamily="34" charset="-122"/>
              </a:rPr>
              <a:t>Copy/Paste</a:t>
            </a:r>
            <a:r>
              <a:rPr kumimoji="1" lang="zh-CN" altLang="en-US" sz="2000" b="0" dirty="0" smtClean="0">
                <a:solidFill>
                  <a:schemeClr val="tx1"/>
                </a:solidFill>
                <a:latin typeface="微软雅黑" panose="020B0503020204020204" pitchFamily="34" charset="-122"/>
                <a:ea typeface="微软雅黑" panose="020B0503020204020204" pitchFamily="34" charset="-122"/>
              </a:rPr>
              <a:t>这些功能做起来很简单</a:t>
            </a:r>
          </a:p>
          <a:p>
            <a:r>
              <a:rPr kumimoji="1" lang="en-US" altLang="zh-CN" sz="2000" b="0" dirty="0" smtClean="0">
                <a:solidFill>
                  <a:schemeClr val="tx1"/>
                </a:solidFill>
                <a:latin typeface="微软雅黑" panose="020B0503020204020204" pitchFamily="34" charset="-122"/>
                <a:ea typeface="微软雅黑" panose="020B0503020204020204" pitchFamily="34" charset="-122"/>
              </a:rPr>
              <a:t>4</a:t>
            </a:r>
            <a:r>
              <a:rPr kumimoji="1" lang="zh-CN" altLang="en-US" sz="2000" b="0" dirty="0" smtClean="0">
                <a:solidFill>
                  <a:schemeClr val="tx1"/>
                </a:solidFill>
                <a:latin typeface="微软雅黑" panose="020B0503020204020204" pitchFamily="34" charset="-122"/>
                <a:ea typeface="微软雅黑" panose="020B0503020204020204" pitchFamily="34" charset="-122"/>
              </a:rPr>
              <a:t>、并发安全</a:t>
            </a:r>
          </a:p>
          <a:p>
            <a:r>
              <a:rPr kumimoji="1" lang="en-US" altLang="zh-CN" sz="2000" b="0" dirty="0" smtClean="0">
                <a:solidFill>
                  <a:schemeClr val="tx1"/>
                </a:solidFill>
                <a:latin typeface="微软雅黑" panose="020B0503020204020204" pitchFamily="34" charset="-122"/>
                <a:ea typeface="微软雅黑" panose="020B0503020204020204" pitchFamily="34" charset="-122"/>
              </a:rPr>
              <a:t>5</a:t>
            </a:r>
            <a:r>
              <a:rPr kumimoji="1" lang="zh-CN" altLang="en-US" sz="2000" b="0" dirty="0" smtClean="0">
                <a:solidFill>
                  <a:schemeClr val="tx1"/>
                </a:solidFill>
                <a:latin typeface="微软雅黑" panose="020B0503020204020204" pitchFamily="34" charset="-122"/>
                <a:ea typeface="微软雅黑" panose="020B0503020204020204" pitchFamily="34" charset="-122"/>
              </a:rPr>
              <a:t>、拥抱函数式编程</a:t>
            </a:r>
            <a:endParaRPr kumimoji="1" lang="zh-CN" altLang="en-US" sz="2000" b="0" dirty="0">
              <a:solidFill>
                <a:schemeClr val="tx1"/>
              </a:solidFill>
              <a:latin typeface="微软雅黑" panose="020B0503020204020204" pitchFamily="34" charset="-122"/>
              <a:ea typeface="微软雅黑" panose="020B0503020204020204" pitchFamily="34" charset="-122"/>
            </a:endParaRPr>
          </a:p>
          <a:p>
            <a:r>
              <a:rPr kumimoji="1" lang="en-US" altLang="zh-CN" sz="2000" b="0" dirty="0" smtClean="0">
                <a:solidFill>
                  <a:schemeClr val="tx1"/>
                </a:solidFill>
                <a:latin typeface="微软雅黑" panose="020B0503020204020204" pitchFamily="34" charset="-122"/>
                <a:ea typeface="微软雅黑" panose="020B0503020204020204" pitchFamily="34" charset="-122"/>
              </a:rPr>
              <a:t>6</a:t>
            </a:r>
            <a:r>
              <a:rPr kumimoji="1" lang="zh-CN" altLang="en-US" sz="2000" b="0" dirty="0" smtClean="0">
                <a:solidFill>
                  <a:schemeClr val="tx1"/>
                </a:solidFill>
                <a:latin typeface="微软雅黑" panose="020B0503020204020204" pitchFamily="34" charset="-122"/>
                <a:ea typeface="微软雅黑" panose="020B0503020204020204" pitchFamily="34" charset="-122"/>
              </a:rPr>
              <a:t>、与</a:t>
            </a:r>
            <a:r>
              <a:rPr kumimoji="1" lang="en-US" altLang="zh-CN" sz="2000" b="0" dirty="0" err="1" smtClean="0">
                <a:solidFill>
                  <a:schemeClr val="tx1"/>
                </a:solidFill>
                <a:latin typeface="微软雅黑" panose="020B0503020204020204" pitchFamily="34" charset="-122"/>
                <a:ea typeface="微软雅黑" panose="020B0503020204020204" pitchFamily="34" charset="-122"/>
              </a:rPr>
              <a:t>Redux</a:t>
            </a:r>
            <a:r>
              <a:rPr kumimoji="1" lang="zh-CN" altLang="en-US" sz="2000" b="0" dirty="0" smtClean="0">
                <a:solidFill>
                  <a:schemeClr val="tx1"/>
                </a:solidFill>
                <a:latin typeface="微软雅黑" panose="020B0503020204020204" pitchFamily="34" charset="-122"/>
                <a:ea typeface="微软雅黑" panose="020B0503020204020204" pitchFamily="34" charset="-122"/>
              </a:rPr>
              <a:t>结合味道更鲜美</a:t>
            </a:r>
          </a:p>
        </p:txBody>
      </p:sp>
    </p:spTree>
    <p:extLst>
      <p:ext uri="{BB962C8B-B14F-4D97-AF65-F5344CB8AC3E}">
        <p14:creationId xmlns:p14="http://schemas.microsoft.com/office/powerpoint/2010/main" val="2462472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493140" y="2177576"/>
            <a:ext cx="3647661" cy="466182"/>
          </a:xfrm>
        </p:spPr>
        <p:txBody>
          <a:bodyPr>
            <a:noAutofit/>
          </a:bodyPr>
          <a:lstStyle/>
          <a:p>
            <a:pPr algn="l"/>
            <a:r>
              <a:rPr kumimoji="1" lang="en-US" altLang="zh-CN" sz="3600" dirty="0" smtClean="0"/>
              <a:t>8. </a:t>
            </a:r>
            <a:r>
              <a:rPr kumimoji="1" lang="en-US" altLang="zh-CN" sz="3600" dirty="0" err="1" smtClean="0"/>
              <a:t>webpack</a:t>
            </a:r>
            <a:endParaRPr kumimoji="1" lang="zh-CN" altLang="en-US" sz="3300" dirty="0"/>
          </a:p>
        </p:txBody>
      </p:sp>
      <p:grpSp>
        <p:nvGrpSpPr>
          <p:cNvPr id="20" name="组 19"/>
          <p:cNvGrpSpPr/>
          <p:nvPr/>
        </p:nvGrpSpPr>
        <p:grpSpPr>
          <a:xfrm>
            <a:off x="2843808" y="1779662"/>
            <a:ext cx="1282146" cy="1286438"/>
            <a:chOff x="1358350" y="2585002"/>
            <a:chExt cx="1709528" cy="1715250"/>
          </a:xfrm>
        </p:grpSpPr>
        <p:cxnSp>
          <p:nvCxnSpPr>
            <p:cNvPr id="10" name="直线连接符 9"/>
            <p:cNvCxnSpPr/>
            <p:nvPr/>
          </p:nvCxnSpPr>
          <p:spPr>
            <a:xfrm>
              <a:off x="1378226" y="2585002"/>
              <a:ext cx="0" cy="170307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直线连接符 10"/>
            <p:cNvCxnSpPr/>
            <p:nvPr/>
          </p:nvCxnSpPr>
          <p:spPr>
            <a:xfrm>
              <a:off x="1358350" y="2604882"/>
              <a:ext cx="1702904" cy="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 name="直线连接符 13"/>
            <p:cNvCxnSpPr/>
            <p:nvPr/>
          </p:nvCxnSpPr>
          <p:spPr>
            <a:xfrm>
              <a:off x="1364974" y="4274820"/>
              <a:ext cx="1702904" cy="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 name="直线连接符 14"/>
            <p:cNvCxnSpPr/>
            <p:nvPr/>
          </p:nvCxnSpPr>
          <p:spPr>
            <a:xfrm>
              <a:off x="3034750" y="2591187"/>
              <a:ext cx="6624" cy="211207"/>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9" name="直线连接符 18"/>
            <p:cNvCxnSpPr/>
            <p:nvPr/>
          </p:nvCxnSpPr>
          <p:spPr>
            <a:xfrm>
              <a:off x="3041672" y="4089045"/>
              <a:ext cx="6624" cy="211207"/>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21" name="副标题 2"/>
          <p:cNvSpPr txBox="1">
            <a:spLocks/>
          </p:cNvSpPr>
          <p:nvPr/>
        </p:nvSpPr>
        <p:spPr>
          <a:xfrm>
            <a:off x="5092065" y="3229470"/>
            <a:ext cx="1985545" cy="359764"/>
          </a:xfrm>
          <a:prstGeom prst="rect">
            <a:avLst/>
          </a:prstGeom>
        </p:spPr>
        <p:txBody>
          <a:bodyPr vert="horz" lIns="68580" tIns="34290" rIns="68580" bIns="34290" rtlCol="0">
            <a:norm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lgn="l"/>
            <a:endParaRPr kumimoji="1" lang="zh-CN" altLang="en-US" sz="1800" dirty="0"/>
          </a:p>
        </p:txBody>
      </p:sp>
    </p:spTree>
    <p:extLst>
      <p:ext uri="{BB962C8B-B14F-4D97-AF65-F5344CB8AC3E}">
        <p14:creationId xmlns:p14="http://schemas.microsoft.com/office/powerpoint/2010/main" val="843538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 19"/>
          <p:cNvGrpSpPr/>
          <p:nvPr/>
        </p:nvGrpSpPr>
        <p:grpSpPr>
          <a:xfrm>
            <a:off x="2843808" y="1779662"/>
            <a:ext cx="1282146" cy="1286438"/>
            <a:chOff x="1358350" y="2585002"/>
            <a:chExt cx="1709528" cy="1715250"/>
          </a:xfrm>
        </p:grpSpPr>
        <p:cxnSp>
          <p:nvCxnSpPr>
            <p:cNvPr id="10" name="直线连接符 9"/>
            <p:cNvCxnSpPr/>
            <p:nvPr/>
          </p:nvCxnSpPr>
          <p:spPr>
            <a:xfrm>
              <a:off x="1378226" y="2585002"/>
              <a:ext cx="0" cy="170307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直线连接符 10"/>
            <p:cNvCxnSpPr/>
            <p:nvPr/>
          </p:nvCxnSpPr>
          <p:spPr>
            <a:xfrm>
              <a:off x="1358350" y="2604882"/>
              <a:ext cx="1702904" cy="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 name="直线连接符 13"/>
            <p:cNvCxnSpPr/>
            <p:nvPr/>
          </p:nvCxnSpPr>
          <p:spPr>
            <a:xfrm>
              <a:off x="1364974" y="4274820"/>
              <a:ext cx="1702904" cy="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 name="直线连接符 14"/>
            <p:cNvCxnSpPr/>
            <p:nvPr/>
          </p:nvCxnSpPr>
          <p:spPr>
            <a:xfrm>
              <a:off x="3034750" y="2591187"/>
              <a:ext cx="6624" cy="211207"/>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9" name="直线连接符 18"/>
            <p:cNvCxnSpPr/>
            <p:nvPr/>
          </p:nvCxnSpPr>
          <p:spPr>
            <a:xfrm>
              <a:off x="3041672" y="4089045"/>
              <a:ext cx="6624" cy="211207"/>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21" name="副标题 2"/>
          <p:cNvSpPr txBox="1">
            <a:spLocks/>
          </p:cNvSpPr>
          <p:nvPr/>
        </p:nvSpPr>
        <p:spPr>
          <a:xfrm>
            <a:off x="5092065" y="3229470"/>
            <a:ext cx="1985545" cy="359764"/>
          </a:xfrm>
          <a:prstGeom prst="rect">
            <a:avLst/>
          </a:prstGeom>
        </p:spPr>
        <p:txBody>
          <a:bodyPr vert="horz" lIns="68580" tIns="34290" rIns="68580" bIns="34290" rtlCol="0">
            <a:norm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lgn="l"/>
            <a:endParaRPr kumimoji="1" lang="zh-CN" altLang="en-US" sz="1800" dirty="0"/>
          </a:p>
        </p:txBody>
      </p:sp>
      <p:sp>
        <p:nvSpPr>
          <p:cNvPr id="12" name="标题 1"/>
          <p:cNvSpPr txBox="1">
            <a:spLocks/>
          </p:cNvSpPr>
          <p:nvPr/>
        </p:nvSpPr>
        <p:spPr bwMode="auto">
          <a:xfrm>
            <a:off x="3493140" y="2177576"/>
            <a:ext cx="3647661" cy="466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0" rIns="91440" bIns="0" numCol="1" anchor="b" anchorCtr="0" compatLnSpc="1">
            <a:prstTxWarp prst="textNoShape">
              <a:avLst/>
            </a:prstTxWarp>
            <a:noAutofit/>
          </a:bodyPr>
          <a:lstStyle>
            <a:lvl1pPr algn="ctr" defTabSz="457200" rtl="0" eaLnBrk="1" fontAlgn="base" hangingPunct="1">
              <a:lnSpc>
                <a:spcPct val="90000"/>
              </a:lnSpc>
              <a:spcBef>
                <a:spcPct val="0"/>
              </a:spcBef>
              <a:spcAft>
                <a:spcPct val="0"/>
              </a:spcAft>
              <a:defRPr sz="4500" b="1" kern="1200" baseline="0">
                <a:solidFill>
                  <a:schemeClr val="accent1">
                    <a:lumMod val="50000"/>
                  </a:schemeClr>
                </a:solidFill>
                <a:latin typeface="微软雅黑" charset="0"/>
                <a:ea typeface="微软雅黑" charset="0"/>
                <a:cs typeface="微软雅黑" charset="0"/>
              </a:defRPr>
            </a:lvl1pPr>
            <a:lvl2pPr algn="l" defTabSz="457200" rtl="0" eaLnBrk="1" fontAlgn="base" hangingPunct="1">
              <a:lnSpc>
                <a:spcPct val="90000"/>
              </a:lnSpc>
              <a:spcBef>
                <a:spcPct val="0"/>
              </a:spcBef>
              <a:spcAft>
                <a:spcPct val="0"/>
              </a:spcAft>
              <a:defRPr sz="2900">
                <a:solidFill>
                  <a:srgbClr val="F52C1E"/>
                </a:solidFill>
                <a:latin typeface="Arial" charset="0"/>
                <a:ea typeface="ＭＳ Ｐゴシック" charset="0"/>
                <a:cs typeface="ＭＳ Ｐゴシック" charset="0"/>
              </a:defRPr>
            </a:lvl2pPr>
            <a:lvl3pPr algn="l" defTabSz="457200" rtl="0" eaLnBrk="1" fontAlgn="base" hangingPunct="1">
              <a:lnSpc>
                <a:spcPct val="90000"/>
              </a:lnSpc>
              <a:spcBef>
                <a:spcPct val="0"/>
              </a:spcBef>
              <a:spcAft>
                <a:spcPct val="0"/>
              </a:spcAft>
              <a:defRPr sz="2900">
                <a:solidFill>
                  <a:srgbClr val="F52C1E"/>
                </a:solidFill>
                <a:latin typeface="Arial" charset="0"/>
                <a:ea typeface="ＭＳ Ｐゴシック" charset="0"/>
                <a:cs typeface="ＭＳ Ｐゴシック" charset="0"/>
              </a:defRPr>
            </a:lvl3pPr>
            <a:lvl4pPr algn="l" defTabSz="457200" rtl="0" eaLnBrk="1" fontAlgn="base" hangingPunct="1">
              <a:lnSpc>
                <a:spcPct val="90000"/>
              </a:lnSpc>
              <a:spcBef>
                <a:spcPct val="0"/>
              </a:spcBef>
              <a:spcAft>
                <a:spcPct val="0"/>
              </a:spcAft>
              <a:defRPr sz="2900">
                <a:solidFill>
                  <a:srgbClr val="F52C1E"/>
                </a:solidFill>
                <a:latin typeface="Arial" charset="0"/>
                <a:ea typeface="ＭＳ Ｐゴシック" charset="0"/>
                <a:cs typeface="ＭＳ Ｐゴシック" charset="0"/>
              </a:defRPr>
            </a:lvl4pPr>
            <a:lvl5pPr algn="l" defTabSz="457200" rtl="0" eaLnBrk="1" fontAlgn="base" hangingPunct="1">
              <a:lnSpc>
                <a:spcPct val="90000"/>
              </a:lnSpc>
              <a:spcBef>
                <a:spcPct val="0"/>
              </a:spcBef>
              <a:spcAft>
                <a:spcPct val="0"/>
              </a:spcAft>
              <a:defRPr sz="2900">
                <a:solidFill>
                  <a:srgbClr val="F52C1E"/>
                </a:solidFill>
                <a:latin typeface="Arial" charset="0"/>
                <a:ea typeface="ＭＳ Ｐゴシック" charset="0"/>
                <a:cs typeface="ＭＳ Ｐゴシック" charset="0"/>
              </a:defRPr>
            </a:lvl5pPr>
            <a:lvl6pPr marL="457200" algn="l" defTabSz="457200" rtl="0" eaLnBrk="1" fontAlgn="base" hangingPunct="1">
              <a:lnSpc>
                <a:spcPct val="90000"/>
              </a:lnSpc>
              <a:spcBef>
                <a:spcPct val="0"/>
              </a:spcBef>
              <a:spcAft>
                <a:spcPct val="0"/>
              </a:spcAft>
              <a:defRPr sz="2900">
                <a:solidFill>
                  <a:srgbClr val="F52C1E"/>
                </a:solidFill>
                <a:latin typeface="Arial" charset="0"/>
                <a:ea typeface="ＭＳ Ｐゴシック" charset="0"/>
                <a:cs typeface="ＭＳ Ｐゴシック" charset="0"/>
              </a:defRPr>
            </a:lvl6pPr>
            <a:lvl7pPr marL="914400" algn="l" defTabSz="457200" rtl="0" eaLnBrk="1" fontAlgn="base" hangingPunct="1">
              <a:lnSpc>
                <a:spcPct val="90000"/>
              </a:lnSpc>
              <a:spcBef>
                <a:spcPct val="0"/>
              </a:spcBef>
              <a:spcAft>
                <a:spcPct val="0"/>
              </a:spcAft>
              <a:defRPr sz="2900">
                <a:solidFill>
                  <a:srgbClr val="F52C1E"/>
                </a:solidFill>
                <a:latin typeface="Arial" charset="0"/>
                <a:ea typeface="ＭＳ Ｐゴシック" charset="0"/>
                <a:cs typeface="ＭＳ Ｐゴシック" charset="0"/>
              </a:defRPr>
            </a:lvl7pPr>
            <a:lvl8pPr marL="1371600" algn="l" defTabSz="457200" rtl="0" eaLnBrk="1" fontAlgn="base" hangingPunct="1">
              <a:lnSpc>
                <a:spcPct val="90000"/>
              </a:lnSpc>
              <a:spcBef>
                <a:spcPct val="0"/>
              </a:spcBef>
              <a:spcAft>
                <a:spcPct val="0"/>
              </a:spcAft>
              <a:defRPr sz="2900">
                <a:solidFill>
                  <a:srgbClr val="F52C1E"/>
                </a:solidFill>
                <a:latin typeface="Arial" charset="0"/>
                <a:ea typeface="ＭＳ Ｐゴシック" charset="0"/>
                <a:cs typeface="ＭＳ Ｐゴシック" charset="0"/>
              </a:defRPr>
            </a:lvl8pPr>
            <a:lvl9pPr marL="1828800" algn="l" defTabSz="457200" rtl="0" eaLnBrk="1" fontAlgn="base" hangingPunct="1">
              <a:lnSpc>
                <a:spcPct val="90000"/>
              </a:lnSpc>
              <a:spcBef>
                <a:spcPct val="0"/>
              </a:spcBef>
              <a:spcAft>
                <a:spcPct val="0"/>
              </a:spcAft>
              <a:defRPr sz="2900">
                <a:solidFill>
                  <a:srgbClr val="F52C1E"/>
                </a:solidFill>
                <a:latin typeface="Arial" charset="0"/>
                <a:ea typeface="ＭＳ Ｐゴシック" charset="0"/>
                <a:cs typeface="ＭＳ Ｐゴシック" charset="0"/>
              </a:defRPr>
            </a:lvl9pPr>
          </a:lstStyle>
          <a:p>
            <a:pPr algn="l"/>
            <a:r>
              <a:rPr kumimoji="1" lang="en-US" altLang="zh-CN" sz="3600" dirty="0" smtClean="0"/>
              <a:t>1. </a:t>
            </a:r>
            <a:r>
              <a:rPr kumimoji="1" lang="zh-CN" altLang="en-US" sz="3600" dirty="0" smtClean="0"/>
              <a:t>技术栈</a:t>
            </a:r>
            <a:endParaRPr kumimoji="1" lang="zh-CN" altLang="en-US" sz="3300" dirty="0"/>
          </a:p>
        </p:txBody>
      </p:sp>
    </p:spTree>
    <p:extLst>
      <p:ext uri="{BB962C8B-B14F-4D97-AF65-F5344CB8AC3E}">
        <p14:creationId xmlns:p14="http://schemas.microsoft.com/office/powerpoint/2010/main" val="134173718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1.2 </a:t>
            </a:r>
            <a:r>
              <a:rPr kumimoji="1" lang="en-US" altLang="zh-CN" dirty="0" err="1" smtClean="0"/>
              <a:t>webpack</a:t>
            </a:r>
            <a:r>
              <a:rPr kumimoji="1" lang="zh-CN" altLang="en-US" dirty="0" smtClean="0"/>
              <a:t>能做的事情</a:t>
            </a:r>
            <a:endParaRPr kumimoji="1" lang="zh-CN" altLang="en-US" dirty="0"/>
          </a:p>
        </p:txBody>
      </p:sp>
      <p:sp>
        <p:nvSpPr>
          <p:cNvPr id="3" name="内容占位符 2"/>
          <p:cNvSpPr>
            <a:spLocks noGrp="1"/>
          </p:cNvSpPr>
          <p:nvPr>
            <p:ph idx="1"/>
          </p:nvPr>
        </p:nvSpPr>
        <p:spPr>
          <a:xfrm>
            <a:off x="623892" y="771550"/>
            <a:ext cx="7836540" cy="3608657"/>
          </a:xfrm>
        </p:spPr>
        <p:txBody>
          <a:bodyPr/>
          <a:lstStyle/>
          <a:p>
            <a:r>
              <a:rPr kumimoji="1" lang="en-US" altLang="zh-CN" sz="1600" b="0" dirty="0" smtClean="0">
                <a:solidFill>
                  <a:schemeClr val="tx1"/>
                </a:solidFill>
                <a:latin typeface="微软雅黑" panose="020B0503020204020204" pitchFamily="34" charset="-122"/>
                <a:ea typeface="微软雅黑" panose="020B0503020204020204" pitchFamily="34" charset="-122"/>
              </a:rPr>
              <a:t>1</a:t>
            </a:r>
            <a:r>
              <a:rPr kumimoji="1" lang="zh-CN" altLang="en-US" sz="1600" b="0" dirty="0" smtClean="0">
                <a:solidFill>
                  <a:schemeClr val="tx1"/>
                </a:solidFill>
                <a:latin typeface="微软雅黑" panose="020B0503020204020204" pitchFamily="34" charset="-122"/>
                <a:ea typeface="微软雅黑" panose="020B0503020204020204" pitchFamily="34" charset="-122"/>
              </a:rPr>
              <a:t>、</a:t>
            </a:r>
            <a:r>
              <a:rPr kumimoji="1" lang="en-US" altLang="zh-CN" sz="1600" b="0" dirty="0" smtClean="0">
                <a:solidFill>
                  <a:schemeClr val="tx1"/>
                </a:solidFill>
                <a:latin typeface="微软雅黑" panose="020B0503020204020204" pitchFamily="34" charset="-122"/>
                <a:ea typeface="微软雅黑" panose="020B0503020204020204" pitchFamily="34" charset="-122"/>
              </a:rPr>
              <a:t>Less</a:t>
            </a:r>
            <a:r>
              <a:rPr kumimoji="1" lang="zh-CN" altLang="en-US" sz="1600" b="0" dirty="0" smtClean="0">
                <a:solidFill>
                  <a:schemeClr val="tx1"/>
                </a:solidFill>
                <a:latin typeface="微软雅黑" panose="020B0503020204020204" pitchFamily="34" charset="-122"/>
                <a:ea typeface="微软雅黑" panose="020B0503020204020204" pitchFamily="34" charset="-122"/>
              </a:rPr>
              <a:t>预编译</a:t>
            </a:r>
          </a:p>
          <a:p>
            <a:r>
              <a:rPr kumimoji="1" lang="en-US" altLang="zh-CN" sz="1600" b="0" dirty="0" smtClean="0">
                <a:solidFill>
                  <a:schemeClr val="tx1"/>
                </a:solidFill>
                <a:latin typeface="微软雅黑" panose="020B0503020204020204" pitchFamily="34" charset="-122"/>
                <a:ea typeface="微软雅黑" panose="020B0503020204020204" pitchFamily="34" charset="-122"/>
              </a:rPr>
              <a:t>2</a:t>
            </a:r>
            <a:r>
              <a:rPr kumimoji="1" lang="zh-CN" altLang="en-US" sz="1600" b="0" dirty="0" smtClean="0">
                <a:solidFill>
                  <a:schemeClr val="tx1"/>
                </a:solidFill>
                <a:latin typeface="微软雅黑" panose="020B0503020204020204" pitchFamily="34" charset="-122"/>
                <a:ea typeface="微软雅黑" panose="020B0503020204020204" pitchFamily="34" charset="-122"/>
              </a:rPr>
              <a:t>、</a:t>
            </a:r>
            <a:r>
              <a:rPr kumimoji="1" lang="en-US" altLang="zh-CN" sz="1600" b="0" dirty="0" smtClean="0">
                <a:solidFill>
                  <a:schemeClr val="tx1"/>
                </a:solidFill>
                <a:latin typeface="微软雅黑" panose="020B0503020204020204" pitchFamily="34" charset="-122"/>
                <a:ea typeface="微软雅黑" panose="020B0503020204020204" pitchFamily="34" charset="-122"/>
              </a:rPr>
              <a:t>ES6</a:t>
            </a:r>
            <a:r>
              <a:rPr kumimoji="1" lang="zh-CN" altLang="en-US" sz="1600" b="0" dirty="0" smtClean="0">
                <a:solidFill>
                  <a:schemeClr val="tx1"/>
                </a:solidFill>
                <a:latin typeface="微软雅黑" panose="020B0503020204020204" pitchFamily="34" charset="-122"/>
                <a:ea typeface="微软雅黑" panose="020B0503020204020204" pitchFamily="34" charset="-122"/>
              </a:rPr>
              <a:t>转换</a:t>
            </a:r>
          </a:p>
          <a:p>
            <a:r>
              <a:rPr kumimoji="1" lang="en-US" altLang="zh-CN" sz="1600" b="0" dirty="0" smtClean="0">
                <a:solidFill>
                  <a:schemeClr val="tx1"/>
                </a:solidFill>
                <a:latin typeface="微软雅黑" panose="020B0503020204020204" pitchFamily="34" charset="-122"/>
                <a:ea typeface="微软雅黑" panose="020B0503020204020204" pitchFamily="34" charset="-122"/>
              </a:rPr>
              <a:t>3</a:t>
            </a:r>
            <a:r>
              <a:rPr kumimoji="1" lang="zh-CN" altLang="en-US" sz="1600" b="0" dirty="0" smtClean="0">
                <a:solidFill>
                  <a:schemeClr val="tx1"/>
                </a:solidFill>
                <a:latin typeface="微软雅黑" panose="020B0503020204020204" pitchFamily="34" charset="-122"/>
                <a:ea typeface="微软雅黑" panose="020B0503020204020204" pitchFamily="34" charset="-122"/>
              </a:rPr>
              <a:t>、静态资源打包，压缩混淆，图片转</a:t>
            </a:r>
            <a:r>
              <a:rPr kumimoji="1" lang="en-US" altLang="zh-CN" sz="1600" b="0" dirty="0" smtClean="0">
                <a:solidFill>
                  <a:schemeClr val="tx1"/>
                </a:solidFill>
                <a:latin typeface="微软雅黑" panose="020B0503020204020204" pitchFamily="34" charset="-122"/>
                <a:ea typeface="微软雅黑" panose="020B0503020204020204" pitchFamily="34" charset="-122"/>
              </a:rPr>
              <a:t>base64</a:t>
            </a:r>
            <a:r>
              <a:rPr kumimoji="1" lang="zh-CN" altLang="en-US" sz="1600" b="0" dirty="0" smtClean="0">
                <a:solidFill>
                  <a:schemeClr val="tx1"/>
                </a:solidFill>
                <a:latin typeface="微软雅黑" panose="020B0503020204020204" pitchFamily="34" charset="-122"/>
                <a:ea typeface="微软雅黑" panose="020B0503020204020204" pitchFamily="34" charset="-122"/>
              </a:rPr>
              <a:t>等</a:t>
            </a:r>
          </a:p>
          <a:p>
            <a:r>
              <a:rPr kumimoji="1" lang="en-US" altLang="zh-CN" sz="1600" b="0" dirty="0">
                <a:solidFill>
                  <a:schemeClr val="tx1"/>
                </a:solidFill>
                <a:latin typeface="微软雅黑" panose="020B0503020204020204" pitchFamily="34" charset="-122"/>
                <a:ea typeface="微软雅黑" panose="020B0503020204020204" pitchFamily="34" charset="-122"/>
              </a:rPr>
              <a:t>4</a:t>
            </a:r>
            <a:r>
              <a:rPr kumimoji="1" lang="zh-CN" altLang="en-US" sz="1600" b="0" dirty="0" smtClean="0">
                <a:solidFill>
                  <a:schemeClr val="tx1"/>
                </a:solidFill>
                <a:latin typeface="微软雅黑" panose="020B0503020204020204" pitchFamily="34" charset="-122"/>
                <a:ea typeface="微软雅黑" panose="020B0503020204020204" pitchFamily="34" charset="-122"/>
              </a:rPr>
              <a:t>、热替换</a:t>
            </a:r>
          </a:p>
          <a:p>
            <a:r>
              <a:rPr kumimoji="1" lang="en-US" altLang="zh-CN" sz="1600" b="0" dirty="0" smtClean="0">
                <a:solidFill>
                  <a:schemeClr val="tx1"/>
                </a:solidFill>
                <a:latin typeface="微软雅黑" panose="020B0503020204020204" pitchFamily="34" charset="-122"/>
                <a:ea typeface="微软雅黑" panose="020B0503020204020204" pitchFamily="34" charset="-122"/>
              </a:rPr>
              <a:t>5</a:t>
            </a:r>
            <a:r>
              <a:rPr kumimoji="1" lang="zh-CN" altLang="en-US" sz="1600" b="0" dirty="0" smtClean="0">
                <a:solidFill>
                  <a:schemeClr val="tx1"/>
                </a:solidFill>
                <a:latin typeface="微软雅黑" panose="020B0503020204020204" pitchFamily="34" charset="-122"/>
                <a:ea typeface="微软雅黑" panose="020B0503020204020204" pitchFamily="34" charset="-122"/>
              </a:rPr>
              <a:t>、其他功能</a:t>
            </a:r>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t>40</a:t>
            </a:fld>
            <a:endParaRPr kumimoji="1" lang="zh-CN" altLang="en-US"/>
          </a:p>
        </p:txBody>
      </p:sp>
    </p:spTree>
    <p:extLst>
      <p:ext uri="{BB962C8B-B14F-4D97-AF65-F5344CB8AC3E}">
        <p14:creationId xmlns:p14="http://schemas.microsoft.com/office/powerpoint/2010/main" val="14025867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493140" y="2177576"/>
            <a:ext cx="3647661" cy="466182"/>
          </a:xfrm>
        </p:spPr>
        <p:txBody>
          <a:bodyPr>
            <a:noAutofit/>
          </a:bodyPr>
          <a:lstStyle/>
          <a:p>
            <a:pPr algn="l"/>
            <a:r>
              <a:rPr kumimoji="1" lang="en-US" altLang="zh-CN" sz="3600" dirty="0" smtClean="0"/>
              <a:t>9. </a:t>
            </a:r>
            <a:r>
              <a:rPr kumimoji="1" lang="zh-CN" altLang="en-US" sz="3600" dirty="0" smtClean="0"/>
              <a:t>开发目录</a:t>
            </a:r>
            <a:endParaRPr kumimoji="1" lang="zh-CN" altLang="en-US" sz="3300" dirty="0"/>
          </a:p>
        </p:txBody>
      </p:sp>
      <p:grpSp>
        <p:nvGrpSpPr>
          <p:cNvPr id="20" name="组 19"/>
          <p:cNvGrpSpPr/>
          <p:nvPr/>
        </p:nvGrpSpPr>
        <p:grpSpPr>
          <a:xfrm>
            <a:off x="2843808" y="1779662"/>
            <a:ext cx="1282146" cy="1286438"/>
            <a:chOff x="1358350" y="2585002"/>
            <a:chExt cx="1709528" cy="1715250"/>
          </a:xfrm>
        </p:grpSpPr>
        <p:cxnSp>
          <p:nvCxnSpPr>
            <p:cNvPr id="10" name="直线连接符 9"/>
            <p:cNvCxnSpPr/>
            <p:nvPr/>
          </p:nvCxnSpPr>
          <p:spPr>
            <a:xfrm>
              <a:off x="1378226" y="2585002"/>
              <a:ext cx="0" cy="170307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直线连接符 10"/>
            <p:cNvCxnSpPr/>
            <p:nvPr/>
          </p:nvCxnSpPr>
          <p:spPr>
            <a:xfrm>
              <a:off x="1358350" y="2604882"/>
              <a:ext cx="1702904" cy="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 name="直线连接符 13"/>
            <p:cNvCxnSpPr/>
            <p:nvPr/>
          </p:nvCxnSpPr>
          <p:spPr>
            <a:xfrm>
              <a:off x="1364974" y="4274820"/>
              <a:ext cx="1702904" cy="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 name="直线连接符 14"/>
            <p:cNvCxnSpPr/>
            <p:nvPr/>
          </p:nvCxnSpPr>
          <p:spPr>
            <a:xfrm>
              <a:off x="3034750" y="2591187"/>
              <a:ext cx="6624" cy="211207"/>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9" name="直线连接符 18"/>
            <p:cNvCxnSpPr/>
            <p:nvPr/>
          </p:nvCxnSpPr>
          <p:spPr>
            <a:xfrm>
              <a:off x="3041672" y="4089045"/>
              <a:ext cx="6624" cy="211207"/>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21" name="副标题 2"/>
          <p:cNvSpPr txBox="1">
            <a:spLocks/>
          </p:cNvSpPr>
          <p:nvPr/>
        </p:nvSpPr>
        <p:spPr>
          <a:xfrm>
            <a:off x="5092065" y="3229470"/>
            <a:ext cx="1985545" cy="359764"/>
          </a:xfrm>
          <a:prstGeom prst="rect">
            <a:avLst/>
          </a:prstGeom>
        </p:spPr>
        <p:txBody>
          <a:bodyPr vert="horz" lIns="68580" tIns="34290" rIns="68580" bIns="34290" rtlCol="0">
            <a:norm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lgn="l"/>
            <a:endParaRPr kumimoji="1" lang="zh-CN" altLang="en-US" sz="1800" dirty="0"/>
          </a:p>
        </p:txBody>
      </p:sp>
    </p:spTree>
    <p:extLst>
      <p:ext uri="{BB962C8B-B14F-4D97-AF65-F5344CB8AC3E}">
        <p14:creationId xmlns:p14="http://schemas.microsoft.com/office/powerpoint/2010/main" val="141482915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1.2 </a:t>
            </a:r>
            <a:r>
              <a:rPr kumimoji="1" lang="zh-CN" altLang="en-US" dirty="0" smtClean="0"/>
              <a:t>项目目录简介</a:t>
            </a:r>
            <a:endParaRPr kumimoji="1" lang="zh-CN" altLang="en-US" dirty="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t>42</a:t>
            </a:fld>
            <a:endParaRPr kumimoji="1" lang="zh-CN" altLang="en-US"/>
          </a:p>
        </p:txBody>
      </p:sp>
      <p:pic>
        <p:nvPicPr>
          <p:cNvPr id="6" name="图片 5"/>
          <p:cNvPicPr>
            <a:picLocks noChangeAspect="1"/>
          </p:cNvPicPr>
          <p:nvPr/>
        </p:nvPicPr>
        <p:blipFill>
          <a:blip r:embed="rId3"/>
          <a:stretch>
            <a:fillRect/>
          </a:stretch>
        </p:blipFill>
        <p:spPr>
          <a:xfrm>
            <a:off x="1619672" y="733154"/>
            <a:ext cx="6659301" cy="4286868"/>
          </a:xfrm>
          <a:prstGeom prst="rect">
            <a:avLst/>
          </a:prstGeom>
        </p:spPr>
      </p:pic>
    </p:spTree>
    <p:extLst>
      <p:ext uri="{BB962C8B-B14F-4D97-AF65-F5344CB8AC3E}">
        <p14:creationId xmlns:p14="http://schemas.microsoft.com/office/powerpoint/2010/main" val="11193990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493140" y="2177576"/>
            <a:ext cx="3647661" cy="466182"/>
          </a:xfrm>
        </p:spPr>
        <p:txBody>
          <a:bodyPr>
            <a:noAutofit/>
          </a:bodyPr>
          <a:lstStyle/>
          <a:p>
            <a:pPr algn="l"/>
            <a:r>
              <a:rPr kumimoji="1" lang="en-US" altLang="zh-CN" sz="3600" dirty="0" smtClean="0"/>
              <a:t>10. </a:t>
            </a:r>
            <a:r>
              <a:rPr kumimoji="1" lang="zh-CN" altLang="en-US" sz="3600" dirty="0" smtClean="0"/>
              <a:t>组件</a:t>
            </a:r>
            <a:endParaRPr kumimoji="1" lang="zh-CN" altLang="en-US" sz="3300" dirty="0"/>
          </a:p>
        </p:txBody>
      </p:sp>
      <p:grpSp>
        <p:nvGrpSpPr>
          <p:cNvPr id="20" name="组 19"/>
          <p:cNvGrpSpPr/>
          <p:nvPr/>
        </p:nvGrpSpPr>
        <p:grpSpPr>
          <a:xfrm>
            <a:off x="2843808" y="1779662"/>
            <a:ext cx="1282146" cy="1286438"/>
            <a:chOff x="1358350" y="2585002"/>
            <a:chExt cx="1709528" cy="1715250"/>
          </a:xfrm>
        </p:grpSpPr>
        <p:cxnSp>
          <p:nvCxnSpPr>
            <p:cNvPr id="10" name="直线连接符 9"/>
            <p:cNvCxnSpPr/>
            <p:nvPr/>
          </p:nvCxnSpPr>
          <p:spPr>
            <a:xfrm>
              <a:off x="1378226" y="2585002"/>
              <a:ext cx="0" cy="170307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直线连接符 10"/>
            <p:cNvCxnSpPr/>
            <p:nvPr/>
          </p:nvCxnSpPr>
          <p:spPr>
            <a:xfrm>
              <a:off x="1358350" y="2604882"/>
              <a:ext cx="1702904" cy="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 name="直线连接符 13"/>
            <p:cNvCxnSpPr/>
            <p:nvPr/>
          </p:nvCxnSpPr>
          <p:spPr>
            <a:xfrm>
              <a:off x="1364974" y="4274820"/>
              <a:ext cx="1702904" cy="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 name="直线连接符 14"/>
            <p:cNvCxnSpPr/>
            <p:nvPr/>
          </p:nvCxnSpPr>
          <p:spPr>
            <a:xfrm>
              <a:off x="3034750" y="2591187"/>
              <a:ext cx="6624" cy="211207"/>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9" name="直线连接符 18"/>
            <p:cNvCxnSpPr/>
            <p:nvPr/>
          </p:nvCxnSpPr>
          <p:spPr>
            <a:xfrm>
              <a:off x="3041672" y="4089045"/>
              <a:ext cx="6624" cy="211207"/>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21" name="副标题 2"/>
          <p:cNvSpPr txBox="1">
            <a:spLocks/>
          </p:cNvSpPr>
          <p:nvPr/>
        </p:nvSpPr>
        <p:spPr>
          <a:xfrm>
            <a:off x="5092065" y="3229470"/>
            <a:ext cx="1985545" cy="359764"/>
          </a:xfrm>
          <a:prstGeom prst="rect">
            <a:avLst/>
          </a:prstGeom>
        </p:spPr>
        <p:txBody>
          <a:bodyPr vert="horz" lIns="68580" tIns="34290" rIns="68580" bIns="34290" rtlCol="0">
            <a:norm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lgn="l"/>
            <a:endParaRPr kumimoji="1" lang="zh-CN" altLang="en-US" sz="1800" dirty="0"/>
          </a:p>
        </p:txBody>
      </p:sp>
    </p:spTree>
    <p:extLst>
      <p:ext uri="{BB962C8B-B14F-4D97-AF65-F5344CB8AC3E}">
        <p14:creationId xmlns:p14="http://schemas.microsoft.com/office/powerpoint/2010/main" val="61051543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10.1 </a:t>
            </a:r>
            <a:r>
              <a:rPr kumimoji="1" lang="zh-CN" altLang="en-US" dirty="0" smtClean="0"/>
              <a:t>组件库维护</a:t>
            </a:r>
            <a:endParaRPr kumimoji="1" lang="zh-CN" altLang="en-US" dirty="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t>44</a:t>
            </a:fld>
            <a:endParaRPr kumimoji="1" lang="zh-CN" altLang="en-US"/>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600" y="1203598"/>
            <a:ext cx="7226300" cy="2717800"/>
          </a:xfrm>
          <a:prstGeom prst="rect">
            <a:avLst/>
          </a:prstGeom>
        </p:spPr>
      </p:pic>
    </p:spTree>
    <p:extLst>
      <p:ext uri="{BB962C8B-B14F-4D97-AF65-F5344CB8AC3E}">
        <p14:creationId xmlns:p14="http://schemas.microsoft.com/office/powerpoint/2010/main" val="4417678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493140" y="2177576"/>
            <a:ext cx="4175204" cy="466182"/>
          </a:xfrm>
        </p:spPr>
        <p:txBody>
          <a:bodyPr>
            <a:noAutofit/>
          </a:bodyPr>
          <a:lstStyle/>
          <a:p>
            <a:pPr algn="l"/>
            <a:r>
              <a:rPr kumimoji="1" lang="en-US" altLang="zh-CN" sz="3600" smtClean="0"/>
              <a:t>11. </a:t>
            </a:r>
            <a:r>
              <a:rPr kumimoji="1" lang="en-US" altLang="zh-CN" sz="3600" dirty="0" smtClean="0"/>
              <a:t>CSS</a:t>
            </a:r>
            <a:r>
              <a:rPr kumimoji="1" lang="zh-CN" altLang="en-US" sz="3600" dirty="0" smtClean="0"/>
              <a:t>组织管理</a:t>
            </a:r>
            <a:endParaRPr kumimoji="1" lang="zh-CN" altLang="en-US" sz="3300" dirty="0"/>
          </a:p>
        </p:txBody>
      </p:sp>
      <p:grpSp>
        <p:nvGrpSpPr>
          <p:cNvPr id="20" name="组 19"/>
          <p:cNvGrpSpPr/>
          <p:nvPr/>
        </p:nvGrpSpPr>
        <p:grpSpPr>
          <a:xfrm>
            <a:off x="2843808" y="1779662"/>
            <a:ext cx="1282146" cy="1286438"/>
            <a:chOff x="1358350" y="2585002"/>
            <a:chExt cx="1709528" cy="1715250"/>
          </a:xfrm>
        </p:grpSpPr>
        <p:cxnSp>
          <p:nvCxnSpPr>
            <p:cNvPr id="10" name="直线连接符 9"/>
            <p:cNvCxnSpPr/>
            <p:nvPr/>
          </p:nvCxnSpPr>
          <p:spPr>
            <a:xfrm>
              <a:off x="1378226" y="2585002"/>
              <a:ext cx="0" cy="170307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直线连接符 10"/>
            <p:cNvCxnSpPr/>
            <p:nvPr/>
          </p:nvCxnSpPr>
          <p:spPr>
            <a:xfrm>
              <a:off x="1358350" y="2604882"/>
              <a:ext cx="1702904" cy="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 name="直线连接符 13"/>
            <p:cNvCxnSpPr/>
            <p:nvPr/>
          </p:nvCxnSpPr>
          <p:spPr>
            <a:xfrm>
              <a:off x="1364974" y="4274820"/>
              <a:ext cx="1702904" cy="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 name="直线连接符 14"/>
            <p:cNvCxnSpPr/>
            <p:nvPr/>
          </p:nvCxnSpPr>
          <p:spPr>
            <a:xfrm>
              <a:off x="3034750" y="2591187"/>
              <a:ext cx="6624" cy="211207"/>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9" name="直线连接符 18"/>
            <p:cNvCxnSpPr/>
            <p:nvPr/>
          </p:nvCxnSpPr>
          <p:spPr>
            <a:xfrm>
              <a:off x="3041672" y="4089045"/>
              <a:ext cx="6624" cy="211207"/>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21" name="副标题 2"/>
          <p:cNvSpPr txBox="1">
            <a:spLocks/>
          </p:cNvSpPr>
          <p:nvPr/>
        </p:nvSpPr>
        <p:spPr>
          <a:xfrm>
            <a:off x="5092065" y="3229470"/>
            <a:ext cx="1985545" cy="359764"/>
          </a:xfrm>
          <a:prstGeom prst="rect">
            <a:avLst/>
          </a:prstGeom>
        </p:spPr>
        <p:txBody>
          <a:bodyPr vert="horz" lIns="68580" tIns="34290" rIns="68580" bIns="34290" rtlCol="0">
            <a:norm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lgn="l"/>
            <a:endParaRPr kumimoji="1" lang="zh-CN" altLang="en-US" sz="1800" dirty="0"/>
          </a:p>
        </p:txBody>
      </p:sp>
    </p:spTree>
    <p:extLst>
      <p:ext uri="{BB962C8B-B14F-4D97-AF65-F5344CB8AC3E}">
        <p14:creationId xmlns:p14="http://schemas.microsoft.com/office/powerpoint/2010/main" val="134987100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11.1</a:t>
            </a:r>
            <a:r>
              <a:rPr kumimoji="1" lang="zh-CN" altLang="en-US" dirty="0" smtClean="0"/>
              <a:t> 样式管理</a:t>
            </a:r>
            <a:endParaRPr kumimoji="1" lang="zh-CN" altLang="en-US" dirty="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t>46</a:t>
            </a:fld>
            <a:endParaRPr kumimoji="1" lang="zh-CN" altLang="en-US"/>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35100" y="740122"/>
            <a:ext cx="6413500" cy="4279900"/>
          </a:xfrm>
          <a:prstGeom prst="rect">
            <a:avLst/>
          </a:prstGeom>
        </p:spPr>
      </p:pic>
    </p:spTree>
    <p:extLst>
      <p:ext uri="{BB962C8B-B14F-4D97-AF65-F5344CB8AC3E}">
        <p14:creationId xmlns:p14="http://schemas.microsoft.com/office/powerpoint/2010/main" val="19873232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493140" y="2249584"/>
            <a:ext cx="4895284" cy="466182"/>
          </a:xfrm>
        </p:spPr>
        <p:txBody>
          <a:bodyPr>
            <a:noAutofit/>
          </a:bodyPr>
          <a:lstStyle/>
          <a:p>
            <a:pPr algn="l"/>
            <a:r>
              <a:rPr kumimoji="1" lang="en-US" altLang="zh-CN" sz="3600" dirty="0" smtClean="0"/>
              <a:t>12. Icon</a:t>
            </a:r>
            <a:r>
              <a:rPr kumimoji="1" lang="zh-CN" altLang="en-US" sz="3600" dirty="0" smtClean="0"/>
              <a:t>图标解决方案</a:t>
            </a:r>
            <a:endParaRPr kumimoji="1" lang="zh-CN" altLang="en-US" sz="3300" dirty="0"/>
          </a:p>
        </p:txBody>
      </p:sp>
      <p:grpSp>
        <p:nvGrpSpPr>
          <p:cNvPr id="20" name="组 19"/>
          <p:cNvGrpSpPr/>
          <p:nvPr/>
        </p:nvGrpSpPr>
        <p:grpSpPr>
          <a:xfrm>
            <a:off x="2843808" y="1779662"/>
            <a:ext cx="1282146" cy="1286438"/>
            <a:chOff x="1358350" y="2585002"/>
            <a:chExt cx="1709528" cy="1715250"/>
          </a:xfrm>
        </p:grpSpPr>
        <p:cxnSp>
          <p:nvCxnSpPr>
            <p:cNvPr id="10" name="直线连接符 9"/>
            <p:cNvCxnSpPr/>
            <p:nvPr/>
          </p:nvCxnSpPr>
          <p:spPr>
            <a:xfrm>
              <a:off x="1378226" y="2585002"/>
              <a:ext cx="0" cy="170307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直线连接符 10"/>
            <p:cNvCxnSpPr/>
            <p:nvPr/>
          </p:nvCxnSpPr>
          <p:spPr>
            <a:xfrm>
              <a:off x="1358350" y="2604882"/>
              <a:ext cx="1702904" cy="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 name="直线连接符 13"/>
            <p:cNvCxnSpPr/>
            <p:nvPr/>
          </p:nvCxnSpPr>
          <p:spPr>
            <a:xfrm>
              <a:off x="1364974" y="4274820"/>
              <a:ext cx="1702904" cy="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 name="直线连接符 14"/>
            <p:cNvCxnSpPr/>
            <p:nvPr/>
          </p:nvCxnSpPr>
          <p:spPr>
            <a:xfrm>
              <a:off x="3034750" y="2591187"/>
              <a:ext cx="6624" cy="211207"/>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9" name="直线连接符 18"/>
            <p:cNvCxnSpPr/>
            <p:nvPr/>
          </p:nvCxnSpPr>
          <p:spPr>
            <a:xfrm>
              <a:off x="3041672" y="4089045"/>
              <a:ext cx="6624" cy="211207"/>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21" name="副标题 2"/>
          <p:cNvSpPr txBox="1">
            <a:spLocks/>
          </p:cNvSpPr>
          <p:nvPr/>
        </p:nvSpPr>
        <p:spPr>
          <a:xfrm>
            <a:off x="5092065" y="3229470"/>
            <a:ext cx="1985545" cy="359764"/>
          </a:xfrm>
          <a:prstGeom prst="rect">
            <a:avLst/>
          </a:prstGeom>
        </p:spPr>
        <p:txBody>
          <a:bodyPr vert="horz" lIns="68580" tIns="34290" rIns="68580" bIns="34290" rtlCol="0">
            <a:norm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lgn="l"/>
            <a:endParaRPr kumimoji="1" lang="zh-CN" altLang="en-US" sz="1800" dirty="0"/>
          </a:p>
        </p:txBody>
      </p:sp>
    </p:spTree>
    <p:extLst>
      <p:ext uri="{BB962C8B-B14F-4D97-AF65-F5344CB8AC3E}">
        <p14:creationId xmlns:p14="http://schemas.microsoft.com/office/powerpoint/2010/main" val="165701850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12.1</a:t>
            </a:r>
            <a:r>
              <a:rPr kumimoji="1" lang="zh-CN" altLang="en-US" dirty="0" smtClean="0"/>
              <a:t> </a:t>
            </a:r>
            <a:r>
              <a:rPr kumimoji="1" lang="en-US" altLang="zh-CN" dirty="0" smtClean="0"/>
              <a:t>ICON</a:t>
            </a:r>
            <a:r>
              <a:rPr kumimoji="1" lang="zh-CN" altLang="en-US" dirty="0" smtClean="0"/>
              <a:t>字体图标</a:t>
            </a:r>
            <a:endParaRPr kumimoji="1" lang="zh-CN" altLang="en-US" dirty="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t>48</a:t>
            </a:fld>
            <a:endParaRPr kumimoji="1" lang="zh-CN" altLang="en-US"/>
          </a:p>
        </p:txBody>
      </p:sp>
      <p:sp>
        <p:nvSpPr>
          <p:cNvPr id="5" name="内容占位符 2"/>
          <p:cNvSpPr>
            <a:spLocks noGrp="1"/>
          </p:cNvSpPr>
          <p:nvPr>
            <p:ph idx="1"/>
          </p:nvPr>
        </p:nvSpPr>
        <p:spPr>
          <a:xfrm>
            <a:off x="623892" y="771550"/>
            <a:ext cx="7836540" cy="3608657"/>
          </a:xfrm>
        </p:spPr>
        <p:txBody>
          <a:bodyPr/>
          <a:lstStyle/>
          <a:p>
            <a:r>
              <a:rPr kumimoji="1" lang="zh-CN" altLang="en-US" sz="1600" b="0" dirty="0" smtClean="0">
                <a:solidFill>
                  <a:schemeClr val="tx1"/>
                </a:solidFill>
                <a:latin typeface="微软雅黑" panose="020B0503020204020204" pitchFamily="34" charset="-122"/>
                <a:ea typeface="微软雅黑" panose="020B0503020204020204" pitchFamily="34" charset="-122"/>
              </a:rPr>
              <a:t>字体图标的优势</a:t>
            </a:r>
          </a:p>
          <a:p>
            <a:pPr lvl="1"/>
            <a:r>
              <a:rPr kumimoji="1" lang="en-US" altLang="zh-CN" sz="1200" dirty="0">
                <a:solidFill>
                  <a:schemeClr val="tx1"/>
                </a:solidFill>
                <a:latin typeface="微软雅黑" panose="020B0503020204020204" pitchFamily="34" charset="-122"/>
                <a:ea typeface="微软雅黑" panose="020B0503020204020204" pitchFamily="34" charset="-122"/>
              </a:rPr>
              <a:t>1</a:t>
            </a:r>
            <a:r>
              <a:rPr kumimoji="1" lang="zh-CN" altLang="en-US" sz="1200" dirty="0">
                <a:solidFill>
                  <a:schemeClr val="tx1"/>
                </a:solidFill>
                <a:latin typeface="微软雅黑" panose="020B0503020204020204" pitchFamily="34" charset="-122"/>
                <a:ea typeface="微软雅黑" panose="020B0503020204020204" pitchFamily="34" charset="-122"/>
              </a:rPr>
              <a:t>、轻量性</a:t>
            </a:r>
          </a:p>
          <a:p>
            <a:pPr lvl="1"/>
            <a:r>
              <a:rPr kumimoji="1" lang="en-US" altLang="zh-CN" sz="1200" dirty="0">
                <a:solidFill>
                  <a:schemeClr val="tx1"/>
                </a:solidFill>
                <a:latin typeface="微软雅黑" panose="020B0503020204020204" pitchFamily="34" charset="-122"/>
                <a:ea typeface="微软雅黑" panose="020B0503020204020204" pitchFamily="34" charset="-122"/>
              </a:rPr>
              <a:t>2</a:t>
            </a:r>
            <a:r>
              <a:rPr kumimoji="1" lang="zh-CN" altLang="en-US" sz="1200" dirty="0">
                <a:solidFill>
                  <a:schemeClr val="tx1"/>
                </a:solidFill>
                <a:latin typeface="微软雅黑" panose="020B0503020204020204" pitchFamily="34" charset="-122"/>
                <a:ea typeface="微软雅黑" panose="020B0503020204020204" pitchFamily="34" charset="-122"/>
              </a:rPr>
              <a:t>、灵活性</a:t>
            </a:r>
          </a:p>
          <a:p>
            <a:pPr lvl="1"/>
            <a:r>
              <a:rPr kumimoji="1" lang="en-US" altLang="zh-CN" sz="1200" dirty="0">
                <a:solidFill>
                  <a:schemeClr val="tx1"/>
                </a:solidFill>
                <a:latin typeface="微软雅黑" panose="020B0503020204020204" pitchFamily="34" charset="-122"/>
                <a:ea typeface="微软雅黑" panose="020B0503020204020204" pitchFamily="34" charset="-122"/>
              </a:rPr>
              <a:t>3</a:t>
            </a:r>
            <a:r>
              <a:rPr kumimoji="1" lang="zh-CN" altLang="en-US" sz="1200" dirty="0">
                <a:solidFill>
                  <a:schemeClr val="tx1"/>
                </a:solidFill>
                <a:latin typeface="微软雅黑" panose="020B0503020204020204" pitchFamily="34" charset="-122"/>
                <a:ea typeface="微软雅黑" panose="020B0503020204020204" pitchFamily="34" charset="-122"/>
              </a:rPr>
              <a:t>、</a:t>
            </a:r>
            <a:r>
              <a:rPr kumimoji="1" lang="zh-CN" altLang="en-US" sz="1200" dirty="0" smtClean="0">
                <a:solidFill>
                  <a:schemeClr val="tx1"/>
                </a:solidFill>
                <a:latin typeface="微软雅黑" panose="020B0503020204020204" pitchFamily="34" charset="-122"/>
                <a:ea typeface="微软雅黑" panose="020B0503020204020204" pitchFamily="34" charset="-122"/>
              </a:rPr>
              <a:t>兼容性</a:t>
            </a:r>
            <a:endParaRPr kumimoji="1" lang="zh-CN" altLang="en-US" sz="1600" dirty="0" smtClean="0">
              <a:solidFill>
                <a:schemeClr val="tx1"/>
              </a:solidFill>
              <a:latin typeface="微软雅黑" panose="020B0503020204020204" pitchFamily="34" charset="-122"/>
              <a:ea typeface="微软雅黑" panose="020B0503020204020204" pitchFamily="34" charset="-122"/>
            </a:endParaRPr>
          </a:p>
          <a:p>
            <a:pPr lvl="1"/>
            <a:endParaRPr kumimoji="1" lang="zh-CN" altLang="en-US" sz="1600" b="0" dirty="0" smtClean="0">
              <a:solidFill>
                <a:schemeClr val="tx1"/>
              </a:solidFill>
              <a:latin typeface="微软雅黑" panose="020B0503020204020204" pitchFamily="34" charset="-122"/>
              <a:ea typeface="微软雅黑" panose="020B0503020204020204" pitchFamily="34" charset="-122"/>
            </a:endParaRPr>
          </a:p>
          <a:p>
            <a:r>
              <a:rPr kumimoji="1" lang="zh-CN" altLang="en-US" sz="1600" b="0" dirty="0" smtClean="0">
                <a:solidFill>
                  <a:schemeClr val="tx1"/>
                </a:solidFill>
                <a:latin typeface="微软雅黑" panose="020B0503020204020204" pitchFamily="34" charset="-122"/>
                <a:ea typeface="微软雅黑" panose="020B0503020204020204" pitchFamily="34" charset="-122"/>
              </a:rPr>
              <a:t>阿里的</a:t>
            </a:r>
            <a:r>
              <a:rPr kumimoji="1" lang="en-US" altLang="zh-CN" sz="1600" b="0" dirty="0" err="1">
                <a:solidFill>
                  <a:schemeClr val="tx1"/>
                </a:solidFill>
                <a:latin typeface="微软雅黑" panose="020B0503020204020204" pitchFamily="34" charset="-122"/>
                <a:ea typeface="微软雅黑" panose="020B0503020204020204" pitchFamily="34" charset="-122"/>
              </a:rPr>
              <a:t>I</a:t>
            </a:r>
            <a:r>
              <a:rPr kumimoji="1" lang="en-US" altLang="zh-CN" sz="1600" b="0" dirty="0" err="1" smtClean="0">
                <a:solidFill>
                  <a:schemeClr val="tx1"/>
                </a:solidFill>
                <a:latin typeface="微软雅黑" panose="020B0503020204020204" pitchFamily="34" charset="-122"/>
                <a:ea typeface="微软雅黑" panose="020B0503020204020204" pitchFamily="34" charset="-122"/>
              </a:rPr>
              <a:t>confont</a:t>
            </a:r>
            <a:endParaRPr kumimoji="1" lang="zh-CN" altLang="en-US" sz="1200"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95684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493140" y="2177576"/>
            <a:ext cx="3647661" cy="466182"/>
          </a:xfrm>
        </p:spPr>
        <p:txBody>
          <a:bodyPr>
            <a:noAutofit/>
          </a:bodyPr>
          <a:lstStyle/>
          <a:p>
            <a:pPr algn="l"/>
            <a:r>
              <a:rPr kumimoji="1" lang="en-US" altLang="zh-CN" sz="3600" dirty="0" smtClean="0"/>
              <a:t>12. JS</a:t>
            </a:r>
            <a:r>
              <a:rPr kumimoji="1" lang="zh-CN" altLang="en-US" sz="3600" dirty="0" smtClean="0"/>
              <a:t>组织管理</a:t>
            </a:r>
            <a:endParaRPr kumimoji="1" lang="zh-CN" altLang="en-US" sz="3300" dirty="0"/>
          </a:p>
        </p:txBody>
      </p:sp>
      <p:grpSp>
        <p:nvGrpSpPr>
          <p:cNvPr id="20" name="组 19"/>
          <p:cNvGrpSpPr/>
          <p:nvPr/>
        </p:nvGrpSpPr>
        <p:grpSpPr>
          <a:xfrm>
            <a:off x="2843808" y="1779662"/>
            <a:ext cx="1282146" cy="1286438"/>
            <a:chOff x="1358350" y="2585002"/>
            <a:chExt cx="1709528" cy="1715250"/>
          </a:xfrm>
        </p:grpSpPr>
        <p:cxnSp>
          <p:nvCxnSpPr>
            <p:cNvPr id="10" name="直线连接符 9"/>
            <p:cNvCxnSpPr/>
            <p:nvPr/>
          </p:nvCxnSpPr>
          <p:spPr>
            <a:xfrm>
              <a:off x="1378226" y="2585002"/>
              <a:ext cx="0" cy="170307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直线连接符 10"/>
            <p:cNvCxnSpPr/>
            <p:nvPr/>
          </p:nvCxnSpPr>
          <p:spPr>
            <a:xfrm>
              <a:off x="1358350" y="2604882"/>
              <a:ext cx="1702904" cy="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 name="直线连接符 13"/>
            <p:cNvCxnSpPr/>
            <p:nvPr/>
          </p:nvCxnSpPr>
          <p:spPr>
            <a:xfrm>
              <a:off x="1364974" y="4274820"/>
              <a:ext cx="1702904" cy="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 name="直线连接符 14"/>
            <p:cNvCxnSpPr/>
            <p:nvPr/>
          </p:nvCxnSpPr>
          <p:spPr>
            <a:xfrm>
              <a:off x="3034750" y="2591187"/>
              <a:ext cx="6624" cy="211207"/>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9" name="直线连接符 18"/>
            <p:cNvCxnSpPr/>
            <p:nvPr/>
          </p:nvCxnSpPr>
          <p:spPr>
            <a:xfrm>
              <a:off x="3041672" y="4089045"/>
              <a:ext cx="6624" cy="211207"/>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21" name="副标题 2"/>
          <p:cNvSpPr txBox="1">
            <a:spLocks/>
          </p:cNvSpPr>
          <p:nvPr/>
        </p:nvSpPr>
        <p:spPr>
          <a:xfrm>
            <a:off x="5092065" y="3229470"/>
            <a:ext cx="1985545" cy="359764"/>
          </a:xfrm>
          <a:prstGeom prst="rect">
            <a:avLst/>
          </a:prstGeom>
        </p:spPr>
        <p:txBody>
          <a:bodyPr vert="horz" lIns="68580" tIns="34290" rIns="68580" bIns="34290" rtlCol="0">
            <a:norm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lgn="l"/>
            <a:endParaRPr kumimoji="1" lang="zh-CN" altLang="en-US" sz="1800" dirty="0"/>
          </a:p>
        </p:txBody>
      </p:sp>
    </p:spTree>
    <p:extLst>
      <p:ext uri="{BB962C8B-B14F-4D97-AF65-F5344CB8AC3E}">
        <p14:creationId xmlns:p14="http://schemas.microsoft.com/office/powerpoint/2010/main" val="18920666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1.1 </a:t>
            </a:r>
            <a:r>
              <a:rPr kumimoji="1" lang="zh-CN" altLang="en-US" dirty="0" smtClean="0"/>
              <a:t>技术栈</a:t>
            </a:r>
            <a:endParaRPr kumimoji="1" lang="zh-CN" altLang="en-US" dirty="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t>5</a:t>
            </a:fld>
            <a:endParaRPr kumimoji="1" lang="zh-CN" altLang="en-US"/>
          </a:p>
        </p:txBody>
      </p:sp>
      <p:sp>
        <p:nvSpPr>
          <p:cNvPr id="62" name="矩形 61"/>
          <p:cNvSpPr/>
          <p:nvPr/>
        </p:nvSpPr>
        <p:spPr bwMode="auto">
          <a:xfrm>
            <a:off x="907976" y="3129344"/>
            <a:ext cx="1571844" cy="504056"/>
          </a:xfrm>
          <a:prstGeom prst="rect">
            <a:avLst/>
          </a:prstGeom>
          <a:ln/>
          <a:extLst/>
        </p:spPr>
        <p:style>
          <a:lnRef idx="2">
            <a:schemeClr val="accent1"/>
          </a:lnRef>
          <a:fillRef idx="1">
            <a:schemeClr val="lt1"/>
          </a:fillRef>
          <a:effectRef idx="0">
            <a:schemeClr val="accent1"/>
          </a:effectRef>
          <a:fontRef idx="minor">
            <a:schemeClr val="dk1"/>
          </a:fontRef>
        </p:style>
        <p:txBody>
          <a:bodyPr lIns="0" tIns="0" rIns="0" bIns="0" rtlCol="0" anchor="ctr"/>
          <a:lstStyle/>
          <a:p>
            <a:pPr marL="182880" algn="ctr" fontAlgn="auto">
              <a:spcBef>
                <a:spcPts val="0"/>
              </a:spcBef>
              <a:spcAft>
                <a:spcPts val="1500"/>
              </a:spcAft>
            </a:pPr>
            <a:r>
              <a:rPr kumimoji="1" lang="en-US" altLang="zh-CN" sz="1400" dirty="0" err="1" smtClean="0">
                <a:solidFill>
                  <a:srgbClr val="595B5A"/>
                </a:solidFill>
              </a:rPr>
              <a:t>superagent</a:t>
            </a:r>
            <a:endParaRPr kumimoji="1" lang="zh-CN" altLang="en-US" sz="1400" dirty="0">
              <a:solidFill>
                <a:srgbClr val="595B5A"/>
              </a:solidFill>
              <a:latin typeface="+mn-lt"/>
              <a:ea typeface="+mn-ea"/>
            </a:endParaRPr>
          </a:p>
        </p:txBody>
      </p:sp>
      <p:sp>
        <p:nvSpPr>
          <p:cNvPr id="63" name="矩形 62"/>
          <p:cNvSpPr/>
          <p:nvPr/>
        </p:nvSpPr>
        <p:spPr bwMode="auto">
          <a:xfrm>
            <a:off x="2978038" y="3129344"/>
            <a:ext cx="1571844" cy="504056"/>
          </a:xfrm>
          <a:prstGeom prst="rect">
            <a:avLst/>
          </a:prstGeom>
          <a:ln/>
          <a:extLst/>
        </p:spPr>
        <p:style>
          <a:lnRef idx="2">
            <a:schemeClr val="accent1"/>
          </a:lnRef>
          <a:fillRef idx="1">
            <a:schemeClr val="lt1"/>
          </a:fillRef>
          <a:effectRef idx="0">
            <a:schemeClr val="accent1"/>
          </a:effectRef>
          <a:fontRef idx="minor">
            <a:schemeClr val="dk1"/>
          </a:fontRef>
        </p:style>
        <p:txBody>
          <a:bodyPr lIns="0" tIns="0" rIns="0" bIns="0" rtlCol="0" anchor="ctr"/>
          <a:lstStyle/>
          <a:p>
            <a:pPr marL="182880" algn="ctr" fontAlgn="auto">
              <a:spcBef>
                <a:spcPts val="0"/>
              </a:spcBef>
              <a:spcAft>
                <a:spcPts val="1500"/>
              </a:spcAft>
            </a:pPr>
            <a:r>
              <a:rPr kumimoji="1" lang="en-US" altLang="zh-CN" sz="1400" dirty="0" smtClean="0">
                <a:solidFill>
                  <a:srgbClr val="595B5A"/>
                </a:solidFill>
              </a:rPr>
              <a:t>less</a:t>
            </a:r>
            <a:endParaRPr kumimoji="1" lang="zh-CN" altLang="en-US" sz="1400" dirty="0">
              <a:solidFill>
                <a:srgbClr val="595B5A"/>
              </a:solidFill>
              <a:latin typeface="+mn-lt"/>
              <a:ea typeface="+mn-ea"/>
            </a:endParaRPr>
          </a:p>
        </p:txBody>
      </p:sp>
      <p:sp>
        <p:nvSpPr>
          <p:cNvPr id="64" name="矩形 63"/>
          <p:cNvSpPr/>
          <p:nvPr/>
        </p:nvSpPr>
        <p:spPr bwMode="auto">
          <a:xfrm>
            <a:off x="5048100" y="3129344"/>
            <a:ext cx="1571844" cy="504056"/>
          </a:xfrm>
          <a:prstGeom prst="rect">
            <a:avLst/>
          </a:prstGeom>
          <a:ln/>
          <a:extLst/>
        </p:spPr>
        <p:style>
          <a:lnRef idx="2">
            <a:schemeClr val="accent1"/>
          </a:lnRef>
          <a:fillRef idx="1">
            <a:schemeClr val="lt1"/>
          </a:fillRef>
          <a:effectRef idx="0">
            <a:schemeClr val="accent1"/>
          </a:effectRef>
          <a:fontRef idx="minor">
            <a:schemeClr val="dk1"/>
          </a:fontRef>
        </p:style>
        <p:txBody>
          <a:bodyPr lIns="0" tIns="0" rIns="0" bIns="0" rtlCol="0" anchor="ctr"/>
          <a:lstStyle/>
          <a:p>
            <a:pPr marL="182880" algn="ctr" fontAlgn="auto">
              <a:spcBef>
                <a:spcPts val="0"/>
              </a:spcBef>
              <a:spcAft>
                <a:spcPts val="1500"/>
              </a:spcAft>
            </a:pPr>
            <a:r>
              <a:rPr kumimoji="1" lang="en-US" altLang="zh-CN" sz="1400" dirty="0" smtClean="0">
                <a:solidFill>
                  <a:srgbClr val="595B5A"/>
                </a:solidFill>
              </a:rPr>
              <a:t>babel</a:t>
            </a:r>
            <a:endParaRPr kumimoji="1" lang="zh-CN" altLang="en-US" sz="1400" dirty="0">
              <a:solidFill>
                <a:srgbClr val="595B5A"/>
              </a:solidFill>
            </a:endParaRPr>
          </a:p>
        </p:txBody>
      </p:sp>
      <p:sp>
        <p:nvSpPr>
          <p:cNvPr id="65" name="矩形 64"/>
          <p:cNvSpPr/>
          <p:nvPr/>
        </p:nvSpPr>
        <p:spPr bwMode="auto">
          <a:xfrm>
            <a:off x="7118162" y="3129344"/>
            <a:ext cx="1571844" cy="504056"/>
          </a:xfrm>
          <a:prstGeom prst="rect">
            <a:avLst/>
          </a:prstGeom>
          <a:ln/>
          <a:extLst/>
        </p:spPr>
        <p:style>
          <a:lnRef idx="2">
            <a:schemeClr val="accent1"/>
          </a:lnRef>
          <a:fillRef idx="1">
            <a:schemeClr val="lt1"/>
          </a:fillRef>
          <a:effectRef idx="0">
            <a:schemeClr val="accent1"/>
          </a:effectRef>
          <a:fontRef idx="minor">
            <a:schemeClr val="dk1"/>
          </a:fontRef>
        </p:style>
        <p:txBody>
          <a:bodyPr lIns="0" tIns="0" rIns="0" bIns="0" rtlCol="0" anchor="ctr"/>
          <a:lstStyle/>
          <a:p>
            <a:pPr marL="182880" algn="ctr" fontAlgn="auto">
              <a:spcBef>
                <a:spcPts val="0"/>
              </a:spcBef>
              <a:spcAft>
                <a:spcPts val="1500"/>
              </a:spcAft>
            </a:pPr>
            <a:r>
              <a:rPr kumimoji="1" lang="en-US" altLang="zh-CN" sz="1400" dirty="0" err="1" smtClean="0">
                <a:solidFill>
                  <a:srgbClr val="595B5A"/>
                </a:solidFill>
              </a:rPr>
              <a:t>webstorm</a:t>
            </a:r>
            <a:endParaRPr kumimoji="1" lang="zh-CN" altLang="en-US" sz="1400" dirty="0">
              <a:solidFill>
                <a:srgbClr val="595B5A"/>
              </a:solidFill>
              <a:latin typeface="+mn-lt"/>
              <a:ea typeface="+mn-ea"/>
            </a:endParaRPr>
          </a:p>
        </p:txBody>
      </p:sp>
      <p:sp>
        <p:nvSpPr>
          <p:cNvPr id="66" name="矩形 65"/>
          <p:cNvSpPr/>
          <p:nvPr/>
        </p:nvSpPr>
        <p:spPr bwMode="auto">
          <a:xfrm>
            <a:off x="907976" y="1139974"/>
            <a:ext cx="1571844" cy="504056"/>
          </a:xfrm>
          <a:prstGeom prst="rect">
            <a:avLst/>
          </a:prstGeom>
          <a:ln/>
          <a:extLst/>
        </p:spPr>
        <p:style>
          <a:lnRef idx="2">
            <a:schemeClr val="accent1"/>
          </a:lnRef>
          <a:fillRef idx="1">
            <a:schemeClr val="lt1"/>
          </a:fillRef>
          <a:effectRef idx="0">
            <a:schemeClr val="accent1"/>
          </a:effectRef>
          <a:fontRef idx="minor">
            <a:schemeClr val="dk1"/>
          </a:fontRef>
        </p:style>
        <p:txBody>
          <a:bodyPr lIns="0" tIns="0" rIns="0" bIns="0" rtlCol="0" anchor="ctr"/>
          <a:lstStyle/>
          <a:p>
            <a:pPr marL="182880" algn="ctr" fontAlgn="auto">
              <a:spcBef>
                <a:spcPts val="0"/>
              </a:spcBef>
              <a:spcAft>
                <a:spcPts val="1500"/>
              </a:spcAft>
            </a:pPr>
            <a:r>
              <a:rPr kumimoji="1" lang="en-US" altLang="zh-CN" sz="1400" dirty="0" smtClean="0">
                <a:solidFill>
                  <a:srgbClr val="595B5A"/>
                </a:solidFill>
                <a:latin typeface="+mn-lt"/>
                <a:ea typeface="+mn-ea"/>
              </a:rPr>
              <a:t>Node</a:t>
            </a:r>
            <a:endParaRPr kumimoji="1" lang="zh-CN" altLang="en-US" sz="1400" dirty="0">
              <a:solidFill>
                <a:srgbClr val="595B5A"/>
              </a:solidFill>
              <a:latin typeface="+mn-lt"/>
              <a:ea typeface="+mn-ea"/>
            </a:endParaRPr>
          </a:p>
        </p:txBody>
      </p:sp>
      <p:sp>
        <p:nvSpPr>
          <p:cNvPr id="67" name="矩形 66"/>
          <p:cNvSpPr/>
          <p:nvPr/>
        </p:nvSpPr>
        <p:spPr bwMode="auto">
          <a:xfrm>
            <a:off x="2978038" y="1139974"/>
            <a:ext cx="1571844" cy="504056"/>
          </a:xfrm>
          <a:prstGeom prst="rect">
            <a:avLst/>
          </a:prstGeom>
          <a:ln/>
          <a:extLst/>
        </p:spPr>
        <p:style>
          <a:lnRef idx="2">
            <a:schemeClr val="accent1"/>
          </a:lnRef>
          <a:fillRef idx="1">
            <a:schemeClr val="lt1"/>
          </a:fillRef>
          <a:effectRef idx="0">
            <a:schemeClr val="accent1"/>
          </a:effectRef>
          <a:fontRef idx="minor">
            <a:schemeClr val="dk1"/>
          </a:fontRef>
        </p:style>
        <p:txBody>
          <a:bodyPr lIns="0" tIns="0" rIns="0" bIns="0" rtlCol="0" anchor="ctr"/>
          <a:lstStyle/>
          <a:p>
            <a:pPr marL="182880" algn="ctr" fontAlgn="auto">
              <a:spcBef>
                <a:spcPts val="0"/>
              </a:spcBef>
              <a:spcAft>
                <a:spcPts val="1500"/>
              </a:spcAft>
            </a:pPr>
            <a:r>
              <a:rPr kumimoji="1" lang="en-US" altLang="zh-CN" sz="1400" dirty="0" smtClean="0">
                <a:solidFill>
                  <a:srgbClr val="595B5A"/>
                </a:solidFill>
                <a:latin typeface="+mn-lt"/>
                <a:ea typeface="+mn-ea"/>
              </a:rPr>
              <a:t>NPM</a:t>
            </a:r>
            <a:endParaRPr kumimoji="1" lang="zh-CN" altLang="en-US" sz="1400" dirty="0">
              <a:solidFill>
                <a:srgbClr val="595B5A"/>
              </a:solidFill>
              <a:latin typeface="+mn-lt"/>
              <a:ea typeface="+mn-ea"/>
            </a:endParaRPr>
          </a:p>
        </p:txBody>
      </p:sp>
      <p:sp>
        <p:nvSpPr>
          <p:cNvPr id="68" name="矩形 67"/>
          <p:cNvSpPr/>
          <p:nvPr/>
        </p:nvSpPr>
        <p:spPr bwMode="auto">
          <a:xfrm>
            <a:off x="5048100" y="1139974"/>
            <a:ext cx="1571844" cy="504056"/>
          </a:xfrm>
          <a:prstGeom prst="rect">
            <a:avLst/>
          </a:prstGeom>
          <a:ln/>
          <a:extLst/>
        </p:spPr>
        <p:style>
          <a:lnRef idx="2">
            <a:schemeClr val="accent1"/>
          </a:lnRef>
          <a:fillRef idx="1">
            <a:schemeClr val="lt1"/>
          </a:fillRef>
          <a:effectRef idx="0">
            <a:schemeClr val="accent1"/>
          </a:effectRef>
          <a:fontRef idx="minor">
            <a:schemeClr val="dk1"/>
          </a:fontRef>
        </p:style>
        <p:txBody>
          <a:bodyPr lIns="0" tIns="0" rIns="0" bIns="0" rtlCol="0" anchor="ctr"/>
          <a:lstStyle/>
          <a:p>
            <a:pPr marL="182880" algn="ctr" fontAlgn="auto">
              <a:spcBef>
                <a:spcPts val="0"/>
              </a:spcBef>
              <a:spcAft>
                <a:spcPts val="1500"/>
              </a:spcAft>
            </a:pPr>
            <a:r>
              <a:rPr kumimoji="1" lang="en-US" altLang="zh-CN" sz="1400" dirty="0" err="1" smtClean="0">
                <a:solidFill>
                  <a:srgbClr val="595B5A"/>
                </a:solidFill>
              </a:rPr>
              <a:t>Webpack</a:t>
            </a:r>
            <a:endParaRPr kumimoji="1" lang="zh-CN" altLang="en-US" sz="1400" dirty="0">
              <a:solidFill>
                <a:srgbClr val="595B5A"/>
              </a:solidFill>
              <a:latin typeface="+mn-lt"/>
              <a:ea typeface="+mn-ea"/>
            </a:endParaRPr>
          </a:p>
        </p:txBody>
      </p:sp>
      <p:sp>
        <p:nvSpPr>
          <p:cNvPr id="69" name="矩形 68"/>
          <p:cNvSpPr/>
          <p:nvPr/>
        </p:nvSpPr>
        <p:spPr bwMode="auto">
          <a:xfrm>
            <a:off x="7118162" y="1139974"/>
            <a:ext cx="1571844" cy="504056"/>
          </a:xfrm>
          <a:prstGeom prst="rect">
            <a:avLst/>
          </a:prstGeom>
          <a:ln/>
          <a:extLst/>
        </p:spPr>
        <p:style>
          <a:lnRef idx="2">
            <a:schemeClr val="accent1"/>
          </a:lnRef>
          <a:fillRef idx="1">
            <a:schemeClr val="lt1"/>
          </a:fillRef>
          <a:effectRef idx="0">
            <a:schemeClr val="accent1"/>
          </a:effectRef>
          <a:fontRef idx="minor">
            <a:schemeClr val="dk1"/>
          </a:fontRef>
        </p:style>
        <p:txBody>
          <a:bodyPr lIns="0" tIns="0" rIns="0" bIns="0" rtlCol="0" anchor="ctr"/>
          <a:lstStyle/>
          <a:p>
            <a:pPr marL="182880" algn="ctr" fontAlgn="auto">
              <a:spcBef>
                <a:spcPts val="0"/>
              </a:spcBef>
              <a:spcAft>
                <a:spcPts val="1500"/>
              </a:spcAft>
            </a:pPr>
            <a:r>
              <a:rPr kumimoji="1" lang="en-US" altLang="zh-CN" sz="1400" dirty="0" smtClean="0">
                <a:solidFill>
                  <a:srgbClr val="595B5A"/>
                </a:solidFill>
                <a:latin typeface="+mn-lt"/>
                <a:ea typeface="+mn-ea"/>
              </a:rPr>
              <a:t>ES6</a:t>
            </a:r>
            <a:endParaRPr kumimoji="1" lang="zh-CN" altLang="en-US" sz="1400" dirty="0">
              <a:solidFill>
                <a:srgbClr val="595B5A"/>
              </a:solidFill>
              <a:latin typeface="+mn-lt"/>
              <a:ea typeface="+mn-ea"/>
            </a:endParaRPr>
          </a:p>
        </p:txBody>
      </p:sp>
      <p:sp>
        <p:nvSpPr>
          <p:cNvPr id="70" name="矩形 69"/>
          <p:cNvSpPr/>
          <p:nvPr/>
        </p:nvSpPr>
        <p:spPr bwMode="auto">
          <a:xfrm>
            <a:off x="907976" y="2134659"/>
            <a:ext cx="1571844" cy="504056"/>
          </a:xfrm>
          <a:prstGeom prst="rect">
            <a:avLst/>
          </a:prstGeom>
          <a:ln/>
          <a:extLst/>
        </p:spPr>
        <p:style>
          <a:lnRef idx="2">
            <a:schemeClr val="accent1"/>
          </a:lnRef>
          <a:fillRef idx="1">
            <a:schemeClr val="lt1"/>
          </a:fillRef>
          <a:effectRef idx="0">
            <a:schemeClr val="accent1"/>
          </a:effectRef>
          <a:fontRef idx="minor">
            <a:schemeClr val="dk1"/>
          </a:fontRef>
        </p:style>
        <p:txBody>
          <a:bodyPr lIns="0" tIns="0" rIns="0" bIns="0" rtlCol="0" anchor="ctr"/>
          <a:lstStyle/>
          <a:p>
            <a:pPr marL="182880" algn="ctr" fontAlgn="auto">
              <a:spcBef>
                <a:spcPts val="0"/>
              </a:spcBef>
              <a:spcAft>
                <a:spcPts val="1500"/>
              </a:spcAft>
            </a:pPr>
            <a:r>
              <a:rPr kumimoji="1" lang="en-US" altLang="zh-CN" sz="1400" dirty="0" smtClean="0">
                <a:solidFill>
                  <a:srgbClr val="595B5A"/>
                </a:solidFill>
              </a:rPr>
              <a:t>React</a:t>
            </a:r>
            <a:endParaRPr kumimoji="1" lang="zh-CN" altLang="en-US" sz="1400" dirty="0">
              <a:solidFill>
                <a:srgbClr val="595B5A"/>
              </a:solidFill>
              <a:latin typeface="+mn-lt"/>
              <a:ea typeface="+mn-ea"/>
            </a:endParaRPr>
          </a:p>
        </p:txBody>
      </p:sp>
      <p:sp>
        <p:nvSpPr>
          <p:cNvPr id="71" name="矩形 70"/>
          <p:cNvSpPr/>
          <p:nvPr/>
        </p:nvSpPr>
        <p:spPr bwMode="auto">
          <a:xfrm>
            <a:off x="2978038" y="2134659"/>
            <a:ext cx="1571844" cy="504056"/>
          </a:xfrm>
          <a:prstGeom prst="rect">
            <a:avLst/>
          </a:prstGeom>
          <a:ln/>
          <a:extLst/>
        </p:spPr>
        <p:style>
          <a:lnRef idx="2">
            <a:schemeClr val="accent1"/>
          </a:lnRef>
          <a:fillRef idx="1">
            <a:schemeClr val="lt1"/>
          </a:fillRef>
          <a:effectRef idx="0">
            <a:schemeClr val="accent1"/>
          </a:effectRef>
          <a:fontRef idx="minor">
            <a:schemeClr val="dk1"/>
          </a:fontRef>
        </p:style>
        <p:txBody>
          <a:bodyPr lIns="0" tIns="0" rIns="0" bIns="0" rtlCol="0" anchor="ctr"/>
          <a:lstStyle/>
          <a:p>
            <a:pPr marL="182880" algn="ctr" fontAlgn="auto">
              <a:spcBef>
                <a:spcPts val="0"/>
              </a:spcBef>
              <a:spcAft>
                <a:spcPts val="1500"/>
              </a:spcAft>
            </a:pPr>
            <a:r>
              <a:rPr kumimoji="1" lang="en-US" altLang="zh-CN" sz="1400" dirty="0" smtClean="0">
                <a:solidFill>
                  <a:srgbClr val="595B5A"/>
                </a:solidFill>
                <a:latin typeface="+mn-lt"/>
                <a:ea typeface="+mn-ea"/>
              </a:rPr>
              <a:t>React-router</a:t>
            </a:r>
            <a:endParaRPr kumimoji="1" lang="zh-CN" altLang="en-US" sz="1400" dirty="0">
              <a:solidFill>
                <a:srgbClr val="595B5A"/>
              </a:solidFill>
              <a:latin typeface="+mn-lt"/>
              <a:ea typeface="+mn-ea"/>
            </a:endParaRPr>
          </a:p>
        </p:txBody>
      </p:sp>
      <p:sp>
        <p:nvSpPr>
          <p:cNvPr id="72" name="矩形 71"/>
          <p:cNvSpPr/>
          <p:nvPr/>
        </p:nvSpPr>
        <p:spPr bwMode="auto">
          <a:xfrm>
            <a:off x="5048100" y="2134659"/>
            <a:ext cx="1571844" cy="504056"/>
          </a:xfrm>
          <a:prstGeom prst="rect">
            <a:avLst/>
          </a:prstGeom>
          <a:ln/>
          <a:extLst/>
        </p:spPr>
        <p:style>
          <a:lnRef idx="2">
            <a:schemeClr val="accent1"/>
          </a:lnRef>
          <a:fillRef idx="1">
            <a:schemeClr val="lt1"/>
          </a:fillRef>
          <a:effectRef idx="0">
            <a:schemeClr val="accent1"/>
          </a:effectRef>
          <a:fontRef idx="minor">
            <a:schemeClr val="dk1"/>
          </a:fontRef>
        </p:style>
        <p:txBody>
          <a:bodyPr lIns="0" tIns="0" rIns="0" bIns="0" rtlCol="0" anchor="ctr"/>
          <a:lstStyle/>
          <a:p>
            <a:pPr marL="182880" algn="ctr" fontAlgn="auto">
              <a:spcBef>
                <a:spcPts val="0"/>
              </a:spcBef>
              <a:spcAft>
                <a:spcPts val="1500"/>
              </a:spcAft>
            </a:pPr>
            <a:r>
              <a:rPr kumimoji="1" lang="en-US" altLang="zh-CN" sz="1400" dirty="0" smtClean="0">
                <a:solidFill>
                  <a:srgbClr val="595B5A"/>
                </a:solidFill>
                <a:latin typeface="+mn-lt"/>
                <a:ea typeface="+mn-ea"/>
              </a:rPr>
              <a:t>React-</a:t>
            </a:r>
            <a:r>
              <a:rPr kumimoji="1" lang="en-US" altLang="zh-CN" sz="1400" dirty="0" err="1" smtClean="0">
                <a:solidFill>
                  <a:srgbClr val="595B5A"/>
                </a:solidFill>
                <a:latin typeface="+mn-lt"/>
                <a:ea typeface="+mn-ea"/>
              </a:rPr>
              <a:t>redux</a:t>
            </a:r>
            <a:endParaRPr kumimoji="1" lang="zh-CN" altLang="en-US" sz="1400" dirty="0">
              <a:solidFill>
                <a:srgbClr val="595B5A"/>
              </a:solidFill>
              <a:latin typeface="+mn-lt"/>
              <a:ea typeface="+mn-ea"/>
            </a:endParaRPr>
          </a:p>
        </p:txBody>
      </p:sp>
      <p:sp>
        <p:nvSpPr>
          <p:cNvPr id="73" name="矩形 72"/>
          <p:cNvSpPr/>
          <p:nvPr/>
        </p:nvSpPr>
        <p:spPr bwMode="auto">
          <a:xfrm>
            <a:off x="7118162" y="2134659"/>
            <a:ext cx="1571844" cy="504056"/>
          </a:xfrm>
          <a:prstGeom prst="rect">
            <a:avLst/>
          </a:prstGeom>
          <a:ln/>
          <a:extLst/>
        </p:spPr>
        <p:style>
          <a:lnRef idx="2">
            <a:schemeClr val="accent1"/>
          </a:lnRef>
          <a:fillRef idx="1">
            <a:schemeClr val="lt1"/>
          </a:fillRef>
          <a:effectRef idx="0">
            <a:schemeClr val="accent1"/>
          </a:effectRef>
          <a:fontRef idx="minor">
            <a:schemeClr val="dk1"/>
          </a:fontRef>
        </p:style>
        <p:txBody>
          <a:bodyPr lIns="0" tIns="0" rIns="0" bIns="0" rtlCol="0" anchor="ctr"/>
          <a:lstStyle/>
          <a:p>
            <a:pPr marL="182880" algn="ctr" fontAlgn="auto">
              <a:spcBef>
                <a:spcPts val="0"/>
              </a:spcBef>
              <a:spcAft>
                <a:spcPts val="1500"/>
              </a:spcAft>
            </a:pPr>
            <a:r>
              <a:rPr kumimoji="1" lang="en-US" altLang="zh-CN" sz="1400" dirty="0" smtClean="0">
                <a:solidFill>
                  <a:srgbClr val="595B5A"/>
                </a:solidFill>
                <a:latin typeface="+mn-lt"/>
                <a:ea typeface="+mn-ea"/>
              </a:rPr>
              <a:t>React-</a:t>
            </a:r>
            <a:r>
              <a:rPr kumimoji="1" lang="en-US" altLang="zh-CN" sz="1400" dirty="0" err="1" smtClean="0">
                <a:solidFill>
                  <a:srgbClr val="595B5A"/>
                </a:solidFill>
                <a:latin typeface="+mn-lt"/>
                <a:ea typeface="+mn-ea"/>
              </a:rPr>
              <a:t>dom</a:t>
            </a:r>
            <a:endParaRPr kumimoji="1" lang="zh-CN" altLang="en-US" sz="1400" dirty="0">
              <a:solidFill>
                <a:srgbClr val="595B5A"/>
              </a:solidFill>
              <a:latin typeface="+mn-lt"/>
              <a:ea typeface="+mn-ea"/>
            </a:endParaRPr>
          </a:p>
        </p:txBody>
      </p:sp>
      <p:sp>
        <p:nvSpPr>
          <p:cNvPr id="74" name="矩形 73"/>
          <p:cNvSpPr/>
          <p:nvPr/>
        </p:nvSpPr>
        <p:spPr bwMode="auto">
          <a:xfrm>
            <a:off x="907976" y="4124028"/>
            <a:ext cx="1571844" cy="504056"/>
          </a:xfrm>
          <a:prstGeom prst="rect">
            <a:avLst/>
          </a:prstGeom>
          <a:ln/>
          <a:extLst/>
        </p:spPr>
        <p:style>
          <a:lnRef idx="2">
            <a:schemeClr val="accent1"/>
          </a:lnRef>
          <a:fillRef idx="1">
            <a:schemeClr val="lt1"/>
          </a:fillRef>
          <a:effectRef idx="0">
            <a:schemeClr val="accent1"/>
          </a:effectRef>
          <a:fontRef idx="minor">
            <a:schemeClr val="dk1"/>
          </a:fontRef>
        </p:style>
        <p:txBody>
          <a:bodyPr lIns="0" tIns="0" rIns="0" bIns="0" rtlCol="0" anchor="ctr"/>
          <a:lstStyle/>
          <a:p>
            <a:pPr marL="182880" algn="ctr" fontAlgn="auto">
              <a:spcBef>
                <a:spcPts val="0"/>
              </a:spcBef>
              <a:spcAft>
                <a:spcPts val="1500"/>
              </a:spcAft>
            </a:pPr>
            <a:r>
              <a:rPr kumimoji="1" lang="en-US" altLang="zh-CN" sz="1400" dirty="0" err="1" smtClean="0">
                <a:solidFill>
                  <a:srgbClr val="595B5A"/>
                </a:solidFill>
                <a:latin typeface="+mn-lt"/>
                <a:ea typeface="+mn-ea"/>
              </a:rPr>
              <a:t>antd</a:t>
            </a:r>
            <a:endParaRPr kumimoji="1" lang="zh-CN" altLang="en-US" sz="1400" dirty="0">
              <a:solidFill>
                <a:srgbClr val="595B5A"/>
              </a:solidFill>
              <a:latin typeface="+mn-lt"/>
              <a:ea typeface="+mn-ea"/>
            </a:endParaRPr>
          </a:p>
        </p:txBody>
      </p:sp>
      <p:sp>
        <p:nvSpPr>
          <p:cNvPr id="75" name="矩形 74"/>
          <p:cNvSpPr/>
          <p:nvPr/>
        </p:nvSpPr>
        <p:spPr bwMode="auto">
          <a:xfrm>
            <a:off x="2978038" y="4124028"/>
            <a:ext cx="1571844" cy="504056"/>
          </a:xfrm>
          <a:prstGeom prst="rect">
            <a:avLst/>
          </a:prstGeom>
          <a:ln/>
          <a:extLst/>
        </p:spPr>
        <p:style>
          <a:lnRef idx="2">
            <a:schemeClr val="accent1"/>
          </a:lnRef>
          <a:fillRef idx="1">
            <a:schemeClr val="lt1"/>
          </a:fillRef>
          <a:effectRef idx="0">
            <a:schemeClr val="accent1"/>
          </a:effectRef>
          <a:fontRef idx="minor">
            <a:schemeClr val="dk1"/>
          </a:fontRef>
        </p:style>
        <p:txBody>
          <a:bodyPr lIns="0" tIns="0" rIns="0" bIns="0" rtlCol="0" anchor="ctr"/>
          <a:lstStyle/>
          <a:p>
            <a:pPr marL="182880" algn="ctr" fontAlgn="auto">
              <a:spcBef>
                <a:spcPts val="0"/>
              </a:spcBef>
              <a:spcAft>
                <a:spcPts val="1500"/>
              </a:spcAft>
            </a:pPr>
            <a:r>
              <a:rPr kumimoji="1" lang="en-US" altLang="zh-CN" sz="1400" dirty="0" smtClean="0">
                <a:solidFill>
                  <a:srgbClr val="595B5A"/>
                </a:solidFill>
              </a:rPr>
              <a:t>loader</a:t>
            </a:r>
            <a:endParaRPr kumimoji="1" lang="zh-CN" altLang="en-US" sz="1400" dirty="0">
              <a:solidFill>
                <a:srgbClr val="595B5A"/>
              </a:solidFill>
              <a:latin typeface="+mn-lt"/>
              <a:ea typeface="+mn-ea"/>
            </a:endParaRPr>
          </a:p>
        </p:txBody>
      </p:sp>
      <p:sp>
        <p:nvSpPr>
          <p:cNvPr id="76" name="矩形 75"/>
          <p:cNvSpPr/>
          <p:nvPr/>
        </p:nvSpPr>
        <p:spPr bwMode="auto">
          <a:xfrm>
            <a:off x="5048100" y="4124028"/>
            <a:ext cx="1571844" cy="504056"/>
          </a:xfrm>
          <a:prstGeom prst="rect">
            <a:avLst/>
          </a:prstGeom>
          <a:ln/>
          <a:extLst/>
        </p:spPr>
        <p:style>
          <a:lnRef idx="2">
            <a:schemeClr val="accent1"/>
          </a:lnRef>
          <a:fillRef idx="1">
            <a:schemeClr val="lt1"/>
          </a:fillRef>
          <a:effectRef idx="0">
            <a:schemeClr val="accent1"/>
          </a:effectRef>
          <a:fontRef idx="minor">
            <a:schemeClr val="dk1"/>
          </a:fontRef>
        </p:style>
        <p:txBody>
          <a:bodyPr lIns="0" tIns="0" rIns="0" bIns="0" rtlCol="0" anchor="ctr"/>
          <a:lstStyle/>
          <a:p>
            <a:pPr marL="182880" algn="ctr" fontAlgn="auto">
              <a:spcBef>
                <a:spcPts val="0"/>
              </a:spcBef>
              <a:spcAft>
                <a:spcPts val="1500"/>
              </a:spcAft>
            </a:pPr>
            <a:r>
              <a:rPr kumimoji="1" lang="en-US" altLang="zh-CN" sz="1400" dirty="0" smtClean="0">
                <a:solidFill>
                  <a:srgbClr val="595B5A"/>
                </a:solidFill>
                <a:latin typeface="+mn-lt"/>
                <a:ea typeface="+mn-ea"/>
              </a:rPr>
              <a:t>plugins</a:t>
            </a:r>
            <a:endParaRPr kumimoji="1" lang="zh-CN" altLang="en-US" sz="1400" dirty="0">
              <a:solidFill>
                <a:srgbClr val="595B5A"/>
              </a:solidFill>
              <a:latin typeface="+mn-lt"/>
              <a:ea typeface="+mn-ea"/>
            </a:endParaRPr>
          </a:p>
        </p:txBody>
      </p:sp>
      <p:sp>
        <p:nvSpPr>
          <p:cNvPr id="77" name="矩形 76"/>
          <p:cNvSpPr/>
          <p:nvPr/>
        </p:nvSpPr>
        <p:spPr bwMode="auto">
          <a:xfrm>
            <a:off x="7118162" y="4124028"/>
            <a:ext cx="1571844" cy="504056"/>
          </a:xfrm>
          <a:prstGeom prst="rect">
            <a:avLst/>
          </a:prstGeom>
          <a:ln/>
          <a:extLst/>
        </p:spPr>
        <p:style>
          <a:lnRef idx="2">
            <a:schemeClr val="accent1"/>
          </a:lnRef>
          <a:fillRef idx="1">
            <a:schemeClr val="lt1"/>
          </a:fillRef>
          <a:effectRef idx="0">
            <a:schemeClr val="accent1"/>
          </a:effectRef>
          <a:fontRef idx="minor">
            <a:schemeClr val="dk1"/>
          </a:fontRef>
        </p:style>
        <p:txBody>
          <a:bodyPr lIns="0" tIns="0" rIns="0" bIns="0" rtlCol="0" anchor="ctr"/>
          <a:lstStyle/>
          <a:p>
            <a:pPr marL="182880" algn="ctr" fontAlgn="auto">
              <a:spcBef>
                <a:spcPts val="0"/>
              </a:spcBef>
              <a:spcAft>
                <a:spcPts val="1500"/>
              </a:spcAft>
            </a:pPr>
            <a:r>
              <a:rPr kumimoji="1" lang="zh-CN" altLang="en-US" sz="1400" dirty="0" smtClean="0">
                <a:solidFill>
                  <a:srgbClr val="595B5A"/>
                </a:solidFill>
                <a:latin typeface="+mn-lt"/>
                <a:ea typeface="+mn-ea"/>
              </a:rPr>
              <a:t>第三方模块</a:t>
            </a:r>
          </a:p>
        </p:txBody>
      </p:sp>
    </p:spTree>
    <p:extLst>
      <p:ext uri="{BB962C8B-B14F-4D97-AF65-F5344CB8AC3E}">
        <p14:creationId xmlns:p14="http://schemas.microsoft.com/office/powerpoint/2010/main" val="6835387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2" presetClass="entr" presetSubtype="0" fill="hold" grpId="0" nodeType="clickEffect">
                                  <p:stCondLst>
                                    <p:cond delay="0"/>
                                  </p:stCondLst>
                                  <p:childTnLst>
                                    <p:set>
                                      <p:cBhvr>
                                        <p:cTn id="6" dur="1" fill="hold">
                                          <p:stCondLst>
                                            <p:cond delay="0"/>
                                          </p:stCondLst>
                                        </p:cTn>
                                        <p:tgtEl>
                                          <p:spTgt spid="66"/>
                                        </p:tgtEl>
                                        <p:attrNameLst>
                                          <p:attrName>style.visibility</p:attrName>
                                        </p:attrNameLst>
                                      </p:cBhvr>
                                      <p:to>
                                        <p:strVal val="visible"/>
                                      </p:to>
                                    </p:set>
                                    <p:animScale>
                                      <p:cBhvr>
                                        <p:cTn id="7" dur="1000" decel="50000" fill="hold">
                                          <p:stCondLst>
                                            <p:cond delay="0"/>
                                          </p:stCondLst>
                                        </p:cTn>
                                        <p:tgtEl>
                                          <p:spTgt spid="6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66"/>
                                        </p:tgtEl>
                                        <p:attrNameLst>
                                          <p:attrName>ppt_x</p:attrName>
                                          <p:attrName>ppt_y</p:attrName>
                                        </p:attrNameLst>
                                      </p:cBhvr>
                                    </p:animMotion>
                                    <p:animEffect transition="in" filter="fade">
                                      <p:cBhvr>
                                        <p:cTn id="9" dur="1000"/>
                                        <p:tgtEl>
                                          <p:spTgt spid="66"/>
                                        </p:tgtEl>
                                      </p:cBhvr>
                                    </p:animEffect>
                                  </p:childTnLst>
                                </p:cTn>
                              </p:par>
                            </p:childTnLst>
                          </p:cTn>
                        </p:par>
                        <p:par>
                          <p:cTn id="10" fill="hold">
                            <p:stCondLst>
                              <p:cond delay="1000"/>
                            </p:stCondLst>
                            <p:childTnLst>
                              <p:par>
                                <p:cTn id="11" presetID="52" presetClass="entr" presetSubtype="0" fill="hold" grpId="0" nodeType="afterEffect">
                                  <p:stCondLst>
                                    <p:cond delay="0"/>
                                  </p:stCondLst>
                                  <p:childTnLst>
                                    <p:set>
                                      <p:cBhvr>
                                        <p:cTn id="12" dur="1" fill="hold">
                                          <p:stCondLst>
                                            <p:cond delay="0"/>
                                          </p:stCondLst>
                                        </p:cTn>
                                        <p:tgtEl>
                                          <p:spTgt spid="67"/>
                                        </p:tgtEl>
                                        <p:attrNameLst>
                                          <p:attrName>style.visibility</p:attrName>
                                        </p:attrNameLst>
                                      </p:cBhvr>
                                      <p:to>
                                        <p:strVal val="visible"/>
                                      </p:to>
                                    </p:set>
                                    <p:animScale>
                                      <p:cBhvr>
                                        <p:cTn id="13" dur="1000" decel="50000" fill="hold">
                                          <p:stCondLst>
                                            <p:cond delay="0"/>
                                          </p:stCondLst>
                                        </p:cTn>
                                        <p:tgtEl>
                                          <p:spTgt spid="67"/>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4" dur="1000" decel="50000" fill="hold">
                                          <p:stCondLst>
                                            <p:cond delay="0"/>
                                          </p:stCondLst>
                                        </p:cTn>
                                        <p:tgtEl>
                                          <p:spTgt spid="67"/>
                                        </p:tgtEl>
                                        <p:attrNameLst>
                                          <p:attrName>ppt_x</p:attrName>
                                          <p:attrName>ppt_y</p:attrName>
                                        </p:attrNameLst>
                                      </p:cBhvr>
                                    </p:animMotion>
                                    <p:animEffect transition="in" filter="fade">
                                      <p:cBhvr>
                                        <p:cTn id="15" dur="1000"/>
                                        <p:tgtEl>
                                          <p:spTgt spid="67"/>
                                        </p:tgtEl>
                                      </p:cBhvr>
                                    </p:animEffect>
                                  </p:childTnLst>
                                </p:cTn>
                              </p:par>
                            </p:childTnLst>
                          </p:cTn>
                        </p:par>
                        <p:par>
                          <p:cTn id="16" fill="hold">
                            <p:stCondLst>
                              <p:cond delay="2000"/>
                            </p:stCondLst>
                            <p:childTnLst>
                              <p:par>
                                <p:cTn id="17" presetID="52" presetClass="entr" presetSubtype="0" fill="hold" grpId="0" nodeType="afterEffect">
                                  <p:stCondLst>
                                    <p:cond delay="0"/>
                                  </p:stCondLst>
                                  <p:childTnLst>
                                    <p:set>
                                      <p:cBhvr>
                                        <p:cTn id="18" dur="1" fill="hold">
                                          <p:stCondLst>
                                            <p:cond delay="0"/>
                                          </p:stCondLst>
                                        </p:cTn>
                                        <p:tgtEl>
                                          <p:spTgt spid="68"/>
                                        </p:tgtEl>
                                        <p:attrNameLst>
                                          <p:attrName>style.visibility</p:attrName>
                                        </p:attrNameLst>
                                      </p:cBhvr>
                                      <p:to>
                                        <p:strVal val="visible"/>
                                      </p:to>
                                    </p:set>
                                    <p:animScale>
                                      <p:cBhvr>
                                        <p:cTn id="19" dur="1000" decel="50000" fill="hold">
                                          <p:stCondLst>
                                            <p:cond delay="0"/>
                                          </p:stCondLst>
                                        </p:cTn>
                                        <p:tgtEl>
                                          <p:spTgt spid="68"/>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0" dur="1000" decel="50000" fill="hold">
                                          <p:stCondLst>
                                            <p:cond delay="0"/>
                                          </p:stCondLst>
                                        </p:cTn>
                                        <p:tgtEl>
                                          <p:spTgt spid="68"/>
                                        </p:tgtEl>
                                        <p:attrNameLst>
                                          <p:attrName>ppt_x</p:attrName>
                                          <p:attrName>ppt_y</p:attrName>
                                        </p:attrNameLst>
                                      </p:cBhvr>
                                    </p:animMotion>
                                    <p:animEffect transition="in" filter="fade">
                                      <p:cBhvr>
                                        <p:cTn id="21" dur="1000"/>
                                        <p:tgtEl>
                                          <p:spTgt spid="68"/>
                                        </p:tgtEl>
                                      </p:cBhvr>
                                    </p:animEffect>
                                  </p:childTnLst>
                                </p:cTn>
                              </p:par>
                            </p:childTnLst>
                          </p:cTn>
                        </p:par>
                        <p:par>
                          <p:cTn id="22" fill="hold">
                            <p:stCondLst>
                              <p:cond delay="3000"/>
                            </p:stCondLst>
                            <p:childTnLst>
                              <p:par>
                                <p:cTn id="23" presetID="52" presetClass="entr" presetSubtype="0" fill="hold" grpId="0" nodeType="afterEffect">
                                  <p:stCondLst>
                                    <p:cond delay="0"/>
                                  </p:stCondLst>
                                  <p:childTnLst>
                                    <p:set>
                                      <p:cBhvr>
                                        <p:cTn id="24" dur="1" fill="hold">
                                          <p:stCondLst>
                                            <p:cond delay="0"/>
                                          </p:stCondLst>
                                        </p:cTn>
                                        <p:tgtEl>
                                          <p:spTgt spid="69"/>
                                        </p:tgtEl>
                                        <p:attrNameLst>
                                          <p:attrName>style.visibility</p:attrName>
                                        </p:attrNameLst>
                                      </p:cBhvr>
                                      <p:to>
                                        <p:strVal val="visible"/>
                                      </p:to>
                                    </p:set>
                                    <p:animScale>
                                      <p:cBhvr>
                                        <p:cTn id="25" dur="1000" decel="50000" fill="hold">
                                          <p:stCondLst>
                                            <p:cond delay="0"/>
                                          </p:stCondLst>
                                        </p:cTn>
                                        <p:tgtEl>
                                          <p:spTgt spid="6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6" dur="1000" decel="50000" fill="hold">
                                          <p:stCondLst>
                                            <p:cond delay="0"/>
                                          </p:stCondLst>
                                        </p:cTn>
                                        <p:tgtEl>
                                          <p:spTgt spid="69"/>
                                        </p:tgtEl>
                                        <p:attrNameLst>
                                          <p:attrName>ppt_x</p:attrName>
                                          <p:attrName>ppt_y</p:attrName>
                                        </p:attrNameLst>
                                      </p:cBhvr>
                                    </p:animMotion>
                                    <p:animEffect transition="in" filter="fade">
                                      <p:cBhvr>
                                        <p:cTn id="27" dur="1000"/>
                                        <p:tgtEl>
                                          <p:spTgt spid="69"/>
                                        </p:tgtEl>
                                      </p:cBhvr>
                                    </p:animEffect>
                                  </p:childTnLst>
                                </p:cTn>
                              </p:par>
                            </p:childTnLst>
                          </p:cTn>
                        </p:par>
                        <p:par>
                          <p:cTn id="28" fill="hold">
                            <p:stCondLst>
                              <p:cond delay="4000"/>
                            </p:stCondLst>
                            <p:childTnLst>
                              <p:par>
                                <p:cTn id="29" presetID="52" presetClass="entr" presetSubtype="0" fill="hold" grpId="0" nodeType="afterEffect">
                                  <p:stCondLst>
                                    <p:cond delay="0"/>
                                  </p:stCondLst>
                                  <p:childTnLst>
                                    <p:set>
                                      <p:cBhvr>
                                        <p:cTn id="30" dur="1" fill="hold">
                                          <p:stCondLst>
                                            <p:cond delay="0"/>
                                          </p:stCondLst>
                                        </p:cTn>
                                        <p:tgtEl>
                                          <p:spTgt spid="70"/>
                                        </p:tgtEl>
                                        <p:attrNameLst>
                                          <p:attrName>style.visibility</p:attrName>
                                        </p:attrNameLst>
                                      </p:cBhvr>
                                      <p:to>
                                        <p:strVal val="visible"/>
                                      </p:to>
                                    </p:set>
                                    <p:animScale>
                                      <p:cBhvr>
                                        <p:cTn id="31" dur="1000" decel="50000" fill="hold">
                                          <p:stCondLst>
                                            <p:cond delay="0"/>
                                          </p:stCondLst>
                                        </p:cTn>
                                        <p:tgtEl>
                                          <p:spTgt spid="70"/>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2" dur="1000" decel="50000" fill="hold">
                                          <p:stCondLst>
                                            <p:cond delay="0"/>
                                          </p:stCondLst>
                                        </p:cTn>
                                        <p:tgtEl>
                                          <p:spTgt spid="70"/>
                                        </p:tgtEl>
                                        <p:attrNameLst>
                                          <p:attrName>ppt_x</p:attrName>
                                          <p:attrName>ppt_y</p:attrName>
                                        </p:attrNameLst>
                                      </p:cBhvr>
                                    </p:animMotion>
                                    <p:animEffect transition="in" filter="fade">
                                      <p:cBhvr>
                                        <p:cTn id="33" dur="1000"/>
                                        <p:tgtEl>
                                          <p:spTgt spid="70"/>
                                        </p:tgtEl>
                                      </p:cBhvr>
                                    </p:animEffect>
                                  </p:childTnLst>
                                </p:cTn>
                              </p:par>
                            </p:childTnLst>
                          </p:cTn>
                        </p:par>
                        <p:par>
                          <p:cTn id="34" fill="hold">
                            <p:stCondLst>
                              <p:cond delay="5000"/>
                            </p:stCondLst>
                            <p:childTnLst>
                              <p:par>
                                <p:cTn id="35" presetID="52" presetClass="entr" presetSubtype="0" fill="hold" grpId="0" nodeType="afterEffect">
                                  <p:stCondLst>
                                    <p:cond delay="0"/>
                                  </p:stCondLst>
                                  <p:childTnLst>
                                    <p:set>
                                      <p:cBhvr>
                                        <p:cTn id="36" dur="1" fill="hold">
                                          <p:stCondLst>
                                            <p:cond delay="0"/>
                                          </p:stCondLst>
                                        </p:cTn>
                                        <p:tgtEl>
                                          <p:spTgt spid="71"/>
                                        </p:tgtEl>
                                        <p:attrNameLst>
                                          <p:attrName>style.visibility</p:attrName>
                                        </p:attrNameLst>
                                      </p:cBhvr>
                                      <p:to>
                                        <p:strVal val="visible"/>
                                      </p:to>
                                    </p:set>
                                    <p:animScale>
                                      <p:cBhvr>
                                        <p:cTn id="37" dur="1000" decel="50000" fill="hold">
                                          <p:stCondLst>
                                            <p:cond delay="0"/>
                                          </p:stCondLst>
                                        </p:cTn>
                                        <p:tgtEl>
                                          <p:spTgt spid="71"/>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8" dur="1000" decel="50000" fill="hold">
                                          <p:stCondLst>
                                            <p:cond delay="0"/>
                                          </p:stCondLst>
                                        </p:cTn>
                                        <p:tgtEl>
                                          <p:spTgt spid="71"/>
                                        </p:tgtEl>
                                        <p:attrNameLst>
                                          <p:attrName>ppt_x</p:attrName>
                                          <p:attrName>ppt_y</p:attrName>
                                        </p:attrNameLst>
                                      </p:cBhvr>
                                    </p:animMotion>
                                    <p:animEffect transition="in" filter="fade">
                                      <p:cBhvr>
                                        <p:cTn id="39" dur="1000"/>
                                        <p:tgtEl>
                                          <p:spTgt spid="71"/>
                                        </p:tgtEl>
                                      </p:cBhvr>
                                    </p:animEffect>
                                  </p:childTnLst>
                                </p:cTn>
                              </p:par>
                            </p:childTnLst>
                          </p:cTn>
                        </p:par>
                        <p:par>
                          <p:cTn id="40" fill="hold">
                            <p:stCondLst>
                              <p:cond delay="6000"/>
                            </p:stCondLst>
                            <p:childTnLst>
                              <p:par>
                                <p:cTn id="41" presetID="52" presetClass="entr" presetSubtype="0" fill="hold" grpId="0" nodeType="afterEffect">
                                  <p:stCondLst>
                                    <p:cond delay="0"/>
                                  </p:stCondLst>
                                  <p:childTnLst>
                                    <p:set>
                                      <p:cBhvr>
                                        <p:cTn id="42" dur="1" fill="hold">
                                          <p:stCondLst>
                                            <p:cond delay="0"/>
                                          </p:stCondLst>
                                        </p:cTn>
                                        <p:tgtEl>
                                          <p:spTgt spid="72"/>
                                        </p:tgtEl>
                                        <p:attrNameLst>
                                          <p:attrName>style.visibility</p:attrName>
                                        </p:attrNameLst>
                                      </p:cBhvr>
                                      <p:to>
                                        <p:strVal val="visible"/>
                                      </p:to>
                                    </p:set>
                                    <p:animScale>
                                      <p:cBhvr>
                                        <p:cTn id="43" dur="1000" decel="50000" fill="hold">
                                          <p:stCondLst>
                                            <p:cond delay="0"/>
                                          </p:stCondLst>
                                        </p:cTn>
                                        <p:tgtEl>
                                          <p:spTgt spid="7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44" dur="1000" decel="50000" fill="hold">
                                          <p:stCondLst>
                                            <p:cond delay="0"/>
                                          </p:stCondLst>
                                        </p:cTn>
                                        <p:tgtEl>
                                          <p:spTgt spid="72"/>
                                        </p:tgtEl>
                                        <p:attrNameLst>
                                          <p:attrName>ppt_x</p:attrName>
                                          <p:attrName>ppt_y</p:attrName>
                                        </p:attrNameLst>
                                      </p:cBhvr>
                                    </p:animMotion>
                                    <p:animEffect transition="in" filter="fade">
                                      <p:cBhvr>
                                        <p:cTn id="45" dur="1000"/>
                                        <p:tgtEl>
                                          <p:spTgt spid="72"/>
                                        </p:tgtEl>
                                      </p:cBhvr>
                                    </p:animEffect>
                                  </p:childTnLst>
                                </p:cTn>
                              </p:par>
                            </p:childTnLst>
                          </p:cTn>
                        </p:par>
                        <p:par>
                          <p:cTn id="46" fill="hold">
                            <p:stCondLst>
                              <p:cond delay="7000"/>
                            </p:stCondLst>
                            <p:childTnLst>
                              <p:par>
                                <p:cTn id="47" presetID="52" presetClass="entr" presetSubtype="0" fill="hold" grpId="0" nodeType="afterEffect">
                                  <p:stCondLst>
                                    <p:cond delay="0"/>
                                  </p:stCondLst>
                                  <p:childTnLst>
                                    <p:set>
                                      <p:cBhvr>
                                        <p:cTn id="48" dur="1" fill="hold">
                                          <p:stCondLst>
                                            <p:cond delay="0"/>
                                          </p:stCondLst>
                                        </p:cTn>
                                        <p:tgtEl>
                                          <p:spTgt spid="73"/>
                                        </p:tgtEl>
                                        <p:attrNameLst>
                                          <p:attrName>style.visibility</p:attrName>
                                        </p:attrNameLst>
                                      </p:cBhvr>
                                      <p:to>
                                        <p:strVal val="visible"/>
                                      </p:to>
                                    </p:set>
                                    <p:animScale>
                                      <p:cBhvr>
                                        <p:cTn id="49" dur="1000" decel="50000" fill="hold">
                                          <p:stCondLst>
                                            <p:cond delay="0"/>
                                          </p:stCondLst>
                                        </p:cTn>
                                        <p:tgtEl>
                                          <p:spTgt spid="73"/>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50" dur="1000" decel="50000" fill="hold">
                                          <p:stCondLst>
                                            <p:cond delay="0"/>
                                          </p:stCondLst>
                                        </p:cTn>
                                        <p:tgtEl>
                                          <p:spTgt spid="73"/>
                                        </p:tgtEl>
                                        <p:attrNameLst>
                                          <p:attrName>ppt_x</p:attrName>
                                          <p:attrName>ppt_y</p:attrName>
                                        </p:attrNameLst>
                                      </p:cBhvr>
                                    </p:animMotion>
                                    <p:animEffect transition="in" filter="fade">
                                      <p:cBhvr>
                                        <p:cTn id="51" dur="1000"/>
                                        <p:tgtEl>
                                          <p:spTgt spid="73"/>
                                        </p:tgtEl>
                                      </p:cBhvr>
                                    </p:animEffect>
                                  </p:childTnLst>
                                </p:cTn>
                              </p:par>
                            </p:childTnLst>
                          </p:cTn>
                        </p:par>
                        <p:par>
                          <p:cTn id="52" fill="hold">
                            <p:stCondLst>
                              <p:cond delay="8000"/>
                            </p:stCondLst>
                            <p:childTnLst>
                              <p:par>
                                <p:cTn id="53" presetID="52" presetClass="entr" presetSubtype="0" fill="hold" grpId="0" nodeType="afterEffect">
                                  <p:stCondLst>
                                    <p:cond delay="0"/>
                                  </p:stCondLst>
                                  <p:childTnLst>
                                    <p:set>
                                      <p:cBhvr>
                                        <p:cTn id="54" dur="1" fill="hold">
                                          <p:stCondLst>
                                            <p:cond delay="0"/>
                                          </p:stCondLst>
                                        </p:cTn>
                                        <p:tgtEl>
                                          <p:spTgt spid="62"/>
                                        </p:tgtEl>
                                        <p:attrNameLst>
                                          <p:attrName>style.visibility</p:attrName>
                                        </p:attrNameLst>
                                      </p:cBhvr>
                                      <p:to>
                                        <p:strVal val="visible"/>
                                      </p:to>
                                    </p:set>
                                    <p:animScale>
                                      <p:cBhvr>
                                        <p:cTn id="55" dur="1000" decel="50000" fill="hold">
                                          <p:stCondLst>
                                            <p:cond delay="0"/>
                                          </p:stCondLst>
                                        </p:cTn>
                                        <p:tgtEl>
                                          <p:spTgt spid="6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56" dur="1000" decel="50000" fill="hold">
                                          <p:stCondLst>
                                            <p:cond delay="0"/>
                                          </p:stCondLst>
                                        </p:cTn>
                                        <p:tgtEl>
                                          <p:spTgt spid="62"/>
                                        </p:tgtEl>
                                        <p:attrNameLst>
                                          <p:attrName>ppt_x</p:attrName>
                                          <p:attrName>ppt_y</p:attrName>
                                        </p:attrNameLst>
                                      </p:cBhvr>
                                    </p:animMotion>
                                    <p:animEffect transition="in" filter="fade">
                                      <p:cBhvr>
                                        <p:cTn id="57" dur="1000"/>
                                        <p:tgtEl>
                                          <p:spTgt spid="62"/>
                                        </p:tgtEl>
                                      </p:cBhvr>
                                    </p:animEffect>
                                  </p:childTnLst>
                                </p:cTn>
                              </p:par>
                            </p:childTnLst>
                          </p:cTn>
                        </p:par>
                        <p:par>
                          <p:cTn id="58" fill="hold">
                            <p:stCondLst>
                              <p:cond delay="9000"/>
                            </p:stCondLst>
                            <p:childTnLst>
                              <p:par>
                                <p:cTn id="59" presetID="52" presetClass="entr" presetSubtype="0" fill="hold" grpId="0" nodeType="afterEffect">
                                  <p:stCondLst>
                                    <p:cond delay="0"/>
                                  </p:stCondLst>
                                  <p:childTnLst>
                                    <p:set>
                                      <p:cBhvr>
                                        <p:cTn id="60" dur="1" fill="hold">
                                          <p:stCondLst>
                                            <p:cond delay="0"/>
                                          </p:stCondLst>
                                        </p:cTn>
                                        <p:tgtEl>
                                          <p:spTgt spid="63"/>
                                        </p:tgtEl>
                                        <p:attrNameLst>
                                          <p:attrName>style.visibility</p:attrName>
                                        </p:attrNameLst>
                                      </p:cBhvr>
                                      <p:to>
                                        <p:strVal val="visible"/>
                                      </p:to>
                                    </p:set>
                                    <p:animScale>
                                      <p:cBhvr>
                                        <p:cTn id="61" dur="1000" decel="50000" fill="hold">
                                          <p:stCondLst>
                                            <p:cond delay="0"/>
                                          </p:stCondLst>
                                        </p:cTn>
                                        <p:tgtEl>
                                          <p:spTgt spid="63"/>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62" dur="1000" decel="50000" fill="hold">
                                          <p:stCondLst>
                                            <p:cond delay="0"/>
                                          </p:stCondLst>
                                        </p:cTn>
                                        <p:tgtEl>
                                          <p:spTgt spid="63"/>
                                        </p:tgtEl>
                                        <p:attrNameLst>
                                          <p:attrName>ppt_x</p:attrName>
                                          <p:attrName>ppt_y</p:attrName>
                                        </p:attrNameLst>
                                      </p:cBhvr>
                                    </p:animMotion>
                                    <p:animEffect transition="in" filter="fade">
                                      <p:cBhvr>
                                        <p:cTn id="63" dur="1000"/>
                                        <p:tgtEl>
                                          <p:spTgt spid="63"/>
                                        </p:tgtEl>
                                      </p:cBhvr>
                                    </p:animEffect>
                                  </p:childTnLst>
                                </p:cTn>
                              </p:par>
                            </p:childTnLst>
                          </p:cTn>
                        </p:par>
                        <p:par>
                          <p:cTn id="64" fill="hold">
                            <p:stCondLst>
                              <p:cond delay="10000"/>
                            </p:stCondLst>
                            <p:childTnLst>
                              <p:par>
                                <p:cTn id="65" presetID="52" presetClass="entr" presetSubtype="0" fill="hold" grpId="0" nodeType="afterEffect">
                                  <p:stCondLst>
                                    <p:cond delay="0"/>
                                  </p:stCondLst>
                                  <p:childTnLst>
                                    <p:set>
                                      <p:cBhvr>
                                        <p:cTn id="66" dur="1" fill="hold">
                                          <p:stCondLst>
                                            <p:cond delay="0"/>
                                          </p:stCondLst>
                                        </p:cTn>
                                        <p:tgtEl>
                                          <p:spTgt spid="64"/>
                                        </p:tgtEl>
                                        <p:attrNameLst>
                                          <p:attrName>style.visibility</p:attrName>
                                        </p:attrNameLst>
                                      </p:cBhvr>
                                      <p:to>
                                        <p:strVal val="visible"/>
                                      </p:to>
                                    </p:set>
                                    <p:animScale>
                                      <p:cBhvr>
                                        <p:cTn id="67" dur="1000" decel="50000" fill="hold">
                                          <p:stCondLst>
                                            <p:cond delay="0"/>
                                          </p:stCondLst>
                                        </p:cTn>
                                        <p:tgtEl>
                                          <p:spTgt spid="6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68" dur="1000" decel="50000" fill="hold">
                                          <p:stCondLst>
                                            <p:cond delay="0"/>
                                          </p:stCondLst>
                                        </p:cTn>
                                        <p:tgtEl>
                                          <p:spTgt spid="64"/>
                                        </p:tgtEl>
                                        <p:attrNameLst>
                                          <p:attrName>ppt_x</p:attrName>
                                          <p:attrName>ppt_y</p:attrName>
                                        </p:attrNameLst>
                                      </p:cBhvr>
                                    </p:animMotion>
                                    <p:animEffect transition="in" filter="fade">
                                      <p:cBhvr>
                                        <p:cTn id="69" dur="1000"/>
                                        <p:tgtEl>
                                          <p:spTgt spid="64"/>
                                        </p:tgtEl>
                                      </p:cBhvr>
                                    </p:animEffect>
                                  </p:childTnLst>
                                </p:cTn>
                              </p:par>
                            </p:childTnLst>
                          </p:cTn>
                        </p:par>
                        <p:par>
                          <p:cTn id="70" fill="hold">
                            <p:stCondLst>
                              <p:cond delay="11000"/>
                            </p:stCondLst>
                            <p:childTnLst>
                              <p:par>
                                <p:cTn id="71" presetID="52" presetClass="entr" presetSubtype="0" fill="hold" grpId="0" nodeType="afterEffect">
                                  <p:stCondLst>
                                    <p:cond delay="0"/>
                                  </p:stCondLst>
                                  <p:childTnLst>
                                    <p:set>
                                      <p:cBhvr>
                                        <p:cTn id="72" dur="1" fill="hold">
                                          <p:stCondLst>
                                            <p:cond delay="0"/>
                                          </p:stCondLst>
                                        </p:cTn>
                                        <p:tgtEl>
                                          <p:spTgt spid="65"/>
                                        </p:tgtEl>
                                        <p:attrNameLst>
                                          <p:attrName>style.visibility</p:attrName>
                                        </p:attrNameLst>
                                      </p:cBhvr>
                                      <p:to>
                                        <p:strVal val="visible"/>
                                      </p:to>
                                    </p:set>
                                    <p:animScale>
                                      <p:cBhvr>
                                        <p:cTn id="73" dur="1000" decel="50000" fill="hold">
                                          <p:stCondLst>
                                            <p:cond delay="0"/>
                                          </p:stCondLst>
                                        </p:cTn>
                                        <p:tgtEl>
                                          <p:spTgt spid="6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74" dur="1000" decel="50000" fill="hold">
                                          <p:stCondLst>
                                            <p:cond delay="0"/>
                                          </p:stCondLst>
                                        </p:cTn>
                                        <p:tgtEl>
                                          <p:spTgt spid="65"/>
                                        </p:tgtEl>
                                        <p:attrNameLst>
                                          <p:attrName>ppt_x</p:attrName>
                                          <p:attrName>ppt_y</p:attrName>
                                        </p:attrNameLst>
                                      </p:cBhvr>
                                    </p:animMotion>
                                    <p:animEffect transition="in" filter="fade">
                                      <p:cBhvr>
                                        <p:cTn id="75" dur="1000"/>
                                        <p:tgtEl>
                                          <p:spTgt spid="65"/>
                                        </p:tgtEl>
                                      </p:cBhvr>
                                    </p:animEffect>
                                  </p:childTnLst>
                                </p:cTn>
                              </p:par>
                            </p:childTnLst>
                          </p:cTn>
                        </p:par>
                        <p:par>
                          <p:cTn id="76" fill="hold">
                            <p:stCondLst>
                              <p:cond delay="12000"/>
                            </p:stCondLst>
                            <p:childTnLst>
                              <p:par>
                                <p:cTn id="77" presetID="52" presetClass="entr" presetSubtype="0" fill="hold" grpId="0" nodeType="afterEffect">
                                  <p:stCondLst>
                                    <p:cond delay="0"/>
                                  </p:stCondLst>
                                  <p:childTnLst>
                                    <p:set>
                                      <p:cBhvr>
                                        <p:cTn id="78" dur="1" fill="hold">
                                          <p:stCondLst>
                                            <p:cond delay="0"/>
                                          </p:stCondLst>
                                        </p:cTn>
                                        <p:tgtEl>
                                          <p:spTgt spid="74"/>
                                        </p:tgtEl>
                                        <p:attrNameLst>
                                          <p:attrName>style.visibility</p:attrName>
                                        </p:attrNameLst>
                                      </p:cBhvr>
                                      <p:to>
                                        <p:strVal val="visible"/>
                                      </p:to>
                                    </p:set>
                                    <p:animScale>
                                      <p:cBhvr>
                                        <p:cTn id="79" dur="1000" decel="50000" fill="hold">
                                          <p:stCondLst>
                                            <p:cond delay="0"/>
                                          </p:stCondLst>
                                        </p:cTn>
                                        <p:tgtEl>
                                          <p:spTgt spid="7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0" dur="1000" decel="50000" fill="hold">
                                          <p:stCondLst>
                                            <p:cond delay="0"/>
                                          </p:stCondLst>
                                        </p:cTn>
                                        <p:tgtEl>
                                          <p:spTgt spid="74"/>
                                        </p:tgtEl>
                                        <p:attrNameLst>
                                          <p:attrName>ppt_x</p:attrName>
                                          <p:attrName>ppt_y</p:attrName>
                                        </p:attrNameLst>
                                      </p:cBhvr>
                                    </p:animMotion>
                                    <p:animEffect transition="in" filter="fade">
                                      <p:cBhvr>
                                        <p:cTn id="81" dur="1000"/>
                                        <p:tgtEl>
                                          <p:spTgt spid="74"/>
                                        </p:tgtEl>
                                      </p:cBhvr>
                                    </p:animEffect>
                                  </p:childTnLst>
                                </p:cTn>
                              </p:par>
                            </p:childTnLst>
                          </p:cTn>
                        </p:par>
                        <p:par>
                          <p:cTn id="82" fill="hold">
                            <p:stCondLst>
                              <p:cond delay="13000"/>
                            </p:stCondLst>
                            <p:childTnLst>
                              <p:par>
                                <p:cTn id="83" presetID="52" presetClass="entr" presetSubtype="0" fill="hold" grpId="0" nodeType="afterEffect">
                                  <p:stCondLst>
                                    <p:cond delay="0"/>
                                  </p:stCondLst>
                                  <p:childTnLst>
                                    <p:set>
                                      <p:cBhvr>
                                        <p:cTn id="84" dur="1" fill="hold">
                                          <p:stCondLst>
                                            <p:cond delay="0"/>
                                          </p:stCondLst>
                                        </p:cTn>
                                        <p:tgtEl>
                                          <p:spTgt spid="75"/>
                                        </p:tgtEl>
                                        <p:attrNameLst>
                                          <p:attrName>style.visibility</p:attrName>
                                        </p:attrNameLst>
                                      </p:cBhvr>
                                      <p:to>
                                        <p:strVal val="visible"/>
                                      </p:to>
                                    </p:set>
                                    <p:animScale>
                                      <p:cBhvr>
                                        <p:cTn id="85" dur="1000" decel="50000" fill="hold">
                                          <p:stCondLst>
                                            <p:cond delay="0"/>
                                          </p:stCondLst>
                                        </p:cTn>
                                        <p:tgtEl>
                                          <p:spTgt spid="7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6" dur="1000" decel="50000" fill="hold">
                                          <p:stCondLst>
                                            <p:cond delay="0"/>
                                          </p:stCondLst>
                                        </p:cTn>
                                        <p:tgtEl>
                                          <p:spTgt spid="75"/>
                                        </p:tgtEl>
                                        <p:attrNameLst>
                                          <p:attrName>ppt_x</p:attrName>
                                          <p:attrName>ppt_y</p:attrName>
                                        </p:attrNameLst>
                                      </p:cBhvr>
                                    </p:animMotion>
                                    <p:animEffect transition="in" filter="fade">
                                      <p:cBhvr>
                                        <p:cTn id="87" dur="1000"/>
                                        <p:tgtEl>
                                          <p:spTgt spid="75"/>
                                        </p:tgtEl>
                                      </p:cBhvr>
                                    </p:animEffect>
                                  </p:childTnLst>
                                </p:cTn>
                              </p:par>
                            </p:childTnLst>
                          </p:cTn>
                        </p:par>
                        <p:par>
                          <p:cTn id="88" fill="hold">
                            <p:stCondLst>
                              <p:cond delay="14000"/>
                            </p:stCondLst>
                            <p:childTnLst>
                              <p:par>
                                <p:cTn id="89" presetID="52" presetClass="entr" presetSubtype="0" fill="hold" grpId="0" nodeType="afterEffect">
                                  <p:stCondLst>
                                    <p:cond delay="0"/>
                                  </p:stCondLst>
                                  <p:childTnLst>
                                    <p:set>
                                      <p:cBhvr>
                                        <p:cTn id="90" dur="1" fill="hold">
                                          <p:stCondLst>
                                            <p:cond delay="0"/>
                                          </p:stCondLst>
                                        </p:cTn>
                                        <p:tgtEl>
                                          <p:spTgt spid="76"/>
                                        </p:tgtEl>
                                        <p:attrNameLst>
                                          <p:attrName>style.visibility</p:attrName>
                                        </p:attrNameLst>
                                      </p:cBhvr>
                                      <p:to>
                                        <p:strVal val="visible"/>
                                      </p:to>
                                    </p:set>
                                    <p:animScale>
                                      <p:cBhvr>
                                        <p:cTn id="91" dur="1000" decel="50000" fill="hold">
                                          <p:stCondLst>
                                            <p:cond delay="0"/>
                                          </p:stCondLst>
                                        </p:cTn>
                                        <p:tgtEl>
                                          <p:spTgt spid="7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92" dur="1000" decel="50000" fill="hold">
                                          <p:stCondLst>
                                            <p:cond delay="0"/>
                                          </p:stCondLst>
                                        </p:cTn>
                                        <p:tgtEl>
                                          <p:spTgt spid="76"/>
                                        </p:tgtEl>
                                        <p:attrNameLst>
                                          <p:attrName>ppt_x</p:attrName>
                                          <p:attrName>ppt_y</p:attrName>
                                        </p:attrNameLst>
                                      </p:cBhvr>
                                    </p:animMotion>
                                    <p:animEffect transition="in" filter="fade">
                                      <p:cBhvr>
                                        <p:cTn id="93" dur="1000"/>
                                        <p:tgtEl>
                                          <p:spTgt spid="76"/>
                                        </p:tgtEl>
                                      </p:cBhvr>
                                    </p:animEffect>
                                  </p:childTnLst>
                                </p:cTn>
                              </p:par>
                            </p:childTnLst>
                          </p:cTn>
                        </p:par>
                        <p:par>
                          <p:cTn id="94" fill="hold">
                            <p:stCondLst>
                              <p:cond delay="15000"/>
                            </p:stCondLst>
                            <p:childTnLst>
                              <p:par>
                                <p:cTn id="95" presetID="52" presetClass="entr" presetSubtype="0" fill="hold" grpId="0" nodeType="afterEffect">
                                  <p:stCondLst>
                                    <p:cond delay="0"/>
                                  </p:stCondLst>
                                  <p:childTnLst>
                                    <p:set>
                                      <p:cBhvr>
                                        <p:cTn id="96" dur="1" fill="hold">
                                          <p:stCondLst>
                                            <p:cond delay="0"/>
                                          </p:stCondLst>
                                        </p:cTn>
                                        <p:tgtEl>
                                          <p:spTgt spid="77"/>
                                        </p:tgtEl>
                                        <p:attrNameLst>
                                          <p:attrName>style.visibility</p:attrName>
                                        </p:attrNameLst>
                                      </p:cBhvr>
                                      <p:to>
                                        <p:strVal val="visible"/>
                                      </p:to>
                                    </p:set>
                                    <p:animScale>
                                      <p:cBhvr>
                                        <p:cTn id="97" dur="1000" decel="50000" fill="hold">
                                          <p:stCondLst>
                                            <p:cond delay="0"/>
                                          </p:stCondLst>
                                        </p:cTn>
                                        <p:tgtEl>
                                          <p:spTgt spid="77"/>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98" dur="1000" decel="50000" fill="hold">
                                          <p:stCondLst>
                                            <p:cond delay="0"/>
                                          </p:stCondLst>
                                        </p:cTn>
                                        <p:tgtEl>
                                          <p:spTgt spid="77"/>
                                        </p:tgtEl>
                                        <p:attrNameLst>
                                          <p:attrName>ppt_x</p:attrName>
                                          <p:attrName>ppt_y</p:attrName>
                                        </p:attrNameLst>
                                      </p:cBhvr>
                                    </p:animMotion>
                                    <p:animEffect transition="in" filter="fade">
                                      <p:cBhvr>
                                        <p:cTn id="99" dur="1000"/>
                                        <p:tgtEl>
                                          <p:spTgt spid="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animBg="1"/>
      <p:bldP spid="63" grpId="0" animBg="1"/>
      <p:bldP spid="64" grpId="0" animBg="1"/>
      <p:bldP spid="65" grpId="0" animBg="1"/>
      <p:bldP spid="66" grpId="0" animBg="1"/>
      <p:bldP spid="67" grpId="0" animBg="1"/>
      <p:bldP spid="68" grpId="0" animBg="1"/>
      <p:bldP spid="69" grpId="0" animBg="1"/>
      <p:bldP spid="70" grpId="0" animBg="1"/>
      <p:bldP spid="71" grpId="0" animBg="1"/>
      <p:bldP spid="72" grpId="0" animBg="1"/>
      <p:bldP spid="73" grpId="0" animBg="1"/>
      <p:bldP spid="74" grpId="0" animBg="1"/>
      <p:bldP spid="75" grpId="0" animBg="1"/>
      <p:bldP spid="76" grpId="0" animBg="1"/>
      <p:bldP spid="77"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13.1</a:t>
            </a:r>
            <a:r>
              <a:rPr kumimoji="1" lang="zh-CN" altLang="en-US" dirty="0" smtClean="0"/>
              <a:t> </a:t>
            </a:r>
            <a:r>
              <a:rPr kumimoji="1" lang="en-US" altLang="zh-CN" dirty="0" err="1" smtClean="0"/>
              <a:t>js</a:t>
            </a:r>
            <a:r>
              <a:rPr kumimoji="1" lang="zh-CN" altLang="en-US" dirty="0" smtClean="0"/>
              <a:t>的组织管理</a:t>
            </a:r>
            <a:endParaRPr kumimoji="1" lang="zh-CN" altLang="en-US" dirty="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t>50</a:t>
            </a:fld>
            <a:endParaRPr kumimoji="1" lang="zh-CN" altLang="en-US"/>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549400"/>
            <a:ext cx="9144000" cy="2037106"/>
          </a:xfrm>
          <a:prstGeom prst="rect">
            <a:avLst/>
          </a:prstGeom>
        </p:spPr>
      </p:pic>
    </p:spTree>
    <p:extLst>
      <p:ext uri="{BB962C8B-B14F-4D97-AF65-F5344CB8AC3E}">
        <p14:creationId xmlns:p14="http://schemas.microsoft.com/office/powerpoint/2010/main" val="8804924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493140" y="2177576"/>
            <a:ext cx="3647661" cy="466182"/>
          </a:xfrm>
        </p:spPr>
        <p:txBody>
          <a:bodyPr>
            <a:noAutofit/>
          </a:bodyPr>
          <a:lstStyle/>
          <a:p>
            <a:pPr algn="l"/>
            <a:r>
              <a:rPr kumimoji="1" lang="en-US" altLang="zh-CN" sz="3600" dirty="0" smtClean="0"/>
              <a:t>14. </a:t>
            </a:r>
            <a:r>
              <a:rPr kumimoji="1" lang="zh-CN" altLang="en-US" sz="3600" dirty="0" smtClean="0"/>
              <a:t>数据请求</a:t>
            </a:r>
            <a:endParaRPr kumimoji="1" lang="zh-CN" altLang="en-US" sz="3300" dirty="0"/>
          </a:p>
        </p:txBody>
      </p:sp>
      <p:grpSp>
        <p:nvGrpSpPr>
          <p:cNvPr id="20" name="组 19"/>
          <p:cNvGrpSpPr/>
          <p:nvPr/>
        </p:nvGrpSpPr>
        <p:grpSpPr>
          <a:xfrm>
            <a:off x="2843808" y="1779662"/>
            <a:ext cx="1282146" cy="1286438"/>
            <a:chOff x="1358350" y="2585002"/>
            <a:chExt cx="1709528" cy="1715250"/>
          </a:xfrm>
        </p:grpSpPr>
        <p:cxnSp>
          <p:nvCxnSpPr>
            <p:cNvPr id="10" name="直线连接符 9"/>
            <p:cNvCxnSpPr/>
            <p:nvPr/>
          </p:nvCxnSpPr>
          <p:spPr>
            <a:xfrm>
              <a:off x="1378226" y="2585002"/>
              <a:ext cx="0" cy="170307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直线连接符 10"/>
            <p:cNvCxnSpPr/>
            <p:nvPr/>
          </p:nvCxnSpPr>
          <p:spPr>
            <a:xfrm>
              <a:off x="1358350" y="2604882"/>
              <a:ext cx="1702904" cy="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 name="直线连接符 13"/>
            <p:cNvCxnSpPr/>
            <p:nvPr/>
          </p:nvCxnSpPr>
          <p:spPr>
            <a:xfrm>
              <a:off x="1364974" y="4274820"/>
              <a:ext cx="1702904" cy="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 name="直线连接符 14"/>
            <p:cNvCxnSpPr/>
            <p:nvPr/>
          </p:nvCxnSpPr>
          <p:spPr>
            <a:xfrm>
              <a:off x="3034750" y="2591187"/>
              <a:ext cx="6624" cy="211207"/>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9" name="直线连接符 18"/>
            <p:cNvCxnSpPr/>
            <p:nvPr/>
          </p:nvCxnSpPr>
          <p:spPr>
            <a:xfrm>
              <a:off x="3041672" y="4089045"/>
              <a:ext cx="6624" cy="211207"/>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21" name="副标题 2"/>
          <p:cNvSpPr txBox="1">
            <a:spLocks/>
          </p:cNvSpPr>
          <p:nvPr/>
        </p:nvSpPr>
        <p:spPr>
          <a:xfrm>
            <a:off x="5092065" y="3229470"/>
            <a:ext cx="1985545" cy="359764"/>
          </a:xfrm>
          <a:prstGeom prst="rect">
            <a:avLst/>
          </a:prstGeom>
        </p:spPr>
        <p:txBody>
          <a:bodyPr vert="horz" lIns="68580" tIns="34290" rIns="68580" bIns="34290" rtlCol="0">
            <a:norm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lgn="l"/>
            <a:endParaRPr kumimoji="1" lang="zh-CN" altLang="en-US" sz="1800" dirty="0"/>
          </a:p>
        </p:txBody>
      </p:sp>
    </p:spTree>
    <p:extLst>
      <p:ext uri="{BB962C8B-B14F-4D97-AF65-F5344CB8AC3E}">
        <p14:creationId xmlns:p14="http://schemas.microsoft.com/office/powerpoint/2010/main" val="51740897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12.1</a:t>
            </a:r>
            <a:r>
              <a:rPr kumimoji="1" lang="zh-CN" altLang="en-US" dirty="0" smtClean="0"/>
              <a:t> 数据请求</a:t>
            </a:r>
            <a:endParaRPr kumimoji="1" lang="zh-CN" altLang="en-US" dirty="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t>52</a:t>
            </a:fld>
            <a:endParaRPr kumimoji="1" lang="zh-CN" altLang="en-US"/>
          </a:p>
        </p:txBody>
      </p:sp>
      <p:sp>
        <p:nvSpPr>
          <p:cNvPr id="6" name="内容占位符 2"/>
          <p:cNvSpPr>
            <a:spLocks noGrp="1"/>
          </p:cNvSpPr>
          <p:nvPr>
            <p:ph idx="1"/>
          </p:nvPr>
        </p:nvSpPr>
        <p:spPr>
          <a:xfrm>
            <a:off x="623892" y="771550"/>
            <a:ext cx="7836540" cy="3608657"/>
          </a:xfrm>
        </p:spPr>
        <p:txBody>
          <a:bodyPr/>
          <a:lstStyle/>
          <a:p>
            <a:r>
              <a:rPr kumimoji="1" lang="en-US" altLang="zh-CN" sz="1600" b="0" dirty="0" err="1" smtClean="0">
                <a:solidFill>
                  <a:schemeClr val="tx1"/>
                </a:solidFill>
                <a:latin typeface="微软雅黑" panose="020B0503020204020204" pitchFamily="34" charset="-122"/>
                <a:ea typeface="微软雅黑" panose="020B0503020204020204" pitchFamily="34" charset="-122"/>
              </a:rPr>
              <a:t>Fetach</a:t>
            </a:r>
            <a:endParaRPr kumimoji="1" lang="zh-CN" altLang="en-US" sz="1600" b="0" dirty="0" smtClean="0">
              <a:solidFill>
                <a:schemeClr val="tx1"/>
              </a:solidFill>
              <a:latin typeface="微软雅黑" panose="020B0503020204020204" pitchFamily="34" charset="-122"/>
              <a:ea typeface="微软雅黑" panose="020B0503020204020204" pitchFamily="34" charset="-122"/>
            </a:endParaRPr>
          </a:p>
          <a:p>
            <a:r>
              <a:rPr kumimoji="1" lang="en-US" altLang="zh-CN" sz="1600" b="0" dirty="0" err="1" smtClean="0">
                <a:solidFill>
                  <a:schemeClr val="tx1"/>
                </a:solidFill>
                <a:latin typeface="微软雅黑" panose="020B0503020204020204" pitchFamily="34" charset="-122"/>
                <a:ea typeface="微软雅黑" panose="020B0503020204020204" pitchFamily="34" charset="-122"/>
              </a:rPr>
              <a:t>superagent</a:t>
            </a:r>
            <a:endParaRPr kumimoji="1" lang="zh-CN" altLang="en-US" sz="1200"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638805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493140" y="2177576"/>
            <a:ext cx="3647661" cy="466182"/>
          </a:xfrm>
        </p:spPr>
        <p:txBody>
          <a:bodyPr>
            <a:noAutofit/>
          </a:bodyPr>
          <a:lstStyle/>
          <a:p>
            <a:pPr algn="l"/>
            <a:r>
              <a:rPr kumimoji="1" lang="en-US" altLang="zh-CN" sz="3600" dirty="0" smtClean="0"/>
              <a:t>15. </a:t>
            </a:r>
            <a:r>
              <a:rPr kumimoji="1" lang="zh-CN" altLang="en-US" sz="3600" dirty="0" smtClean="0"/>
              <a:t>国际化</a:t>
            </a:r>
            <a:endParaRPr kumimoji="1" lang="zh-CN" altLang="en-US" sz="3300" dirty="0"/>
          </a:p>
        </p:txBody>
      </p:sp>
      <p:grpSp>
        <p:nvGrpSpPr>
          <p:cNvPr id="20" name="组 19"/>
          <p:cNvGrpSpPr/>
          <p:nvPr/>
        </p:nvGrpSpPr>
        <p:grpSpPr>
          <a:xfrm>
            <a:off x="2843808" y="1779662"/>
            <a:ext cx="1282146" cy="1286438"/>
            <a:chOff x="1358350" y="2585002"/>
            <a:chExt cx="1709528" cy="1715250"/>
          </a:xfrm>
        </p:grpSpPr>
        <p:cxnSp>
          <p:nvCxnSpPr>
            <p:cNvPr id="10" name="直线连接符 9"/>
            <p:cNvCxnSpPr/>
            <p:nvPr/>
          </p:nvCxnSpPr>
          <p:spPr>
            <a:xfrm>
              <a:off x="1378226" y="2585002"/>
              <a:ext cx="0" cy="170307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直线连接符 10"/>
            <p:cNvCxnSpPr/>
            <p:nvPr/>
          </p:nvCxnSpPr>
          <p:spPr>
            <a:xfrm>
              <a:off x="1358350" y="2604882"/>
              <a:ext cx="1702904" cy="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 name="直线连接符 13"/>
            <p:cNvCxnSpPr/>
            <p:nvPr/>
          </p:nvCxnSpPr>
          <p:spPr>
            <a:xfrm>
              <a:off x="1364974" y="4274820"/>
              <a:ext cx="1702904" cy="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 name="直线连接符 14"/>
            <p:cNvCxnSpPr/>
            <p:nvPr/>
          </p:nvCxnSpPr>
          <p:spPr>
            <a:xfrm>
              <a:off x="3034750" y="2591187"/>
              <a:ext cx="6624" cy="211207"/>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9" name="直线连接符 18"/>
            <p:cNvCxnSpPr/>
            <p:nvPr/>
          </p:nvCxnSpPr>
          <p:spPr>
            <a:xfrm>
              <a:off x="3041672" y="4089045"/>
              <a:ext cx="6624" cy="211207"/>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21" name="副标题 2"/>
          <p:cNvSpPr txBox="1">
            <a:spLocks/>
          </p:cNvSpPr>
          <p:nvPr/>
        </p:nvSpPr>
        <p:spPr>
          <a:xfrm>
            <a:off x="5092065" y="3229470"/>
            <a:ext cx="1985545" cy="359764"/>
          </a:xfrm>
          <a:prstGeom prst="rect">
            <a:avLst/>
          </a:prstGeom>
        </p:spPr>
        <p:txBody>
          <a:bodyPr vert="horz" lIns="68580" tIns="34290" rIns="68580" bIns="34290" rtlCol="0">
            <a:norm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lgn="l"/>
            <a:endParaRPr kumimoji="1" lang="zh-CN" altLang="en-US" sz="1800" dirty="0"/>
          </a:p>
        </p:txBody>
      </p:sp>
    </p:spTree>
    <p:extLst>
      <p:ext uri="{BB962C8B-B14F-4D97-AF65-F5344CB8AC3E}">
        <p14:creationId xmlns:p14="http://schemas.microsoft.com/office/powerpoint/2010/main" val="203866437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15.1</a:t>
            </a:r>
            <a:r>
              <a:rPr kumimoji="1" lang="zh-CN" altLang="en-US" dirty="0" smtClean="0"/>
              <a:t> 国际化</a:t>
            </a:r>
            <a:endParaRPr kumimoji="1" lang="zh-CN" altLang="en-US" dirty="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t>54</a:t>
            </a:fld>
            <a:endParaRPr kumimoji="1" lang="zh-CN" altLang="en-US"/>
          </a:p>
        </p:txBody>
      </p:sp>
      <p:sp>
        <p:nvSpPr>
          <p:cNvPr id="6" name="内容占位符 2"/>
          <p:cNvSpPr>
            <a:spLocks noGrp="1"/>
          </p:cNvSpPr>
          <p:nvPr>
            <p:ph idx="1"/>
          </p:nvPr>
        </p:nvSpPr>
        <p:spPr>
          <a:xfrm>
            <a:off x="623892" y="771550"/>
            <a:ext cx="7836540" cy="3608657"/>
          </a:xfrm>
        </p:spPr>
        <p:txBody>
          <a:bodyPr/>
          <a:lstStyle/>
          <a:p>
            <a:r>
              <a:rPr kumimoji="1" lang="zh-CN" altLang="en-US" sz="1600" b="0" dirty="0" smtClean="0">
                <a:solidFill>
                  <a:schemeClr val="tx1"/>
                </a:solidFill>
                <a:latin typeface="微软雅黑" panose="020B0503020204020204" pitchFamily="34" charset="-122"/>
                <a:ea typeface="微软雅黑" panose="020B0503020204020204" pitchFamily="34" charset="-122"/>
              </a:rPr>
              <a:t>组件的国际化</a:t>
            </a:r>
          </a:p>
          <a:p>
            <a:r>
              <a:rPr kumimoji="1" lang="zh-CN" altLang="en-US" sz="1600" b="0" dirty="0" smtClean="0">
                <a:solidFill>
                  <a:schemeClr val="tx1"/>
                </a:solidFill>
                <a:latin typeface="微软雅黑" panose="020B0503020204020204" pitchFamily="34" charset="-122"/>
                <a:ea typeface="微软雅黑" panose="020B0503020204020204" pitchFamily="34" charset="-122"/>
              </a:rPr>
              <a:t>常用文本的国际化</a:t>
            </a:r>
          </a:p>
          <a:p>
            <a:endParaRPr kumimoji="1" lang="zh-CN" altLang="en-US" sz="1200"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71402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493140" y="2177576"/>
            <a:ext cx="3647661" cy="466182"/>
          </a:xfrm>
        </p:spPr>
        <p:txBody>
          <a:bodyPr>
            <a:noAutofit/>
          </a:bodyPr>
          <a:lstStyle/>
          <a:p>
            <a:pPr algn="l"/>
            <a:r>
              <a:rPr kumimoji="1" lang="en-US" altLang="zh-CN" sz="3600" dirty="0" smtClean="0"/>
              <a:t>16. </a:t>
            </a:r>
            <a:r>
              <a:rPr kumimoji="1" lang="zh-CN" altLang="en-US" sz="3600" dirty="0" smtClean="0"/>
              <a:t>开发调试</a:t>
            </a:r>
            <a:endParaRPr kumimoji="1" lang="zh-CN" altLang="en-US" sz="3300" dirty="0"/>
          </a:p>
        </p:txBody>
      </p:sp>
      <p:grpSp>
        <p:nvGrpSpPr>
          <p:cNvPr id="20" name="组 19"/>
          <p:cNvGrpSpPr/>
          <p:nvPr/>
        </p:nvGrpSpPr>
        <p:grpSpPr>
          <a:xfrm>
            <a:off x="2843808" y="1779662"/>
            <a:ext cx="1282146" cy="1286438"/>
            <a:chOff x="1358350" y="2585002"/>
            <a:chExt cx="1709528" cy="1715250"/>
          </a:xfrm>
        </p:grpSpPr>
        <p:cxnSp>
          <p:nvCxnSpPr>
            <p:cNvPr id="10" name="直线连接符 9"/>
            <p:cNvCxnSpPr/>
            <p:nvPr/>
          </p:nvCxnSpPr>
          <p:spPr>
            <a:xfrm>
              <a:off x="1378226" y="2585002"/>
              <a:ext cx="0" cy="170307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直线连接符 10"/>
            <p:cNvCxnSpPr/>
            <p:nvPr/>
          </p:nvCxnSpPr>
          <p:spPr>
            <a:xfrm>
              <a:off x="1358350" y="2604882"/>
              <a:ext cx="1702904" cy="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 name="直线连接符 13"/>
            <p:cNvCxnSpPr/>
            <p:nvPr/>
          </p:nvCxnSpPr>
          <p:spPr>
            <a:xfrm>
              <a:off x="1364974" y="4274820"/>
              <a:ext cx="1702904" cy="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 name="直线连接符 14"/>
            <p:cNvCxnSpPr/>
            <p:nvPr/>
          </p:nvCxnSpPr>
          <p:spPr>
            <a:xfrm>
              <a:off x="3034750" y="2591187"/>
              <a:ext cx="6624" cy="211207"/>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9" name="直线连接符 18"/>
            <p:cNvCxnSpPr/>
            <p:nvPr/>
          </p:nvCxnSpPr>
          <p:spPr>
            <a:xfrm>
              <a:off x="3041672" y="4089045"/>
              <a:ext cx="6624" cy="211207"/>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21" name="副标题 2"/>
          <p:cNvSpPr txBox="1">
            <a:spLocks/>
          </p:cNvSpPr>
          <p:nvPr/>
        </p:nvSpPr>
        <p:spPr>
          <a:xfrm>
            <a:off x="5092065" y="3229470"/>
            <a:ext cx="1985545" cy="359764"/>
          </a:xfrm>
          <a:prstGeom prst="rect">
            <a:avLst/>
          </a:prstGeom>
        </p:spPr>
        <p:txBody>
          <a:bodyPr vert="horz" lIns="68580" tIns="34290" rIns="68580" bIns="34290" rtlCol="0">
            <a:norm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lgn="l"/>
            <a:endParaRPr kumimoji="1" lang="zh-CN" altLang="en-US" sz="1800" dirty="0"/>
          </a:p>
        </p:txBody>
      </p:sp>
    </p:spTree>
    <p:extLst>
      <p:ext uri="{BB962C8B-B14F-4D97-AF65-F5344CB8AC3E}">
        <p14:creationId xmlns:p14="http://schemas.microsoft.com/office/powerpoint/2010/main" val="185872186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编号占位符 3"/>
          <p:cNvSpPr>
            <a:spLocks noGrp="1"/>
          </p:cNvSpPr>
          <p:nvPr>
            <p:ph type="sldNum" sz="quarter" idx="12"/>
          </p:nvPr>
        </p:nvSpPr>
        <p:spPr/>
        <p:txBody>
          <a:bodyPr/>
          <a:lstStyle/>
          <a:p>
            <a:fld id="{66BA2CA0-7482-E041-A3A2-16017A68AF1E}" type="slidenum">
              <a:rPr kumimoji="1" lang="zh-CN" altLang="en-US" smtClean="0"/>
              <a:t>56</a:t>
            </a:fld>
            <a:endParaRPr kumimoji="1" lang="zh-CN" altLang="en-US"/>
          </a:p>
        </p:txBody>
      </p:sp>
      <p:sp>
        <p:nvSpPr>
          <p:cNvPr id="5" name="内容占位符 2"/>
          <p:cNvSpPr>
            <a:spLocks noGrp="1"/>
          </p:cNvSpPr>
          <p:nvPr>
            <p:ph idx="1"/>
          </p:nvPr>
        </p:nvSpPr>
        <p:spPr>
          <a:xfrm>
            <a:off x="623892" y="771550"/>
            <a:ext cx="7836540" cy="3672408"/>
          </a:xfrm>
        </p:spPr>
        <p:txBody>
          <a:bodyPr/>
          <a:lstStyle/>
          <a:p>
            <a:pPr marL="0" indent="0">
              <a:buNone/>
            </a:pPr>
            <a:r>
              <a:rPr kumimoji="1" lang="en-US" altLang="zh-CN" sz="2000" b="0" dirty="0" smtClean="0">
                <a:solidFill>
                  <a:schemeClr val="tx1"/>
                </a:solidFill>
                <a:latin typeface="微软雅黑" panose="020B0503020204020204" pitchFamily="34" charset="-122"/>
                <a:ea typeface="微软雅黑" panose="020B0503020204020204" pitchFamily="34" charset="-122"/>
              </a:rPr>
              <a:t>1</a:t>
            </a:r>
            <a:r>
              <a:rPr kumimoji="1" lang="zh-CN" altLang="en-US" sz="2000" b="0" dirty="0" smtClean="0">
                <a:solidFill>
                  <a:schemeClr val="tx1"/>
                </a:solidFill>
                <a:latin typeface="微软雅黑" panose="020B0503020204020204" pitchFamily="34" charset="-122"/>
                <a:ea typeface="微软雅黑" panose="020B0503020204020204" pitchFamily="34" charset="-122"/>
              </a:rPr>
              <a:t>、构建本地开发服务器</a:t>
            </a:r>
          </a:p>
          <a:p>
            <a:pPr marL="0" indent="0">
              <a:buNone/>
            </a:pPr>
            <a:r>
              <a:rPr kumimoji="1" lang="en-US" altLang="zh-CN" sz="2000" b="0" dirty="0" smtClean="0">
                <a:solidFill>
                  <a:schemeClr val="tx1"/>
                </a:solidFill>
                <a:latin typeface="微软雅黑" panose="020B0503020204020204" pitchFamily="34" charset="-122"/>
                <a:ea typeface="微软雅黑" panose="020B0503020204020204" pitchFamily="34" charset="-122"/>
              </a:rPr>
              <a:t>2</a:t>
            </a:r>
            <a:r>
              <a:rPr kumimoji="1" lang="zh-CN" altLang="en-US" sz="2000" b="0" dirty="0" smtClean="0">
                <a:solidFill>
                  <a:schemeClr val="tx1"/>
                </a:solidFill>
                <a:latin typeface="微软雅黑" panose="020B0503020204020204" pitchFamily="34" charset="-122"/>
                <a:ea typeface="微软雅黑" panose="020B0503020204020204" pitchFamily="34" charset="-122"/>
              </a:rPr>
              <a:t>、预览页面效果</a:t>
            </a:r>
          </a:p>
          <a:p>
            <a:pPr marL="0" indent="0">
              <a:buNone/>
            </a:pPr>
            <a:r>
              <a:rPr kumimoji="1" lang="en-US" altLang="zh-CN" sz="2000" b="0" dirty="0" smtClean="0">
                <a:solidFill>
                  <a:schemeClr val="tx1"/>
                </a:solidFill>
                <a:latin typeface="微软雅黑" panose="020B0503020204020204" pitchFamily="34" charset="-122"/>
                <a:ea typeface="微软雅黑" panose="020B0503020204020204" pitchFamily="34" charset="-122"/>
              </a:rPr>
              <a:t>3</a:t>
            </a:r>
            <a:r>
              <a:rPr kumimoji="1" lang="zh-CN" altLang="en-US" sz="2000" b="0" dirty="0" smtClean="0">
                <a:solidFill>
                  <a:schemeClr val="tx1"/>
                </a:solidFill>
                <a:latin typeface="微软雅黑" panose="020B0503020204020204" pitchFamily="34" charset="-122"/>
                <a:ea typeface="微软雅黑" panose="020B0503020204020204" pitchFamily="34" charset="-122"/>
              </a:rPr>
              <a:t>、开发调试页面功能和效果</a:t>
            </a:r>
          </a:p>
          <a:p>
            <a:pPr marL="0" indent="0">
              <a:buNone/>
            </a:pPr>
            <a:r>
              <a:rPr kumimoji="1" lang="en-US" altLang="zh-CN" sz="2000" b="0" dirty="0" smtClean="0">
                <a:solidFill>
                  <a:schemeClr val="tx1"/>
                </a:solidFill>
                <a:latin typeface="微软雅黑" panose="020B0503020204020204" pitchFamily="34" charset="-122"/>
                <a:ea typeface="微软雅黑" panose="020B0503020204020204" pitchFamily="34" charset="-122"/>
              </a:rPr>
              <a:t>3</a:t>
            </a:r>
            <a:r>
              <a:rPr kumimoji="1" lang="zh-CN" altLang="en-US" sz="2000" b="0" dirty="0" smtClean="0">
                <a:solidFill>
                  <a:schemeClr val="tx1"/>
                </a:solidFill>
                <a:latin typeface="微软雅黑" panose="020B0503020204020204" pitchFamily="34" charset="-122"/>
                <a:ea typeface="微软雅黑" panose="020B0503020204020204" pitchFamily="34" charset="-122"/>
              </a:rPr>
              <a:t>、组件热替换</a:t>
            </a:r>
            <a:endParaRPr kumimoji="1" lang="zh-CN" altLang="en-US" sz="2000" b="0" dirty="0">
              <a:solidFill>
                <a:schemeClr val="tx1"/>
              </a:solidFill>
              <a:latin typeface="微软雅黑" panose="020B0503020204020204" pitchFamily="34" charset="-122"/>
              <a:ea typeface="微软雅黑" panose="020B0503020204020204" pitchFamily="34" charset="-122"/>
            </a:endParaRPr>
          </a:p>
          <a:p>
            <a:pPr marL="0" indent="0">
              <a:buNone/>
            </a:pPr>
            <a:endParaRPr kumimoji="1" lang="zh-CN" altLang="en-US" sz="1600" b="0" dirty="0">
              <a:solidFill>
                <a:schemeClr val="tx1"/>
              </a:solidFill>
              <a:latin typeface="微软雅黑" panose="020B0503020204020204" pitchFamily="34" charset="-122"/>
              <a:ea typeface="微软雅黑" panose="020B0503020204020204" pitchFamily="34" charset="-122"/>
            </a:endParaRPr>
          </a:p>
        </p:txBody>
      </p:sp>
      <p:sp>
        <p:nvSpPr>
          <p:cNvPr id="7" name="标题 1"/>
          <p:cNvSpPr>
            <a:spLocks noGrp="1"/>
          </p:cNvSpPr>
          <p:nvPr>
            <p:ph type="title"/>
          </p:nvPr>
        </p:nvSpPr>
        <p:spPr>
          <a:xfrm>
            <a:off x="107504" y="123478"/>
            <a:ext cx="7248525" cy="514350"/>
          </a:xfrm>
        </p:spPr>
        <p:txBody>
          <a:bodyPr/>
          <a:lstStyle/>
          <a:p>
            <a:r>
              <a:rPr kumimoji="1" lang="en-US" altLang="zh-CN" dirty="0" smtClean="0"/>
              <a:t>1.2 </a:t>
            </a:r>
            <a:r>
              <a:rPr kumimoji="1" lang="zh-CN" altLang="en-US" dirty="0" smtClean="0"/>
              <a:t>任务</a:t>
            </a:r>
            <a:endParaRPr kumimoji="1" lang="zh-CN" altLang="en-US" dirty="0"/>
          </a:p>
        </p:txBody>
      </p:sp>
    </p:spTree>
    <p:extLst>
      <p:ext uri="{BB962C8B-B14F-4D97-AF65-F5344CB8AC3E}">
        <p14:creationId xmlns:p14="http://schemas.microsoft.com/office/powerpoint/2010/main" val="13123130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493140" y="2177576"/>
            <a:ext cx="3647661" cy="466182"/>
          </a:xfrm>
        </p:spPr>
        <p:txBody>
          <a:bodyPr>
            <a:noAutofit/>
          </a:bodyPr>
          <a:lstStyle/>
          <a:p>
            <a:pPr algn="l"/>
            <a:r>
              <a:rPr kumimoji="1" lang="en-US" altLang="zh-CN" sz="3600" dirty="0" smtClean="0"/>
              <a:t>17. </a:t>
            </a:r>
            <a:r>
              <a:rPr kumimoji="1" lang="zh-CN" altLang="en-US" sz="3600" dirty="0" smtClean="0"/>
              <a:t>打包部署</a:t>
            </a:r>
            <a:endParaRPr kumimoji="1" lang="zh-CN" altLang="en-US" sz="3300" dirty="0"/>
          </a:p>
        </p:txBody>
      </p:sp>
      <p:grpSp>
        <p:nvGrpSpPr>
          <p:cNvPr id="20" name="组 19"/>
          <p:cNvGrpSpPr/>
          <p:nvPr/>
        </p:nvGrpSpPr>
        <p:grpSpPr>
          <a:xfrm>
            <a:off x="2843808" y="1779662"/>
            <a:ext cx="1282146" cy="1286438"/>
            <a:chOff x="1358350" y="2585002"/>
            <a:chExt cx="1709528" cy="1715250"/>
          </a:xfrm>
        </p:grpSpPr>
        <p:cxnSp>
          <p:nvCxnSpPr>
            <p:cNvPr id="10" name="直线连接符 9"/>
            <p:cNvCxnSpPr/>
            <p:nvPr/>
          </p:nvCxnSpPr>
          <p:spPr>
            <a:xfrm>
              <a:off x="1378226" y="2585002"/>
              <a:ext cx="0" cy="170307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直线连接符 10"/>
            <p:cNvCxnSpPr/>
            <p:nvPr/>
          </p:nvCxnSpPr>
          <p:spPr>
            <a:xfrm>
              <a:off x="1358350" y="2604882"/>
              <a:ext cx="1702904" cy="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 name="直线连接符 13"/>
            <p:cNvCxnSpPr/>
            <p:nvPr/>
          </p:nvCxnSpPr>
          <p:spPr>
            <a:xfrm>
              <a:off x="1364974" y="4274820"/>
              <a:ext cx="1702904" cy="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 name="直线连接符 14"/>
            <p:cNvCxnSpPr/>
            <p:nvPr/>
          </p:nvCxnSpPr>
          <p:spPr>
            <a:xfrm>
              <a:off x="3034750" y="2591187"/>
              <a:ext cx="6624" cy="211207"/>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9" name="直线连接符 18"/>
            <p:cNvCxnSpPr/>
            <p:nvPr/>
          </p:nvCxnSpPr>
          <p:spPr>
            <a:xfrm>
              <a:off x="3041672" y="4089045"/>
              <a:ext cx="6624" cy="211207"/>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21" name="副标题 2"/>
          <p:cNvSpPr txBox="1">
            <a:spLocks/>
          </p:cNvSpPr>
          <p:nvPr/>
        </p:nvSpPr>
        <p:spPr>
          <a:xfrm>
            <a:off x="5092065" y="3229470"/>
            <a:ext cx="1985545" cy="359764"/>
          </a:xfrm>
          <a:prstGeom prst="rect">
            <a:avLst/>
          </a:prstGeom>
        </p:spPr>
        <p:txBody>
          <a:bodyPr vert="horz" lIns="68580" tIns="34290" rIns="68580" bIns="34290" rtlCol="0">
            <a:norm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lgn="l"/>
            <a:endParaRPr kumimoji="1" lang="zh-CN" altLang="en-US" sz="1800" dirty="0"/>
          </a:p>
        </p:txBody>
      </p:sp>
    </p:spTree>
    <p:extLst>
      <p:ext uri="{BB962C8B-B14F-4D97-AF65-F5344CB8AC3E}">
        <p14:creationId xmlns:p14="http://schemas.microsoft.com/office/powerpoint/2010/main" val="198369036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编号占位符 3"/>
          <p:cNvSpPr>
            <a:spLocks noGrp="1"/>
          </p:cNvSpPr>
          <p:nvPr>
            <p:ph type="sldNum" sz="quarter" idx="12"/>
          </p:nvPr>
        </p:nvSpPr>
        <p:spPr/>
        <p:txBody>
          <a:bodyPr/>
          <a:lstStyle/>
          <a:p>
            <a:fld id="{66BA2CA0-7482-E041-A3A2-16017A68AF1E}" type="slidenum">
              <a:rPr kumimoji="1" lang="zh-CN" altLang="en-US" smtClean="0"/>
              <a:t>58</a:t>
            </a:fld>
            <a:endParaRPr kumimoji="1" lang="zh-CN" altLang="en-US"/>
          </a:p>
        </p:txBody>
      </p:sp>
      <p:sp>
        <p:nvSpPr>
          <p:cNvPr id="5" name="内容占位符 2"/>
          <p:cNvSpPr>
            <a:spLocks noGrp="1"/>
          </p:cNvSpPr>
          <p:nvPr>
            <p:ph idx="1"/>
          </p:nvPr>
        </p:nvSpPr>
        <p:spPr>
          <a:xfrm>
            <a:off x="623892" y="771550"/>
            <a:ext cx="7836540" cy="3672408"/>
          </a:xfrm>
        </p:spPr>
        <p:txBody>
          <a:bodyPr/>
          <a:lstStyle/>
          <a:p>
            <a:pPr marL="0" indent="0">
              <a:buNone/>
            </a:pPr>
            <a:r>
              <a:rPr kumimoji="1" lang="en-US" altLang="zh-CN" sz="2000" b="0" dirty="0" smtClean="0">
                <a:solidFill>
                  <a:schemeClr val="tx1"/>
                </a:solidFill>
                <a:latin typeface="微软雅黑" panose="020B0503020204020204" pitchFamily="34" charset="-122"/>
                <a:ea typeface="微软雅黑" panose="020B0503020204020204" pitchFamily="34" charset="-122"/>
              </a:rPr>
              <a:t>1</a:t>
            </a:r>
            <a:r>
              <a:rPr kumimoji="1" lang="zh-CN" altLang="en-US" sz="2000" b="0" dirty="0" smtClean="0">
                <a:solidFill>
                  <a:schemeClr val="tx1"/>
                </a:solidFill>
                <a:latin typeface="微软雅黑" panose="020B0503020204020204" pitchFamily="34" charset="-122"/>
                <a:ea typeface="微软雅黑" panose="020B0503020204020204" pitchFamily="34" charset="-122"/>
              </a:rPr>
              <a:t>、分析静态资源，抽取</a:t>
            </a:r>
            <a:r>
              <a:rPr kumimoji="1" lang="en-US" altLang="zh-CN" sz="2000" b="0" dirty="0" smtClean="0">
                <a:solidFill>
                  <a:schemeClr val="tx1"/>
                </a:solidFill>
                <a:latin typeface="微软雅黑" panose="020B0503020204020204" pitchFamily="34" charset="-122"/>
                <a:ea typeface="微软雅黑" panose="020B0503020204020204" pitchFamily="34" charset="-122"/>
              </a:rPr>
              <a:t>CSS</a:t>
            </a:r>
            <a:r>
              <a:rPr kumimoji="1" lang="zh-CN" altLang="en-US" sz="2000" b="0" dirty="0" smtClean="0">
                <a:solidFill>
                  <a:schemeClr val="tx1"/>
                </a:solidFill>
                <a:latin typeface="微软雅黑" panose="020B0503020204020204" pitchFamily="34" charset="-122"/>
                <a:ea typeface="微软雅黑" panose="020B0503020204020204" pitchFamily="34" charset="-122"/>
              </a:rPr>
              <a:t>、</a:t>
            </a:r>
            <a:r>
              <a:rPr kumimoji="1" lang="en-US" altLang="zh-CN" sz="2000" b="0" dirty="0" smtClean="0">
                <a:solidFill>
                  <a:schemeClr val="tx1"/>
                </a:solidFill>
                <a:latin typeface="微软雅黑" panose="020B0503020204020204" pitchFamily="34" charset="-122"/>
                <a:ea typeface="微软雅黑" panose="020B0503020204020204" pitchFamily="34" charset="-122"/>
              </a:rPr>
              <a:t>JS</a:t>
            </a:r>
            <a:r>
              <a:rPr kumimoji="1" lang="zh-CN" altLang="en-US" sz="2000" b="0" dirty="0" smtClean="0">
                <a:solidFill>
                  <a:schemeClr val="tx1"/>
                </a:solidFill>
                <a:latin typeface="微软雅黑" panose="020B0503020204020204" pitchFamily="34" charset="-122"/>
                <a:ea typeface="微软雅黑" panose="020B0503020204020204" pitchFamily="34" charset="-122"/>
              </a:rPr>
              <a:t>，压缩精简</a:t>
            </a:r>
          </a:p>
          <a:p>
            <a:pPr marL="0" indent="0">
              <a:buNone/>
            </a:pPr>
            <a:r>
              <a:rPr kumimoji="1" lang="en-US" altLang="zh-CN" sz="2000" b="0" dirty="0" smtClean="0">
                <a:solidFill>
                  <a:schemeClr val="tx1"/>
                </a:solidFill>
                <a:latin typeface="微软雅黑" panose="020B0503020204020204" pitchFamily="34" charset="-122"/>
                <a:ea typeface="微软雅黑" panose="020B0503020204020204" pitchFamily="34" charset="-122"/>
              </a:rPr>
              <a:t>2</a:t>
            </a:r>
            <a:r>
              <a:rPr kumimoji="1" lang="zh-CN" altLang="en-US" sz="2000" b="0" dirty="0" smtClean="0">
                <a:solidFill>
                  <a:schemeClr val="tx1"/>
                </a:solidFill>
                <a:latin typeface="微软雅黑" panose="020B0503020204020204" pitchFamily="34" charset="-122"/>
                <a:ea typeface="微软雅黑" panose="020B0503020204020204" pitchFamily="34" charset="-122"/>
              </a:rPr>
              <a:t>、将图片字体等静态资源文件夹复制到目标文件夹</a:t>
            </a:r>
          </a:p>
          <a:p>
            <a:pPr marL="0" indent="0">
              <a:buNone/>
            </a:pPr>
            <a:r>
              <a:rPr kumimoji="1" lang="en-US" altLang="zh-CN" sz="2000" b="0" dirty="0" smtClean="0">
                <a:solidFill>
                  <a:schemeClr val="tx1"/>
                </a:solidFill>
                <a:latin typeface="微软雅黑" panose="020B0503020204020204" pitchFamily="34" charset="-122"/>
                <a:ea typeface="微软雅黑" panose="020B0503020204020204" pitchFamily="34" charset="-122"/>
              </a:rPr>
              <a:t>3</a:t>
            </a:r>
            <a:r>
              <a:rPr kumimoji="1" lang="zh-CN" altLang="en-US" sz="2000" b="0" dirty="0" smtClean="0">
                <a:solidFill>
                  <a:schemeClr val="tx1"/>
                </a:solidFill>
                <a:latin typeface="微软雅黑" panose="020B0503020204020204" pitchFamily="34" charset="-122"/>
                <a:ea typeface="微软雅黑" panose="020B0503020204020204" pitchFamily="34" charset="-122"/>
              </a:rPr>
              <a:t>、动态迁移</a:t>
            </a:r>
            <a:r>
              <a:rPr kumimoji="1" lang="en-US" altLang="zh-CN" sz="2000" b="0" dirty="0" err="1" smtClean="0">
                <a:solidFill>
                  <a:schemeClr val="tx1"/>
                </a:solidFill>
                <a:latin typeface="微软雅黑" panose="020B0503020204020204" pitchFamily="34" charset="-122"/>
                <a:ea typeface="微软雅黑" panose="020B0503020204020204" pitchFamily="34" charset="-122"/>
              </a:rPr>
              <a:t>index.html</a:t>
            </a:r>
            <a:r>
              <a:rPr kumimoji="1" lang="zh-CN" altLang="en-US" sz="2000" b="0" dirty="0" smtClean="0">
                <a:solidFill>
                  <a:schemeClr val="tx1"/>
                </a:solidFill>
                <a:latin typeface="微软雅黑" panose="020B0503020204020204" pitchFamily="34" charset="-122"/>
                <a:ea typeface="微软雅黑" panose="020B0503020204020204" pitchFamily="34" charset="-122"/>
              </a:rPr>
              <a:t>并插入生成的</a:t>
            </a:r>
            <a:r>
              <a:rPr kumimoji="1" lang="en-US" altLang="zh-CN" sz="2000" b="0" dirty="0" err="1" smtClean="0">
                <a:solidFill>
                  <a:schemeClr val="tx1"/>
                </a:solidFill>
                <a:latin typeface="微软雅黑" panose="020B0503020204020204" pitchFamily="34" charset="-122"/>
                <a:ea typeface="微软雅黑" panose="020B0503020204020204" pitchFamily="34" charset="-122"/>
              </a:rPr>
              <a:t>js</a:t>
            </a:r>
            <a:endParaRPr kumimoji="1" lang="zh-CN" altLang="en-US" sz="2000" b="0" dirty="0" smtClean="0">
              <a:solidFill>
                <a:schemeClr val="tx1"/>
              </a:solidFill>
              <a:latin typeface="微软雅黑" panose="020B0503020204020204" pitchFamily="34" charset="-122"/>
              <a:ea typeface="微软雅黑" panose="020B0503020204020204" pitchFamily="34" charset="-122"/>
            </a:endParaRPr>
          </a:p>
          <a:p>
            <a:pPr marL="0" indent="0">
              <a:buNone/>
            </a:pPr>
            <a:r>
              <a:rPr kumimoji="1" lang="en-US" altLang="zh-CN" sz="2000" b="0" dirty="0" smtClean="0">
                <a:solidFill>
                  <a:schemeClr val="tx1"/>
                </a:solidFill>
                <a:latin typeface="微软雅黑" panose="020B0503020204020204" pitchFamily="34" charset="-122"/>
                <a:ea typeface="微软雅黑" panose="020B0503020204020204" pitchFamily="34" charset="-122"/>
              </a:rPr>
              <a:t>4</a:t>
            </a:r>
            <a:r>
              <a:rPr kumimoji="1" lang="zh-CN" altLang="en-US" sz="2000" b="0" dirty="0" smtClean="0">
                <a:solidFill>
                  <a:schemeClr val="tx1"/>
                </a:solidFill>
                <a:latin typeface="微软雅黑" panose="020B0503020204020204" pitchFamily="34" charset="-122"/>
                <a:ea typeface="微软雅黑" panose="020B0503020204020204" pitchFamily="34" charset="-122"/>
              </a:rPr>
              <a:t>、合并处理国际化文件</a:t>
            </a:r>
          </a:p>
          <a:p>
            <a:pPr marL="0" indent="0">
              <a:buNone/>
            </a:pPr>
            <a:endParaRPr kumimoji="1" lang="zh-CN" altLang="en-US" sz="2000" b="0" dirty="0">
              <a:solidFill>
                <a:schemeClr val="tx1"/>
              </a:solidFill>
              <a:latin typeface="微软雅黑" panose="020B0503020204020204" pitchFamily="34" charset="-122"/>
              <a:ea typeface="微软雅黑" panose="020B0503020204020204" pitchFamily="34" charset="-122"/>
            </a:endParaRPr>
          </a:p>
          <a:p>
            <a:pPr marL="0" indent="0">
              <a:buNone/>
            </a:pPr>
            <a:endParaRPr kumimoji="1" lang="zh-CN" altLang="en-US" sz="1600" b="0" dirty="0">
              <a:solidFill>
                <a:schemeClr val="tx1"/>
              </a:solidFill>
              <a:latin typeface="微软雅黑" panose="020B0503020204020204" pitchFamily="34" charset="-122"/>
              <a:ea typeface="微软雅黑" panose="020B0503020204020204" pitchFamily="34" charset="-122"/>
            </a:endParaRPr>
          </a:p>
        </p:txBody>
      </p:sp>
      <p:sp>
        <p:nvSpPr>
          <p:cNvPr id="7" name="标题 1"/>
          <p:cNvSpPr>
            <a:spLocks noGrp="1"/>
          </p:cNvSpPr>
          <p:nvPr>
            <p:ph type="title"/>
          </p:nvPr>
        </p:nvSpPr>
        <p:spPr>
          <a:xfrm>
            <a:off x="107504" y="123478"/>
            <a:ext cx="7248525" cy="514350"/>
          </a:xfrm>
        </p:spPr>
        <p:txBody>
          <a:bodyPr/>
          <a:lstStyle/>
          <a:p>
            <a:r>
              <a:rPr kumimoji="1" lang="en-US" altLang="zh-CN" dirty="0" smtClean="0"/>
              <a:t>17.1 </a:t>
            </a:r>
            <a:r>
              <a:rPr kumimoji="1" lang="zh-CN" altLang="en-US" dirty="0" smtClean="0"/>
              <a:t>任务</a:t>
            </a:r>
            <a:endParaRPr kumimoji="1" lang="zh-CN" altLang="en-US" dirty="0"/>
          </a:p>
        </p:txBody>
      </p:sp>
    </p:spTree>
    <p:extLst>
      <p:ext uri="{BB962C8B-B14F-4D97-AF65-F5344CB8AC3E}">
        <p14:creationId xmlns:p14="http://schemas.microsoft.com/office/powerpoint/2010/main" val="10037218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493140" y="2177576"/>
            <a:ext cx="4175204" cy="466182"/>
          </a:xfrm>
        </p:spPr>
        <p:txBody>
          <a:bodyPr>
            <a:noAutofit/>
          </a:bodyPr>
          <a:lstStyle/>
          <a:p>
            <a:pPr algn="l"/>
            <a:r>
              <a:rPr kumimoji="1" lang="en-US" altLang="zh-CN" sz="3600" smtClean="0"/>
              <a:t>18. </a:t>
            </a:r>
            <a:r>
              <a:rPr lang="en-US" altLang="zh-CN" sz="3600" dirty="0"/>
              <a:t>Mock Server </a:t>
            </a:r>
            <a:endParaRPr kumimoji="1" lang="zh-CN" altLang="en-US" sz="3300" dirty="0"/>
          </a:p>
        </p:txBody>
      </p:sp>
      <p:grpSp>
        <p:nvGrpSpPr>
          <p:cNvPr id="20" name="组 19"/>
          <p:cNvGrpSpPr/>
          <p:nvPr/>
        </p:nvGrpSpPr>
        <p:grpSpPr>
          <a:xfrm>
            <a:off x="2843808" y="1779662"/>
            <a:ext cx="1282146" cy="1286438"/>
            <a:chOff x="1358350" y="2585002"/>
            <a:chExt cx="1709528" cy="1715250"/>
          </a:xfrm>
        </p:grpSpPr>
        <p:cxnSp>
          <p:nvCxnSpPr>
            <p:cNvPr id="10" name="直线连接符 9"/>
            <p:cNvCxnSpPr/>
            <p:nvPr/>
          </p:nvCxnSpPr>
          <p:spPr>
            <a:xfrm>
              <a:off x="1378226" y="2585002"/>
              <a:ext cx="0" cy="170307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直线连接符 10"/>
            <p:cNvCxnSpPr/>
            <p:nvPr/>
          </p:nvCxnSpPr>
          <p:spPr>
            <a:xfrm>
              <a:off x="1358350" y="2604882"/>
              <a:ext cx="1702904" cy="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 name="直线连接符 13"/>
            <p:cNvCxnSpPr/>
            <p:nvPr/>
          </p:nvCxnSpPr>
          <p:spPr>
            <a:xfrm>
              <a:off x="1364974" y="4274820"/>
              <a:ext cx="1702904" cy="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 name="直线连接符 14"/>
            <p:cNvCxnSpPr/>
            <p:nvPr/>
          </p:nvCxnSpPr>
          <p:spPr>
            <a:xfrm>
              <a:off x="3034750" y="2591187"/>
              <a:ext cx="6624" cy="211207"/>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9" name="直线连接符 18"/>
            <p:cNvCxnSpPr/>
            <p:nvPr/>
          </p:nvCxnSpPr>
          <p:spPr>
            <a:xfrm>
              <a:off x="3041672" y="4089045"/>
              <a:ext cx="6624" cy="211207"/>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21" name="副标题 2"/>
          <p:cNvSpPr txBox="1">
            <a:spLocks/>
          </p:cNvSpPr>
          <p:nvPr/>
        </p:nvSpPr>
        <p:spPr>
          <a:xfrm>
            <a:off x="5092065" y="3229470"/>
            <a:ext cx="1985545" cy="359764"/>
          </a:xfrm>
          <a:prstGeom prst="rect">
            <a:avLst/>
          </a:prstGeom>
        </p:spPr>
        <p:txBody>
          <a:bodyPr vert="horz" lIns="68580" tIns="34290" rIns="68580" bIns="34290" rtlCol="0">
            <a:norm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lgn="l"/>
            <a:endParaRPr kumimoji="1" lang="zh-CN" altLang="en-US" sz="1800" dirty="0"/>
          </a:p>
        </p:txBody>
      </p:sp>
    </p:spTree>
    <p:extLst>
      <p:ext uri="{BB962C8B-B14F-4D97-AF65-F5344CB8AC3E}">
        <p14:creationId xmlns:p14="http://schemas.microsoft.com/office/powerpoint/2010/main" val="90009501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493140" y="2177576"/>
            <a:ext cx="3647661" cy="466182"/>
          </a:xfrm>
        </p:spPr>
        <p:txBody>
          <a:bodyPr>
            <a:noAutofit/>
          </a:bodyPr>
          <a:lstStyle/>
          <a:p>
            <a:pPr algn="l"/>
            <a:r>
              <a:rPr kumimoji="1" lang="en-US" altLang="zh-CN" sz="3600" dirty="0" smtClean="0"/>
              <a:t>2. Node</a:t>
            </a:r>
            <a:r>
              <a:rPr kumimoji="1" lang="zh-CN" altLang="en-US" sz="3600" dirty="0" smtClean="0"/>
              <a:t>和</a:t>
            </a:r>
            <a:r>
              <a:rPr kumimoji="1" lang="en-US" altLang="zh-CN" sz="3600" dirty="0" smtClean="0"/>
              <a:t>NPM</a:t>
            </a:r>
            <a:endParaRPr kumimoji="1" lang="zh-CN" altLang="en-US" sz="3300" dirty="0"/>
          </a:p>
        </p:txBody>
      </p:sp>
      <p:grpSp>
        <p:nvGrpSpPr>
          <p:cNvPr id="20" name="组 19"/>
          <p:cNvGrpSpPr/>
          <p:nvPr/>
        </p:nvGrpSpPr>
        <p:grpSpPr>
          <a:xfrm>
            <a:off x="2843808" y="1779662"/>
            <a:ext cx="1282146" cy="1286438"/>
            <a:chOff x="1358350" y="2585002"/>
            <a:chExt cx="1709528" cy="1715250"/>
          </a:xfrm>
        </p:grpSpPr>
        <p:cxnSp>
          <p:nvCxnSpPr>
            <p:cNvPr id="10" name="直线连接符 9"/>
            <p:cNvCxnSpPr/>
            <p:nvPr/>
          </p:nvCxnSpPr>
          <p:spPr>
            <a:xfrm>
              <a:off x="1378226" y="2585002"/>
              <a:ext cx="0" cy="170307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直线连接符 10"/>
            <p:cNvCxnSpPr/>
            <p:nvPr/>
          </p:nvCxnSpPr>
          <p:spPr>
            <a:xfrm>
              <a:off x="1358350" y="2604882"/>
              <a:ext cx="1702904" cy="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 name="直线连接符 13"/>
            <p:cNvCxnSpPr/>
            <p:nvPr/>
          </p:nvCxnSpPr>
          <p:spPr>
            <a:xfrm>
              <a:off x="1364974" y="4274820"/>
              <a:ext cx="1702904" cy="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 name="直线连接符 14"/>
            <p:cNvCxnSpPr/>
            <p:nvPr/>
          </p:nvCxnSpPr>
          <p:spPr>
            <a:xfrm>
              <a:off x="3034750" y="2591187"/>
              <a:ext cx="6624" cy="211207"/>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9" name="直线连接符 18"/>
            <p:cNvCxnSpPr/>
            <p:nvPr/>
          </p:nvCxnSpPr>
          <p:spPr>
            <a:xfrm>
              <a:off x="3041672" y="4089045"/>
              <a:ext cx="6624" cy="211207"/>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21" name="副标题 2"/>
          <p:cNvSpPr txBox="1">
            <a:spLocks/>
          </p:cNvSpPr>
          <p:nvPr/>
        </p:nvSpPr>
        <p:spPr>
          <a:xfrm>
            <a:off x="5092065" y="3229470"/>
            <a:ext cx="1985545" cy="359764"/>
          </a:xfrm>
          <a:prstGeom prst="rect">
            <a:avLst/>
          </a:prstGeom>
        </p:spPr>
        <p:txBody>
          <a:bodyPr vert="horz" lIns="68580" tIns="34290" rIns="68580" bIns="34290" rtlCol="0">
            <a:norm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lgn="l"/>
            <a:endParaRPr kumimoji="1" lang="zh-CN" altLang="en-US" sz="1800" dirty="0"/>
          </a:p>
        </p:txBody>
      </p:sp>
    </p:spTree>
    <p:extLst>
      <p:ext uri="{BB962C8B-B14F-4D97-AF65-F5344CB8AC3E}">
        <p14:creationId xmlns:p14="http://schemas.microsoft.com/office/powerpoint/2010/main" val="117575312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123478"/>
            <a:ext cx="7248525" cy="514350"/>
          </a:xfrm>
        </p:spPr>
        <p:txBody>
          <a:bodyPr/>
          <a:lstStyle/>
          <a:p>
            <a:r>
              <a:rPr kumimoji="1" lang="en-US" altLang="zh-CN" dirty="0" smtClean="0"/>
              <a:t>18.1 </a:t>
            </a:r>
            <a:r>
              <a:rPr kumimoji="1" lang="zh-CN" altLang="en-US" dirty="0" smtClean="0"/>
              <a:t>传统开发模式</a:t>
            </a:r>
            <a:endParaRPr kumimoji="1" lang="zh-CN" altLang="en-US" dirty="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t>60</a:t>
            </a:fld>
            <a:endParaRPr kumimoji="1" lang="zh-CN" altLang="en-US"/>
          </a:p>
        </p:txBody>
      </p:sp>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7700"/>
            <a:ext cx="9144000" cy="3826069"/>
          </a:xfrm>
          <a:prstGeom prst="rect">
            <a:avLst/>
          </a:prstGeom>
        </p:spPr>
      </p:pic>
    </p:spTree>
    <p:extLst>
      <p:ext uri="{BB962C8B-B14F-4D97-AF65-F5344CB8AC3E}">
        <p14:creationId xmlns:p14="http://schemas.microsoft.com/office/powerpoint/2010/main" val="14163243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18.2</a:t>
            </a:r>
            <a:r>
              <a:rPr kumimoji="1" lang="zh-CN" altLang="en-US" dirty="0" smtClean="0"/>
              <a:t> 需解决的痛点</a:t>
            </a:r>
            <a:endParaRPr kumimoji="1" lang="zh-CN" altLang="en-US" dirty="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t>61</a:t>
            </a:fld>
            <a:endParaRPr kumimoji="1" lang="zh-CN" altLang="en-US"/>
          </a:p>
        </p:txBody>
      </p:sp>
      <p:sp>
        <p:nvSpPr>
          <p:cNvPr id="5" name="内容占位符 2"/>
          <p:cNvSpPr>
            <a:spLocks noGrp="1"/>
          </p:cNvSpPr>
          <p:nvPr>
            <p:ph idx="1"/>
          </p:nvPr>
        </p:nvSpPr>
        <p:spPr>
          <a:xfrm>
            <a:off x="623892" y="576064"/>
            <a:ext cx="7836540" cy="4515966"/>
          </a:xfrm>
        </p:spPr>
        <p:txBody>
          <a:bodyPr/>
          <a:lstStyle/>
          <a:p>
            <a:r>
              <a:rPr kumimoji="1" lang="en-US" altLang="zh-CN" sz="1600" b="0" dirty="0" smtClean="0">
                <a:solidFill>
                  <a:schemeClr val="tx1"/>
                </a:solidFill>
                <a:latin typeface="微软雅黑" panose="020B0503020204020204" pitchFamily="34" charset="-122"/>
                <a:ea typeface="微软雅黑" panose="020B0503020204020204" pitchFamily="34" charset="-122"/>
              </a:rPr>
              <a:t>1</a:t>
            </a:r>
            <a:r>
              <a:rPr kumimoji="1" lang="zh-CN" altLang="en-US" sz="1600" b="0" dirty="0" smtClean="0">
                <a:solidFill>
                  <a:schemeClr val="tx1"/>
                </a:solidFill>
                <a:latin typeface="微软雅黑" panose="020B0503020204020204" pitchFamily="34" charset="-122"/>
                <a:ea typeface="微软雅黑" panose="020B0503020204020204" pitchFamily="34" charset="-122"/>
              </a:rPr>
              <a:t>、</a:t>
            </a:r>
            <a:r>
              <a:rPr kumimoji="1" lang="en-US" altLang="zh-CN" sz="1600" b="0" dirty="0" smtClean="0">
                <a:solidFill>
                  <a:schemeClr val="tx1"/>
                </a:solidFill>
                <a:latin typeface="微软雅黑" panose="020B0503020204020204" pitchFamily="34" charset="-122"/>
                <a:ea typeface="微软雅黑" panose="020B0503020204020204" pitchFamily="34" charset="-122"/>
              </a:rPr>
              <a:t>GUI</a:t>
            </a:r>
            <a:r>
              <a:rPr kumimoji="1" lang="zh-CN" altLang="en-US" sz="1600" b="0" dirty="0" smtClean="0">
                <a:solidFill>
                  <a:schemeClr val="tx1"/>
                </a:solidFill>
                <a:latin typeface="微软雅黑" panose="020B0503020204020204" pitchFamily="34" charset="-122"/>
                <a:ea typeface="微软雅黑" panose="020B0503020204020204" pitchFamily="34" charset="-122"/>
              </a:rPr>
              <a:t>方式编写和修改接口</a:t>
            </a:r>
          </a:p>
          <a:p>
            <a:pPr lvl="1"/>
            <a:r>
              <a:rPr kumimoji="1" lang="en-US" altLang="zh-CN" sz="1200" b="0" dirty="0" smtClean="0">
                <a:solidFill>
                  <a:schemeClr val="tx1"/>
                </a:solidFill>
                <a:latin typeface="微软雅黑" panose="020B0503020204020204" pitchFamily="34" charset="-122"/>
                <a:ea typeface="微软雅黑" panose="020B0503020204020204" pitchFamily="34" charset="-122"/>
              </a:rPr>
              <a:t>A</a:t>
            </a:r>
            <a:r>
              <a:rPr kumimoji="1" lang="zh-CN" altLang="en-US" sz="1200" b="0" dirty="0" smtClean="0">
                <a:solidFill>
                  <a:schemeClr val="tx1"/>
                </a:solidFill>
                <a:latin typeface="微软雅黑" panose="020B0503020204020204" pitchFamily="34" charset="-122"/>
                <a:ea typeface="微软雅黑" panose="020B0503020204020204" pitchFamily="34" charset="-122"/>
              </a:rPr>
              <a:t>、按照模块、页面等方式组织定义接口</a:t>
            </a:r>
          </a:p>
          <a:p>
            <a:pPr lvl="1"/>
            <a:r>
              <a:rPr kumimoji="1" lang="en-US" altLang="zh-CN" sz="1200" dirty="0" smtClean="0">
                <a:solidFill>
                  <a:schemeClr val="tx1"/>
                </a:solidFill>
                <a:latin typeface="微软雅黑" panose="020B0503020204020204" pitchFamily="34" charset="-122"/>
                <a:ea typeface="微软雅黑" panose="020B0503020204020204" pitchFamily="34" charset="-122"/>
              </a:rPr>
              <a:t>B</a:t>
            </a:r>
            <a:r>
              <a:rPr kumimoji="1" lang="zh-CN" altLang="en-US" sz="1200" dirty="0" smtClean="0">
                <a:solidFill>
                  <a:schemeClr val="tx1"/>
                </a:solidFill>
                <a:latin typeface="微软雅黑" panose="020B0503020204020204" pitchFamily="34" charset="-122"/>
                <a:ea typeface="微软雅黑" panose="020B0503020204020204" pitchFamily="34" charset="-122"/>
              </a:rPr>
              <a:t>、编写接口的过程十分方便</a:t>
            </a:r>
            <a:endParaRPr kumimoji="1" lang="zh-CN" altLang="en-US" sz="1200" b="0" dirty="0" smtClean="0">
              <a:solidFill>
                <a:schemeClr val="tx1"/>
              </a:solidFill>
              <a:latin typeface="微软雅黑" panose="020B0503020204020204" pitchFamily="34" charset="-122"/>
              <a:ea typeface="微软雅黑" panose="020B0503020204020204" pitchFamily="34" charset="-122"/>
            </a:endParaRPr>
          </a:p>
          <a:p>
            <a:pPr lvl="1"/>
            <a:r>
              <a:rPr kumimoji="1" lang="en-US" altLang="zh-CN" sz="1200" dirty="0" smtClean="0">
                <a:solidFill>
                  <a:schemeClr val="tx1"/>
                </a:solidFill>
                <a:latin typeface="微软雅黑" panose="020B0503020204020204" pitchFamily="34" charset="-122"/>
                <a:ea typeface="微软雅黑" panose="020B0503020204020204" pitchFamily="34" charset="-122"/>
              </a:rPr>
              <a:t>B</a:t>
            </a:r>
            <a:r>
              <a:rPr kumimoji="1" lang="zh-CN" altLang="en-US" sz="1200" dirty="0" smtClean="0">
                <a:solidFill>
                  <a:schemeClr val="tx1"/>
                </a:solidFill>
                <a:latin typeface="微软雅黑" panose="020B0503020204020204" pitchFamily="34" charset="-122"/>
                <a:ea typeface="微软雅黑" panose="020B0503020204020204" pitchFamily="34" charset="-122"/>
              </a:rPr>
              <a:t>、接口层级结构对用户友好</a:t>
            </a:r>
          </a:p>
          <a:p>
            <a:r>
              <a:rPr kumimoji="1" lang="en-US" altLang="zh-CN" sz="1600" b="0" dirty="0" smtClean="0">
                <a:solidFill>
                  <a:schemeClr val="tx1"/>
                </a:solidFill>
                <a:latin typeface="微软雅黑" panose="020B0503020204020204" pitchFamily="34" charset="-122"/>
                <a:ea typeface="微软雅黑" panose="020B0503020204020204" pitchFamily="34" charset="-122"/>
              </a:rPr>
              <a:t>2</a:t>
            </a:r>
            <a:r>
              <a:rPr kumimoji="1" lang="zh-CN" altLang="en-US" sz="1600" b="0" dirty="0" smtClean="0">
                <a:solidFill>
                  <a:schemeClr val="tx1"/>
                </a:solidFill>
                <a:latin typeface="微软雅黑" panose="020B0503020204020204" pitchFamily="34" charset="-122"/>
                <a:ea typeface="微软雅黑" panose="020B0503020204020204" pitchFamily="34" charset="-122"/>
              </a:rPr>
              <a:t>、</a:t>
            </a:r>
            <a:r>
              <a:rPr kumimoji="1" lang="zh-CN" altLang="en-US" sz="1600" b="0" dirty="0">
                <a:solidFill>
                  <a:schemeClr val="tx1"/>
                </a:solidFill>
                <a:latin typeface="微软雅黑" panose="020B0503020204020204" pitchFamily="34" charset="-122"/>
                <a:ea typeface="微软雅黑" panose="020B0503020204020204" pitchFamily="34" charset="-122"/>
              </a:rPr>
              <a:t>可以自定义规则生成</a:t>
            </a:r>
            <a:r>
              <a:rPr kumimoji="1" lang="en-US" altLang="zh-CN" sz="1600" b="0" dirty="0">
                <a:solidFill>
                  <a:schemeClr val="tx1"/>
                </a:solidFill>
                <a:latin typeface="微软雅黑" panose="020B0503020204020204" pitchFamily="34" charset="-122"/>
                <a:ea typeface="微软雅黑" panose="020B0503020204020204" pitchFamily="34" charset="-122"/>
              </a:rPr>
              <a:t>Mock</a:t>
            </a:r>
            <a:r>
              <a:rPr kumimoji="1" lang="zh-CN" altLang="en-US" sz="1600" b="0" dirty="0">
                <a:solidFill>
                  <a:schemeClr val="tx1"/>
                </a:solidFill>
                <a:latin typeface="微软雅黑" panose="020B0503020204020204" pitchFamily="34" charset="-122"/>
                <a:ea typeface="微软雅黑" panose="020B0503020204020204" pitchFamily="34" charset="-122"/>
              </a:rPr>
              <a:t>数据</a:t>
            </a:r>
          </a:p>
          <a:p>
            <a:pPr lvl="1"/>
            <a:r>
              <a:rPr kumimoji="1" lang="en-US" altLang="zh-CN" sz="1200" dirty="0">
                <a:solidFill>
                  <a:schemeClr val="tx1"/>
                </a:solidFill>
                <a:latin typeface="微软雅黑" panose="020B0503020204020204" pitchFamily="34" charset="-122"/>
                <a:ea typeface="微软雅黑" panose="020B0503020204020204" pitchFamily="34" charset="-122"/>
              </a:rPr>
              <a:t>A</a:t>
            </a:r>
            <a:r>
              <a:rPr kumimoji="1" lang="zh-CN" altLang="en-US" sz="1200" dirty="0">
                <a:solidFill>
                  <a:schemeClr val="tx1"/>
                </a:solidFill>
                <a:latin typeface="微软雅黑" panose="020B0503020204020204" pitchFamily="34" charset="-122"/>
                <a:ea typeface="微软雅黑" panose="020B0503020204020204" pitchFamily="34" charset="-122"/>
              </a:rPr>
              <a:t>、某些接口的数据有一定的规则，比如数组长度随机，</a:t>
            </a:r>
            <a:r>
              <a:rPr kumimoji="1" lang="en-US" altLang="zh-CN" sz="1200" dirty="0">
                <a:solidFill>
                  <a:schemeClr val="tx1"/>
                </a:solidFill>
                <a:latin typeface="微软雅黑" panose="020B0503020204020204" pitchFamily="34" charset="-122"/>
                <a:ea typeface="微软雅黑" panose="020B0503020204020204" pitchFamily="34" charset="-122"/>
              </a:rPr>
              <a:t>id</a:t>
            </a:r>
            <a:r>
              <a:rPr kumimoji="1" lang="zh-CN" altLang="en-US" sz="1200" dirty="0">
                <a:solidFill>
                  <a:schemeClr val="tx1"/>
                </a:solidFill>
                <a:latin typeface="微软雅黑" panose="020B0503020204020204" pitchFamily="34" charset="-122"/>
                <a:ea typeface="微软雅黑" panose="020B0503020204020204" pitchFamily="34" charset="-122"/>
              </a:rPr>
              <a:t>自增</a:t>
            </a:r>
            <a:r>
              <a:rPr kumimoji="1" lang="zh-CN" altLang="en-US" sz="1200" dirty="0" smtClean="0">
                <a:solidFill>
                  <a:schemeClr val="tx1"/>
                </a:solidFill>
                <a:latin typeface="微软雅黑" panose="020B0503020204020204" pitchFamily="34" charset="-122"/>
                <a:ea typeface="微软雅黑" panose="020B0503020204020204" pitchFamily="34" charset="-122"/>
              </a:rPr>
              <a:t>等等</a:t>
            </a:r>
          </a:p>
          <a:p>
            <a:pPr lvl="1"/>
            <a:r>
              <a:rPr kumimoji="1" lang="en-US" altLang="zh-CN" sz="1200" dirty="0">
                <a:solidFill>
                  <a:schemeClr val="tx1"/>
                </a:solidFill>
                <a:latin typeface="微软雅黑" panose="020B0503020204020204" pitchFamily="34" charset="-122"/>
                <a:ea typeface="微软雅黑" panose="020B0503020204020204" pitchFamily="34" charset="-122"/>
              </a:rPr>
              <a:t>B</a:t>
            </a:r>
            <a:r>
              <a:rPr kumimoji="1" lang="zh-CN" altLang="en-US" sz="1200" dirty="0">
                <a:solidFill>
                  <a:schemeClr val="tx1"/>
                </a:solidFill>
                <a:latin typeface="微软雅黑" panose="020B0503020204020204" pitchFamily="34" charset="-122"/>
                <a:ea typeface="微软雅黑" panose="020B0503020204020204" pitchFamily="34" charset="-122"/>
              </a:rPr>
              <a:t>、分析接口结构自动生成</a:t>
            </a:r>
            <a:r>
              <a:rPr kumimoji="1" lang="en-US" altLang="zh-CN" sz="1200" dirty="0">
                <a:solidFill>
                  <a:schemeClr val="tx1"/>
                </a:solidFill>
                <a:latin typeface="微软雅黑" panose="020B0503020204020204" pitchFamily="34" charset="-122"/>
                <a:ea typeface="微软雅黑" panose="020B0503020204020204" pitchFamily="34" charset="-122"/>
              </a:rPr>
              <a:t>Mock</a:t>
            </a:r>
            <a:r>
              <a:rPr kumimoji="1" lang="zh-CN" altLang="en-US" sz="1200" dirty="0" smtClean="0">
                <a:solidFill>
                  <a:schemeClr val="tx1"/>
                </a:solidFill>
                <a:latin typeface="微软雅黑" panose="020B0503020204020204" pitchFamily="34" charset="-122"/>
                <a:ea typeface="微软雅黑" panose="020B0503020204020204" pitchFamily="34" charset="-122"/>
              </a:rPr>
              <a:t>数据</a:t>
            </a:r>
            <a:endParaRPr kumimoji="1" lang="zh-CN" altLang="en-US" sz="1200" dirty="0">
              <a:solidFill>
                <a:schemeClr val="tx1"/>
              </a:solidFill>
              <a:latin typeface="微软雅黑" panose="020B0503020204020204" pitchFamily="34" charset="-122"/>
              <a:ea typeface="微软雅黑" panose="020B0503020204020204" pitchFamily="34" charset="-122"/>
            </a:endParaRPr>
          </a:p>
          <a:p>
            <a:r>
              <a:rPr kumimoji="1" lang="en-US" altLang="zh-CN" sz="1600" b="0" dirty="0">
                <a:solidFill>
                  <a:schemeClr val="tx1"/>
                </a:solidFill>
                <a:latin typeface="微软雅黑" panose="020B0503020204020204" pitchFamily="34" charset="-122"/>
                <a:ea typeface="微软雅黑" panose="020B0503020204020204" pitchFamily="34" charset="-122"/>
              </a:rPr>
              <a:t>3</a:t>
            </a:r>
            <a:r>
              <a:rPr kumimoji="1" lang="zh-CN" altLang="en-US" sz="1600" b="0" dirty="0" smtClean="0">
                <a:solidFill>
                  <a:schemeClr val="tx1"/>
                </a:solidFill>
                <a:latin typeface="微软雅黑" panose="020B0503020204020204" pitchFamily="34" charset="-122"/>
                <a:ea typeface="微软雅黑" panose="020B0503020204020204" pitchFamily="34" charset="-122"/>
              </a:rPr>
              <a:t>、接口地址真实化</a:t>
            </a:r>
          </a:p>
          <a:p>
            <a:pPr lvl="1"/>
            <a:r>
              <a:rPr kumimoji="1" lang="en-US" altLang="zh-CN" sz="1200" b="0" dirty="0" smtClean="0">
                <a:solidFill>
                  <a:schemeClr val="tx1"/>
                </a:solidFill>
                <a:latin typeface="微软雅黑" panose="020B0503020204020204" pitchFamily="34" charset="-122"/>
                <a:ea typeface="微软雅黑" panose="020B0503020204020204" pitchFamily="34" charset="-122"/>
              </a:rPr>
              <a:t>A</a:t>
            </a:r>
            <a:r>
              <a:rPr kumimoji="1" lang="zh-CN" altLang="en-US" sz="1200" b="0" dirty="0" smtClean="0">
                <a:solidFill>
                  <a:schemeClr val="tx1"/>
                </a:solidFill>
                <a:latin typeface="微软雅黑" panose="020B0503020204020204" pitchFamily="34" charset="-122"/>
                <a:ea typeface="微软雅黑" panose="020B0503020204020204" pitchFamily="34" charset="-122"/>
              </a:rPr>
              <a:t>、</a:t>
            </a:r>
            <a:r>
              <a:rPr kumimoji="1" lang="en-US" altLang="zh-CN" sz="1200" b="0" dirty="0" smtClean="0">
                <a:solidFill>
                  <a:schemeClr val="tx1"/>
                </a:solidFill>
                <a:latin typeface="微软雅黑" panose="020B0503020204020204" pitchFamily="34" charset="-122"/>
                <a:ea typeface="微软雅黑" panose="020B0503020204020204" pitchFamily="34" charset="-122"/>
              </a:rPr>
              <a:t>/user/</a:t>
            </a:r>
            <a:r>
              <a:rPr kumimoji="1" lang="en-US" altLang="zh-CN" sz="1200" b="0" dirty="0" err="1" smtClean="0">
                <a:solidFill>
                  <a:schemeClr val="tx1"/>
                </a:solidFill>
                <a:latin typeface="微软雅黑" panose="020B0503020204020204" pitchFamily="34" charset="-122"/>
                <a:ea typeface="微软雅黑" panose="020B0503020204020204" pitchFamily="34" charset="-122"/>
              </a:rPr>
              <a:t>getUser</a:t>
            </a:r>
            <a:r>
              <a:rPr kumimoji="1" lang="en-US" altLang="zh-CN" sz="1200" b="0" dirty="0" smtClean="0">
                <a:solidFill>
                  <a:schemeClr val="tx1"/>
                </a:solidFill>
                <a:latin typeface="微软雅黑" panose="020B0503020204020204" pitchFamily="34" charset="-122"/>
                <a:ea typeface="微软雅黑" panose="020B0503020204020204" pitchFamily="34" charset="-122"/>
              </a:rPr>
              <a:t>/1</a:t>
            </a:r>
            <a:r>
              <a:rPr kumimoji="1" lang="zh-CN" altLang="en-US" sz="1200" b="0" dirty="0" smtClean="0">
                <a:solidFill>
                  <a:schemeClr val="tx1"/>
                </a:solidFill>
                <a:latin typeface="微软雅黑" panose="020B0503020204020204" pitchFamily="34" charset="-122"/>
                <a:ea typeface="微软雅黑" panose="020B0503020204020204" pitchFamily="34" charset="-122"/>
              </a:rPr>
              <a:t>  </a:t>
            </a:r>
          </a:p>
          <a:p>
            <a:pPr lvl="1"/>
            <a:r>
              <a:rPr kumimoji="1" lang="en-US" altLang="zh-CN" sz="1200" dirty="0" smtClean="0">
                <a:solidFill>
                  <a:schemeClr val="tx1"/>
                </a:solidFill>
                <a:latin typeface="微软雅黑" panose="020B0503020204020204" pitchFamily="34" charset="-122"/>
                <a:ea typeface="微软雅黑" panose="020B0503020204020204" pitchFamily="34" charset="-122"/>
              </a:rPr>
              <a:t>B</a:t>
            </a:r>
            <a:r>
              <a:rPr kumimoji="1" lang="zh-CN" altLang="en-US" sz="1200" dirty="0" smtClean="0">
                <a:solidFill>
                  <a:schemeClr val="tx1"/>
                </a:solidFill>
                <a:latin typeface="微软雅黑" panose="020B0503020204020204" pitchFamily="34" charset="-122"/>
                <a:ea typeface="微软雅黑" panose="020B0503020204020204" pitchFamily="34" charset="-122"/>
              </a:rPr>
              <a:t>、可访问</a:t>
            </a:r>
            <a:endParaRPr kumimoji="1" lang="zh-CN" altLang="en-US" sz="1200" b="0" dirty="0" smtClean="0">
              <a:solidFill>
                <a:schemeClr val="tx1"/>
              </a:solidFill>
              <a:latin typeface="微软雅黑" panose="020B0503020204020204" pitchFamily="34" charset="-122"/>
              <a:ea typeface="微软雅黑" panose="020B0503020204020204" pitchFamily="34" charset="-122"/>
            </a:endParaRPr>
          </a:p>
          <a:p>
            <a:pPr marL="182880" lvl="1">
              <a:buClr>
                <a:schemeClr val="accent4"/>
              </a:buClr>
              <a:buSzPct val="125000"/>
              <a:buFont typeface="Arial" pitchFamily="34" charset="0"/>
              <a:buChar char="•"/>
            </a:pPr>
            <a:r>
              <a:rPr kumimoji="1" lang="en-US" altLang="zh-CN" sz="1600" dirty="0" smtClean="0">
                <a:solidFill>
                  <a:schemeClr val="tx1"/>
                </a:solidFill>
                <a:latin typeface="微软雅黑" panose="020B0503020204020204" pitchFamily="34" charset="-122"/>
                <a:ea typeface="微软雅黑" panose="020B0503020204020204" pitchFamily="34" charset="-122"/>
              </a:rPr>
              <a:t>4</a:t>
            </a:r>
            <a:r>
              <a:rPr kumimoji="1" lang="zh-CN" altLang="en-US" sz="1600" dirty="0" smtClean="0">
                <a:solidFill>
                  <a:schemeClr val="tx1"/>
                </a:solidFill>
                <a:latin typeface="微软雅黑" panose="020B0503020204020204" pitchFamily="34" charset="-122"/>
                <a:ea typeface="微软雅黑" panose="020B0503020204020204" pitchFamily="34" charset="-122"/>
              </a:rPr>
              <a:t>、团队开发和长期维护</a:t>
            </a:r>
          </a:p>
          <a:p>
            <a:pPr marL="365760" lvl="2">
              <a:buSzPct val="125000"/>
              <a:buFont typeface="Arial" pitchFamily="34" charset="0"/>
              <a:buChar char="•"/>
            </a:pPr>
            <a:r>
              <a:rPr kumimoji="1" lang="en-US" altLang="zh-CN" sz="1000" dirty="0" smtClean="0">
                <a:solidFill>
                  <a:schemeClr val="tx1"/>
                </a:solidFill>
                <a:latin typeface="微软雅黑" panose="020B0503020204020204" pitchFamily="34" charset="-122"/>
                <a:ea typeface="微软雅黑" panose="020B0503020204020204" pitchFamily="34" charset="-122"/>
              </a:rPr>
              <a:t>A</a:t>
            </a:r>
            <a:r>
              <a:rPr kumimoji="1" lang="zh-CN" altLang="en-US" sz="1000" dirty="0" smtClean="0">
                <a:solidFill>
                  <a:schemeClr val="tx1"/>
                </a:solidFill>
                <a:latin typeface="微软雅黑" panose="020B0503020204020204" pitchFamily="34" charset="-122"/>
                <a:ea typeface="微软雅黑" panose="020B0503020204020204" pitchFamily="34" charset="-122"/>
              </a:rPr>
              <a:t>、多人开发和维护</a:t>
            </a:r>
          </a:p>
          <a:p>
            <a:pPr marL="365760" lvl="2">
              <a:buSzPct val="125000"/>
              <a:buFont typeface="Arial" pitchFamily="34" charset="0"/>
              <a:buChar char="•"/>
            </a:pPr>
            <a:r>
              <a:rPr kumimoji="1" lang="en-US" altLang="zh-CN" sz="1000" dirty="0" smtClean="0">
                <a:solidFill>
                  <a:schemeClr val="tx1"/>
                </a:solidFill>
                <a:latin typeface="微软雅黑" panose="020B0503020204020204" pitchFamily="34" charset="-122"/>
                <a:ea typeface="微软雅黑" panose="020B0503020204020204" pitchFamily="34" charset="-122"/>
              </a:rPr>
              <a:t>B</a:t>
            </a:r>
            <a:r>
              <a:rPr kumimoji="1" lang="zh-CN" altLang="en-US" sz="1000" dirty="0" smtClean="0">
                <a:solidFill>
                  <a:schemeClr val="tx1"/>
                </a:solidFill>
                <a:latin typeface="微软雅黑" panose="020B0503020204020204" pitchFamily="34" charset="-122"/>
                <a:ea typeface="微软雅黑" panose="020B0503020204020204" pitchFamily="34" charset="-122"/>
              </a:rPr>
              <a:t>、实时更新，同步共享</a:t>
            </a:r>
          </a:p>
          <a:p>
            <a:r>
              <a:rPr kumimoji="1" lang="en-US" altLang="zh-CN" sz="1600" b="0" dirty="0" smtClean="0">
                <a:solidFill>
                  <a:schemeClr val="tx1"/>
                </a:solidFill>
                <a:latin typeface="微软雅黑" panose="020B0503020204020204" pitchFamily="34" charset="-122"/>
                <a:ea typeface="微软雅黑" panose="020B0503020204020204" pitchFamily="34" charset="-122"/>
              </a:rPr>
              <a:t>5</a:t>
            </a:r>
            <a:r>
              <a:rPr kumimoji="1" lang="zh-CN" altLang="en-US" sz="1600" b="0" dirty="0" smtClean="0">
                <a:solidFill>
                  <a:schemeClr val="tx1"/>
                </a:solidFill>
                <a:latin typeface="微软雅黑" panose="020B0503020204020204" pitchFamily="34" charset="-122"/>
                <a:ea typeface="微软雅黑" panose="020B0503020204020204" pitchFamily="34" charset="-122"/>
              </a:rPr>
              <a:t>、可以导出接口文档</a:t>
            </a:r>
          </a:p>
          <a:p>
            <a:pPr lvl="1"/>
            <a:r>
              <a:rPr kumimoji="1" lang="en-US" altLang="zh-CN" sz="1200" dirty="0" smtClean="0">
                <a:solidFill>
                  <a:schemeClr val="tx1"/>
                </a:solidFill>
                <a:latin typeface="微软雅黑" panose="020B0503020204020204" pitchFamily="34" charset="-122"/>
                <a:ea typeface="微软雅黑" panose="020B0503020204020204" pitchFamily="34" charset="-122"/>
              </a:rPr>
              <a:t>A</a:t>
            </a:r>
            <a:r>
              <a:rPr kumimoji="1" lang="zh-CN" altLang="en-US" sz="1200" dirty="0">
                <a:solidFill>
                  <a:schemeClr val="tx1"/>
                </a:solidFill>
                <a:latin typeface="微软雅黑" panose="020B0503020204020204" pitchFamily="34" charset="-122"/>
                <a:ea typeface="微软雅黑" panose="020B0503020204020204" pitchFamily="34" charset="-122"/>
              </a:rPr>
              <a:t>、导出</a:t>
            </a:r>
            <a:r>
              <a:rPr kumimoji="1" lang="en-US" altLang="zh-CN" sz="1200" dirty="0">
                <a:solidFill>
                  <a:schemeClr val="tx1"/>
                </a:solidFill>
                <a:latin typeface="微软雅黑" panose="020B0503020204020204" pitchFamily="34" charset="-122"/>
                <a:ea typeface="微软雅黑" panose="020B0503020204020204" pitchFamily="34" charset="-122"/>
              </a:rPr>
              <a:t>word</a:t>
            </a:r>
            <a:r>
              <a:rPr kumimoji="1" lang="zh-CN" altLang="en-US" sz="1200" dirty="0">
                <a:solidFill>
                  <a:schemeClr val="tx1"/>
                </a:solidFill>
                <a:latin typeface="微软雅黑" panose="020B0503020204020204" pitchFamily="34" charset="-122"/>
                <a:ea typeface="微软雅黑" panose="020B0503020204020204" pitchFamily="34" charset="-122"/>
              </a:rPr>
              <a:t>或者</a:t>
            </a:r>
            <a:r>
              <a:rPr kumimoji="1" lang="en-US" altLang="zh-CN" sz="1200" dirty="0">
                <a:solidFill>
                  <a:schemeClr val="tx1"/>
                </a:solidFill>
                <a:latin typeface="微软雅黑" panose="020B0503020204020204" pitchFamily="34" charset="-122"/>
                <a:ea typeface="微软雅黑" panose="020B0503020204020204" pitchFamily="34" charset="-122"/>
              </a:rPr>
              <a:t>html</a:t>
            </a:r>
            <a:endParaRPr kumimoji="1" lang="zh-CN" altLang="en-US" sz="1200" dirty="0">
              <a:solidFill>
                <a:schemeClr val="tx1"/>
              </a:solidFill>
              <a:latin typeface="微软雅黑" panose="020B0503020204020204" pitchFamily="34" charset="-122"/>
              <a:ea typeface="微软雅黑" panose="020B0503020204020204" pitchFamily="34" charset="-122"/>
            </a:endParaRPr>
          </a:p>
          <a:p>
            <a:pPr lvl="1"/>
            <a:endParaRPr kumimoji="1" lang="zh-CN" altLang="en-US" sz="1200" b="0" dirty="0" smtClean="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058047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512" y="127000"/>
            <a:ext cx="9144000" cy="4887508"/>
          </a:xfrm>
          <a:prstGeom prst="rect">
            <a:avLst/>
          </a:prstGeom>
        </p:spPr>
      </p:pic>
      <p:sp>
        <p:nvSpPr>
          <p:cNvPr id="2" name="标题 1"/>
          <p:cNvSpPr>
            <a:spLocks noGrp="1"/>
          </p:cNvSpPr>
          <p:nvPr>
            <p:ph type="title"/>
          </p:nvPr>
        </p:nvSpPr>
        <p:spPr>
          <a:xfrm>
            <a:off x="107504" y="123478"/>
            <a:ext cx="7248525" cy="514350"/>
          </a:xfrm>
        </p:spPr>
        <p:txBody>
          <a:bodyPr/>
          <a:lstStyle/>
          <a:p>
            <a:r>
              <a:rPr kumimoji="1" lang="en-US" altLang="zh-CN" dirty="0" smtClean="0"/>
              <a:t>18.3 Mock</a:t>
            </a:r>
            <a:r>
              <a:rPr kumimoji="1" lang="zh-CN" altLang="en-US" dirty="0" smtClean="0"/>
              <a:t> </a:t>
            </a:r>
            <a:r>
              <a:rPr kumimoji="1" lang="en-US" altLang="zh-CN" dirty="0" smtClean="0"/>
              <a:t>Server</a:t>
            </a:r>
            <a:endParaRPr kumimoji="1" lang="zh-CN" altLang="en-US" dirty="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t>62</a:t>
            </a:fld>
            <a:endParaRPr kumimoji="1" lang="zh-CN" altLang="en-US"/>
          </a:p>
        </p:txBody>
      </p:sp>
    </p:spTree>
    <p:extLst>
      <p:ext uri="{BB962C8B-B14F-4D97-AF65-F5344CB8AC3E}">
        <p14:creationId xmlns:p14="http://schemas.microsoft.com/office/powerpoint/2010/main" val="9415110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编号占位符 3"/>
          <p:cNvSpPr>
            <a:spLocks noGrp="1"/>
          </p:cNvSpPr>
          <p:nvPr>
            <p:ph type="sldNum" sz="quarter" idx="12"/>
          </p:nvPr>
        </p:nvSpPr>
        <p:spPr/>
        <p:txBody>
          <a:bodyPr/>
          <a:lstStyle/>
          <a:p>
            <a:fld id="{66BA2CA0-7482-E041-A3A2-16017A68AF1E}" type="slidenum">
              <a:rPr kumimoji="1" lang="zh-CN" altLang="en-US" smtClean="0"/>
              <a:t>63</a:t>
            </a:fld>
            <a:endParaRPr kumimoji="1" lang="zh-CN" altLang="en-US"/>
          </a:p>
        </p:txBody>
      </p:sp>
      <p:sp>
        <p:nvSpPr>
          <p:cNvPr id="5" name="内容占位符 2"/>
          <p:cNvSpPr>
            <a:spLocks noGrp="1"/>
          </p:cNvSpPr>
          <p:nvPr>
            <p:ph idx="1"/>
          </p:nvPr>
        </p:nvSpPr>
        <p:spPr>
          <a:xfrm>
            <a:off x="623892" y="771550"/>
            <a:ext cx="7836540" cy="3672408"/>
          </a:xfrm>
        </p:spPr>
        <p:txBody>
          <a:bodyPr/>
          <a:lstStyle/>
          <a:p>
            <a:pPr marL="182880" lvl="1" indent="0">
              <a:buNone/>
            </a:pPr>
            <a:endParaRPr kumimoji="1" lang="zh-CN" altLang="en-US" sz="1600" b="0" dirty="0" smtClean="0">
              <a:solidFill>
                <a:schemeClr val="tx1"/>
              </a:solidFill>
              <a:latin typeface="微软雅黑" panose="020B0503020204020204" pitchFamily="34" charset="-122"/>
              <a:ea typeface="微软雅黑" panose="020B0503020204020204" pitchFamily="34" charset="-122"/>
            </a:endParaRPr>
          </a:p>
          <a:p>
            <a:pPr marL="0" indent="0">
              <a:buNone/>
            </a:pPr>
            <a:r>
              <a:rPr kumimoji="1" lang="en-US" altLang="zh-CN" sz="2000" b="0" dirty="0" smtClean="0">
                <a:solidFill>
                  <a:schemeClr val="tx1"/>
                </a:solidFill>
                <a:latin typeface="微软雅黑" panose="020B0503020204020204" pitchFamily="34" charset="-122"/>
                <a:ea typeface="微软雅黑" panose="020B0503020204020204" pitchFamily="34" charset="-122"/>
              </a:rPr>
              <a:t>RAP</a:t>
            </a:r>
            <a:r>
              <a:rPr kumimoji="1" lang="zh-CN" altLang="en-US" sz="2000" b="0" dirty="0" smtClean="0">
                <a:solidFill>
                  <a:schemeClr val="tx1"/>
                </a:solidFill>
                <a:latin typeface="微软雅黑" panose="020B0503020204020204" pitchFamily="34" charset="-122"/>
                <a:ea typeface="微软雅黑" panose="020B0503020204020204" pitchFamily="34" charset="-122"/>
              </a:rPr>
              <a:t> </a:t>
            </a:r>
          </a:p>
          <a:p>
            <a:pPr marL="0" lvl="1" indent="0">
              <a:buClr>
                <a:schemeClr val="accent4"/>
              </a:buClr>
              <a:buSzPct val="125000"/>
              <a:buNone/>
            </a:pPr>
            <a:r>
              <a:rPr kumimoji="1" lang="zh-CN" altLang="en-US" sz="2000" b="0" dirty="0">
                <a:solidFill>
                  <a:schemeClr val="tx1"/>
                </a:solidFill>
                <a:latin typeface="微软雅黑" panose="020B0503020204020204" pitchFamily="34" charset="-122"/>
                <a:ea typeface="微软雅黑" panose="020B0503020204020204" pitchFamily="34" charset="-122"/>
              </a:rPr>
              <a:t>	</a:t>
            </a:r>
            <a:r>
              <a:rPr lang="en-US" altLang="zh-CN" sz="1600" dirty="0"/>
              <a:t>RAP</a:t>
            </a:r>
            <a:r>
              <a:rPr lang="zh-CN" altLang="en-US" sz="1600" dirty="0"/>
              <a:t>是一个可视化接口管理</a:t>
            </a:r>
            <a:r>
              <a:rPr lang="zh-CN" altLang="en-US" sz="1600" dirty="0" smtClean="0"/>
              <a:t>工具，通过</a:t>
            </a:r>
            <a:r>
              <a:rPr lang="zh-CN" altLang="en-US" sz="1600" dirty="0"/>
              <a:t>分析接口结构，动态生成模拟数据，校验真实接口正确性， 围绕接口定义，通过一系列自动化工具提升我们的协作效率</a:t>
            </a:r>
            <a:r>
              <a:rPr lang="zh-CN" altLang="en-US" sz="1600" dirty="0" smtClean="0"/>
              <a:t>。</a:t>
            </a:r>
          </a:p>
          <a:p>
            <a:pPr marL="0" lvl="1" indent="0">
              <a:buClr>
                <a:schemeClr val="accent4"/>
              </a:buClr>
              <a:buSzPct val="125000"/>
              <a:buNone/>
            </a:pPr>
            <a:endParaRPr kumimoji="1" lang="zh-CN" altLang="en-US" sz="2000" b="0" dirty="0" smtClean="0">
              <a:solidFill>
                <a:schemeClr val="tx1"/>
              </a:solidFill>
              <a:latin typeface="微软雅黑" panose="020B0503020204020204" pitchFamily="34" charset="-122"/>
              <a:ea typeface="微软雅黑" panose="020B0503020204020204" pitchFamily="34" charset="-122"/>
            </a:endParaRPr>
          </a:p>
          <a:p>
            <a:pPr marL="0" indent="0">
              <a:buNone/>
            </a:pPr>
            <a:r>
              <a:rPr kumimoji="1" lang="en-US" altLang="zh-CN" sz="2000" b="0" dirty="0" err="1">
                <a:solidFill>
                  <a:schemeClr val="tx1"/>
                </a:solidFill>
                <a:latin typeface="微软雅黑" panose="020B0503020204020204" pitchFamily="34" charset="-122"/>
                <a:ea typeface="微软雅黑" panose="020B0503020204020204" pitchFamily="34" charset="-122"/>
              </a:rPr>
              <a:t>MockJS</a:t>
            </a:r>
            <a:endParaRPr kumimoji="1" lang="zh-CN" altLang="en-US" sz="2000" b="0" dirty="0" smtClean="0">
              <a:solidFill>
                <a:schemeClr val="tx1"/>
              </a:solidFill>
              <a:latin typeface="微软雅黑" panose="020B0503020204020204" pitchFamily="34" charset="-122"/>
              <a:ea typeface="微软雅黑" panose="020B0503020204020204" pitchFamily="34" charset="-122"/>
            </a:endParaRPr>
          </a:p>
          <a:p>
            <a:pPr marL="0" lvl="1" indent="0">
              <a:buClr>
                <a:schemeClr val="accent4"/>
              </a:buClr>
              <a:buSzPct val="125000"/>
              <a:buNone/>
            </a:pPr>
            <a:r>
              <a:rPr lang="zh-CN" altLang="en-US" sz="1600" dirty="0" smtClean="0"/>
              <a:t>	自定义规则，随机生成数据</a:t>
            </a:r>
            <a:endParaRPr kumimoji="1" lang="zh-CN" altLang="en-US" sz="1600" b="0" dirty="0">
              <a:solidFill>
                <a:schemeClr val="tx1"/>
              </a:solidFill>
              <a:latin typeface="微软雅黑" panose="020B0503020204020204" pitchFamily="34" charset="-122"/>
              <a:ea typeface="微软雅黑" panose="020B0503020204020204" pitchFamily="34" charset="-122"/>
            </a:endParaRPr>
          </a:p>
          <a:p>
            <a:pPr marL="182880" lvl="1" indent="0">
              <a:buNone/>
            </a:pPr>
            <a:endParaRPr kumimoji="1" lang="zh-CN" altLang="en-US" sz="1600" b="0" dirty="0" smtClean="0">
              <a:solidFill>
                <a:schemeClr val="tx1"/>
              </a:solidFill>
              <a:latin typeface="微软雅黑" panose="020B0503020204020204" pitchFamily="34" charset="-122"/>
              <a:ea typeface="微软雅黑" panose="020B0503020204020204" pitchFamily="34" charset="-122"/>
            </a:endParaRPr>
          </a:p>
        </p:txBody>
      </p:sp>
      <p:sp>
        <p:nvSpPr>
          <p:cNvPr id="7" name="标题 1"/>
          <p:cNvSpPr>
            <a:spLocks noGrp="1"/>
          </p:cNvSpPr>
          <p:nvPr>
            <p:ph type="title"/>
          </p:nvPr>
        </p:nvSpPr>
        <p:spPr>
          <a:xfrm>
            <a:off x="107504" y="123478"/>
            <a:ext cx="7248525" cy="514350"/>
          </a:xfrm>
        </p:spPr>
        <p:txBody>
          <a:bodyPr/>
          <a:lstStyle/>
          <a:p>
            <a:r>
              <a:rPr kumimoji="1" lang="en-US" altLang="zh-CN" dirty="0" smtClean="0"/>
              <a:t>18.4 </a:t>
            </a:r>
            <a:r>
              <a:rPr kumimoji="1" lang="zh-CN" altLang="en-US" dirty="0" smtClean="0"/>
              <a:t>解决方案</a:t>
            </a:r>
            <a:endParaRPr kumimoji="1" lang="zh-CN" altLang="en-US" dirty="0"/>
          </a:p>
        </p:txBody>
      </p:sp>
    </p:spTree>
    <p:extLst>
      <p:ext uri="{BB962C8B-B14F-4D97-AF65-F5344CB8AC3E}">
        <p14:creationId xmlns:p14="http://schemas.microsoft.com/office/powerpoint/2010/main" val="2642998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493140" y="2177576"/>
            <a:ext cx="3647661" cy="466182"/>
          </a:xfrm>
        </p:spPr>
        <p:txBody>
          <a:bodyPr>
            <a:noAutofit/>
          </a:bodyPr>
          <a:lstStyle/>
          <a:p>
            <a:pPr algn="l"/>
            <a:r>
              <a:rPr kumimoji="1" lang="en-US" altLang="zh-CN" sz="3600" dirty="0" smtClean="0"/>
              <a:t>19. </a:t>
            </a:r>
            <a:r>
              <a:rPr kumimoji="1" lang="zh-CN" altLang="en-US" sz="3600" dirty="0" smtClean="0"/>
              <a:t>性能优化</a:t>
            </a:r>
            <a:endParaRPr kumimoji="1" lang="zh-CN" altLang="en-US" sz="3300" dirty="0"/>
          </a:p>
        </p:txBody>
      </p:sp>
      <p:grpSp>
        <p:nvGrpSpPr>
          <p:cNvPr id="20" name="组 19"/>
          <p:cNvGrpSpPr/>
          <p:nvPr/>
        </p:nvGrpSpPr>
        <p:grpSpPr>
          <a:xfrm>
            <a:off x="2843808" y="1779662"/>
            <a:ext cx="1282146" cy="1286438"/>
            <a:chOff x="1358350" y="2585002"/>
            <a:chExt cx="1709528" cy="1715250"/>
          </a:xfrm>
        </p:grpSpPr>
        <p:cxnSp>
          <p:nvCxnSpPr>
            <p:cNvPr id="10" name="直线连接符 9"/>
            <p:cNvCxnSpPr/>
            <p:nvPr/>
          </p:nvCxnSpPr>
          <p:spPr>
            <a:xfrm>
              <a:off x="1378226" y="2585002"/>
              <a:ext cx="0" cy="170307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直线连接符 10"/>
            <p:cNvCxnSpPr/>
            <p:nvPr/>
          </p:nvCxnSpPr>
          <p:spPr>
            <a:xfrm>
              <a:off x="1358350" y="2604882"/>
              <a:ext cx="1702904" cy="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 name="直线连接符 13"/>
            <p:cNvCxnSpPr/>
            <p:nvPr/>
          </p:nvCxnSpPr>
          <p:spPr>
            <a:xfrm>
              <a:off x="1364974" y="4274820"/>
              <a:ext cx="1702904" cy="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 name="直线连接符 14"/>
            <p:cNvCxnSpPr/>
            <p:nvPr/>
          </p:nvCxnSpPr>
          <p:spPr>
            <a:xfrm>
              <a:off x="3034750" y="2591187"/>
              <a:ext cx="6624" cy="211207"/>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9" name="直线连接符 18"/>
            <p:cNvCxnSpPr/>
            <p:nvPr/>
          </p:nvCxnSpPr>
          <p:spPr>
            <a:xfrm>
              <a:off x="3041672" y="4089045"/>
              <a:ext cx="6624" cy="211207"/>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21" name="副标题 2"/>
          <p:cNvSpPr txBox="1">
            <a:spLocks/>
          </p:cNvSpPr>
          <p:nvPr/>
        </p:nvSpPr>
        <p:spPr>
          <a:xfrm>
            <a:off x="5092065" y="3229470"/>
            <a:ext cx="1985545" cy="359764"/>
          </a:xfrm>
          <a:prstGeom prst="rect">
            <a:avLst/>
          </a:prstGeom>
        </p:spPr>
        <p:txBody>
          <a:bodyPr vert="horz" lIns="68580" tIns="34290" rIns="68580" bIns="34290" rtlCol="0">
            <a:norm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lgn="l"/>
            <a:endParaRPr kumimoji="1" lang="zh-CN" altLang="en-US" sz="1800" dirty="0"/>
          </a:p>
        </p:txBody>
      </p:sp>
    </p:spTree>
    <p:extLst>
      <p:ext uri="{BB962C8B-B14F-4D97-AF65-F5344CB8AC3E}">
        <p14:creationId xmlns:p14="http://schemas.microsoft.com/office/powerpoint/2010/main" val="2066212151"/>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3540" y="195486"/>
            <a:ext cx="7248525" cy="514350"/>
          </a:xfrm>
        </p:spPr>
        <p:txBody>
          <a:bodyPr/>
          <a:lstStyle/>
          <a:p>
            <a:r>
              <a:rPr kumimoji="1" lang="en-US" altLang="zh-CN" dirty="0" smtClean="0"/>
              <a:t>19.1 </a:t>
            </a:r>
            <a:r>
              <a:rPr kumimoji="1" lang="zh-CN" altLang="en-US" dirty="0" smtClean="0"/>
              <a:t>优化方式</a:t>
            </a:r>
            <a:endParaRPr kumimoji="1" lang="zh-CN" altLang="en-US" dirty="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t>65</a:t>
            </a:fld>
            <a:endParaRPr kumimoji="1" lang="zh-CN" altLang="en-US"/>
          </a:p>
        </p:txBody>
      </p:sp>
      <p:sp>
        <p:nvSpPr>
          <p:cNvPr id="10" name="文本框 9"/>
          <p:cNvSpPr txBox="1"/>
          <p:nvPr/>
        </p:nvSpPr>
        <p:spPr>
          <a:xfrm>
            <a:off x="357888" y="834266"/>
            <a:ext cx="2800767" cy="369332"/>
          </a:xfrm>
          <a:prstGeom prst="rect">
            <a:avLst/>
          </a:prstGeom>
          <a:noFill/>
        </p:spPr>
        <p:txBody>
          <a:bodyPr wrap="none" rtlCol="0">
            <a:spAutoFit/>
          </a:bodyPr>
          <a:lstStyle/>
          <a:p>
            <a:r>
              <a:rPr kumimoji="1" lang="en-US" altLang="zh-CN" dirty="0" smtClean="0"/>
              <a:t>1</a:t>
            </a:r>
            <a:r>
              <a:rPr kumimoji="1" lang="zh-CN" altLang="en-US" dirty="0" smtClean="0"/>
              <a:t>、</a:t>
            </a:r>
            <a:r>
              <a:rPr kumimoji="1" lang="en-US" altLang="zh-CN" dirty="0" smtClean="0"/>
              <a:t>HTML</a:t>
            </a:r>
            <a:r>
              <a:rPr kumimoji="1" lang="zh-CN" altLang="en-US" dirty="0" smtClean="0"/>
              <a:t>、</a:t>
            </a:r>
            <a:r>
              <a:rPr kumimoji="1" lang="en-US" altLang="zh-CN" dirty="0" smtClean="0"/>
              <a:t>CSS</a:t>
            </a:r>
            <a:r>
              <a:rPr kumimoji="1" lang="zh-CN" altLang="en-US" dirty="0" smtClean="0"/>
              <a:t>符合规范</a:t>
            </a:r>
            <a:endParaRPr kumimoji="1" lang="zh-CN" altLang="en-US" dirty="0"/>
          </a:p>
        </p:txBody>
      </p:sp>
      <p:sp>
        <p:nvSpPr>
          <p:cNvPr id="13" name="文本框 12"/>
          <p:cNvSpPr txBox="1"/>
          <p:nvPr/>
        </p:nvSpPr>
        <p:spPr>
          <a:xfrm>
            <a:off x="357888" y="2946502"/>
            <a:ext cx="3467616" cy="369332"/>
          </a:xfrm>
          <a:prstGeom prst="rect">
            <a:avLst/>
          </a:prstGeom>
          <a:noFill/>
        </p:spPr>
        <p:txBody>
          <a:bodyPr wrap="none" rtlCol="0">
            <a:spAutoFit/>
          </a:bodyPr>
          <a:lstStyle/>
          <a:p>
            <a:r>
              <a:rPr kumimoji="1" lang="en-US" altLang="zh-CN" dirty="0" smtClean="0"/>
              <a:t>5</a:t>
            </a:r>
            <a:r>
              <a:rPr kumimoji="1" lang="zh-CN" altLang="en-US" dirty="0" smtClean="0"/>
              <a:t>、减少</a:t>
            </a:r>
            <a:r>
              <a:rPr kumimoji="1" lang="en-US" altLang="zh-CN" dirty="0" smtClean="0"/>
              <a:t>http</a:t>
            </a:r>
            <a:r>
              <a:rPr kumimoji="1" lang="zh-CN" altLang="en-US" dirty="0" smtClean="0"/>
              <a:t>请求，通过合并打包</a:t>
            </a:r>
            <a:endParaRPr kumimoji="1" lang="zh-CN" altLang="en-US" dirty="0"/>
          </a:p>
        </p:txBody>
      </p:sp>
      <p:sp>
        <p:nvSpPr>
          <p:cNvPr id="14" name="文本框 13"/>
          <p:cNvSpPr txBox="1"/>
          <p:nvPr/>
        </p:nvSpPr>
        <p:spPr>
          <a:xfrm>
            <a:off x="357888" y="3474561"/>
            <a:ext cx="1928733" cy="369332"/>
          </a:xfrm>
          <a:prstGeom prst="rect">
            <a:avLst/>
          </a:prstGeom>
          <a:noFill/>
        </p:spPr>
        <p:txBody>
          <a:bodyPr wrap="none" rtlCol="0">
            <a:spAutoFit/>
          </a:bodyPr>
          <a:lstStyle/>
          <a:p>
            <a:r>
              <a:rPr kumimoji="1" lang="en-US" altLang="zh-CN" dirty="0"/>
              <a:t>6</a:t>
            </a:r>
            <a:r>
              <a:rPr kumimoji="1" lang="zh-CN" altLang="en-US" dirty="0" smtClean="0"/>
              <a:t>、有效利用缓存</a:t>
            </a:r>
            <a:endParaRPr kumimoji="1" lang="zh-CN" altLang="en-US" dirty="0"/>
          </a:p>
        </p:txBody>
      </p:sp>
      <p:sp>
        <p:nvSpPr>
          <p:cNvPr id="15" name="文本框 14"/>
          <p:cNvSpPr txBox="1"/>
          <p:nvPr/>
        </p:nvSpPr>
        <p:spPr>
          <a:xfrm>
            <a:off x="357888" y="1890384"/>
            <a:ext cx="2441694" cy="369332"/>
          </a:xfrm>
          <a:prstGeom prst="rect">
            <a:avLst/>
          </a:prstGeom>
          <a:noFill/>
        </p:spPr>
        <p:txBody>
          <a:bodyPr wrap="none" rtlCol="0">
            <a:spAutoFit/>
          </a:bodyPr>
          <a:lstStyle/>
          <a:p>
            <a:r>
              <a:rPr kumimoji="1" lang="en-US" altLang="zh-CN" dirty="0" smtClean="0"/>
              <a:t>3</a:t>
            </a:r>
            <a:r>
              <a:rPr kumimoji="1" lang="zh-CN" altLang="en-US" dirty="0" smtClean="0"/>
              <a:t>、精简和压缩</a:t>
            </a:r>
            <a:r>
              <a:rPr kumimoji="1" lang="en-US" altLang="zh-CN" dirty="0" err="1" smtClean="0"/>
              <a:t>css</a:t>
            </a:r>
            <a:r>
              <a:rPr kumimoji="1" lang="zh-CN" altLang="en-US" dirty="0" smtClean="0"/>
              <a:t>、</a:t>
            </a:r>
            <a:r>
              <a:rPr kumimoji="1" lang="en-US" altLang="zh-CN" dirty="0" err="1" smtClean="0"/>
              <a:t>js</a:t>
            </a:r>
            <a:endParaRPr kumimoji="1" lang="zh-CN" altLang="en-US" dirty="0"/>
          </a:p>
        </p:txBody>
      </p:sp>
      <p:sp>
        <p:nvSpPr>
          <p:cNvPr id="16" name="文本框 15"/>
          <p:cNvSpPr txBox="1"/>
          <p:nvPr/>
        </p:nvSpPr>
        <p:spPr>
          <a:xfrm>
            <a:off x="357888" y="4002618"/>
            <a:ext cx="1479892" cy="369332"/>
          </a:xfrm>
          <a:prstGeom prst="rect">
            <a:avLst/>
          </a:prstGeom>
          <a:noFill/>
        </p:spPr>
        <p:txBody>
          <a:bodyPr wrap="none" rtlCol="0">
            <a:spAutoFit/>
          </a:bodyPr>
          <a:lstStyle/>
          <a:p>
            <a:r>
              <a:rPr kumimoji="1" lang="en-US" altLang="zh-CN" dirty="0" smtClean="0"/>
              <a:t>7</a:t>
            </a:r>
            <a:r>
              <a:rPr kumimoji="1" lang="zh-CN" altLang="en-US" dirty="0" smtClean="0"/>
              <a:t>、开启</a:t>
            </a:r>
            <a:r>
              <a:rPr kumimoji="1" lang="en-US" altLang="zh-CN" dirty="0" err="1" smtClean="0"/>
              <a:t>Gzip</a:t>
            </a:r>
            <a:endParaRPr kumimoji="1" lang="zh-CN" altLang="en-US" dirty="0"/>
          </a:p>
        </p:txBody>
      </p:sp>
      <p:sp>
        <p:nvSpPr>
          <p:cNvPr id="17" name="文本框 16"/>
          <p:cNvSpPr txBox="1"/>
          <p:nvPr/>
        </p:nvSpPr>
        <p:spPr>
          <a:xfrm>
            <a:off x="357888" y="1362325"/>
            <a:ext cx="2672526" cy="369332"/>
          </a:xfrm>
          <a:prstGeom prst="rect">
            <a:avLst/>
          </a:prstGeom>
          <a:noFill/>
        </p:spPr>
        <p:txBody>
          <a:bodyPr wrap="none" rtlCol="0">
            <a:spAutoFit/>
          </a:bodyPr>
          <a:lstStyle/>
          <a:p>
            <a:r>
              <a:rPr kumimoji="1" lang="en-US" altLang="zh-CN" dirty="0" smtClean="0"/>
              <a:t>2</a:t>
            </a:r>
            <a:r>
              <a:rPr kumimoji="1" lang="zh-CN" altLang="en-US" dirty="0" smtClean="0"/>
              <a:t>、</a:t>
            </a:r>
            <a:r>
              <a:rPr kumimoji="1" lang="en-US" altLang="zh-CN" dirty="0" err="1" smtClean="0"/>
              <a:t>css</a:t>
            </a:r>
            <a:r>
              <a:rPr kumimoji="1" lang="zh-CN" altLang="en-US" dirty="0" smtClean="0"/>
              <a:t>放顶部，</a:t>
            </a:r>
            <a:r>
              <a:rPr kumimoji="1" lang="en-US" altLang="zh-CN" dirty="0" err="1" smtClean="0"/>
              <a:t>js</a:t>
            </a:r>
            <a:r>
              <a:rPr kumimoji="1" lang="zh-CN" altLang="en-US" dirty="0" smtClean="0"/>
              <a:t>放底部</a:t>
            </a:r>
            <a:endParaRPr kumimoji="1" lang="zh-CN" altLang="en-US" dirty="0"/>
          </a:p>
        </p:txBody>
      </p:sp>
      <p:sp>
        <p:nvSpPr>
          <p:cNvPr id="18" name="文本框 17"/>
          <p:cNvSpPr txBox="1"/>
          <p:nvPr/>
        </p:nvSpPr>
        <p:spPr>
          <a:xfrm>
            <a:off x="357888" y="2418443"/>
            <a:ext cx="3711272" cy="369332"/>
          </a:xfrm>
          <a:prstGeom prst="rect">
            <a:avLst/>
          </a:prstGeom>
          <a:noFill/>
        </p:spPr>
        <p:txBody>
          <a:bodyPr wrap="none" rtlCol="0">
            <a:spAutoFit/>
          </a:bodyPr>
          <a:lstStyle/>
          <a:p>
            <a:r>
              <a:rPr kumimoji="1" lang="en-US" altLang="zh-CN" dirty="0" smtClean="0"/>
              <a:t>4</a:t>
            </a:r>
            <a:r>
              <a:rPr kumimoji="1" lang="zh-CN" altLang="en-US" dirty="0" smtClean="0"/>
              <a:t>、</a:t>
            </a:r>
            <a:r>
              <a:rPr kumimoji="1" lang="en-US" altLang="zh-CN" dirty="0" err="1" smtClean="0"/>
              <a:t>js</a:t>
            </a:r>
            <a:r>
              <a:rPr kumimoji="1" lang="zh-CN" altLang="en-US" dirty="0" smtClean="0"/>
              <a:t>代码书写规范，注意内存优化</a:t>
            </a:r>
            <a:endParaRPr kumimoji="1" lang="zh-CN" altLang="en-US" dirty="0"/>
          </a:p>
        </p:txBody>
      </p:sp>
    </p:spTree>
    <p:extLst>
      <p:ext uri="{BB962C8B-B14F-4D97-AF65-F5344CB8AC3E}">
        <p14:creationId xmlns:p14="http://schemas.microsoft.com/office/powerpoint/2010/main" val="13698500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编号占位符 3"/>
          <p:cNvSpPr>
            <a:spLocks noGrp="1"/>
          </p:cNvSpPr>
          <p:nvPr>
            <p:ph type="sldNum" sz="quarter" idx="12"/>
          </p:nvPr>
        </p:nvSpPr>
        <p:spPr/>
        <p:txBody>
          <a:bodyPr/>
          <a:lstStyle/>
          <a:p>
            <a:fld id="{66BA2CA0-7482-E041-A3A2-16017A68AF1E}" type="slidenum">
              <a:rPr kumimoji="1" lang="zh-CN" altLang="en-US" smtClean="0"/>
              <a:t>66</a:t>
            </a:fld>
            <a:endParaRPr kumimoji="1" lang="zh-CN" altLang="en-US"/>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48636" y="51470"/>
            <a:ext cx="6361885" cy="4979874"/>
          </a:xfrm>
          <a:prstGeom prst="rect">
            <a:avLst/>
          </a:prstGeom>
        </p:spPr>
      </p:pic>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4405" y="509192"/>
            <a:ext cx="5070347" cy="4125636"/>
          </a:xfrm>
          <a:prstGeom prst="rect">
            <a:avLst/>
          </a:prstGeom>
        </p:spPr>
      </p:pic>
      <p:sp>
        <p:nvSpPr>
          <p:cNvPr id="14" name="标题 1"/>
          <p:cNvSpPr>
            <a:spLocks noGrp="1"/>
          </p:cNvSpPr>
          <p:nvPr>
            <p:ph type="title"/>
          </p:nvPr>
        </p:nvSpPr>
        <p:spPr>
          <a:xfrm>
            <a:off x="23540" y="195486"/>
            <a:ext cx="7248525" cy="514350"/>
          </a:xfrm>
        </p:spPr>
        <p:txBody>
          <a:bodyPr/>
          <a:lstStyle/>
          <a:p>
            <a:r>
              <a:rPr kumimoji="1" lang="en-US" altLang="zh-CN" dirty="0" smtClean="0"/>
              <a:t>19.2 </a:t>
            </a:r>
            <a:r>
              <a:rPr kumimoji="1" lang="zh-CN" altLang="en-US" dirty="0" smtClean="0"/>
              <a:t>对比</a:t>
            </a:r>
            <a:endParaRPr kumimoji="1" lang="zh-CN" altLang="en-US" dirty="0"/>
          </a:p>
        </p:txBody>
      </p:sp>
    </p:spTree>
    <p:extLst>
      <p:ext uri="{BB962C8B-B14F-4D97-AF65-F5344CB8AC3E}">
        <p14:creationId xmlns:p14="http://schemas.microsoft.com/office/powerpoint/2010/main" val="3877172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8" fill="hold" nodeType="clickEffect">
                                  <p:stCondLst>
                                    <p:cond delay="0"/>
                                  </p:stCondLst>
                                  <p:childTnLst>
                                    <p:anim calcmode="lin" valueType="num">
                                      <p:cBhvr additive="base">
                                        <p:cTn id="12" dur="500"/>
                                        <p:tgtEl>
                                          <p:spTgt spid="6"/>
                                        </p:tgtEl>
                                        <p:attrNameLst>
                                          <p:attrName>ppt_x</p:attrName>
                                        </p:attrNameLst>
                                      </p:cBhvr>
                                      <p:tavLst>
                                        <p:tav tm="0">
                                          <p:val>
                                            <p:strVal val="ppt_x"/>
                                          </p:val>
                                        </p:tav>
                                        <p:tav tm="100000">
                                          <p:val>
                                            <p:strVal val="0-ppt_w/2"/>
                                          </p:val>
                                        </p:tav>
                                      </p:tavLst>
                                    </p:anim>
                                    <p:anim calcmode="lin" valueType="num">
                                      <p:cBhvr additive="base">
                                        <p:cTn id="13" dur="500"/>
                                        <p:tgtEl>
                                          <p:spTgt spid="6"/>
                                        </p:tgtEl>
                                        <p:attrNameLst>
                                          <p:attrName>ppt_y</p:attrName>
                                        </p:attrNameLst>
                                      </p:cBhvr>
                                      <p:tavLst>
                                        <p:tav tm="0">
                                          <p:val>
                                            <p:strVal val="ppt_y"/>
                                          </p:val>
                                        </p:tav>
                                        <p:tav tm="100000">
                                          <p:val>
                                            <p:strVal val="ppt_y"/>
                                          </p:val>
                                        </p:tav>
                                      </p:tavLst>
                                    </p:anim>
                                    <p:set>
                                      <p:cBhvr>
                                        <p:cTn id="14" dur="1" fill="hold">
                                          <p:stCondLst>
                                            <p:cond delay="499"/>
                                          </p:stCondLst>
                                        </p:cTn>
                                        <p:tgtEl>
                                          <p:spTgt spid="6"/>
                                        </p:tgtEl>
                                        <p:attrNameLst>
                                          <p:attrName>style.visibility</p:attrName>
                                        </p:attrNameLst>
                                      </p:cBhvr>
                                      <p:to>
                                        <p:strVal val="hidden"/>
                                      </p:to>
                                    </p:set>
                                  </p:childTnLst>
                                </p:cTn>
                              </p:par>
                            </p:childTnLst>
                          </p:cTn>
                        </p:par>
                        <p:par>
                          <p:cTn id="15" fill="hold">
                            <p:stCondLst>
                              <p:cond delay="500"/>
                            </p:stCondLst>
                            <p:childTnLst>
                              <p:par>
                                <p:cTn id="16" presetID="2" presetClass="entr" presetSubtype="2" fill="hold" nodeType="afterEffect">
                                  <p:stCondLst>
                                    <p:cond delay="0"/>
                                  </p:stCondLst>
                                  <p:childTnLst>
                                    <p:set>
                                      <p:cBhvr>
                                        <p:cTn id="17" dur="1" fill="hold">
                                          <p:stCondLst>
                                            <p:cond delay="0"/>
                                          </p:stCondLst>
                                        </p:cTn>
                                        <p:tgtEl>
                                          <p:spTgt spid="3"/>
                                        </p:tgtEl>
                                        <p:attrNameLst>
                                          <p:attrName>style.visibility</p:attrName>
                                        </p:attrNameLst>
                                      </p:cBhvr>
                                      <p:to>
                                        <p:strVal val="visible"/>
                                      </p:to>
                                    </p:set>
                                    <p:anim calcmode="lin" valueType="num">
                                      <p:cBhvr additive="base">
                                        <p:cTn id="18" dur="500" fill="hold"/>
                                        <p:tgtEl>
                                          <p:spTgt spid="3"/>
                                        </p:tgtEl>
                                        <p:attrNameLst>
                                          <p:attrName>ppt_x</p:attrName>
                                        </p:attrNameLst>
                                      </p:cBhvr>
                                      <p:tavLst>
                                        <p:tav tm="0">
                                          <p:val>
                                            <p:strVal val="1+#ppt_w/2"/>
                                          </p:val>
                                        </p:tav>
                                        <p:tav tm="100000">
                                          <p:val>
                                            <p:strVal val="#ppt_x"/>
                                          </p:val>
                                        </p:tav>
                                      </p:tavLst>
                                    </p:anim>
                                    <p:anim calcmode="lin" valueType="num">
                                      <p:cBhvr additive="base">
                                        <p:cTn id="19"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xit" presetSubtype="8" fill="hold" nodeType="clickEffect">
                                  <p:stCondLst>
                                    <p:cond delay="0"/>
                                  </p:stCondLst>
                                  <p:childTnLst>
                                    <p:anim calcmode="lin" valueType="num">
                                      <p:cBhvr additive="base">
                                        <p:cTn id="23" dur="500"/>
                                        <p:tgtEl>
                                          <p:spTgt spid="3"/>
                                        </p:tgtEl>
                                        <p:attrNameLst>
                                          <p:attrName>ppt_x</p:attrName>
                                        </p:attrNameLst>
                                      </p:cBhvr>
                                      <p:tavLst>
                                        <p:tav tm="0">
                                          <p:val>
                                            <p:strVal val="ppt_x"/>
                                          </p:val>
                                        </p:tav>
                                        <p:tav tm="100000">
                                          <p:val>
                                            <p:strVal val="0-ppt_w/2"/>
                                          </p:val>
                                        </p:tav>
                                      </p:tavLst>
                                    </p:anim>
                                    <p:anim calcmode="lin" valueType="num">
                                      <p:cBhvr additive="base">
                                        <p:cTn id="24" dur="500"/>
                                        <p:tgtEl>
                                          <p:spTgt spid="3"/>
                                        </p:tgtEl>
                                        <p:attrNameLst>
                                          <p:attrName>ppt_y</p:attrName>
                                        </p:attrNameLst>
                                      </p:cBhvr>
                                      <p:tavLst>
                                        <p:tav tm="0">
                                          <p:val>
                                            <p:strVal val="ppt_y"/>
                                          </p:val>
                                        </p:tav>
                                        <p:tav tm="100000">
                                          <p:val>
                                            <p:strVal val="ppt_y"/>
                                          </p:val>
                                        </p:tav>
                                      </p:tavLst>
                                    </p:anim>
                                    <p:set>
                                      <p:cBhvr>
                                        <p:cTn id="25" dur="1" fill="hold">
                                          <p:stCondLst>
                                            <p:cond delay="4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编号占位符 3"/>
          <p:cNvSpPr>
            <a:spLocks noGrp="1"/>
          </p:cNvSpPr>
          <p:nvPr>
            <p:ph type="sldNum" sz="quarter" idx="12"/>
          </p:nvPr>
        </p:nvSpPr>
        <p:spPr/>
        <p:txBody>
          <a:bodyPr/>
          <a:lstStyle/>
          <a:p>
            <a:fld id="{66BA2CA0-7482-E041-A3A2-16017A68AF1E}" type="slidenum">
              <a:rPr kumimoji="1" lang="zh-CN" altLang="en-US" smtClean="0"/>
              <a:t>67</a:t>
            </a:fld>
            <a:endParaRPr kumimoji="1" lang="zh-CN" altLang="en-US"/>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2282" y="51470"/>
            <a:ext cx="6574594" cy="4979874"/>
          </a:xfrm>
          <a:prstGeom prst="rect">
            <a:avLst/>
          </a:prstGeom>
        </p:spPr>
      </p:pic>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4405" y="51470"/>
            <a:ext cx="5070347" cy="5041081"/>
          </a:xfrm>
          <a:prstGeom prst="rect">
            <a:avLst/>
          </a:prstGeom>
        </p:spPr>
      </p:pic>
      <p:sp>
        <p:nvSpPr>
          <p:cNvPr id="7" name="标题 1"/>
          <p:cNvSpPr>
            <a:spLocks noGrp="1"/>
          </p:cNvSpPr>
          <p:nvPr>
            <p:ph type="title"/>
          </p:nvPr>
        </p:nvSpPr>
        <p:spPr>
          <a:xfrm>
            <a:off x="23540" y="195486"/>
            <a:ext cx="7248525" cy="514350"/>
          </a:xfrm>
        </p:spPr>
        <p:txBody>
          <a:bodyPr/>
          <a:lstStyle/>
          <a:p>
            <a:r>
              <a:rPr kumimoji="1" lang="en-US" altLang="zh-CN" dirty="0" smtClean="0"/>
              <a:t>19.3 </a:t>
            </a:r>
            <a:r>
              <a:rPr kumimoji="1" lang="zh-CN" altLang="en-US" dirty="0" smtClean="0"/>
              <a:t>对比</a:t>
            </a:r>
            <a:endParaRPr kumimoji="1" lang="zh-CN" altLang="en-US" dirty="0"/>
          </a:p>
        </p:txBody>
      </p:sp>
    </p:spTree>
    <p:extLst>
      <p:ext uri="{BB962C8B-B14F-4D97-AF65-F5344CB8AC3E}">
        <p14:creationId xmlns:p14="http://schemas.microsoft.com/office/powerpoint/2010/main" val="17442248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8" fill="hold" nodeType="clickEffect">
                                  <p:stCondLst>
                                    <p:cond delay="0"/>
                                  </p:stCondLst>
                                  <p:childTnLst>
                                    <p:anim calcmode="lin" valueType="num">
                                      <p:cBhvr additive="base">
                                        <p:cTn id="12" dur="500"/>
                                        <p:tgtEl>
                                          <p:spTgt spid="6"/>
                                        </p:tgtEl>
                                        <p:attrNameLst>
                                          <p:attrName>ppt_x</p:attrName>
                                        </p:attrNameLst>
                                      </p:cBhvr>
                                      <p:tavLst>
                                        <p:tav tm="0">
                                          <p:val>
                                            <p:strVal val="ppt_x"/>
                                          </p:val>
                                        </p:tav>
                                        <p:tav tm="100000">
                                          <p:val>
                                            <p:strVal val="0-ppt_w/2"/>
                                          </p:val>
                                        </p:tav>
                                      </p:tavLst>
                                    </p:anim>
                                    <p:anim calcmode="lin" valueType="num">
                                      <p:cBhvr additive="base">
                                        <p:cTn id="13" dur="500"/>
                                        <p:tgtEl>
                                          <p:spTgt spid="6"/>
                                        </p:tgtEl>
                                        <p:attrNameLst>
                                          <p:attrName>ppt_y</p:attrName>
                                        </p:attrNameLst>
                                      </p:cBhvr>
                                      <p:tavLst>
                                        <p:tav tm="0">
                                          <p:val>
                                            <p:strVal val="ppt_y"/>
                                          </p:val>
                                        </p:tav>
                                        <p:tav tm="100000">
                                          <p:val>
                                            <p:strVal val="ppt_y"/>
                                          </p:val>
                                        </p:tav>
                                      </p:tavLst>
                                    </p:anim>
                                    <p:set>
                                      <p:cBhvr>
                                        <p:cTn id="14" dur="1" fill="hold">
                                          <p:stCondLst>
                                            <p:cond delay="499"/>
                                          </p:stCondLst>
                                        </p:cTn>
                                        <p:tgtEl>
                                          <p:spTgt spid="6"/>
                                        </p:tgtEl>
                                        <p:attrNameLst>
                                          <p:attrName>style.visibility</p:attrName>
                                        </p:attrNameLst>
                                      </p:cBhvr>
                                      <p:to>
                                        <p:strVal val="hidden"/>
                                      </p:to>
                                    </p:set>
                                  </p:childTnLst>
                                </p:cTn>
                              </p:par>
                            </p:childTnLst>
                          </p:cTn>
                        </p:par>
                        <p:par>
                          <p:cTn id="15" fill="hold">
                            <p:stCondLst>
                              <p:cond delay="500"/>
                            </p:stCondLst>
                            <p:childTnLst>
                              <p:par>
                                <p:cTn id="16" presetID="2" presetClass="entr" presetSubtype="2" fill="hold" nodeType="afterEffect">
                                  <p:stCondLst>
                                    <p:cond delay="0"/>
                                  </p:stCondLst>
                                  <p:childTnLst>
                                    <p:set>
                                      <p:cBhvr>
                                        <p:cTn id="17" dur="1" fill="hold">
                                          <p:stCondLst>
                                            <p:cond delay="0"/>
                                          </p:stCondLst>
                                        </p:cTn>
                                        <p:tgtEl>
                                          <p:spTgt spid="3"/>
                                        </p:tgtEl>
                                        <p:attrNameLst>
                                          <p:attrName>style.visibility</p:attrName>
                                        </p:attrNameLst>
                                      </p:cBhvr>
                                      <p:to>
                                        <p:strVal val="visible"/>
                                      </p:to>
                                    </p:set>
                                    <p:anim calcmode="lin" valueType="num">
                                      <p:cBhvr additive="base">
                                        <p:cTn id="18" dur="500" fill="hold"/>
                                        <p:tgtEl>
                                          <p:spTgt spid="3"/>
                                        </p:tgtEl>
                                        <p:attrNameLst>
                                          <p:attrName>ppt_x</p:attrName>
                                        </p:attrNameLst>
                                      </p:cBhvr>
                                      <p:tavLst>
                                        <p:tav tm="0">
                                          <p:val>
                                            <p:strVal val="1+#ppt_w/2"/>
                                          </p:val>
                                        </p:tav>
                                        <p:tav tm="100000">
                                          <p:val>
                                            <p:strVal val="#ppt_x"/>
                                          </p:val>
                                        </p:tav>
                                      </p:tavLst>
                                    </p:anim>
                                    <p:anim calcmode="lin" valueType="num">
                                      <p:cBhvr additive="base">
                                        <p:cTn id="19"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xit" presetSubtype="8" fill="hold" nodeType="clickEffect">
                                  <p:stCondLst>
                                    <p:cond delay="0"/>
                                  </p:stCondLst>
                                  <p:childTnLst>
                                    <p:anim calcmode="lin" valueType="num">
                                      <p:cBhvr additive="base">
                                        <p:cTn id="23" dur="500"/>
                                        <p:tgtEl>
                                          <p:spTgt spid="3"/>
                                        </p:tgtEl>
                                        <p:attrNameLst>
                                          <p:attrName>ppt_x</p:attrName>
                                        </p:attrNameLst>
                                      </p:cBhvr>
                                      <p:tavLst>
                                        <p:tav tm="0">
                                          <p:val>
                                            <p:strVal val="ppt_x"/>
                                          </p:val>
                                        </p:tav>
                                        <p:tav tm="100000">
                                          <p:val>
                                            <p:strVal val="0-ppt_w/2"/>
                                          </p:val>
                                        </p:tav>
                                      </p:tavLst>
                                    </p:anim>
                                    <p:anim calcmode="lin" valueType="num">
                                      <p:cBhvr additive="base">
                                        <p:cTn id="24" dur="500"/>
                                        <p:tgtEl>
                                          <p:spTgt spid="3"/>
                                        </p:tgtEl>
                                        <p:attrNameLst>
                                          <p:attrName>ppt_y</p:attrName>
                                        </p:attrNameLst>
                                      </p:cBhvr>
                                      <p:tavLst>
                                        <p:tav tm="0">
                                          <p:val>
                                            <p:strVal val="ppt_y"/>
                                          </p:val>
                                        </p:tav>
                                        <p:tav tm="100000">
                                          <p:val>
                                            <p:strVal val="ppt_y"/>
                                          </p:val>
                                        </p:tav>
                                      </p:tavLst>
                                    </p:anim>
                                    <p:set>
                                      <p:cBhvr>
                                        <p:cTn id="25" dur="1" fill="hold">
                                          <p:stCondLst>
                                            <p:cond delay="4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493140" y="2177576"/>
            <a:ext cx="3647661" cy="466182"/>
          </a:xfrm>
        </p:spPr>
        <p:txBody>
          <a:bodyPr>
            <a:noAutofit/>
          </a:bodyPr>
          <a:lstStyle/>
          <a:p>
            <a:pPr algn="l"/>
            <a:r>
              <a:rPr kumimoji="1" lang="en-US" altLang="zh-CN" sz="3600" dirty="0" smtClean="0"/>
              <a:t>20. </a:t>
            </a:r>
            <a:r>
              <a:rPr kumimoji="1" lang="zh-CN" altLang="en-US" sz="3600" dirty="0" smtClean="0"/>
              <a:t>脚手架</a:t>
            </a:r>
            <a:r>
              <a:rPr lang="en-US" altLang="zh-CN" sz="3600" dirty="0"/>
              <a:t> </a:t>
            </a:r>
            <a:endParaRPr kumimoji="1" lang="zh-CN" altLang="en-US" sz="3300" dirty="0"/>
          </a:p>
        </p:txBody>
      </p:sp>
      <p:grpSp>
        <p:nvGrpSpPr>
          <p:cNvPr id="20" name="组 19"/>
          <p:cNvGrpSpPr/>
          <p:nvPr/>
        </p:nvGrpSpPr>
        <p:grpSpPr>
          <a:xfrm>
            <a:off x="2843808" y="1779662"/>
            <a:ext cx="1282146" cy="1286438"/>
            <a:chOff x="1358350" y="2585002"/>
            <a:chExt cx="1709528" cy="1715250"/>
          </a:xfrm>
        </p:grpSpPr>
        <p:cxnSp>
          <p:nvCxnSpPr>
            <p:cNvPr id="10" name="直线连接符 9"/>
            <p:cNvCxnSpPr/>
            <p:nvPr/>
          </p:nvCxnSpPr>
          <p:spPr>
            <a:xfrm>
              <a:off x="1378226" y="2585002"/>
              <a:ext cx="0" cy="170307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直线连接符 10"/>
            <p:cNvCxnSpPr/>
            <p:nvPr/>
          </p:nvCxnSpPr>
          <p:spPr>
            <a:xfrm>
              <a:off x="1358350" y="2604882"/>
              <a:ext cx="1702904" cy="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 name="直线连接符 13"/>
            <p:cNvCxnSpPr/>
            <p:nvPr/>
          </p:nvCxnSpPr>
          <p:spPr>
            <a:xfrm>
              <a:off x="1364974" y="4274820"/>
              <a:ext cx="1702904" cy="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 name="直线连接符 14"/>
            <p:cNvCxnSpPr/>
            <p:nvPr/>
          </p:nvCxnSpPr>
          <p:spPr>
            <a:xfrm>
              <a:off x="3034750" y="2591187"/>
              <a:ext cx="6624" cy="211207"/>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9" name="直线连接符 18"/>
            <p:cNvCxnSpPr/>
            <p:nvPr/>
          </p:nvCxnSpPr>
          <p:spPr>
            <a:xfrm>
              <a:off x="3041672" y="4089045"/>
              <a:ext cx="6624" cy="211207"/>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21" name="副标题 2"/>
          <p:cNvSpPr txBox="1">
            <a:spLocks/>
          </p:cNvSpPr>
          <p:nvPr/>
        </p:nvSpPr>
        <p:spPr>
          <a:xfrm>
            <a:off x="5092065" y="3229470"/>
            <a:ext cx="1985545" cy="359764"/>
          </a:xfrm>
          <a:prstGeom prst="rect">
            <a:avLst/>
          </a:prstGeom>
        </p:spPr>
        <p:txBody>
          <a:bodyPr vert="horz" lIns="68580" tIns="34290" rIns="68580" bIns="34290" rtlCol="0">
            <a:norm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lgn="l"/>
            <a:endParaRPr kumimoji="1" lang="zh-CN" altLang="en-US" sz="1800" dirty="0"/>
          </a:p>
        </p:txBody>
      </p:sp>
    </p:spTree>
    <p:extLst>
      <p:ext uri="{BB962C8B-B14F-4D97-AF65-F5344CB8AC3E}">
        <p14:creationId xmlns:p14="http://schemas.microsoft.com/office/powerpoint/2010/main" val="747983652"/>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编号占位符 3"/>
          <p:cNvSpPr>
            <a:spLocks noGrp="1"/>
          </p:cNvSpPr>
          <p:nvPr>
            <p:ph type="sldNum" sz="quarter" idx="12"/>
          </p:nvPr>
        </p:nvSpPr>
        <p:spPr/>
        <p:txBody>
          <a:bodyPr/>
          <a:lstStyle/>
          <a:p>
            <a:fld id="{66BA2CA0-7482-E041-A3A2-16017A68AF1E}" type="slidenum">
              <a:rPr kumimoji="1" lang="zh-CN" altLang="en-US" smtClean="0"/>
              <a:t>69</a:t>
            </a:fld>
            <a:endParaRPr kumimoji="1" lang="zh-CN" altLang="en-US"/>
          </a:p>
        </p:txBody>
      </p:sp>
      <p:sp>
        <p:nvSpPr>
          <p:cNvPr id="5" name="内容占位符 2"/>
          <p:cNvSpPr>
            <a:spLocks noGrp="1"/>
          </p:cNvSpPr>
          <p:nvPr>
            <p:ph idx="1"/>
          </p:nvPr>
        </p:nvSpPr>
        <p:spPr>
          <a:xfrm>
            <a:off x="623892" y="771550"/>
            <a:ext cx="7836540" cy="3672408"/>
          </a:xfrm>
        </p:spPr>
        <p:txBody>
          <a:bodyPr/>
          <a:lstStyle/>
          <a:p>
            <a:pPr marL="0" indent="0">
              <a:buNone/>
            </a:pPr>
            <a:r>
              <a:rPr kumimoji="1" lang="en-US" altLang="zh-CN" sz="2000" b="0" dirty="0" smtClean="0">
                <a:solidFill>
                  <a:schemeClr val="tx1"/>
                </a:solidFill>
                <a:latin typeface="微软雅黑" panose="020B0503020204020204" pitchFamily="34" charset="-122"/>
                <a:ea typeface="微软雅黑" panose="020B0503020204020204" pitchFamily="34" charset="-122"/>
              </a:rPr>
              <a:t>star-</a:t>
            </a:r>
            <a:r>
              <a:rPr kumimoji="1" lang="en-US" altLang="zh-CN" sz="2000" b="0" dirty="0" err="1" smtClean="0">
                <a:solidFill>
                  <a:schemeClr val="tx1"/>
                </a:solidFill>
                <a:latin typeface="微软雅黑" panose="020B0503020204020204" pitchFamily="34" charset="-122"/>
                <a:ea typeface="微软雅黑" panose="020B0503020204020204" pitchFamily="34" charset="-122"/>
              </a:rPr>
              <a:t>initReact</a:t>
            </a:r>
            <a:r>
              <a:rPr kumimoji="1" lang="zh-CN" altLang="en-US" sz="2000" b="0" dirty="0" smtClean="0">
                <a:solidFill>
                  <a:schemeClr val="tx1"/>
                </a:solidFill>
                <a:latin typeface="微软雅黑" panose="020B0503020204020204" pitchFamily="34" charset="-122"/>
                <a:ea typeface="微软雅黑" panose="020B0503020204020204" pitchFamily="34" charset="-122"/>
              </a:rPr>
              <a:t> </a:t>
            </a:r>
          </a:p>
          <a:p>
            <a:pPr marL="0" lvl="1" indent="0">
              <a:buClr>
                <a:schemeClr val="accent4"/>
              </a:buClr>
              <a:buSzPct val="125000"/>
              <a:buNone/>
            </a:pPr>
            <a:r>
              <a:rPr kumimoji="1" lang="zh-CN" altLang="en-US" sz="2000" b="0" dirty="0">
                <a:solidFill>
                  <a:schemeClr val="tx1"/>
                </a:solidFill>
                <a:latin typeface="微软雅黑" panose="020B0503020204020204" pitchFamily="34" charset="-122"/>
                <a:ea typeface="微软雅黑" panose="020B0503020204020204" pitchFamily="34" charset="-122"/>
              </a:rPr>
              <a:t>	</a:t>
            </a:r>
            <a:r>
              <a:rPr kumimoji="1" lang="zh-CN" altLang="en-US" sz="2000" b="0" dirty="0" smtClean="0">
                <a:solidFill>
                  <a:schemeClr val="tx1"/>
                </a:solidFill>
                <a:latin typeface="微软雅黑" panose="020B0503020204020204" pitchFamily="34" charset="-122"/>
                <a:ea typeface="微软雅黑" panose="020B0503020204020204" pitchFamily="34" charset="-122"/>
              </a:rPr>
              <a:t>为了快速生成项目，用</a:t>
            </a:r>
            <a:r>
              <a:rPr kumimoji="1" lang="en-US" altLang="zh-CN" sz="2000" b="0" dirty="0" smtClean="0">
                <a:solidFill>
                  <a:schemeClr val="tx1"/>
                </a:solidFill>
                <a:latin typeface="微软雅黑" panose="020B0503020204020204" pitchFamily="34" charset="-122"/>
                <a:ea typeface="微软雅黑" panose="020B0503020204020204" pitchFamily="34" charset="-122"/>
              </a:rPr>
              <a:t>Node</a:t>
            </a:r>
            <a:r>
              <a:rPr kumimoji="1" lang="zh-CN" altLang="en-US" sz="2000" b="0" dirty="0" smtClean="0">
                <a:solidFill>
                  <a:schemeClr val="tx1"/>
                </a:solidFill>
                <a:latin typeface="微软雅黑" panose="020B0503020204020204" pitchFamily="34" charset="-122"/>
                <a:ea typeface="微软雅黑" panose="020B0503020204020204" pitchFamily="34" charset="-122"/>
              </a:rPr>
              <a:t>写了一个脚手架，可以迅速帮助搭建</a:t>
            </a:r>
            <a:r>
              <a:rPr kumimoji="1" lang="en-US" altLang="zh-CN" sz="2000" b="0" dirty="0" smtClean="0">
                <a:solidFill>
                  <a:schemeClr val="tx1"/>
                </a:solidFill>
                <a:latin typeface="微软雅黑" panose="020B0503020204020204" pitchFamily="34" charset="-122"/>
                <a:ea typeface="微软雅黑" panose="020B0503020204020204" pitchFamily="34" charset="-122"/>
              </a:rPr>
              <a:t>React</a:t>
            </a:r>
            <a:r>
              <a:rPr kumimoji="1" lang="zh-CN" altLang="en-US" sz="2000" b="0" dirty="0" smtClean="0">
                <a:solidFill>
                  <a:schemeClr val="tx1"/>
                </a:solidFill>
                <a:latin typeface="微软雅黑" panose="020B0503020204020204" pitchFamily="34" charset="-122"/>
                <a:ea typeface="微软雅黑" panose="020B0503020204020204" pitchFamily="34" charset="-122"/>
              </a:rPr>
              <a:t>项目</a:t>
            </a:r>
          </a:p>
          <a:p>
            <a:pPr marL="0" lvl="1" indent="0">
              <a:buClr>
                <a:schemeClr val="accent4"/>
              </a:buClr>
              <a:buSzPct val="125000"/>
              <a:buNone/>
            </a:pPr>
            <a:r>
              <a:rPr kumimoji="1" lang="zh-CN" altLang="en-US" dirty="0">
                <a:solidFill>
                  <a:schemeClr val="tx1"/>
                </a:solidFill>
                <a:latin typeface="微软雅黑" panose="020B0503020204020204" pitchFamily="34" charset="-122"/>
                <a:ea typeface="微软雅黑" panose="020B0503020204020204" pitchFamily="34" charset="-122"/>
              </a:rPr>
              <a:t>	</a:t>
            </a:r>
            <a:r>
              <a:rPr kumimoji="1" lang="zh-CN" altLang="en-US" dirty="0" smtClean="0">
                <a:solidFill>
                  <a:schemeClr val="tx1"/>
                </a:solidFill>
                <a:latin typeface="微软雅黑" panose="020B0503020204020204" pitchFamily="34" charset="-122"/>
                <a:ea typeface="微软雅黑" panose="020B0503020204020204" pitchFamily="34" charset="-122"/>
              </a:rPr>
              <a:t>地址：</a:t>
            </a:r>
            <a:r>
              <a:rPr kumimoji="1" lang="en-US" altLang="zh-CN" dirty="0">
                <a:solidFill>
                  <a:schemeClr val="tx1"/>
                </a:solidFill>
                <a:latin typeface="微软雅黑" panose="020B0503020204020204" pitchFamily="34" charset="-122"/>
                <a:ea typeface="微软雅黑" panose="020B0503020204020204" pitchFamily="34" charset="-122"/>
                <a:hlinkClick r:id="rId3"/>
              </a:rPr>
              <a:t>https://</a:t>
            </a:r>
            <a:r>
              <a:rPr kumimoji="1" lang="en-US" altLang="zh-CN" dirty="0" err="1">
                <a:solidFill>
                  <a:schemeClr val="tx1"/>
                </a:solidFill>
                <a:latin typeface="微软雅黑" panose="020B0503020204020204" pitchFamily="34" charset="-122"/>
                <a:ea typeface="微软雅黑" panose="020B0503020204020204" pitchFamily="34" charset="-122"/>
                <a:hlinkClick r:id="rId3"/>
              </a:rPr>
              <a:t>www.npmjs.com</a:t>
            </a:r>
            <a:r>
              <a:rPr kumimoji="1" lang="en-US" altLang="zh-CN" dirty="0">
                <a:solidFill>
                  <a:schemeClr val="tx1"/>
                </a:solidFill>
                <a:latin typeface="微软雅黑" panose="020B0503020204020204" pitchFamily="34" charset="-122"/>
                <a:ea typeface="微软雅黑" panose="020B0503020204020204" pitchFamily="34" charset="-122"/>
                <a:hlinkClick r:id="rId3"/>
              </a:rPr>
              <a:t>/package/star-</a:t>
            </a:r>
            <a:r>
              <a:rPr kumimoji="1" lang="en-US" altLang="zh-CN" dirty="0" err="1">
                <a:solidFill>
                  <a:schemeClr val="tx1"/>
                </a:solidFill>
                <a:latin typeface="微软雅黑" panose="020B0503020204020204" pitchFamily="34" charset="-122"/>
                <a:ea typeface="微软雅黑" panose="020B0503020204020204" pitchFamily="34" charset="-122"/>
                <a:hlinkClick r:id="rId3"/>
              </a:rPr>
              <a:t>initReact</a:t>
            </a:r>
            <a:endParaRPr kumimoji="1" lang="zh-CN" altLang="en-US" sz="2000" b="0" dirty="0" smtClean="0">
              <a:solidFill>
                <a:schemeClr val="tx1"/>
              </a:solidFill>
              <a:latin typeface="微软雅黑" panose="020B0503020204020204" pitchFamily="34" charset="-122"/>
              <a:ea typeface="微软雅黑" panose="020B0503020204020204" pitchFamily="34" charset="-122"/>
            </a:endParaRPr>
          </a:p>
          <a:p>
            <a:pPr marL="0" lvl="1" indent="0">
              <a:buClr>
                <a:schemeClr val="accent4"/>
              </a:buClr>
              <a:buSzPct val="125000"/>
              <a:buNone/>
            </a:pPr>
            <a:endParaRPr kumimoji="1" lang="zh-CN" altLang="en-US" sz="2000" b="0" dirty="0" smtClean="0">
              <a:solidFill>
                <a:schemeClr val="tx1"/>
              </a:solidFill>
              <a:latin typeface="微软雅黑" panose="020B0503020204020204" pitchFamily="34" charset="-122"/>
              <a:ea typeface="微软雅黑" panose="020B0503020204020204" pitchFamily="34" charset="-122"/>
            </a:endParaRPr>
          </a:p>
          <a:p>
            <a:pPr marL="0" indent="0">
              <a:buNone/>
            </a:pPr>
            <a:r>
              <a:rPr kumimoji="1" lang="zh-CN" altLang="en-US" sz="2000" b="0" dirty="0" smtClean="0">
                <a:solidFill>
                  <a:schemeClr val="tx1"/>
                </a:solidFill>
                <a:latin typeface="微软雅黑" panose="020B0503020204020204" pitchFamily="34" charset="-122"/>
                <a:ea typeface="微软雅黑" panose="020B0503020204020204" pitchFamily="34" charset="-122"/>
              </a:rPr>
              <a:t>安装方式</a:t>
            </a:r>
            <a:r>
              <a:rPr kumimoji="1" lang="en-US" altLang="zh-CN" sz="2000" b="0" dirty="0" smtClean="0">
                <a:solidFill>
                  <a:schemeClr val="tx1"/>
                </a:solidFill>
                <a:latin typeface="微软雅黑" panose="020B0503020204020204" pitchFamily="34" charset="-122"/>
                <a:ea typeface="微软雅黑" panose="020B0503020204020204" pitchFamily="34" charset="-122"/>
              </a:rPr>
              <a:t>(</a:t>
            </a:r>
            <a:r>
              <a:rPr kumimoji="1" lang="zh-CN" altLang="en-US" sz="2000" b="0" dirty="0" smtClean="0">
                <a:solidFill>
                  <a:schemeClr val="tx1"/>
                </a:solidFill>
                <a:latin typeface="微软雅黑" panose="020B0503020204020204" pitchFamily="34" charset="-122"/>
                <a:ea typeface="微软雅黑" panose="020B0503020204020204" pitchFamily="34" charset="-122"/>
              </a:rPr>
              <a:t>默认已安装</a:t>
            </a:r>
            <a:r>
              <a:rPr kumimoji="1" lang="en-US" altLang="zh-CN" sz="2000" b="0" dirty="0" smtClean="0">
                <a:solidFill>
                  <a:schemeClr val="tx1"/>
                </a:solidFill>
                <a:latin typeface="微软雅黑" panose="020B0503020204020204" pitchFamily="34" charset="-122"/>
                <a:ea typeface="微软雅黑" panose="020B0503020204020204" pitchFamily="34" charset="-122"/>
              </a:rPr>
              <a:t>NPM)</a:t>
            </a:r>
            <a:endParaRPr kumimoji="1" lang="zh-CN" altLang="en-US" sz="2000" b="0" dirty="0" smtClean="0">
              <a:solidFill>
                <a:schemeClr val="tx1"/>
              </a:solidFill>
              <a:latin typeface="微软雅黑" panose="020B0503020204020204" pitchFamily="34" charset="-122"/>
              <a:ea typeface="微软雅黑" panose="020B0503020204020204" pitchFamily="34" charset="-122"/>
            </a:endParaRPr>
          </a:p>
          <a:p>
            <a:pPr marL="0" lvl="1" indent="0">
              <a:buClr>
                <a:schemeClr val="accent4"/>
              </a:buClr>
              <a:buSzPct val="125000"/>
              <a:buNone/>
            </a:pPr>
            <a:r>
              <a:rPr lang="zh-CN" altLang="en-US" sz="1600" dirty="0" smtClean="0"/>
              <a:t>	</a:t>
            </a:r>
            <a:r>
              <a:rPr lang="en-US" altLang="zh-CN" sz="1600" dirty="0" err="1" smtClean="0"/>
              <a:t>npm</a:t>
            </a:r>
            <a:r>
              <a:rPr lang="zh-CN" altLang="en-US" sz="1600" dirty="0" smtClean="0"/>
              <a:t> </a:t>
            </a:r>
            <a:r>
              <a:rPr lang="en-US" altLang="zh-CN" sz="1600" dirty="0" err="1" smtClean="0"/>
              <a:t>i</a:t>
            </a:r>
            <a:r>
              <a:rPr lang="zh-CN" altLang="en-US" sz="1600" dirty="0" smtClean="0"/>
              <a:t> </a:t>
            </a:r>
            <a:r>
              <a:rPr lang="en-US" altLang="zh-CN" sz="1600" dirty="0" smtClean="0"/>
              <a:t>–g</a:t>
            </a:r>
            <a:r>
              <a:rPr lang="zh-CN" altLang="en-US" sz="1600" dirty="0" smtClean="0"/>
              <a:t> </a:t>
            </a:r>
            <a:r>
              <a:rPr lang="en-US" altLang="zh-CN" sz="1600" dirty="0" smtClean="0"/>
              <a:t>star-</a:t>
            </a:r>
            <a:r>
              <a:rPr lang="en-US" altLang="zh-CN" sz="1600" dirty="0" err="1" smtClean="0"/>
              <a:t>initReact</a:t>
            </a:r>
            <a:r>
              <a:rPr lang="zh-CN" altLang="en-US" sz="1600" dirty="0" smtClean="0"/>
              <a:t> </a:t>
            </a:r>
            <a:r>
              <a:rPr lang="en-US" altLang="zh-CN" sz="1600" dirty="0" err="1" smtClean="0"/>
              <a:t>webpack</a:t>
            </a:r>
            <a:r>
              <a:rPr lang="zh-CN" altLang="en-US" sz="1600" dirty="0" smtClean="0"/>
              <a:t> </a:t>
            </a:r>
            <a:r>
              <a:rPr lang="en-US" altLang="zh-CN" sz="1600" dirty="0" smtClean="0"/>
              <a:t>babel-cli</a:t>
            </a:r>
            <a:r>
              <a:rPr lang="zh-CN" altLang="en-US" sz="1600" dirty="0" smtClean="0"/>
              <a:t> </a:t>
            </a:r>
            <a:r>
              <a:rPr lang="en-US" altLang="zh-CN" sz="1600" smtClean="0"/>
              <a:t>rimraf</a:t>
            </a:r>
            <a:endParaRPr lang="zh-CN" altLang="en-US" sz="1600" dirty="0" smtClean="0"/>
          </a:p>
          <a:p>
            <a:pPr marL="0" lvl="1" indent="0">
              <a:buClr>
                <a:schemeClr val="accent4"/>
              </a:buClr>
              <a:buSzPct val="125000"/>
              <a:buNone/>
            </a:pPr>
            <a:r>
              <a:rPr kumimoji="1" lang="zh-CN" altLang="en-US" sz="1600" b="0" dirty="0">
                <a:solidFill>
                  <a:schemeClr val="tx1"/>
                </a:solidFill>
                <a:latin typeface="微软雅黑" panose="020B0503020204020204" pitchFamily="34" charset="-122"/>
                <a:ea typeface="微软雅黑" panose="020B0503020204020204" pitchFamily="34" charset="-122"/>
              </a:rPr>
              <a:t>	</a:t>
            </a:r>
            <a:r>
              <a:rPr kumimoji="1" lang="en-US" altLang="zh-CN" sz="1600" b="0" dirty="0" smtClean="0">
                <a:solidFill>
                  <a:schemeClr val="tx1"/>
                </a:solidFill>
                <a:latin typeface="微软雅黑" panose="020B0503020204020204" pitchFamily="34" charset="-122"/>
                <a:ea typeface="微软雅黑" panose="020B0503020204020204" pitchFamily="34" charset="-122"/>
              </a:rPr>
              <a:t>star-</a:t>
            </a:r>
            <a:r>
              <a:rPr kumimoji="1" lang="en-US" altLang="zh-CN" sz="1600" b="0" dirty="0" err="1" smtClean="0">
                <a:solidFill>
                  <a:schemeClr val="tx1"/>
                </a:solidFill>
                <a:latin typeface="微软雅黑" panose="020B0503020204020204" pitchFamily="34" charset="-122"/>
                <a:ea typeface="微软雅黑" panose="020B0503020204020204" pitchFamily="34" charset="-122"/>
              </a:rPr>
              <a:t>initReact</a:t>
            </a:r>
            <a:endParaRPr kumimoji="1" lang="zh-CN" altLang="en-US" sz="1600" b="0" dirty="0">
              <a:solidFill>
                <a:schemeClr val="tx1"/>
              </a:solidFill>
              <a:latin typeface="微软雅黑" panose="020B0503020204020204" pitchFamily="34" charset="-122"/>
              <a:ea typeface="微软雅黑" panose="020B0503020204020204" pitchFamily="34" charset="-122"/>
            </a:endParaRPr>
          </a:p>
          <a:p>
            <a:pPr marL="182880" lvl="1" indent="0">
              <a:buNone/>
            </a:pPr>
            <a:endParaRPr kumimoji="1" lang="zh-CN" altLang="en-US" sz="1600" b="0" dirty="0" smtClean="0">
              <a:solidFill>
                <a:schemeClr val="tx1"/>
              </a:solidFill>
              <a:latin typeface="微软雅黑" panose="020B0503020204020204" pitchFamily="34" charset="-122"/>
              <a:ea typeface="微软雅黑" panose="020B0503020204020204" pitchFamily="34" charset="-122"/>
            </a:endParaRPr>
          </a:p>
        </p:txBody>
      </p:sp>
      <p:sp>
        <p:nvSpPr>
          <p:cNvPr id="7" name="标题 1"/>
          <p:cNvSpPr>
            <a:spLocks noGrp="1"/>
          </p:cNvSpPr>
          <p:nvPr>
            <p:ph type="title"/>
          </p:nvPr>
        </p:nvSpPr>
        <p:spPr>
          <a:xfrm>
            <a:off x="107504" y="123478"/>
            <a:ext cx="7248525" cy="514350"/>
          </a:xfrm>
        </p:spPr>
        <p:txBody>
          <a:bodyPr/>
          <a:lstStyle/>
          <a:p>
            <a:r>
              <a:rPr kumimoji="1" lang="en-US" altLang="zh-CN" dirty="0" smtClean="0"/>
              <a:t>20.1</a:t>
            </a:r>
            <a:r>
              <a:rPr kumimoji="1" lang="zh-CN" altLang="en-US" dirty="0" smtClean="0"/>
              <a:t> </a:t>
            </a:r>
            <a:r>
              <a:rPr kumimoji="1" lang="en-US" altLang="zh-CN" dirty="0" smtClean="0"/>
              <a:t> </a:t>
            </a:r>
            <a:r>
              <a:rPr kumimoji="1" lang="zh-CN" altLang="en-US" dirty="0" smtClean="0"/>
              <a:t>脚手架</a:t>
            </a:r>
            <a:endParaRPr kumimoji="1" lang="zh-CN" altLang="en-US" dirty="0"/>
          </a:p>
        </p:txBody>
      </p:sp>
    </p:spTree>
    <p:extLst>
      <p:ext uri="{BB962C8B-B14F-4D97-AF65-F5344CB8AC3E}">
        <p14:creationId xmlns:p14="http://schemas.microsoft.com/office/powerpoint/2010/main" val="20719779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2.1 Node</a:t>
            </a:r>
            <a:r>
              <a:rPr kumimoji="1" lang="zh-CN" altLang="en-US" dirty="0" smtClean="0"/>
              <a:t>简介</a:t>
            </a:r>
            <a:endParaRPr kumimoji="1" lang="zh-CN" altLang="en-US" dirty="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t>7</a:t>
            </a:fld>
            <a:endParaRPr kumimoji="1" lang="zh-CN" altLang="en-US"/>
          </a:p>
        </p:txBody>
      </p:sp>
      <p:sp>
        <p:nvSpPr>
          <p:cNvPr id="26" name="内容占位符 2"/>
          <p:cNvSpPr>
            <a:spLocks noGrp="1"/>
          </p:cNvSpPr>
          <p:nvPr>
            <p:ph idx="1"/>
          </p:nvPr>
        </p:nvSpPr>
        <p:spPr>
          <a:xfrm>
            <a:off x="623892" y="1158607"/>
            <a:ext cx="7836540" cy="3608657"/>
          </a:xfrm>
        </p:spPr>
        <p:txBody>
          <a:bodyPr/>
          <a:lstStyle/>
          <a:p>
            <a:r>
              <a:rPr kumimoji="1" lang="en-US" altLang="zh-CN" sz="1600" b="0" dirty="0" err="1" smtClean="0">
                <a:solidFill>
                  <a:schemeClr val="tx1"/>
                </a:solidFill>
                <a:latin typeface="微软雅黑" panose="020B0503020204020204" pitchFamily="34" charset="-122"/>
                <a:ea typeface="微软雅黑" panose="020B0503020204020204" pitchFamily="34" charset="-122"/>
              </a:rPr>
              <a:t>Node.js</a:t>
            </a:r>
            <a:r>
              <a:rPr kumimoji="1" lang="zh-CN" altLang="en-US" sz="1600" b="0" dirty="0" smtClean="0">
                <a:solidFill>
                  <a:schemeClr val="tx1"/>
                </a:solidFill>
                <a:latin typeface="微软雅黑" panose="020B0503020204020204" pitchFamily="34" charset="-122"/>
                <a:ea typeface="微软雅黑" panose="020B0503020204020204" pitchFamily="34" charset="-122"/>
              </a:rPr>
              <a:t>是一个基于</a:t>
            </a:r>
            <a:r>
              <a:rPr kumimoji="1" lang="en-US" altLang="zh-CN" sz="1600" b="0" dirty="0" smtClean="0">
                <a:solidFill>
                  <a:schemeClr val="tx1"/>
                </a:solidFill>
                <a:latin typeface="微软雅黑" panose="020B0503020204020204" pitchFamily="34" charset="-122"/>
                <a:ea typeface="微软雅黑" panose="020B0503020204020204" pitchFamily="34" charset="-122"/>
              </a:rPr>
              <a:t>Chrome</a:t>
            </a:r>
            <a:r>
              <a:rPr kumimoji="1" lang="zh-CN" altLang="en-US" sz="1600" b="0" dirty="0" smtClean="0">
                <a:solidFill>
                  <a:schemeClr val="tx1"/>
                </a:solidFill>
                <a:latin typeface="微软雅黑" panose="020B0503020204020204" pitchFamily="34" charset="-122"/>
                <a:ea typeface="微软雅黑" panose="020B0503020204020204" pitchFamily="34" charset="-122"/>
              </a:rPr>
              <a:t> </a:t>
            </a:r>
            <a:r>
              <a:rPr kumimoji="1" lang="en-US" altLang="zh-CN" sz="1600" b="0" dirty="0" smtClean="0">
                <a:solidFill>
                  <a:schemeClr val="tx1"/>
                </a:solidFill>
                <a:latin typeface="微软雅黑" panose="020B0503020204020204" pitchFamily="34" charset="-122"/>
                <a:ea typeface="微软雅黑" panose="020B0503020204020204" pitchFamily="34" charset="-122"/>
              </a:rPr>
              <a:t>V8</a:t>
            </a:r>
            <a:r>
              <a:rPr kumimoji="1" lang="zh-CN" altLang="en-US" sz="1600" b="0" dirty="0" smtClean="0">
                <a:solidFill>
                  <a:schemeClr val="tx1"/>
                </a:solidFill>
                <a:latin typeface="微软雅黑" panose="020B0503020204020204" pitchFamily="34" charset="-122"/>
                <a:ea typeface="微软雅黑" panose="020B0503020204020204" pitchFamily="34" charset="-122"/>
              </a:rPr>
              <a:t>引擎的</a:t>
            </a:r>
            <a:r>
              <a:rPr kumimoji="1" lang="en-US" altLang="zh-CN" sz="1600" b="0" dirty="0" smtClean="0">
                <a:solidFill>
                  <a:schemeClr val="tx1"/>
                </a:solidFill>
                <a:latin typeface="微软雅黑" panose="020B0503020204020204" pitchFamily="34" charset="-122"/>
                <a:ea typeface="微软雅黑" panose="020B0503020204020204" pitchFamily="34" charset="-122"/>
              </a:rPr>
              <a:t>JavaScript</a:t>
            </a:r>
            <a:r>
              <a:rPr kumimoji="1" lang="zh-CN" altLang="en-US" sz="1600" b="0" dirty="0" smtClean="0">
                <a:solidFill>
                  <a:schemeClr val="tx1"/>
                </a:solidFill>
                <a:latin typeface="微软雅黑" panose="020B0503020204020204" pitchFamily="34" charset="-122"/>
                <a:ea typeface="微软雅黑" panose="020B0503020204020204" pitchFamily="34" charset="-122"/>
              </a:rPr>
              <a:t>运行环境</a:t>
            </a:r>
          </a:p>
          <a:p>
            <a:endParaRPr kumimoji="1" lang="zh-CN" altLang="en-US" sz="1600" b="0" dirty="0" smtClean="0">
              <a:solidFill>
                <a:schemeClr val="tx1"/>
              </a:solidFill>
              <a:latin typeface="微软雅黑" panose="020B0503020204020204" pitchFamily="34" charset="-122"/>
              <a:ea typeface="微软雅黑" panose="020B0503020204020204" pitchFamily="34" charset="-122"/>
            </a:endParaRPr>
          </a:p>
          <a:p>
            <a:r>
              <a:rPr kumimoji="1" lang="en-US" altLang="zh-CN" sz="1600" b="0" dirty="0" err="1" smtClean="0">
                <a:solidFill>
                  <a:schemeClr val="tx1"/>
                </a:solidFill>
                <a:latin typeface="微软雅黑" panose="020B0503020204020204" pitchFamily="34" charset="-122"/>
                <a:ea typeface="微软雅黑" panose="020B0503020204020204" pitchFamily="34" charset="-122"/>
              </a:rPr>
              <a:t>Node.js</a:t>
            </a:r>
            <a:r>
              <a:rPr kumimoji="1" lang="zh-CN" altLang="en-US" sz="1600" b="0" dirty="0" smtClean="0">
                <a:solidFill>
                  <a:schemeClr val="tx1"/>
                </a:solidFill>
                <a:latin typeface="微软雅黑" panose="020B0503020204020204" pitchFamily="34" charset="-122"/>
                <a:ea typeface="微软雅黑" panose="020B0503020204020204" pitchFamily="34" charset="-122"/>
              </a:rPr>
              <a:t>使用了一个事件驱动，非阻塞式</a:t>
            </a:r>
            <a:r>
              <a:rPr kumimoji="1" lang="en-US" altLang="zh-CN" sz="1600" b="0" dirty="0" smtClean="0">
                <a:solidFill>
                  <a:schemeClr val="tx1"/>
                </a:solidFill>
                <a:latin typeface="微软雅黑" panose="020B0503020204020204" pitchFamily="34" charset="-122"/>
                <a:ea typeface="微软雅黑" panose="020B0503020204020204" pitchFamily="34" charset="-122"/>
              </a:rPr>
              <a:t>I/O</a:t>
            </a:r>
            <a:r>
              <a:rPr kumimoji="1" lang="zh-CN" altLang="en-US" sz="1600" b="0" dirty="0" smtClean="0">
                <a:solidFill>
                  <a:schemeClr val="tx1"/>
                </a:solidFill>
                <a:latin typeface="微软雅黑" panose="020B0503020204020204" pitchFamily="34" charset="-122"/>
                <a:ea typeface="微软雅黑" panose="020B0503020204020204" pitchFamily="34" charset="-122"/>
              </a:rPr>
              <a:t>的模型</a:t>
            </a:r>
          </a:p>
          <a:p>
            <a:endParaRPr kumimoji="1" lang="zh-CN" altLang="en-US" sz="1600" b="0" dirty="0" smtClean="0">
              <a:solidFill>
                <a:schemeClr val="tx1"/>
              </a:solidFill>
              <a:latin typeface="微软雅黑" panose="020B0503020204020204" pitchFamily="34" charset="-122"/>
              <a:ea typeface="微软雅黑" panose="020B0503020204020204" pitchFamily="34" charset="-122"/>
            </a:endParaRPr>
          </a:p>
          <a:p>
            <a:r>
              <a:rPr kumimoji="1" lang="zh-CN" altLang="en-US" sz="1600" b="0" dirty="0" smtClean="0">
                <a:solidFill>
                  <a:schemeClr val="tx1"/>
                </a:solidFill>
                <a:latin typeface="微软雅黑" panose="020B0503020204020204" pitchFamily="34" charset="-122"/>
                <a:ea typeface="微软雅黑" panose="020B0503020204020204" pitchFamily="34" charset="-122"/>
              </a:rPr>
              <a:t>轻量又高效</a:t>
            </a:r>
          </a:p>
          <a:p>
            <a:endParaRPr kumimoji="1" lang="zh-CN" altLang="en-US" sz="1600" b="0" dirty="0" smtClean="0">
              <a:solidFill>
                <a:schemeClr val="tx1"/>
              </a:solidFill>
              <a:latin typeface="微软雅黑" panose="020B0503020204020204" pitchFamily="34" charset="-122"/>
              <a:ea typeface="微软雅黑" panose="020B0503020204020204" pitchFamily="34" charset="-122"/>
            </a:endParaRPr>
          </a:p>
          <a:p>
            <a:r>
              <a:rPr kumimoji="1" lang="zh-CN" altLang="en-US" sz="1600" b="0" dirty="0" smtClean="0">
                <a:solidFill>
                  <a:schemeClr val="tx1"/>
                </a:solidFill>
                <a:latin typeface="微软雅黑" panose="020B0503020204020204" pitchFamily="34" charset="-122"/>
                <a:ea typeface="微软雅黑" panose="020B0503020204020204" pitchFamily="34" charset="-122"/>
              </a:rPr>
              <a:t>包管理器</a:t>
            </a:r>
            <a:r>
              <a:rPr kumimoji="1" lang="en-US" altLang="zh-CN" sz="1600" b="0" dirty="0" smtClean="0">
                <a:solidFill>
                  <a:schemeClr val="tx1"/>
                </a:solidFill>
                <a:latin typeface="微软雅黑" panose="020B0503020204020204" pitchFamily="34" charset="-122"/>
                <a:ea typeface="微软雅黑" panose="020B0503020204020204" pitchFamily="34" charset="-122"/>
              </a:rPr>
              <a:t>NPM</a:t>
            </a:r>
            <a:r>
              <a:rPr kumimoji="1" lang="zh-CN" altLang="en-US" sz="1600" b="0" dirty="0" smtClean="0">
                <a:solidFill>
                  <a:schemeClr val="tx1"/>
                </a:solidFill>
                <a:latin typeface="微软雅黑" panose="020B0503020204020204" pitchFamily="34" charset="-122"/>
                <a:ea typeface="微软雅黑" panose="020B0503020204020204" pitchFamily="34" charset="-122"/>
              </a:rPr>
              <a:t>，是全球最大的开源库生态系统</a:t>
            </a:r>
          </a:p>
        </p:txBody>
      </p:sp>
    </p:spTree>
    <p:extLst>
      <p:ext uri="{BB962C8B-B14F-4D97-AF65-F5344CB8AC3E}">
        <p14:creationId xmlns:p14="http://schemas.microsoft.com/office/powerpoint/2010/main" val="5942486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776050" y="2187708"/>
            <a:ext cx="4301560" cy="466182"/>
          </a:xfrm>
        </p:spPr>
        <p:txBody>
          <a:bodyPr>
            <a:noAutofit/>
          </a:bodyPr>
          <a:lstStyle/>
          <a:p>
            <a:r>
              <a:rPr kumimoji="1" lang="en-US" altLang="zh-CN" sz="3600" dirty="0" smtClean="0"/>
              <a:t>21.axure</a:t>
            </a:r>
            <a:r>
              <a:rPr kumimoji="1" lang="zh-CN" altLang="en-US" sz="3600" dirty="0" smtClean="0"/>
              <a:t>组件</a:t>
            </a:r>
            <a:endParaRPr kumimoji="1" lang="zh-CN" altLang="en-US" sz="3300" dirty="0"/>
          </a:p>
        </p:txBody>
      </p:sp>
      <p:grpSp>
        <p:nvGrpSpPr>
          <p:cNvPr id="20" name="组 19"/>
          <p:cNvGrpSpPr/>
          <p:nvPr/>
        </p:nvGrpSpPr>
        <p:grpSpPr>
          <a:xfrm>
            <a:off x="2843808" y="1779662"/>
            <a:ext cx="1282146" cy="1286438"/>
            <a:chOff x="1358350" y="2585002"/>
            <a:chExt cx="1709528" cy="1715250"/>
          </a:xfrm>
        </p:grpSpPr>
        <p:cxnSp>
          <p:nvCxnSpPr>
            <p:cNvPr id="10" name="直线连接符 9"/>
            <p:cNvCxnSpPr/>
            <p:nvPr/>
          </p:nvCxnSpPr>
          <p:spPr>
            <a:xfrm>
              <a:off x="1378226" y="2585002"/>
              <a:ext cx="0" cy="170307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直线连接符 10"/>
            <p:cNvCxnSpPr/>
            <p:nvPr/>
          </p:nvCxnSpPr>
          <p:spPr>
            <a:xfrm>
              <a:off x="1358350" y="2604882"/>
              <a:ext cx="1702904" cy="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 name="直线连接符 13"/>
            <p:cNvCxnSpPr/>
            <p:nvPr/>
          </p:nvCxnSpPr>
          <p:spPr>
            <a:xfrm>
              <a:off x="1364974" y="4274820"/>
              <a:ext cx="1702904" cy="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 name="直线连接符 14"/>
            <p:cNvCxnSpPr/>
            <p:nvPr/>
          </p:nvCxnSpPr>
          <p:spPr>
            <a:xfrm>
              <a:off x="3034750" y="2591187"/>
              <a:ext cx="6624" cy="211207"/>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9" name="直线连接符 18"/>
            <p:cNvCxnSpPr/>
            <p:nvPr/>
          </p:nvCxnSpPr>
          <p:spPr>
            <a:xfrm>
              <a:off x="3041672" y="4089045"/>
              <a:ext cx="6624" cy="211207"/>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21" name="副标题 2"/>
          <p:cNvSpPr txBox="1">
            <a:spLocks/>
          </p:cNvSpPr>
          <p:nvPr/>
        </p:nvSpPr>
        <p:spPr>
          <a:xfrm>
            <a:off x="5092065" y="3229470"/>
            <a:ext cx="1985545" cy="359764"/>
          </a:xfrm>
          <a:prstGeom prst="rect">
            <a:avLst/>
          </a:prstGeom>
        </p:spPr>
        <p:txBody>
          <a:bodyPr vert="horz" lIns="68580" tIns="34290" rIns="68580" bIns="34290" rtlCol="0">
            <a:norm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lgn="l"/>
            <a:endParaRPr kumimoji="1" lang="zh-CN" altLang="en-US" sz="1800" dirty="0"/>
          </a:p>
        </p:txBody>
      </p:sp>
    </p:spTree>
    <p:extLst>
      <p:ext uri="{BB962C8B-B14F-4D97-AF65-F5344CB8AC3E}">
        <p14:creationId xmlns:p14="http://schemas.microsoft.com/office/powerpoint/2010/main" val="1402586708"/>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04048" y="900100"/>
            <a:ext cx="4284803" cy="2787774"/>
          </a:xfrm>
          <a:prstGeom prst="rect">
            <a:avLst/>
          </a:prstGeom>
        </p:spPr>
      </p:pic>
      <p:pic>
        <p:nvPicPr>
          <p:cNvPr id="2" name="图片 1"/>
          <p:cNvPicPr>
            <a:picLocks noChangeAspect="1"/>
          </p:cNvPicPr>
          <p:nvPr/>
        </p:nvPicPr>
        <p:blipFill>
          <a:blip r:embed="rId4"/>
          <a:stretch>
            <a:fillRect/>
          </a:stretch>
        </p:blipFill>
        <p:spPr>
          <a:xfrm>
            <a:off x="5206681" y="648072"/>
            <a:ext cx="4117847" cy="3291830"/>
          </a:xfrm>
          <a:prstGeom prst="rect">
            <a:avLst/>
          </a:prstGeom>
        </p:spPr>
      </p:pic>
      <p:pic>
        <p:nvPicPr>
          <p:cNvPr id="6" name="图片 5"/>
          <p:cNvPicPr>
            <a:picLocks noChangeAspect="1"/>
          </p:cNvPicPr>
          <p:nvPr/>
        </p:nvPicPr>
        <p:blipFill>
          <a:blip r:embed="rId5"/>
          <a:stretch>
            <a:fillRect/>
          </a:stretch>
        </p:blipFill>
        <p:spPr>
          <a:xfrm>
            <a:off x="5152142" y="664614"/>
            <a:ext cx="4028370" cy="3147814"/>
          </a:xfrm>
          <a:prstGeom prst="rect">
            <a:avLst/>
          </a:prstGeom>
        </p:spPr>
      </p:pic>
      <p:sp>
        <p:nvSpPr>
          <p:cNvPr id="4" name="幻灯片编号占位符 3"/>
          <p:cNvSpPr>
            <a:spLocks noGrp="1"/>
          </p:cNvSpPr>
          <p:nvPr>
            <p:ph type="sldNum" sz="quarter" idx="12"/>
          </p:nvPr>
        </p:nvSpPr>
        <p:spPr/>
        <p:txBody>
          <a:bodyPr/>
          <a:lstStyle/>
          <a:p>
            <a:fld id="{66BA2CA0-7482-E041-A3A2-16017A68AF1E}" type="slidenum">
              <a:rPr kumimoji="1" lang="zh-CN" altLang="en-US" smtClean="0"/>
              <a:t>71</a:t>
            </a:fld>
            <a:endParaRPr kumimoji="1" lang="zh-CN" altLang="en-US"/>
          </a:p>
        </p:txBody>
      </p:sp>
      <p:sp>
        <p:nvSpPr>
          <p:cNvPr id="5" name="内容占位符 2"/>
          <p:cNvSpPr>
            <a:spLocks noGrp="1"/>
          </p:cNvSpPr>
          <p:nvPr>
            <p:ph idx="1"/>
          </p:nvPr>
        </p:nvSpPr>
        <p:spPr>
          <a:xfrm>
            <a:off x="623892" y="771550"/>
            <a:ext cx="7836540" cy="3672408"/>
          </a:xfrm>
        </p:spPr>
        <p:txBody>
          <a:bodyPr/>
          <a:lstStyle/>
          <a:p>
            <a:pPr marL="0" indent="0">
              <a:buNone/>
            </a:pPr>
            <a:r>
              <a:rPr kumimoji="1" lang="en-US" altLang="zh-CN" sz="2000" b="0" dirty="0" smtClean="0">
                <a:solidFill>
                  <a:schemeClr val="tx1"/>
                </a:solidFill>
                <a:latin typeface="微软雅黑" panose="020B0503020204020204" pitchFamily="34" charset="-122"/>
                <a:ea typeface="微软雅黑" panose="020B0503020204020204" pitchFamily="34" charset="-122"/>
              </a:rPr>
              <a:t>1</a:t>
            </a:r>
            <a:r>
              <a:rPr kumimoji="1" lang="zh-CN" altLang="en-US" sz="2000" b="0" dirty="0" smtClean="0">
                <a:solidFill>
                  <a:schemeClr val="tx1"/>
                </a:solidFill>
                <a:latin typeface="微软雅黑" panose="020B0503020204020204" pitchFamily="34" charset="-122"/>
                <a:ea typeface="微软雅黑" panose="020B0503020204020204" pitchFamily="34" charset="-122"/>
              </a:rPr>
              <a:t>、</a:t>
            </a:r>
            <a:r>
              <a:rPr kumimoji="1" lang="en-US" altLang="zh-CN" sz="2000" b="0" dirty="0" err="1" smtClean="0">
                <a:solidFill>
                  <a:schemeClr val="tx1"/>
                </a:solidFill>
                <a:latin typeface="微软雅黑" panose="020B0503020204020204" pitchFamily="34" charset="-122"/>
                <a:ea typeface="微软雅黑" panose="020B0503020204020204" pitchFamily="34" charset="-122"/>
              </a:rPr>
              <a:t>Axure</a:t>
            </a:r>
            <a:r>
              <a:rPr kumimoji="1" lang="zh-CN" altLang="en-US" sz="2000" b="0" dirty="0" smtClean="0">
                <a:solidFill>
                  <a:schemeClr val="tx1"/>
                </a:solidFill>
                <a:latin typeface="微软雅黑" panose="020B0503020204020204" pitchFamily="34" charset="-122"/>
                <a:ea typeface="微软雅黑" panose="020B0503020204020204" pitchFamily="34" charset="-122"/>
              </a:rPr>
              <a:t>组件库 </a:t>
            </a:r>
          </a:p>
          <a:p>
            <a:pPr marL="0" lvl="1" indent="0">
              <a:buClr>
                <a:schemeClr val="accent4"/>
              </a:buClr>
              <a:buSzPct val="125000"/>
              <a:buNone/>
            </a:pPr>
            <a:r>
              <a:rPr kumimoji="1" lang="zh-CN" altLang="en-US" sz="2000" b="0" dirty="0">
                <a:solidFill>
                  <a:schemeClr val="tx1"/>
                </a:solidFill>
                <a:latin typeface="微软雅黑" panose="020B0503020204020204" pitchFamily="34" charset="-122"/>
                <a:ea typeface="微软雅黑" panose="020B0503020204020204" pitchFamily="34" charset="-122"/>
              </a:rPr>
              <a:t>	</a:t>
            </a:r>
            <a:r>
              <a:rPr kumimoji="1" lang="zh-CN" altLang="en-US" sz="2000" b="0" dirty="0" smtClean="0">
                <a:solidFill>
                  <a:schemeClr val="tx1"/>
                </a:solidFill>
                <a:latin typeface="微软雅黑" panose="020B0503020204020204" pitchFamily="34" charset="-122"/>
                <a:ea typeface="微软雅黑" panose="020B0503020204020204" pitchFamily="34" charset="-122"/>
              </a:rPr>
              <a:t>强大的组件库，方便快速绘制原型</a:t>
            </a:r>
          </a:p>
          <a:p>
            <a:pPr marL="0" lvl="1" indent="0">
              <a:buClr>
                <a:schemeClr val="accent4"/>
              </a:buClr>
              <a:buSzPct val="125000"/>
              <a:buNone/>
            </a:pPr>
            <a:r>
              <a:rPr kumimoji="1" lang="en-US" altLang="zh-CN" dirty="0" smtClean="0">
                <a:solidFill>
                  <a:schemeClr val="tx1"/>
                </a:solidFill>
                <a:latin typeface="微软雅黑" panose="020B0503020204020204" pitchFamily="34" charset="-122"/>
                <a:ea typeface="微软雅黑" panose="020B0503020204020204" pitchFamily="34" charset="-122"/>
              </a:rPr>
              <a:t>2</a:t>
            </a:r>
            <a:r>
              <a:rPr kumimoji="1" lang="zh-CN" altLang="en-US" dirty="0" smtClean="0">
                <a:solidFill>
                  <a:schemeClr val="tx1"/>
                </a:solidFill>
                <a:latin typeface="微软雅黑" panose="020B0503020204020204" pitchFamily="34" charset="-122"/>
                <a:ea typeface="微软雅黑" panose="020B0503020204020204" pitchFamily="34" charset="-122"/>
              </a:rPr>
              <a:t>、页面逻辑原型库</a:t>
            </a:r>
          </a:p>
          <a:p>
            <a:pPr marL="0" lvl="1" indent="0">
              <a:buClr>
                <a:schemeClr val="accent4"/>
              </a:buClr>
              <a:buSzPct val="125000"/>
              <a:buNone/>
            </a:pPr>
            <a:r>
              <a:rPr kumimoji="1" lang="zh-CN" altLang="en-US" dirty="0">
                <a:solidFill>
                  <a:schemeClr val="tx1"/>
                </a:solidFill>
                <a:latin typeface="微软雅黑" panose="020B0503020204020204" pitchFamily="34" charset="-122"/>
                <a:ea typeface="微软雅黑" panose="020B0503020204020204" pitchFamily="34" charset="-122"/>
              </a:rPr>
              <a:t>	方便</a:t>
            </a:r>
            <a:r>
              <a:rPr kumimoji="1" lang="zh-CN" altLang="en-US" dirty="0" smtClean="0">
                <a:solidFill>
                  <a:schemeClr val="tx1"/>
                </a:solidFill>
                <a:latin typeface="微软雅黑" panose="020B0503020204020204" pitchFamily="34" charset="-122"/>
                <a:ea typeface="微软雅黑" panose="020B0503020204020204" pitchFamily="34" charset="-122"/>
              </a:rPr>
              <a:t>快速梳理页面逻辑</a:t>
            </a:r>
          </a:p>
          <a:p>
            <a:pPr marL="0" lvl="1" indent="0">
              <a:buClr>
                <a:schemeClr val="accent4"/>
              </a:buClr>
              <a:buSzPct val="125000"/>
              <a:buNone/>
            </a:pPr>
            <a:r>
              <a:rPr kumimoji="1" lang="en-US" altLang="zh-CN" dirty="0" smtClean="0">
                <a:solidFill>
                  <a:schemeClr val="tx1"/>
                </a:solidFill>
                <a:latin typeface="微软雅黑" panose="020B0503020204020204" pitchFamily="34" charset="-122"/>
                <a:ea typeface="微软雅黑" panose="020B0503020204020204" pitchFamily="34" charset="-122"/>
              </a:rPr>
              <a:t>3</a:t>
            </a:r>
            <a:r>
              <a:rPr kumimoji="1" lang="zh-CN" altLang="en-US" dirty="0" smtClean="0">
                <a:solidFill>
                  <a:schemeClr val="tx1"/>
                </a:solidFill>
                <a:latin typeface="微软雅黑" panose="020B0503020204020204" pitchFamily="34" charset="-122"/>
                <a:ea typeface="微软雅黑" panose="020B0503020204020204" pitchFamily="34" charset="-122"/>
              </a:rPr>
              <a:t>、组件盒子</a:t>
            </a:r>
          </a:p>
          <a:p>
            <a:pPr marL="0" lvl="1" indent="0">
              <a:buClr>
                <a:schemeClr val="accent4"/>
              </a:buClr>
              <a:buSzPct val="125000"/>
              <a:buNone/>
            </a:pPr>
            <a:r>
              <a:rPr kumimoji="1" lang="zh-CN" altLang="en-US" dirty="0">
                <a:solidFill>
                  <a:schemeClr val="tx1"/>
                </a:solidFill>
                <a:latin typeface="微软雅黑" panose="020B0503020204020204" pitchFamily="34" charset="-122"/>
                <a:ea typeface="微软雅黑" panose="020B0503020204020204" pitchFamily="34" charset="-122"/>
              </a:rPr>
              <a:t>	</a:t>
            </a:r>
            <a:r>
              <a:rPr kumimoji="1" lang="zh-CN" altLang="en-US" dirty="0" smtClean="0">
                <a:solidFill>
                  <a:schemeClr val="tx1"/>
                </a:solidFill>
                <a:latin typeface="微软雅黑" panose="020B0503020204020204" pitchFamily="34" charset="-122"/>
                <a:ea typeface="微软雅黑" panose="020B0503020204020204" pitchFamily="34" charset="-122"/>
              </a:rPr>
              <a:t>强大的组件拼装方式示例</a:t>
            </a:r>
          </a:p>
          <a:p>
            <a:pPr marL="0" lvl="1" indent="0">
              <a:buClr>
                <a:schemeClr val="accent4"/>
              </a:buClr>
              <a:buSzPct val="125000"/>
              <a:buNone/>
            </a:pPr>
            <a:endParaRPr kumimoji="1" lang="zh-CN" altLang="en-US" dirty="0">
              <a:solidFill>
                <a:schemeClr val="tx1"/>
              </a:solidFill>
              <a:latin typeface="微软雅黑" panose="020B0503020204020204" pitchFamily="34" charset="-122"/>
              <a:ea typeface="微软雅黑" panose="020B0503020204020204" pitchFamily="34" charset="-122"/>
            </a:endParaRPr>
          </a:p>
        </p:txBody>
      </p:sp>
      <p:sp>
        <p:nvSpPr>
          <p:cNvPr id="7" name="标题 1"/>
          <p:cNvSpPr>
            <a:spLocks noGrp="1"/>
          </p:cNvSpPr>
          <p:nvPr>
            <p:ph type="title"/>
          </p:nvPr>
        </p:nvSpPr>
        <p:spPr>
          <a:xfrm>
            <a:off x="107504" y="123478"/>
            <a:ext cx="7248525" cy="514350"/>
          </a:xfrm>
        </p:spPr>
        <p:txBody>
          <a:bodyPr/>
          <a:lstStyle/>
          <a:p>
            <a:r>
              <a:rPr kumimoji="1" lang="en-US" altLang="zh-CN" dirty="0" smtClean="0"/>
              <a:t>21.1</a:t>
            </a:r>
            <a:r>
              <a:rPr kumimoji="1" lang="zh-CN" altLang="en-US" dirty="0" smtClean="0"/>
              <a:t> </a:t>
            </a:r>
            <a:r>
              <a:rPr kumimoji="1" lang="en-US" altLang="zh-CN" dirty="0" smtClean="0"/>
              <a:t> </a:t>
            </a:r>
            <a:r>
              <a:rPr kumimoji="1" lang="zh-CN" altLang="en-US" dirty="0" smtClean="0"/>
              <a:t>组件库</a:t>
            </a:r>
            <a:endParaRPr kumimoji="1" lang="zh-CN" altLang="en-US" dirty="0"/>
          </a:p>
        </p:txBody>
      </p:sp>
      <p:sp>
        <p:nvSpPr>
          <p:cNvPr id="8" name="文本框 7"/>
          <p:cNvSpPr txBox="1"/>
          <p:nvPr/>
        </p:nvSpPr>
        <p:spPr>
          <a:xfrm>
            <a:off x="10026316" y="4235116"/>
            <a:ext cx="184731" cy="369332"/>
          </a:xfrm>
          <a:prstGeom prst="rect">
            <a:avLst/>
          </a:prstGeom>
          <a:noFill/>
        </p:spPr>
        <p:txBody>
          <a:bodyPr wrap="none" rtlCol="0">
            <a:spAutoFit/>
          </a:bodyPr>
          <a:lstStyle/>
          <a:p>
            <a:endParaRPr kumimoji="1" lang="zh-CN" altLang="en-US" dirty="0"/>
          </a:p>
        </p:txBody>
      </p:sp>
    </p:spTree>
    <p:extLst>
      <p:ext uri="{BB962C8B-B14F-4D97-AF65-F5344CB8AC3E}">
        <p14:creationId xmlns:p14="http://schemas.microsoft.com/office/powerpoint/2010/main" val="15832747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1+#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nodeType="clickEffect">
                                  <p:stCondLst>
                                    <p:cond delay="0"/>
                                  </p:stCondLst>
                                  <p:childTnLst>
                                    <p:anim calcmode="lin" valueType="num">
                                      <p:cBhvr additive="base">
                                        <p:cTn id="12" dur="500"/>
                                        <p:tgtEl>
                                          <p:spTgt spid="3"/>
                                        </p:tgtEl>
                                        <p:attrNameLst>
                                          <p:attrName>ppt_x</p:attrName>
                                        </p:attrNameLst>
                                      </p:cBhvr>
                                      <p:tavLst>
                                        <p:tav tm="0">
                                          <p:val>
                                            <p:strVal val="ppt_x"/>
                                          </p:val>
                                        </p:tav>
                                        <p:tav tm="100000">
                                          <p:val>
                                            <p:strVal val="ppt_x"/>
                                          </p:val>
                                        </p:tav>
                                      </p:tavLst>
                                    </p:anim>
                                    <p:anim calcmode="lin" valueType="num">
                                      <p:cBhvr additive="base">
                                        <p:cTn id="13" dur="500"/>
                                        <p:tgtEl>
                                          <p:spTgt spid="3"/>
                                        </p:tgtEl>
                                        <p:attrNameLst>
                                          <p:attrName>ppt_y</p:attrName>
                                        </p:attrNameLst>
                                      </p:cBhvr>
                                      <p:tavLst>
                                        <p:tav tm="0">
                                          <p:val>
                                            <p:strVal val="ppt_y"/>
                                          </p:val>
                                        </p:tav>
                                        <p:tav tm="100000">
                                          <p:val>
                                            <p:strVal val="1+ppt_h/2"/>
                                          </p:val>
                                        </p:tav>
                                      </p:tavLst>
                                    </p:anim>
                                    <p:set>
                                      <p:cBhvr>
                                        <p:cTn id="14" dur="1" fill="hold">
                                          <p:stCondLst>
                                            <p:cond delay="499"/>
                                          </p:stCondLst>
                                        </p:cTn>
                                        <p:tgtEl>
                                          <p:spTgt spid="3"/>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1+#ppt_w/2"/>
                                          </p:val>
                                        </p:tav>
                                        <p:tav tm="100000">
                                          <p:val>
                                            <p:strVal val="#ppt_x"/>
                                          </p:val>
                                        </p:tav>
                                      </p:tavLst>
                                    </p:anim>
                                    <p:anim calcmode="lin" valueType="num">
                                      <p:cBhvr additive="base">
                                        <p:cTn id="20"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xit" presetSubtype="4" fill="hold" nodeType="clickEffect">
                                  <p:stCondLst>
                                    <p:cond delay="0"/>
                                  </p:stCondLst>
                                  <p:childTnLst>
                                    <p:anim calcmode="lin" valueType="num">
                                      <p:cBhvr additive="base">
                                        <p:cTn id="24" dur="500"/>
                                        <p:tgtEl>
                                          <p:spTgt spid="2"/>
                                        </p:tgtEl>
                                        <p:attrNameLst>
                                          <p:attrName>ppt_x</p:attrName>
                                        </p:attrNameLst>
                                      </p:cBhvr>
                                      <p:tavLst>
                                        <p:tav tm="0">
                                          <p:val>
                                            <p:strVal val="ppt_x"/>
                                          </p:val>
                                        </p:tav>
                                        <p:tav tm="100000">
                                          <p:val>
                                            <p:strVal val="ppt_x"/>
                                          </p:val>
                                        </p:tav>
                                      </p:tavLst>
                                    </p:anim>
                                    <p:anim calcmode="lin" valueType="num">
                                      <p:cBhvr additive="base">
                                        <p:cTn id="25" dur="500"/>
                                        <p:tgtEl>
                                          <p:spTgt spid="2"/>
                                        </p:tgtEl>
                                        <p:attrNameLst>
                                          <p:attrName>ppt_y</p:attrName>
                                        </p:attrNameLst>
                                      </p:cBhvr>
                                      <p:tavLst>
                                        <p:tav tm="0">
                                          <p:val>
                                            <p:strVal val="ppt_y"/>
                                          </p:val>
                                        </p:tav>
                                        <p:tav tm="100000">
                                          <p:val>
                                            <p:strVal val="1+ppt_h/2"/>
                                          </p:val>
                                        </p:tav>
                                      </p:tavLst>
                                    </p:anim>
                                    <p:set>
                                      <p:cBhvr>
                                        <p:cTn id="26" dur="1" fill="hold">
                                          <p:stCondLst>
                                            <p:cond delay="499"/>
                                          </p:stCondLst>
                                        </p:cTn>
                                        <p:tgtEl>
                                          <p:spTgt spid="2"/>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500" fill="hold"/>
                                        <p:tgtEl>
                                          <p:spTgt spid="6"/>
                                        </p:tgtEl>
                                        <p:attrNameLst>
                                          <p:attrName>ppt_x</p:attrName>
                                        </p:attrNameLst>
                                      </p:cBhvr>
                                      <p:tavLst>
                                        <p:tav tm="0">
                                          <p:val>
                                            <p:strVal val="1+#ppt_w/2"/>
                                          </p:val>
                                        </p:tav>
                                        <p:tav tm="100000">
                                          <p:val>
                                            <p:strVal val="#ppt_x"/>
                                          </p:val>
                                        </p:tav>
                                      </p:tavLst>
                                    </p:anim>
                                    <p:anim calcmode="lin" valueType="num">
                                      <p:cBhvr additive="base">
                                        <p:cTn id="32"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xit" presetSubtype="4" fill="hold" nodeType="clickEffect">
                                  <p:stCondLst>
                                    <p:cond delay="0"/>
                                  </p:stCondLst>
                                  <p:childTnLst>
                                    <p:anim calcmode="lin" valueType="num">
                                      <p:cBhvr additive="base">
                                        <p:cTn id="36" dur="500"/>
                                        <p:tgtEl>
                                          <p:spTgt spid="6"/>
                                        </p:tgtEl>
                                        <p:attrNameLst>
                                          <p:attrName>ppt_x</p:attrName>
                                        </p:attrNameLst>
                                      </p:cBhvr>
                                      <p:tavLst>
                                        <p:tav tm="0">
                                          <p:val>
                                            <p:strVal val="ppt_x"/>
                                          </p:val>
                                        </p:tav>
                                        <p:tav tm="100000">
                                          <p:val>
                                            <p:strVal val="ppt_x"/>
                                          </p:val>
                                        </p:tav>
                                      </p:tavLst>
                                    </p:anim>
                                    <p:anim calcmode="lin" valueType="num">
                                      <p:cBhvr additive="base">
                                        <p:cTn id="37" dur="500"/>
                                        <p:tgtEl>
                                          <p:spTgt spid="6"/>
                                        </p:tgtEl>
                                        <p:attrNameLst>
                                          <p:attrName>ppt_y</p:attrName>
                                        </p:attrNameLst>
                                      </p:cBhvr>
                                      <p:tavLst>
                                        <p:tav tm="0">
                                          <p:val>
                                            <p:strVal val="ppt_y"/>
                                          </p:val>
                                        </p:tav>
                                        <p:tav tm="100000">
                                          <p:val>
                                            <p:strVal val="1+ppt_h/2"/>
                                          </p:val>
                                        </p:tav>
                                      </p:tavLst>
                                    </p:anim>
                                    <p:set>
                                      <p:cBhvr>
                                        <p:cTn id="38"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776050" y="2187708"/>
            <a:ext cx="5756390" cy="466182"/>
          </a:xfrm>
        </p:spPr>
        <p:txBody>
          <a:bodyPr>
            <a:noAutofit/>
          </a:bodyPr>
          <a:lstStyle/>
          <a:p>
            <a:r>
              <a:rPr kumimoji="1" lang="en-US" altLang="zh-CN" sz="3600" dirty="0" smtClean="0"/>
              <a:t>22.React</a:t>
            </a:r>
            <a:r>
              <a:rPr kumimoji="1" lang="zh-CN" altLang="en-US" sz="3600" dirty="0" smtClean="0"/>
              <a:t>构建</a:t>
            </a:r>
            <a:r>
              <a:rPr kumimoji="1" lang="en-US" altLang="zh-CN" sz="3600" dirty="0" smtClean="0"/>
              <a:t>APP</a:t>
            </a:r>
            <a:endParaRPr kumimoji="1" lang="zh-CN" altLang="en-US" sz="3300" dirty="0"/>
          </a:p>
        </p:txBody>
      </p:sp>
      <p:grpSp>
        <p:nvGrpSpPr>
          <p:cNvPr id="20" name="组 19"/>
          <p:cNvGrpSpPr/>
          <p:nvPr/>
        </p:nvGrpSpPr>
        <p:grpSpPr>
          <a:xfrm>
            <a:off x="2843808" y="1779662"/>
            <a:ext cx="1282146" cy="1286438"/>
            <a:chOff x="1358350" y="2585002"/>
            <a:chExt cx="1709528" cy="1715250"/>
          </a:xfrm>
        </p:grpSpPr>
        <p:cxnSp>
          <p:nvCxnSpPr>
            <p:cNvPr id="10" name="直线连接符 9"/>
            <p:cNvCxnSpPr/>
            <p:nvPr/>
          </p:nvCxnSpPr>
          <p:spPr>
            <a:xfrm>
              <a:off x="1378226" y="2585002"/>
              <a:ext cx="0" cy="170307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直线连接符 10"/>
            <p:cNvCxnSpPr/>
            <p:nvPr/>
          </p:nvCxnSpPr>
          <p:spPr>
            <a:xfrm>
              <a:off x="1358350" y="2604882"/>
              <a:ext cx="1702904" cy="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 name="直线连接符 13"/>
            <p:cNvCxnSpPr/>
            <p:nvPr/>
          </p:nvCxnSpPr>
          <p:spPr>
            <a:xfrm>
              <a:off x="1364974" y="4274820"/>
              <a:ext cx="1702904" cy="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 name="直线连接符 14"/>
            <p:cNvCxnSpPr/>
            <p:nvPr/>
          </p:nvCxnSpPr>
          <p:spPr>
            <a:xfrm>
              <a:off x="3034750" y="2591187"/>
              <a:ext cx="6624" cy="211207"/>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9" name="直线连接符 18"/>
            <p:cNvCxnSpPr/>
            <p:nvPr/>
          </p:nvCxnSpPr>
          <p:spPr>
            <a:xfrm>
              <a:off x="3041672" y="4089045"/>
              <a:ext cx="6624" cy="211207"/>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21" name="副标题 2"/>
          <p:cNvSpPr txBox="1">
            <a:spLocks/>
          </p:cNvSpPr>
          <p:nvPr/>
        </p:nvSpPr>
        <p:spPr>
          <a:xfrm>
            <a:off x="5092065" y="3229470"/>
            <a:ext cx="1985545" cy="359764"/>
          </a:xfrm>
          <a:prstGeom prst="rect">
            <a:avLst/>
          </a:prstGeom>
        </p:spPr>
        <p:txBody>
          <a:bodyPr vert="horz" lIns="68580" tIns="34290" rIns="68580" bIns="34290" rtlCol="0">
            <a:norm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lgn="l"/>
            <a:endParaRPr kumimoji="1" lang="zh-CN" altLang="en-US" sz="1800" dirty="0"/>
          </a:p>
        </p:txBody>
      </p:sp>
    </p:spTree>
    <p:extLst>
      <p:ext uri="{BB962C8B-B14F-4D97-AF65-F5344CB8AC3E}">
        <p14:creationId xmlns:p14="http://schemas.microsoft.com/office/powerpoint/2010/main" val="915666051"/>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776050" y="2187708"/>
            <a:ext cx="4301560" cy="466182"/>
          </a:xfrm>
        </p:spPr>
        <p:txBody>
          <a:bodyPr>
            <a:noAutofit/>
          </a:bodyPr>
          <a:lstStyle/>
          <a:p>
            <a:r>
              <a:rPr kumimoji="1" lang="en-US" altLang="zh-CN" sz="3600" dirty="0" smtClean="0"/>
              <a:t>23.</a:t>
            </a:r>
            <a:r>
              <a:rPr kumimoji="1" lang="zh-CN" altLang="en-US" sz="3600" dirty="0" smtClean="0"/>
              <a:t>后续计划</a:t>
            </a:r>
            <a:endParaRPr kumimoji="1" lang="zh-CN" altLang="en-US" sz="3300" dirty="0"/>
          </a:p>
        </p:txBody>
      </p:sp>
      <p:grpSp>
        <p:nvGrpSpPr>
          <p:cNvPr id="20" name="组 19"/>
          <p:cNvGrpSpPr/>
          <p:nvPr/>
        </p:nvGrpSpPr>
        <p:grpSpPr>
          <a:xfrm>
            <a:off x="2843808" y="1779662"/>
            <a:ext cx="1282146" cy="1286438"/>
            <a:chOff x="1358350" y="2585002"/>
            <a:chExt cx="1709528" cy="1715250"/>
          </a:xfrm>
        </p:grpSpPr>
        <p:cxnSp>
          <p:nvCxnSpPr>
            <p:cNvPr id="10" name="直线连接符 9"/>
            <p:cNvCxnSpPr/>
            <p:nvPr/>
          </p:nvCxnSpPr>
          <p:spPr>
            <a:xfrm>
              <a:off x="1378226" y="2585002"/>
              <a:ext cx="0" cy="170307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直线连接符 10"/>
            <p:cNvCxnSpPr/>
            <p:nvPr/>
          </p:nvCxnSpPr>
          <p:spPr>
            <a:xfrm>
              <a:off x="1358350" y="2604882"/>
              <a:ext cx="1702904" cy="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 name="直线连接符 13"/>
            <p:cNvCxnSpPr/>
            <p:nvPr/>
          </p:nvCxnSpPr>
          <p:spPr>
            <a:xfrm>
              <a:off x="1364974" y="4274820"/>
              <a:ext cx="1702904" cy="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 name="直线连接符 14"/>
            <p:cNvCxnSpPr/>
            <p:nvPr/>
          </p:nvCxnSpPr>
          <p:spPr>
            <a:xfrm>
              <a:off x="3034750" y="2591187"/>
              <a:ext cx="6624" cy="211207"/>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9" name="直线连接符 18"/>
            <p:cNvCxnSpPr/>
            <p:nvPr/>
          </p:nvCxnSpPr>
          <p:spPr>
            <a:xfrm>
              <a:off x="3041672" y="4089045"/>
              <a:ext cx="6624" cy="211207"/>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21" name="副标题 2"/>
          <p:cNvSpPr txBox="1">
            <a:spLocks/>
          </p:cNvSpPr>
          <p:nvPr/>
        </p:nvSpPr>
        <p:spPr>
          <a:xfrm>
            <a:off x="5092065" y="3229470"/>
            <a:ext cx="1985545" cy="359764"/>
          </a:xfrm>
          <a:prstGeom prst="rect">
            <a:avLst/>
          </a:prstGeom>
        </p:spPr>
        <p:txBody>
          <a:bodyPr vert="horz" lIns="68580" tIns="34290" rIns="68580" bIns="34290" rtlCol="0">
            <a:norm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lgn="l"/>
            <a:endParaRPr kumimoji="1" lang="zh-CN" altLang="en-US" sz="1800" dirty="0"/>
          </a:p>
        </p:txBody>
      </p:sp>
    </p:spTree>
    <p:extLst>
      <p:ext uri="{BB962C8B-B14F-4D97-AF65-F5344CB8AC3E}">
        <p14:creationId xmlns:p14="http://schemas.microsoft.com/office/powerpoint/2010/main" val="1371935247"/>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bwMode="auto">
          <a:xfrm>
            <a:off x="3635896" y="4587974"/>
            <a:ext cx="3744416" cy="20540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0" rIns="91440" bIns="0" numCol="1" anchor="t" anchorCtr="0" compatLnSpc="1">
            <a:prstTxWarp prst="textNoShape">
              <a:avLst/>
            </a:prstTxWarp>
            <a:normAutofit fontScale="97500"/>
          </a:bodyPr>
          <a:lstStyle>
            <a:lvl1pPr algn="l" defTabSz="457200" rtl="0" eaLnBrk="1" fontAlgn="base" hangingPunct="1">
              <a:lnSpc>
                <a:spcPct val="90000"/>
              </a:lnSpc>
              <a:spcBef>
                <a:spcPct val="0"/>
              </a:spcBef>
              <a:spcAft>
                <a:spcPct val="0"/>
              </a:spcAft>
              <a:defRPr sz="2800" b="1" kern="1200" baseline="0">
                <a:solidFill>
                  <a:schemeClr val="accent1">
                    <a:lumMod val="50000"/>
                  </a:schemeClr>
                </a:solidFill>
                <a:latin typeface="微软雅黑" charset="0"/>
                <a:ea typeface="微软雅黑" charset="0"/>
                <a:cs typeface="微软雅黑" charset="0"/>
              </a:defRPr>
            </a:lvl1pPr>
            <a:lvl2pPr algn="l" defTabSz="457200" rtl="0" eaLnBrk="1" fontAlgn="base" hangingPunct="1">
              <a:lnSpc>
                <a:spcPct val="90000"/>
              </a:lnSpc>
              <a:spcBef>
                <a:spcPct val="0"/>
              </a:spcBef>
              <a:spcAft>
                <a:spcPct val="0"/>
              </a:spcAft>
              <a:defRPr sz="2900">
                <a:solidFill>
                  <a:srgbClr val="F52C1E"/>
                </a:solidFill>
                <a:latin typeface="Arial" charset="0"/>
                <a:ea typeface="ＭＳ Ｐゴシック" charset="0"/>
                <a:cs typeface="ＭＳ Ｐゴシック" charset="0"/>
              </a:defRPr>
            </a:lvl2pPr>
            <a:lvl3pPr algn="l" defTabSz="457200" rtl="0" eaLnBrk="1" fontAlgn="base" hangingPunct="1">
              <a:lnSpc>
                <a:spcPct val="90000"/>
              </a:lnSpc>
              <a:spcBef>
                <a:spcPct val="0"/>
              </a:spcBef>
              <a:spcAft>
                <a:spcPct val="0"/>
              </a:spcAft>
              <a:defRPr sz="2900">
                <a:solidFill>
                  <a:srgbClr val="F52C1E"/>
                </a:solidFill>
                <a:latin typeface="Arial" charset="0"/>
                <a:ea typeface="ＭＳ Ｐゴシック" charset="0"/>
                <a:cs typeface="ＭＳ Ｐゴシック" charset="0"/>
              </a:defRPr>
            </a:lvl3pPr>
            <a:lvl4pPr algn="l" defTabSz="457200" rtl="0" eaLnBrk="1" fontAlgn="base" hangingPunct="1">
              <a:lnSpc>
                <a:spcPct val="90000"/>
              </a:lnSpc>
              <a:spcBef>
                <a:spcPct val="0"/>
              </a:spcBef>
              <a:spcAft>
                <a:spcPct val="0"/>
              </a:spcAft>
              <a:defRPr sz="2900">
                <a:solidFill>
                  <a:srgbClr val="F52C1E"/>
                </a:solidFill>
                <a:latin typeface="Arial" charset="0"/>
                <a:ea typeface="ＭＳ Ｐゴシック" charset="0"/>
                <a:cs typeface="ＭＳ Ｐゴシック" charset="0"/>
              </a:defRPr>
            </a:lvl4pPr>
            <a:lvl5pPr algn="l" defTabSz="457200" rtl="0" eaLnBrk="1" fontAlgn="base" hangingPunct="1">
              <a:lnSpc>
                <a:spcPct val="90000"/>
              </a:lnSpc>
              <a:spcBef>
                <a:spcPct val="0"/>
              </a:spcBef>
              <a:spcAft>
                <a:spcPct val="0"/>
              </a:spcAft>
              <a:defRPr sz="2900">
                <a:solidFill>
                  <a:srgbClr val="F52C1E"/>
                </a:solidFill>
                <a:latin typeface="Arial" charset="0"/>
                <a:ea typeface="ＭＳ Ｐゴシック" charset="0"/>
                <a:cs typeface="ＭＳ Ｐゴシック" charset="0"/>
              </a:defRPr>
            </a:lvl5pPr>
            <a:lvl6pPr marL="457200" algn="l" defTabSz="457200" rtl="0" eaLnBrk="1" fontAlgn="base" hangingPunct="1">
              <a:lnSpc>
                <a:spcPct val="90000"/>
              </a:lnSpc>
              <a:spcBef>
                <a:spcPct val="0"/>
              </a:spcBef>
              <a:spcAft>
                <a:spcPct val="0"/>
              </a:spcAft>
              <a:defRPr sz="2900">
                <a:solidFill>
                  <a:srgbClr val="F52C1E"/>
                </a:solidFill>
                <a:latin typeface="Arial" charset="0"/>
                <a:ea typeface="ＭＳ Ｐゴシック" charset="0"/>
                <a:cs typeface="ＭＳ Ｐゴシック" charset="0"/>
              </a:defRPr>
            </a:lvl6pPr>
            <a:lvl7pPr marL="914400" algn="l" defTabSz="457200" rtl="0" eaLnBrk="1" fontAlgn="base" hangingPunct="1">
              <a:lnSpc>
                <a:spcPct val="90000"/>
              </a:lnSpc>
              <a:spcBef>
                <a:spcPct val="0"/>
              </a:spcBef>
              <a:spcAft>
                <a:spcPct val="0"/>
              </a:spcAft>
              <a:defRPr sz="2900">
                <a:solidFill>
                  <a:srgbClr val="F52C1E"/>
                </a:solidFill>
                <a:latin typeface="Arial" charset="0"/>
                <a:ea typeface="ＭＳ Ｐゴシック" charset="0"/>
                <a:cs typeface="ＭＳ Ｐゴシック" charset="0"/>
              </a:defRPr>
            </a:lvl7pPr>
            <a:lvl8pPr marL="1371600" algn="l" defTabSz="457200" rtl="0" eaLnBrk="1" fontAlgn="base" hangingPunct="1">
              <a:lnSpc>
                <a:spcPct val="90000"/>
              </a:lnSpc>
              <a:spcBef>
                <a:spcPct val="0"/>
              </a:spcBef>
              <a:spcAft>
                <a:spcPct val="0"/>
              </a:spcAft>
              <a:defRPr sz="2900">
                <a:solidFill>
                  <a:srgbClr val="F52C1E"/>
                </a:solidFill>
                <a:latin typeface="Arial" charset="0"/>
                <a:ea typeface="ＭＳ Ｐゴシック" charset="0"/>
                <a:cs typeface="ＭＳ Ｐゴシック" charset="0"/>
              </a:defRPr>
            </a:lvl8pPr>
            <a:lvl9pPr marL="1828800" algn="l" defTabSz="457200" rtl="0" eaLnBrk="1" fontAlgn="base" hangingPunct="1">
              <a:lnSpc>
                <a:spcPct val="90000"/>
              </a:lnSpc>
              <a:spcBef>
                <a:spcPct val="0"/>
              </a:spcBef>
              <a:spcAft>
                <a:spcPct val="0"/>
              </a:spcAft>
              <a:defRPr sz="2900">
                <a:solidFill>
                  <a:srgbClr val="F52C1E"/>
                </a:solidFill>
                <a:latin typeface="Arial" charset="0"/>
                <a:ea typeface="ＭＳ Ｐゴシック" charset="0"/>
                <a:cs typeface="ＭＳ Ｐゴシック" charset="0"/>
              </a:defRPr>
            </a:lvl9pPr>
          </a:lstStyle>
          <a:p>
            <a:pPr>
              <a:lnSpc>
                <a:spcPct val="150000"/>
              </a:lnSpc>
            </a:pPr>
            <a:endParaRPr kumimoji="1" lang="zh-CN" altLang="en-US" sz="3600" i="1" dirty="0"/>
          </a:p>
        </p:txBody>
      </p:sp>
      <p:sp>
        <p:nvSpPr>
          <p:cNvPr id="12" name="标题 1"/>
          <p:cNvSpPr txBox="1">
            <a:spLocks/>
          </p:cNvSpPr>
          <p:nvPr/>
        </p:nvSpPr>
        <p:spPr>
          <a:xfrm>
            <a:off x="3268234" y="1939608"/>
            <a:ext cx="3647661" cy="790492"/>
          </a:xfrm>
          <a:prstGeom prst="rect">
            <a:avLst/>
          </a:prstGeom>
        </p:spPr>
        <p:txBody>
          <a:bodyPr>
            <a:noAutofit/>
          </a:bodyPr>
          <a:lstStyle>
            <a:lvl1pPr algn="l" defTabSz="457200" rtl="0" eaLnBrk="1" fontAlgn="base" hangingPunct="1">
              <a:lnSpc>
                <a:spcPct val="90000"/>
              </a:lnSpc>
              <a:spcBef>
                <a:spcPct val="0"/>
              </a:spcBef>
              <a:spcAft>
                <a:spcPct val="0"/>
              </a:spcAft>
              <a:defRPr sz="2800" b="1" kern="1200" baseline="0">
                <a:solidFill>
                  <a:schemeClr val="accent1">
                    <a:lumMod val="50000"/>
                  </a:schemeClr>
                </a:solidFill>
                <a:latin typeface="微软雅黑" charset="0"/>
                <a:ea typeface="微软雅黑" charset="0"/>
                <a:cs typeface="微软雅黑" charset="0"/>
              </a:defRPr>
            </a:lvl1pPr>
            <a:lvl2pPr algn="l" defTabSz="457200" rtl="0" eaLnBrk="1" fontAlgn="base" hangingPunct="1">
              <a:lnSpc>
                <a:spcPct val="90000"/>
              </a:lnSpc>
              <a:spcBef>
                <a:spcPct val="0"/>
              </a:spcBef>
              <a:spcAft>
                <a:spcPct val="0"/>
              </a:spcAft>
              <a:defRPr sz="2900">
                <a:solidFill>
                  <a:srgbClr val="F52C1E"/>
                </a:solidFill>
                <a:latin typeface="Arial" charset="0"/>
                <a:ea typeface="ＭＳ Ｐゴシック" charset="0"/>
                <a:cs typeface="ＭＳ Ｐゴシック" charset="0"/>
              </a:defRPr>
            </a:lvl2pPr>
            <a:lvl3pPr algn="l" defTabSz="457200" rtl="0" eaLnBrk="1" fontAlgn="base" hangingPunct="1">
              <a:lnSpc>
                <a:spcPct val="90000"/>
              </a:lnSpc>
              <a:spcBef>
                <a:spcPct val="0"/>
              </a:spcBef>
              <a:spcAft>
                <a:spcPct val="0"/>
              </a:spcAft>
              <a:defRPr sz="2900">
                <a:solidFill>
                  <a:srgbClr val="F52C1E"/>
                </a:solidFill>
                <a:latin typeface="Arial" charset="0"/>
                <a:ea typeface="ＭＳ Ｐゴシック" charset="0"/>
                <a:cs typeface="ＭＳ Ｐゴシック" charset="0"/>
              </a:defRPr>
            </a:lvl3pPr>
            <a:lvl4pPr algn="l" defTabSz="457200" rtl="0" eaLnBrk="1" fontAlgn="base" hangingPunct="1">
              <a:lnSpc>
                <a:spcPct val="90000"/>
              </a:lnSpc>
              <a:spcBef>
                <a:spcPct val="0"/>
              </a:spcBef>
              <a:spcAft>
                <a:spcPct val="0"/>
              </a:spcAft>
              <a:defRPr sz="2900">
                <a:solidFill>
                  <a:srgbClr val="F52C1E"/>
                </a:solidFill>
                <a:latin typeface="Arial" charset="0"/>
                <a:ea typeface="ＭＳ Ｐゴシック" charset="0"/>
                <a:cs typeface="ＭＳ Ｐゴシック" charset="0"/>
              </a:defRPr>
            </a:lvl4pPr>
            <a:lvl5pPr algn="l" defTabSz="457200" rtl="0" eaLnBrk="1" fontAlgn="base" hangingPunct="1">
              <a:lnSpc>
                <a:spcPct val="90000"/>
              </a:lnSpc>
              <a:spcBef>
                <a:spcPct val="0"/>
              </a:spcBef>
              <a:spcAft>
                <a:spcPct val="0"/>
              </a:spcAft>
              <a:defRPr sz="2900">
                <a:solidFill>
                  <a:srgbClr val="F52C1E"/>
                </a:solidFill>
                <a:latin typeface="Arial" charset="0"/>
                <a:ea typeface="ＭＳ Ｐゴシック" charset="0"/>
                <a:cs typeface="ＭＳ Ｐゴシック" charset="0"/>
              </a:defRPr>
            </a:lvl5pPr>
            <a:lvl6pPr marL="457200" algn="l" defTabSz="457200" rtl="0" eaLnBrk="1" fontAlgn="base" hangingPunct="1">
              <a:lnSpc>
                <a:spcPct val="90000"/>
              </a:lnSpc>
              <a:spcBef>
                <a:spcPct val="0"/>
              </a:spcBef>
              <a:spcAft>
                <a:spcPct val="0"/>
              </a:spcAft>
              <a:defRPr sz="2900">
                <a:solidFill>
                  <a:srgbClr val="F52C1E"/>
                </a:solidFill>
                <a:latin typeface="Arial" charset="0"/>
                <a:ea typeface="ＭＳ Ｐゴシック" charset="0"/>
                <a:cs typeface="ＭＳ Ｐゴシック" charset="0"/>
              </a:defRPr>
            </a:lvl6pPr>
            <a:lvl7pPr marL="914400" algn="l" defTabSz="457200" rtl="0" eaLnBrk="1" fontAlgn="base" hangingPunct="1">
              <a:lnSpc>
                <a:spcPct val="90000"/>
              </a:lnSpc>
              <a:spcBef>
                <a:spcPct val="0"/>
              </a:spcBef>
              <a:spcAft>
                <a:spcPct val="0"/>
              </a:spcAft>
              <a:defRPr sz="2900">
                <a:solidFill>
                  <a:srgbClr val="F52C1E"/>
                </a:solidFill>
                <a:latin typeface="Arial" charset="0"/>
                <a:ea typeface="ＭＳ Ｐゴシック" charset="0"/>
                <a:cs typeface="ＭＳ Ｐゴシック" charset="0"/>
              </a:defRPr>
            </a:lvl7pPr>
            <a:lvl8pPr marL="1371600" algn="l" defTabSz="457200" rtl="0" eaLnBrk="1" fontAlgn="base" hangingPunct="1">
              <a:lnSpc>
                <a:spcPct val="90000"/>
              </a:lnSpc>
              <a:spcBef>
                <a:spcPct val="0"/>
              </a:spcBef>
              <a:spcAft>
                <a:spcPct val="0"/>
              </a:spcAft>
              <a:defRPr sz="2900">
                <a:solidFill>
                  <a:srgbClr val="F52C1E"/>
                </a:solidFill>
                <a:latin typeface="Arial" charset="0"/>
                <a:ea typeface="ＭＳ Ｐゴシック" charset="0"/>
                <a:cs typeface="ＭＳ Ｐゴシック" charset="0"/>
              </a:defRPr>
            </a:lvl8pPr>
            <a:lvl9pPr marL="1828800" algn="l" defTabSz="457200" rtl="0" eaLnBrk="1" fontAlgn="base" hangingPunct="1">
              <a:lnSpc>
                <a:spcPct val="90000"/>
              </a:lnSpc>
              <a:spcBef>
                <a:spcPct val="0"/>
              </a:spcBef>
              <a:spcAft>
                <a:spcPct val="0"/>
              </a:spcAft>
              <a:defRPr sz="2900">
                <a:solidFill>
                  <a:srgbClr val="F52C1E"/>
                </a:solidFill>
                <a:latin typeface="Arial" charset="0"/>
                <a:ea typeface="ＭＳ Ｐゴシック" charset="0"/>
                <a:cs typeface="ＭＳ Ｐゴシック" charset="0"/>
              </a:defRPr>
            </a:lvl9pPr>
          </a:lstStyle>
          <a:p>
            <a:pPr>
              <a:lnSpc>
                <a:spcPct val="150000"/>
              </a:lnSpc>
            </a:pPr>
            <a:r>
              <a:rPr lang="zh-CN" altLang="zh-CN" sz="3600" dirty="0" smtClean="0"/>
              <a:t>THANK</a:t>
            </a:r>
            <a:r>
              <a:rPr lang="en-US" altLang="zh-CN" sz="3600" dirty="0"/>
              <a:t>S</a:t>
            </a:r>
            <a:endParaRPr kumimoji="1" lang="zh-CN" altLang="en-US" sz="3600" dirty="0"/>
          </a:p>
        </p:txBody>
      </p:sp>
      <p:grpSp>
        <p:nvGrpSpPr>
          <p:cNvPr id="13" name="组 19"/>
          <p:cNvGrpSpPr/>
          <p:nvPr/>
        </p:nvGrpSpPr>
        <p:grpSpPr>
          <a:xfrm>
            <a:off x="2464840" y="1536749"/>
            <a:ext cx="1930218" cy="1718486"/>
            <a:chOff x="1358350" y="2585002"/>
            <a:chExt cx="1709528" cy="1715250"/>
          </a:xfrm>
        </p:grpSpPr>
        <p:cxnSp>
          <p:nvCxnSpPr>
            <p:cNvPr id="14" name="直线连接符 9"/>
            <p:cNvCxnSpPr/>
            <p:nvPr/>
          </p:nvCxnSpPr>
          <p:spPr>
            <a:xfrm>
              <a:off x="1378226" y="2585002"/>
              <a:ext cx="0" cy="170307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 name="直线连接符 10"/>
            <p:cNvCxnSpPr/>
            <p:nvPr/>
          </p:nvCxnSpPr>
          <p:spPr>
            <a:xfrm>
              <a:off x="1358350" y="2604882"/>
              <a:ext cx="1702904" cy="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6" name="直线连接符 13"/>
            <p:cNvCxnSpPr/>
            <p:nvPr/>
          </p:nvCxnSpPr>
          <p:spPr>
            <a:xfrm>
              <a:off x="1364974" y="4274820"/>
              <a:ext cx="1702904" cy="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直线连接符 14"/>
            <p:cNvCxnSpPr/>
            <p:nvPr/>
          </p:nvCxnSpPr>
          <p:spPr>
            <a:xfrm>
              <a:off x="3034750" y="2591187"/>
              <a:ext cx="6624" cy="211207"/>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8" name="直线连接符 18"/>
            <p:cNvCxnSpPr/>
            <p:nvPr/>
          </p:nvCxnSpPr>
          <p:spPr>
            <a:xfrm>
              <a:off x="3041672" y="4089045"/>
              <a:ext cx="6624" cy="211207"/>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19" name="副标题 2"/>
          <p:cNvSpPr txBox="1">
            <a:spLocks/>
          </p:cNvSpPr>
          <p:nvPr/>
        </p:nvSpPr>
        <p:spPr>
          <a:xfrm>
            <a:off x="5092065" y="3229470"/>
            <a:ext cx="1985545" cy="359764"/>
          </a:xfrm>
          <a:prstGeom prst="rect">
            <a:avLst/>
          </a:prstGeom>
        </p:spPr>
        <p:txBody>
          <a:bodyPr vert="horz" lIns="68580" tIns="34290" rIns="68580" bIns="34290" rtlCol="0">
            <a:norm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lgn="l"/>
            <a:endParaRPr kumimoji="1" lang="zh-CN" altLang="en-US" sz="1800" dirty="0"/>
          </a:p>
        </p:txBody>
      </p:sp>
    </p:spTree>
    <p:extLst>
      <p:ext uri="{BB962C8B-B14F-4D97-AF65-F5344CB8AC3E}">
        <p14:creationId xmlns:p14="http://schemas.microsoft.com/office/powerpoint/2010/main" val="4068880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493140" y="2177576"/>
            <a:ext cx="3647661" cy="466182"/>
          </a:xfrm>
        </p:spPr>
        <p:txBody>
          <a:bodyPr>
            <a:noAutofit/>
          </a:bodyPr>
          <a:lstStyle/>
          <a:p>
            <a:pPr algn="l"/>
            <a:r>
              <a:rPr kumimoji="1" lang="en-US" altLang="zh-CN" sz="3600" dirty="0" smtClean="0"/>
              <a:t>3. ES6</a:t>
            </a:r>
            <a:endParaRPr kumimoji="1" lang="zh-CN" altLang="en-US" sz="3300" dirty="0"/>
          </a:p>
        </p:txBody>
      </p:sp>
      <p:grpSp>
        <p:nvGrpSpPr>
          <p:cNvPr id="20" name="组 19"/>
          <p:cNvGrpSpPr/>
          <p:nvPr/>
        </p:nvGrpSpPr>
        <p:grpSpPr>
          <a:xfrm>
            <a:off x="2843808" y="1779662"/>
            <a:ext cx="1282146" cy="1286438"/>
            <a:chOff x="1358350" y="2585002"/>
            <a:chExt cx="1709528" cy="1715250"/>
          </a:xfrm>
        </p:grpSpPr>
        <p:cxnSp>
          <p:nvCxnSpPr>
            <p:cNvPr id="10" name="直线连接符 9"/>
            <p:cNvCxnSpPr/>
            <p:nvPr/>
          </p:nvCxnSpPr>
          <p:spPr>
            <a:xfrm>
              <a:off x="1378226" y="2585002"/>
              <a:ext cx="0" cy="170307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直线连接符 10"/>
            <p:cNvCxnSpPr/>
            <p:nvPr/>
          </p:nvCxnSpPr>
          <p:spPr>
            <a:xfrm>
              <a:off x="1358350" y="2604882"/>
              <a:ext cx="1702904" cy="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 name="直线连接符 13"/>
            <p:cNvCxnSpPr/>
            <p:nvPr/>
          </p:nvCxnSpPr>
          <p:spPr>
            <a:xfrm>
              <a:off x="1364974" y="4274820"/>
              <a:ext cx="1702904" cy="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 name="直线连接符 14"/>
            <p:cNvCxnSpPr/>
            <p:nvPr/>
          </p:nvCxnSpPr>
          <p:spPr>
            <a:xfrm>
              <a:off x="3034750" y="2591187"/>
              <a:ext cx="6624" cy="211207"/>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9" name="直线连接符 18"/>
            <p:cNvCxnSpPr/>
            <p:nvPr/>
          </p:nvCxnSpPr>
          <p:spPr>
            <a:xfrm>
              <a:off x="3041672" y="4089045"/>
              <a:ext cx="6624" cy="211207"/>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21" name="副标题 2"/>
          <p:cNvSpPr txBox="1">
            <a:spLocks/>
          </p:cNvSpPr>
          <p:nvPr/>
        </p:nvSpPr>
        <p:spPr>
          <a:xfrm>
            <a:off x="5092065" y="3229470"/>
            <a:ext cx="1985545" cy="359764"/>
          </a:xfrm>
          <a:prstGeom prst="rect">
            <a:avLst/>
          </a:prstGeom>
        </p:spPr>
        <p:txBody>
          <a:bodyPr vert="horz" lIns="68580" tIns="34290" rIns="68580" bIns="34290" rtlCol="0">
            <a:norm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lgn="l"/>
            <a:endParaRPr kumimoji="1" lang="zh-CN" altLang="en-US" sz="1800" dirty="0"/>
          </a:p>
        </p:txBody>
      </p:sp>
    </p:spTree>
    <p:extLst>
      <p:ext uri="{BB962C8B-B14F-4D97-AF65-F5344CB8AC3E}">
        <p14:creationId xmlns:p14="http://schemas.microsoft.com/office/powerpoint/2010/main" val="6519520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3.1 </a:t>
            </a:r>
            <a:r>
              <a:rPr kumimoji="1" lang="zh-CN" altLang="en-US" dirty="0" smtClean="0"/>
              <a:t>新增特性</a:t>
            </a:r>
            <a:endParaRPr kumimoji="1" lang="zh-CN" altLang="en-US" dirty="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t>9</a:t>
            </a:fld>
            <a:endParaRPr kumimoji="1" lang="zh-CN" altLang="en-US"/>
          </a:p>
        </p:txBody>
      </p:sp>
      <p:sp>
        <p:nvSpPr>
          <p:cNvPr id="48" name="矩形 47"/>
          <p:cNvSpPr/>
          <p:nvPr/>
        </p:nvSpPr>
        <p:spPr bwMode="auto">
          <a:xfrm>
            <a:off x="907976" y="3129344"/>
            <a:ext cx="1571844" cy="504056"/>
          </a:xfrm>
          <a:prstGeom prst="rect">
            <a:avLst/>
          </a:prstGeom>
          <a:ln/>
          <a:extLst/>
        </p:spPr>
        <p:style>
          <a:lnRef idx="2">
            <a:schemeClr val="accent1"/>
          </a:lnRef>
          <a:fillRef idx="1">
            <a:schemeClr val="lt1"/>
          </a:fillRef>
          <a:effectRef idx="0">
            <a:schemeClr val="accent1"/>
          </a:effectRef>
          <a:fontRef idx="minor">
            <a:schemeClr val="dk1"/>
          </a:fontRef>
        </p:style>
        <p:txBody>
          <a:bodyPr lIns="0" tIns="0" rIns="0" bIns="0" rtlCol="0" anchor="ctr"/>
          <a:lstStyle/>
          <a:p>
            <a:pPr marL="182880" algn="ctr" fontAlgn="auto">
              <a:spcBef>
                <a:spcPts val="0"/>
              </a:spcBef>
              <a:spcAft>
                <a:spcPts val="1500"/>
              </a:spcAft>
            </a:pPr>
            <a:r>
              <a:rPr kumimoji="1" lang="en-US" altLang="zh-CN" sz="1400" dirty="0" smtClean="0">
                <a:solidFill>
                  <a:srgbClr val="595B5A"/>
                </a:solidFill>
                <a:latin typeface="+mn-lt"/>
                <a:ea typeface="+mn-ea"/>
              </a:rPr>
              <a:t>Proxy</a:t>
            </a:r>
            <a:r>
              <a:rPr kumimoji="1" lang="zh-CN" altLang="en-US" sz="1400" dirty="0" smtClean="0">
                <a:solidFill>
                  <a:srgbClr val="595B5A"/>
                </a:solidFill>
                <a:latin typeface="+mn-lt"/>
                <a:ea typeface="+mn-ea"/>
              </a:rPr>
              <a:t>和</a:t>
            </a:r>
            <a:r>
              <a:rPr kumimoji="1" lang="en-US" altLang="zh-CN" sz="1400" dirty="0" smtClean="0">
                <a:solidFill>
                  <a:srgbClr val="595B5A"/>
                </a:solidFill>
                <a:latin typeface="+mn-lt"/>
                <a:ea typeface="+mn-ea"/>
              </a:rPr>
              <a:t>Reflect</a:t>
            </a:r>
            <a:endParaRPr kumimoji="1" lang="zh-CN" altLang="en-US" sz="1400" dirty="0">
              <a:solidFill>
                <a:srgbClr val="595B5A"/>
              </a:solidFill>
              <a:latin typeface="+mn-lt"/>
              <a:ea typeface="+mn-ea"/>
            </a:endParaRPr>
          </a:p>
        </p:txBody>
      </p:sp>
      <p:sp>
        <p:nvSpPr>
          <p:cNvPr id="49" name="矩形 48"/>
          <p:cNvSpPr/>
          <p:nvPr/>
        </p:nvSpPr>
        <p:spPr bwMode="auto">
          <a:xfrm>
            <a:off x="2978038" y="3129344"/>
            <a:ext cx="1571844" cy="504056"/>
          </a:xfrm>
          <a:prstGeom prst="rect">
            <a:avLst/>
          </a:prstGeom>
          <a:ln/>
          <a:extLst/>
        </p:spPr>
        <p:style>
          <a:lnRef idx="2">
            <a:schemeClr val="accent1"/>
          </a:lnRef>
          <a:fillRef idx="1">
            <a:schemeClr val="lt1"/>
          </a:fillRef>
          <a:effectRef idx="0">
            <a:schemeClr val="accent1"/>
          </a:effectRef>
          <a:fontRef idx="minor">
            <a:schemeClr val="dk1"/>
          </a:fontRef>
        </p:style>
        <p:txBody>
          <a:bodyPr lIns="0" tIns="0" rIns="0" bIns="0" rtlCol="0" anchor="ctr"/>
          <a:lstStyle/>
          <a:p>
            <a:pPr marL="182880" algn="ctr" fontAlgn="auto">
              <a:spcBef>
                <a:spcPts val="0"/>
              </a:spcBef>
              <a:spcAft>
                <a:spcPts val="1500"/>
              </a:spcAft>
            </a:pPr>
            <a:r>
              <a:rPr kumimoji="1" lang="en-US" altLang="zh-CN" sz="1400" dirty="0" smtClean="0">
                <a:solidFill>
                  <a:srgbClr val="595B5A"/>
                </a:solidFill>
                <a:latin typeface="+mn-lt"/>
                <a:ea typeface="+mn-ea"/>
              </a:rPr>
              <a:t>Symbol</a:t>
            </a:r>
            <a:endParaRPr kumimoji="1" lang="zh-CN" altLang="en-US" sz="1400" dirty="0">
              <a:solidFill>
                <a:srgbClr val="595B5A"/>
              </a:solidFill>
              <a:latin typeface="+mn-lt"/>
              <a:ea typeface="+mn-ea"/>
            </a:endParaRPr>
          </a:p>
        </p:txBody>
      </p:sp>
      <p:sp>
        <p:nvSpPr>
          <p:cNvPr id="50" name="矩形 49"/>
          <p:cNvSpPr/>
          <p:nvPr/>
        </p:nvSpPr>
        <p:spPr bwMode="auto">
          <a:xfrm>
            <a:off x="5048100" y="3129344"/>
            <a:ext cx="1571844" cy="504056"/>
          </a:xfrm>
          <a:prstGeom prst="rect">
            <a:avLst/>
          </a:prstGeom>
          <a:ln/>
          <a:extLst/>
        </p:spPr>
        <p:style>
          <a:lnRef idx="2">
            <a:schemeClr val="accent1"/>
          </a:lnRef>
          <a:fillRef idx="1">
            <a:schemeClr val="lt1"/>
          </a:fillRef>
          <a:effectRef idx="0">
            <a:schemeClr val="accent1"/>
          </a:effectRef>
          <a:fontRef idx="minor">
            <a:schemeClr val="dk1"/>
          </a:fontRef>
        </p:style>
        <p:txBody>
          <a:bodyPr lIns="0" tIns="0" rIns="0" bIns="0" rtlCol="0" anchor="ctr"/>
          <a:lstStyle/>
          <a:p>
            <a:pPr marL="182880" algn="ctr" fontAlgn="auto">
              <a:spcBef>
                <a:spcPts val="0"/>
              </a:spcBef>
              <a:spcAft>
                <a:spcPts val="1500"/>
              </a:spcAft>
            </a:pPr>
            <a:r>
              <a:rPr kumimoji="1" lang="zh-CN" altLang="en-US" sz="1400" dirty="0" smtClean="0">
                <a:solidFill>
                  <a:srgbClr val="595B5A"/>
                </a:solidFill>
              </a:rPr>
              <a:t>异步操作和</a:t>
            </a:r>
            <a:r>
              <a:rPr kumimoji="1" lang="en-US" altLang="zh-CN" sz="1400" dirty="0" err="1" smtClean="0">
                <a:solidFill>
                  <a:srgbClr val="595B5A"/>
                </a:solidFill>
              </a:rPr>
              <a:t>Async</a:t>
            </a:r>
            <a:endParaRPr kumimoji="1" lang="zh-CN" altLang="en-US" sz="1400" dirty="0">
              <a:solidFill>
                <a:srgbClr val="595B5A"/>
              </a:solidFill>
            </a:endParaRPr>
          </a:p>
        </p:txBody>
      </p:sp>
      <p:sp>
        <p:nvSpPr>
          <p:cNvPr id="51" name="矩形 50"/>
          <p:cNvSpPr/>
          <p:nvPr/>
        </p:nvSpPr>
        <p:spPr bwMode="auto">
          <a:xfrm>
            <a:off x="7118162" y="3129344"/>
            <a:ext cx="1571844" cy="504056"/>
          </a:xfrm>
          <a:prstGeom prst="rect">
            <a:avLst/>
          </a:prstGeom>
          <a:ln/>
          <a:extLst/>
        </p:spPr>
        <p:style>
          <a:lnRef idx="2">
            <a:schemeClr val="accent1"/>
          </a:lnRef>
          <a:fillRef idx="1">
            <a:schemeClr val="lt1"/>
          </a:fillRef>
          <a:effectRef idx="0">
            <a:schemeClr val="accent1"/>
          </a:effectRef>
          <a:fontRef idx="minor">
            <a:schemeClr val="dk1"/>
          </a:fontRef>
        </p:style>
        <p:txBody>
          <a:bodyPr lIns="0" tIns="0" rIns="0" bIns="0" rtlCol="0" anchor="ctr"/>
          <a:lstStyle/>
          <a:p>
            <a:pPr marL="182880" algn="ctr" fontAlgn="auto">
              <a:spcBef>
                <a:spcPts val="0"/>
              </a:spcBef>
              <a:spcAft>
                <a:spcPts val="1500"/>
              </a:spcAft>
            </a:pPr>
            <a:r>
              <a:rPr kumimoji="1" lang="zh-CN" altLang="en-US" sz="1400" dirty="0" smtClean="0">
                <a:solidFill>
                  <a:srgbClr val="595B5A"/>
                </a:solidFill>
                <a:latin typeface="+mn-lt"/>
                <a:ea typeface="+mn-ea"/>
              </a:rPr>
              <a:t>二进制数组</a:t>
            </a:r>
            <a:endParaRPr kumimoji="1" lang="zh-CN" altLang="en-US" sz="1400" dirty="0">
              <a:solidFill>
                <a:srgbClr val="595B5A"/>
              </a:solidFill>
              <a:latin typeface="+mn-lt"/>
              <a:ea typeface="+mn-ea"/>
            </a:endParaRPr>
          </a:p>
        </p:txBody>
      </p:sp>
      <p:sp>
        <p:nvSpPr>
          <p:cNvPr id="52" name="矩形 51"/>
          <p:cNvSpPr/>
          <p:nvPr/>
        </p:nvSpPr>
        <p:spPr bwMode="auto">
          <a:xfrm>
            <a:off x="907976" y="1139974"/>
            <a:ext cx="1571844" cy="504056"/>
          </a:xfrm>
          <a:prstGeom prst="rect">
            <a:avLst/>
          </a:prstGeom>
          <a:ln/>
          <a:extLst/>
        </p:spPr>
        <p:style>
          <a:lnRef idx="2">
            <a:schemeClr val="accent1"/>
          </a:lnRef>
          <a:fillRef idx="1">
            <a:schemeClr val="lt1"/>
          </a:fillRef>
          <a:effectRef idx="0">
            <a:schemeClr val="accent1"/>
          </a:effectRef>
          <a:fontRef idx="minor">
            <a:schemeClr val="dk1"/>
          </a:fontRef>
        </p:style>
        <p:txBody>
          <a:bodyPr lIns="0" tIns="0" rIns="0" bIns="0" rtlCol="0" anchor="ctr"/>
          <a:lstStyle/>
          <a:p>
            <a:pPr marL="182880" algn="ctr" fontAlgn="auto">
              <a:spcBef>
                <a:spcPts val="0"/>
              </a:spcBef>
              <a:spcAft>
                <a:spcPts val="1500"/>
              </a:spcAft>
            </a:pPr>
            <a:r>
              <a:rPr kumimoji="1" lang="en-US" altLang="zh-CN" sz="1400" dirty="0" smtClean="0">
                <a:solidFill>
                  <a:srgbClr val="595B5A"/>
                </a:solidFill>
                <a:latin typeface="+mn-lt"/>
                <a:ea typeface="+mn-ea"/>
              </a:rPr>
              <a:t>let</a:t>
            </a:r>
            <a:r>
              <a:rPr kumimoji="1" lang="zh-CN" altLang="en-US" sz="1400" dirty="0" smtClean="0">
                <a:solidFill>
                  <a:srgbClr val="595B5A"/>
                </a:solidFill>
                <a:latin typeface="+mn-lt"/>
                <a:ea typeface="+mn-ea"/>
              </a:rPr>
              <a:t>和</a:t>
            </a:r>
            <a:r>
              <a:rPr kumimoji="1" lang="en-US" altLang="zh-CN" sz="1400" dirty="0" err="1" smtClean="0">
                <a:solidFill>
                  <a:srgbClr val="595B5A"/>
                </a:solidFill>
                <a:latin typeface="+mn-lt"/>
                <a:ea typeface="+mn-ea"/>
              </a:rPr>
              <a:t>const</a:t>
            </a:r>
            <a:endParaRPr kumimoji="1" lang="zh-CN" altLang="en-US" sz="1400" dirty="0">
              <a:solidFill>
                <a:srgbClr val="595B5A"/>
              </a:solidFill>
              <a:latin typeface="+mn-lt"/>
              <a:ea typeface="+mn-ea"/>
            </a:endParaRPr>
          </a:p>
        </p:txBody>
      </p:sp>
      <p:sp>
        <p:nvSpPr>
          <p:cNvPr id="53" name="矩形 52"/>
          <p:cNvSpPr/>
          <p:nvPr/>
        </p:nvSpPr>
        <p:spPr bwMode="auto">
          <a:xfrm>
            <a:off x="2978038" y="1139974"/>
            <a:ext cx="1571844" cy="504056"/>
          </a:xfrm>
          <a:prstGeom prst="rect">
            <a:avLst/>
          </a:prstGeom>
          <a:ln/>
          <a:extLst/>
        </p:spPr>
        <p:style>
          <a:lnRef idx="2">
            <a:schemeClr val="accent1"/>
          </a:lnRef>
          <a:fillRef idx="1">
            <a:schemeClr val="lt1"/>
          </a:fillRef>
          <a:effectRef idx="0">
            <a:schemeClr val="accent1"/>
          </a:effectRef>
          <a:fontRef idx="minor">
            <a:schemeClr val="dk1"/>
          </a:fontRef>
        </p:style>
        <p:txBody>
          <a:bodyPr lIns="0" tIns="0" rIns="0" bIns="0" rtlCol="0" anchor="ctr"/>
          <a:lstStyle/>
          <a:p>
            <a:pPr marL="182880" algn="ctr" fontAlgn="auto">
              <a:spcBef>
                <a:spcPts val="0"/>
              </a:spcBef>
              <a:spcAft>
                <a:spcPts val="1500"/>
              </a:spcAft>
            </a:pPr>
            <a:r>
              <a:rPr kumimoji="1" lang="zh-CN" altLang="en-US" sz="1400" dirty="0" smtClean="0">
                <a:solidFill>
                  <a:srgbClr val="595B5A"/>
                </a:solidFill>
                <a:latin typeface="+mn-lt"/>
                <a:ea typeface="+mn-ea"/>
              </a:rPr>
              <a:t>解构赋值</a:t>
            </a:r>
            <a:endParaRPr kumimoji="1" lang="zh-CN" altLang="en-US" sz="1400" dirty="0">
              <a:solidFill>
                <a:srgbClr val="595B5A"/>
              </a:solidFill>
              <a:latin typeface="+mn-lt"/>
              <a:ea typeface="+mn-ea"/>
            </a:endParaRPr>
          </a:p>
        </p:txBody>
      </p:sp>
      <p:sp>
        <p:nvSpPr>
          <p:cNvPr id="54" name="矩形 53"/>
          <p:cNvSpPr/>
          <p:nvPr/>
        </p:nvSpPr>
        <p:spPr bwMode="auto">
          <a:xfrm>
            <a:off x="5048100" y="1139974"/>
            <a:ext cx="1571844" cy="504056"/>
          </a:xfrm>
          <a:prstGeom prst="rect">
            <a:avLst/>
          </a:prstGeom>
          <a:ln/>
          <a:extLst/>
        </p:spPr>
        <p:style>
          <a:lnRef idx="2">
            <a:schemeClr val="accent1"/>
          </a:lnRef>
          <a:fillRef idx="1">
            <a:schemeClr val="lt1"/>
          </a:fillRef>
          <a:effectRef idx="0">
            <a:schemeClr val="accent1"/>
          </a:effectRef>
          <a:fontRef idx="minor">
            <a:schemeClr val="dk1"/>
          </a:fontRef>
        </p:style>
        <p:txBody>
          <a:bodyPr lIns="0" tIns="0" rIns="0" bIns="0" rtlCol="0" anchor="ctr"/>
          <a:lstStyle/>
          <a:p>
            <a:pPr marL="182880" algn="ctr" fontAlgn="auto">
              <a:spcBef>
                <a:spcPts val="0"/>
              </a:spcBef>
              <a:spcAft>
                <a:spcPts val="1500"/>
              </a:spcAft>
            </a:pPr>
            <a:r>
              <a:rPr kumimoji="1" lang="zh-CN" altLang="en-US" sz="1400" dirty="0" smtClean="0">
                <a:solidFill>
                  <a:srgbClr val="595B5A"/>
                </a:solidFill>
                <a:latin typeface="+mn-lt"/>
                <a:ea typeface="+mn-ea"/>
              </a:rPr>
              <a:t>字符串的拓展</a:t>
            </a:r>
            <a:endParaRPr kumimoji="1" lang="zh-CN" altLang="en-US" sz="1400" dirty="0">
              <a:solidFill>
                <a:srgbClr val="595B5A"/>
              </a:solidFill>
              <a:latin typeface="+mn-lt"/>
              <a:ea typeface="+mn-ea"/>
            </a:endParaRPr>
          </a:p>
        </p:txBody>
      </p:sp>
      <p:sp>
        <p:nvSpPr>
          <p:cNvPr id="55" name="矩形 54"/>
          <p:cNvSpPr/>
          <p:nvPr/>
        </p:nvSpPr>
        <p:spPr bwMode="auto">
          <a:xfrm>
            <a:off x="7118162" y="1139974"/>
            <a:ext cx="1571844" cy="504056"/>
          </a:xfrm>
          <a:prstGeom prst="rect">
            <a:avLst/>
          </a:prstGeom>
          <a:ln/>
          <a:extLst/>
        </p:spPr>
        <p:style>
          <a:lnRef idx="2">
            <a:schemeClr val="accent1"/>
          </a:lnRef>
          <a:fillRef idx="1">
            <a:schemeClr val="lt1"/>
          </a:fillRef>
          <a:effectRef idx="0">
            <a:schemeClr val="accent1"/>
          </a:effectRef>
          <a:fontRef idx="minor">
            <a:schemeClr val="dk1"/>
          </a:fontRef>
        </p:style>
        <p:txBody>
          <a:bodyPr lIns="0" tIns="0" rIns="0" bIns="0" rtlCol="0" anchor="ctr"/>
          <a:lstStyle/>
          <a:p>
            <a:pPr marL="182880" algn="ctr" fontAlgn="auto">
              <a:spcBef>
                <a:spcPts val="0"/>
              </a:spcBef>
              <a:spcAft>
                <a:spcPts val="1500"/>
              </a:spcAft>
            </a:pPr>
            <a:r>
              <a:rPr kumimoji="1" lang="en-US" altLang="zh-CN" sz="1400" dirty="0" smtClean="0">
                <a:solidFill>
                  <a:srgbClr val="595B5A"/>
                </a:solidFill>
                <a:latin typeface="+mn-lt"/>
                <a:ea typeface="+mn-ea"/>
              </a:rPr>
              <a:t>class</a:t>
            </a:r>
            <a:endParaRPr kumimoji="1" lang="zh-CN" altLang="en-US" sz="1400" dirty="0">
              <a:solidFill>
                <a:srgbClr val="595B5A"/>
              </a:solidFill>
              <a:latin typeface="+mn-lt"/>
              <a:ea typeface="+mn-ea"/>
            </a:endParaRPr>
          </a:p>
        </p:txBody>
      </p:sp>
      <p:sp>
        <p:nvSpPr>
          <p:cNvPr id="56" name="矩形 55"/>
          <p:cNvSpPr/>
          <p:nvPr/>
        </p:nvSpPr>
        <p:spPr bwMode="auto">
          <a:xfrm>
            <a:off x="907976" y="2134659"/>
            <a:ext cx="1571844" cy="504056"/>
          </a:xfrm>
          <a:prstGeom prst="rect">
            <a:avLst/>
          </a:prstGeom>
          <a:ln/>
          <a:extLst/>
        </p:spPr>
        <p:style>
          <a:lnRef idx="2">
            <a:schemeClr val="accent1"/>
          </a:lnRef>
          <a:fillRef idx="1">
            <a:schemeClr val="lt1"/>
          </a:fillRef>
          <a:effectRef idx="0">
            <a:schemeClr val="accent1"/>
          </a:effectRef>
          <a:fontRef idx="minor">
            <a:schemeClr val="dk1"/>
          </a:fontRef>
        </p:style>
        <p:txBody>
          <a:bodyPr lIns="0" tIns="0" rIns="0" bIns="0" rtlCol="0" anchor="ctr"/>
          <a:lstStyle/>
          <a:p>
            <a:pPr marL="182880" algn="ctr" fontAlgn="auto">
              <a:spcBef>
                <a:spcPts val="0"/>
              </a:spcBef>
              <a:spcAft>
                <a:spcPts val="1500"/>
              </a:spcAft>
            </a:pPr>
            <a:r>
              <a:rPr kumimoji="1" lang="en-US" altLang="zh-CN" sz="1400" dirty="0" smtClean="0">
                <a:solidFill>
                  <a:srgbClr val="595B5A"/>
                </a:solidFill>
              </a:rPr>
              <a:t>module</a:t>
            </a:r>
            <a:endParaRPr kumimoji="1" lang="zh-CN" altLang="en-US" sz="1400" dirty="0">
              <a:solidFill>
                <a:srgbClr val="595B5A"/>
              </a:solidFill>
              <a:latin typeface="+mn-lt"/>
              <a:ea typeface="+mn-ea"/>
            </a:endParaRPr>
          </a:p>
        </p:txBody>
      </p:sp>
      <p:sp>
        <p:nvSpPr>
          <p:cNvPr id="57" name="矩形 56"/>
          <p:cNvSpPr/>
          <p:nvPr/>
        </p:nvSpPr>
        <p:spPr bwMode="auto">
          <a:xfrm>
            <a:off x="2978038" y="2134659"/>
            <a:ext cx="1571844" cy="504056"/>
          </a:xfrm>
          <a:prstGeom prst="rect">
            <a:avLst/>
          </a:prstGeom>
          <a:ln/>
          <a:extLst/>
        </p:spPr>
        <p:style>
          <a:lnRef idx="2">
            <a:schemeClr val="accent1"/>
          </a:lnRef>
          <a:fillRef idx="1">
            <a:schemeClr val="lt1"/>
          </a:fillRef>
          <a:effectRef idx="0">
            <a:schemeClr val="accent1"/>
          </a:effectRef>
          <a:fontRef idx="minor">
            <a:schemeClr val="dk1"/>
          </a:fontRef>
        </p:style>
        <p:txBody>
          <a:bodyPr lIns="0" tIns="0" rIns="0" bIns="0" rtlCol="0" anchor="ctr"/>
          <a:lstStyle/>
          <a:p>
            <a:pPr marL="182880" algn="ctr" fontAlgn="auto">
              <a:spcBef>
                <a:spcPts val="0"/>
              </a:spcBef>
              <a:spcAft>
                <a:spcPts val="1500"/>
              </a:spcAft>
            </a:pPr>
            <a:r>
              <a:rPr kumimoji="1" lang="zh-CN" altLang="en-US" sz="1400" dirty="0" smtClean="0">
                <a:solidFill>
                  <a:srgbClr val="595B5A"/>
                </a:solidFill>
                <a:latin typeface="+mn-lt"/>
                <a:ea typeface="+mn-ea"/>
              </a:rPr>
              <a:t>数组的拓展</a:t>
            </a:r>
            <a:endParaRPr kumimoji="1" lang="zh-CN" altLang="en-US" sz="1400" dirty="0">
              <a:solidFill>
                <a:srgbClr val="595B5A"/>
              </a:solidFill>
              <a:latin typeface="+mn-lt"/>
              <a:ea typeface="+mn-ea"/>
            </a:endParaRPr>
          </a:p>
        </p:txBody>
      </p:sp>
      <p:sp>
        <p:nvSpPr>
          <p:cNvPr id="58" name="矩形 57"/>
          <p:cNvSpPr/>
          <p:nvPr/>
        </p:nvSpPr>
        <p:spPr bwMode="auto">
          <a:xfrm>
            <a:off x="5048100" y="2134659"/>
            <a:ext cx="1571844" cy="504056"/>
          </a:xfrm>
          <a:prstGeom prst="rect">
            <a:avLst/>
          </a:prstGeom>
          <a:ln/>
          <a:extLst/>
        </p:spPr>
        <p:style>
          <a:lnRef idx="2">
            <a:schemeClr val="accent1"/>
          </a:lnRef>
          <a:fillRef idx="1">
            <a:schemeClr val="lt1"/>
          </a:fillRef>
          <a:effectRef idx="0">
            <a:schemeClr val="accent1"/>
          </a:effectRef>
          <a:fontRef idx="minor">
            <a:schemeClr val="dk1"/>
          </a:fontRef>
        </p:style>
        <p:txBody>
          <a:bodyPr lIns="0" tIns="0" rIns="0" bIns="0" rtlCol="0" anchor="ctr"/>
          <a:lstStyle/>
          <a:p>
            <a:pPr marL="182880" algn="ctr" fontAlgn="auto">
              <a:spcBef>
                <a:spcPts val="0"/>
              </a:spcBef>
              <a:spcAft>
                <a:spcPts val="1500"/>
              </a:spcAft>
            </a:pPr>
            <a:r>
              <a:rPr kumimoji="1" lang="zh-CN" altLang="en-US" sz="1400" dirty="0" smtClean="0">
                <a:solidFill>
                  <a:srgbClr val="595B5A"/>
                </a:solidFill>
                <a:latin typeface="+mn-lt"/>
                <a:ea typeface="+mn-ea"/>
              </a:rPr>
              <a:t>函数的拓展</a:t>
            </a:r>
            <a:endParaRPr kumimoji="1" lang="zh-CN" altLang="en-US" sz="1400" dirty="0">
              <a:solidFill>
                <a:srgbClr val="595B5A"/>
              </a:solidFill>
              <a:latin typeface="+mn-lt"/>
              <a:ea typeface="+mn-ea"/>
            </a:endParaRPr>
          </a:p>
        </p:txBody>
      </p:sp>
      <p:sp>
        <p:nvSpPr>
          <p:cNvPr id="59" name="矩形 58"/>
          <p:cNvSpPr/>
          <p:nvPr/>
        </p:nvSpPr>
        <p:spPr bwMode="auto">
          <a:xfrm>
            <a:off x="7118162" y="2134659"/>
            <a:ext cx="1571844" cy="504056"/>
          </a:xfrm>
          <a:prstGeom prst="rect">
            <a:avLst/>
          </a:prstGeom>
          <a:ln/>
          <a:extLst/>
        </p:spPr>
        <p:style>
          <a:lnRef idx="2">
            <a:schemeClr val="accent1"/>
          </a:lnRef>
          <a:fillRef idx="1">
            <a:schemeClr val="lt1"/>
          </a:fillRef>
          <a:effectRef idx="0">
            <a:schemeClr val="accent1"/>
          </a:effectRef>
          <a:fontRef idx="minor">
            <a:schemeClr val="dk1"/>
          </a:fontRef>
        </p:style>
        <p:txBody>
          <a:bodyPr lIns="0" tIns="0" rIns="0" bIns="0" rtlCol="0" anchor="ctr"/>
          <a:lstStyle/>
          <a:p>
            <a:pPr marL="182880" algn="ctr" fontAlgn="auto">
              <a:spcBef>
                <a:spcPts val="0"/>
              </a:spcBef>
              <a:spcAft>
                <a:spcPts val="1500"/>
              </a:spcAft>
            </a:pPr>
            <a:r>
              <a:rPr kumimoji="1" lang="zh-CN" altLang="en-US" sz="1400" dirty="0" smtClean="0">
                <a:solidFill>
                  <a:srgbClr val="595B5A"/>
                </a:solidFill>
                <a:latin typeface="+mn-lt"/>
                <a:ea typeface="+mn-ea"/>
              </a:rPr>
              <a:t>对象的拓展</a:t>
            </a:r>
            <a:endParaRPr kumimoji="1" lang="zh-CN" altLang="en-US" sz="1400" dirty="0">
              <a:solidFill>
                <a:srgbClr val="595B5A"/>
              </a:solidFill>
              <a:latin typeface="+mn-lt"/>
              <a:ea typeface="+mn-ea"/>
            </a:endParaRPr>
          </a:p>
        </p:txBody>
      </p:sp>
      <p:sp>
        <p:nvSpPr>
          <p:cNvPr id="60" name="矩形 59"/>
          <p:cNvSpPr/>
          <p:nvPr/>
        </p:nvSpPr>
        <p:spPr bwMode="auto">
          <a:xfrm>
            <a:off x="907976" y="4124028"/>
            <a:ext cx="1571844" cy="504056"/>
          </a:xfrm>
          <a:prstGeom prst="rect">
            <a:avLst/>
          </a:prstGeom>
          <a:ln/>
          <a:extLst/>
        </p:spPr>
        <p:style>
          <a:lnRef idx="2">
            <a:schemeClr val="accent1"/>
          </a:lnRef>
          <a:fillRef idx="1">
            <a:schemeClr val="lt1"/>
          </a:fillRef>
          <a:effectRef idx="0">
            <a:schemeClr val="accent1"/>
          </a:effectRef>
          <a:fontRef idx="minor">
            <a:schemeClr val="dk1"/>
          </a:fontRef>
        </p:style>
        <p:txBody>
          <a:bodyPr lIns="0" tIns="0" rIns="0" bIns="0" rtlCol="0" anchor="ctr"/>
          <a:lstStyle/>
          <a:p>
            <a:pPr marL="182880" algn="ctr" fontAlgn="auto">
              <a:spcBef>
                <a:spcPts val="0"/>
              </a:spcBef>
              <a:spcAft>
                <a:spcPts val="1500"/>
              </a:spcAft>
            </a:pPr>
            <a:r>
              <a:rPr kumimoji="1" lang="zh-CN" altLang="en-US" sz="1400" dirty="0" smtClean="0">
                <a:solidFill>
                  <a:srgbClr val="595B5A"/>
                </a:solidFill>
                <a:latin typeface="+mn-lt"/>
                <a:ea typeface="+mn-ea"/>
              </a:rPr>
              <a:t>正则的拓展</a:t>
            </a:r>
            <a:endParaRPr kumimoji="1" lang="zh-CN" altLang="en-US" sz="1400" dirty="0">
              <a:solidFill>
                <a:srgbClr val="595B5A"/>
              </a:solidFill>
              <a:latin typeface="+mn-lt"/>
              <a:ea typeface="+mn-ea"/>
            </a:endParaRPr>
          </a:p>
        </p:txBody>
      </p:sp>
      <p:sp>
        <p:nvSpPr>
          <p:cNvPr id="61" name="矩形 60"/>
          <p:cNvSpPr/>
          <p:nvPr/>
        </p:nvSpPr>
        <p:spPr bwMode="auto">
          <a:xfrm>
            <a:off x="2978038" y="4124028"/>
            <a:ext cx="1571844" cy="504056"/>
          </a:xfrm>
          <a:prstGeom prst="rect">
            <a:avLst/>
          </a:prstGeom>
          <a:ln/>
          <a:extLst/>
        </p:spPr>
        <p:style>
          <a:lnRef idx="2">
            <a:schemeClr val="accent1"/>
          </a:lnRef>
          <a:fillRef idx="1">
            <a:schemeClr val="lt1"/>
          </a:fillRef>
          <a:effectRef idx="0">
            <a:schemeClr val="accent1"/>
          </a:effectRef>
          <a:fontRef idx="minor">
            <a:schemeClr val="dk1"/>
          </a:fontRef>
        </p:style>
        <p:txBody>
          <a:bodyPr lIns="0" tIns="0" rIns="0" bIns="0" rtlCol="0" anchor="ctr"/>
          <a:lstStyle/>
          <a:p>
            <a:pPr marL="182880" algn="ctr" fontAlgn="auto">
              <a:spcBef>
                <a:spcPts val="0"/>
              </a:spcBef>
              <a:spcAft>
                <a:spcPts val="1500"/>
              </a:spcAft>
            </a:pPr>
            <a:r>
              <a:rPr kumimoji="1" lang="en-US" altLang="zh-CN" sz="1400" dirty="0" smtClean="0">
                <a:solidFill>
                  <a:srgbClr val="595B5A"/>
                </a:solidFill>
              </a:rPr>
              <a:t>Decorator</a:t>
            </a:r>
            <a:endParaRPr kumimoji="1" lang="zh-CN" altLang="en-US" sz="1400" dirty="0">
              <a:solidFill>
                <a:srgbClr val="595B5A"/>
              </a:solidFill>
              <a:latin typeface="+mn-lt"/>
              <a:ea typeface="+mn-ea"/>
            </a:endParaRPr>
          </a:p>
        </p:txBody>
      </p:sp>
      <p:sp>
        <p:nvSpPr>
          <p:cNvPr id="62" name="矩形 61"/>
          <p:cNvSpPr/>
          <p:nvPr/>
        </p:nvSpPr>
        <p:spPr bwMode="auto">
          <a:xfrm>
            <a:off x="5048100" y="4124028"/>
            <a:ext cx="1571844" cy="504056"/>
          </a:xfrm>
          <a:prstGeom prst="rect">
            <a:avLst/>
          </a:prstGeom>
          <a:ln/>
          <a:extLst/>
        </p:spPr>
        <p:style>
          <a:lnRef idx="2">
            <a:schemeClr val="accent1"/>
          </a:lnRef>
          <a:fillRef idx="1">
            <a:schemeClr val="lt1"/>
          </a:fillRef>
          <a:effectRef idx="0">
            <a:schemeClr val="accent1"/>
          </a:effectRef>
          <a:fontRef idx="minor">
            <a:schemeClr val="dk1"/>
          </a:fontRef>
        </p:style>
        <p:txBody>
          <a:bodyPr lIns="0" tIns="0" rIns="0" bIns="0" rtlCol="0" anchor="ctr"/>
          <a:lstStyle/>
          <a:p>
            <a:pPr marL="182880" algn="ctr" fontAlgn="auto">
              <a:spcBef>
                <a:spcPts val="0"/>
              </a:spcBef>
              <a:spcAft>
                <a:spcPts val="1500"/>
              </a:spcAft>
            </a:pPr>
            <a:r>
              <a:rPr kumimoji="1" lang="en-US" altLang="zh-CN" sz="1400" dirty="0" smtClean="0">
                <a:solidFill>
                  <a:srgbClr val="595B5A"/>
                </a:solidFill>
                <a:latin typeface="+mn-lt"/>
                <a:ea typeface="+mn-ea"/>
              </a:rPr>
              <a:t>Iterator</a:t>
            </a:r>
            <a:r>
              <a:rPr kumimoji="1" lang="zh-CN" altLang="en-US" sz="1400" dirty="0" smtClean="0">
                <a:solidFill>
                  <a:srgbClr val="595B5A"/>
                </a:solidFill>
                <a:latin typeface="+mn-lt"/>
                <a:ea typeface="+mn-ea"/>
              </a:rPr>
              <a:t>和</a:t>
            </a:r>
            <a:r>
              <a:rPr kumimoji="1" lang="en-US" altLang="zh-CN" sz="1400" dirty="0" smtClean="0">
                <a:solidFill>
                  <a:srgbClr val="595B5A"/>
                </a:solidFill>
                <a:latin typeface="+mn-lt"/>
                <a:ea typeface="+mn-ea"/>
              </a:rPr>
              <a:t>for</a:t>
            </a:r>
            <a:r>
              <a:rPr kumimoji="1" lang="is-IS" altLang="zh-CN" sz="1400" dirty="0" smtClean="0">
                <a:solidFill>
                  <a:srgbClr val="595B5A"/>
                </a:solidFill>
                <a:latin typeface="+mn-lt"/>
                <a:ea typeface="+mn-ea"/>
              </a:rPr>
              <a:t>…</a:t>
            </a:r>
            <a:r>
              <a:rPr kumimoji="1" lang="en-US" altLang="zh-CN" sz="1400" dirty="0" smtClean="0">
                <a:solidFill>
                  <a:srgbClr val="595B5A"/>
                </a:solidFill>
                <a:latin typeface="+mn-lt"/>
                <a:ea typeface="+mn-ea"/>
              </a:rPr>
              <a:t>of</a:t>
            </a:r>
            <a:endParaRPr kumimoji="1" lang="zh-CN" altLang="en-US" sz="1400" dirty="0">
              <a:solidFill>
                <a:srgbClr val="595B5A"/>
              </a:solidFill>
              <a:latin typeface="+mn-lt"/>
              <a:ea typeface="+mn-ea"/>
            </a:endParaRPr>
          </a:p>
        </p:txBody>
      </p:sp>
      <p:sp>
        <p:nvSpPr>
          <p:cNvPr id="63" name="矩形 62"/>
          <p:cNvSpPr/>
          <p:nvPr/>
        </p:nvSpPr>
        <p:spPr bwMode="auto">
          <a:xfrm>
            <a:off x="7118162" y="4124028"/>
            <a:ext cx="1571844" cy="504056"/>
          </a:xfrm>
          <a:prstGeom prst="rect">
            <a:avLst/>
          </a:prstGeom>
          <a:ln/>
          <a:extLst/>
        </p:spPr>
        <p:style>
          <a:lnRef idx="2">
            <a:schemeClr val="accent1"/>
          </a:lnRef>
          <a:fillRef idx="1">
            <a:schemeClr val="lt1"/>
          </a:fillRef>
          <a:effectRef idx="0">
            <a:schemeClr val="accent1"/>
          </a:effectRef>
          <a:fontRef idx="minor">
            <a:schemeClr val="dk1"/>
          </a:fontRef>
        </p:style>
        <p:txBody>
          <a:bodyPr lIns="0" tIns="0" rIns="0" bIns="0" rtlCol="0" anchor="ctr"/>
          <a:lstStyle/>
          <a:p>
            <a:pPr marL="182880" algn="ctr" fontAlgn="auto">
              <a:spcBef>
                <a:spcPts val="0"/>
              </a:spcBef>
              <a:spcAft>
                <a:spcPts val="1500"/>
              </a:spcAft>
            </a:pPr>
            <a:r>
              <a:rPr kumimoji="1" lang="zh-CN" altLang="en-US" sz="1400" dirty="0" smtClean="0">
                <a:solidFill>
                  <a:srgbClr val="595B5A"/>
                </a:solidFill>
                <a:latin typeface="+mn-lt"/>
                <a:ea typeface="+mn-ea"/>
              </a:rPr>
              <a:t>数值的拓展</a:t>
            </a:r>
            <a:endParaRPr kumimoji="1" lang="zh-CN" altLang="en-US" sz="1400" dirty="0">
              <a:solidFill>
                <a:srgbClr val="595B5A"/>
              </a:solidFill>
              <a:latin typeface="+mn-lt"/>
              <a:ea typeface="+mn-ea"/>
            </a:endParaRPr>
          </a:p>
        </p:txBody>
      </p:sp>
    </p:spTree>
    <p:extLst>
      <p:ext uri="{BB962C8B-B14F-4D97-AF65-F5344CB8AC3E}">
        <p14:creationId xmlns:p14="http://schemas.microsoft.com/office/powerpoint/2010/main" val="18514222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2" presetClass="entr" presetSubtype="0" fill="hold" grpId="0" nodeType="clickEffect">
                                  <p:stCondLst>
                                    <p:cond delay="0"/>
                                  </p:stCondLst>
                                  <p:childTnLst>
                                    <p:set>
                                      <p:cBhvr>
                                        <p:cTn id="6" dur="1" fill="hold">
                                          <p:stCondLst>
                                            <p:cond delay="0"/>
                                          </p:stCondLst>
                                        </p:cTn>
                                        <p:tgtEl>
                                          <p:spTgt spid="52"/>
                                        </p:tgtEl>
                                        <p:attrNameLst>
                                          <p:attrName>style.visibility</p:attrName>
                                        </p:attrNameLst>
                                      </p:cBhvr>
                                      <p:to>
                                        <p:strVal val="visible"/>
                                      </p:to>
                                    </p:set>
                                    <p:animScale>
                                      <p:cBhvr>
                                        <p:cTn id="7" dur="1000" decel="50000" fill="hold">
                                          <p:stCondLst>
                                            <p:cond delay="0"/>
                                          </p:stCondLst>
                                        </p:cTn>
                                        <p:tgtEl>
                                          <p:spTgt spid="5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52"/>
                                        </p:tgtEl>
                                        <p:attrNameLst>
                                          <p:attrName>ppt_x</p:attrName>
                                          <p:attrName>ppt_y</p:attrName>
                                        </p:attrNameLst>
                                      </p:cBhvr>
                                    </p:animMotion>
                                    <p:animEffect transition="in" filter="fade">
                                      <p:cBhvr>
                                        <p:cTn id="9" dur="1000"/>
                                        <p:tgtEl>
                                          <p:spTgt spid="52"/>
                                        </p:tgtEl>
                                      </p:cBhvr>
                                    </p:animEffect>
                                  </p:childTnLst>
                                </p:cTn>
                              </p:par>
                            </p:childTnLst>
                          </p:cTn>
                        </p:par>
                        <p:par>
                          <p:cTn id="10" fill="hold">
                            <p:stCondLst>
                              <p:cond delay="1000"/>
                            </p:stCondLst>
                            <p:childTnLst>
                              <p:par>
                                <p:cTn id="11" presetID="52" presetClass="entr" presetSubtype="0" fill="hold" grpId="0" nodeType="afterEffect">
                                  <p:stCondLst>
                                    <p:cond delay="0"/>
                                  </p:stCondLst>
                                  <p:childTnLst>
                                    <p:set>
                                      <p:cBhvr>
                                        <p:cTn id="12" dur="1" fill="hold">
                                          <p:stCondLst>
                                            <p:cond delay="0"/>
                                          </p:stCondLst>
                                        </p:cTn>
                                        <p:tgtEl>
                                          <p:spTgt spid="53"/>
                                        </p:tgtEl>
                                        <p:attrNameLst>
                                          <p:attrName>style.visibility</p:attrName>
                                        </p:attrNameLst>
                                      </p:cBhvr>
                                      <p:to>
                                        <p:strVal val="visible"/>
                                      </p:to>
                                    </p:set>
                                    <p:animScale>
                                      <p:cBhvr>
                                        <p:cTn id="13" dur="1000" decel="50000" fill="hold">
                                          <p:stCondLst>
                                            <p:cond delay="0"/>
                                          </p:stCondLst>
                                        </p:cTn>
                                        <p:tgtEl>
                                          <p:spTgt spid="53"/>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4" dur="1000" decel="50000" fill="hold">
                                          <p:stCondLst>
                                            <p:cond delay="0"/>
                                          </p:stCondLst>
                                        </p:cTn>
                                        <p:tgtEl>
                                          <p:spTgt spid="53"/>
                                        </p:tgtEl>
                                        <p:attrNameLst>
                                          <p:attrName>ppt_x</p:attrName>
                                          <p:attrName>ppt_y</p:attrName>
                                        </p:attrNameLst>
                                      </p:cBhvr>
                                    </p:animMotion>
                                    <p:animEffect transition="in" filter="fade">
                                      <p:cBhvr>
                                        <p:cTn id="15" dur="1000"/>
                                        <p:tgtEl>
                                          <p:spTgt spid="53"/>
                                        </p:tgtEl>
                                      </p:cBhvr>
                                    </p:animEffect>
                                  </p:childTnLst>
                                </p:cTn>
                              </p:par>
                            </p:childTnLst>
                          </p:cTn>
                        </p:par>
                        <p:par>
                          <p:cTn id="16" fill="hold">
                            <p:stCondLst>
                              <p:cond delay="2000"/>
                            </p:stCondLst>
                            <p:childTnLst>
                              <p:par>
                                <p:cTn id="17" presetID="52" presetClass="entr" presetSubtype="0" fill="hold" grpId="0" nodeType="afterEffect">
                                  <p:stCondLst>
                                    <p:cond delay="0"/>
                                  </p:stCondLst>
                                  <p:childTnLst>
                                    <p:set>
                                      <p:cBhvr>
                                        <p:cTn id="18" dur="1" fill="hold">
                                          <p:stCondLst>
                                            <p:cond delay="0"/>
                                          </p:stCondLst>
                                        </p:cTn>
                                        <p:tgtEl>
                                          <p:spTgt spid="54"/>
                                        </p:tgtEl>
                                        <p:attrNameLst>
                                          <p:attrName>style.visibility</p:attrName>
                                        </p:attrNameLst>
                                      </p:cBhvr>
                                      <p:to>
                                        <p:strVal val="visible"/>
                                      </p:to>
                                    </p:set>
                                    <p:animScale>
                                      <p:cBhvr>
                                        <p:cTn id="19" dur="1000" decel="50000" fill="hold">
                                          <p:stCondLst>
                                            <p:cond delay="0"/>
                                          </p:stCondLst>
                                        </p:cTn>
                                        <p:tgtEl>
                                          <p:spTgt spid="5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0" dur="1000" decel="50000" fill="hold">
                                          <p:stCondLst>
                                            <p:cond delay="0"/>
                                          </p:stCondLst>
                                        </p:cTn>
                                        <p:tgtEl>
                                          <p:spTgt spid="54"/>
                                        </p:tgtEl>
                                        <p:attrNameLst>
                                          <p:attrName>ppt_x</p:attrName>
                                          <p:attrName>ppt_y</p:attrName>
                                        </p:attrNameLst>
                                      </p:cBhvr>
                                    </p:animMotion>
                                    <p:animEffect transition="in" filter="fade">
                                      <p:cBhvr>
                                        <p:cTn id="21" dur="1000"/>
                                        <p:tgtEl>
                                          <p:spTgt spid="54"/>
                                        </p:tgtEl>
                                      </p:cBhvr>
                                    </p:animEffect>
                                  </p:childTnLst>
                                </p:cTn>
                              </p:par>
                            </p:childTnLst>
                          </p:cTn>
                        </p:par>
                        <p:par>
                          <p:cTn id="22" fill="hold">
                            <p:stCondLst>
                              <p:cond delay="3000"/>
                            </p:stCondLst>
                            <p:childTnLst>
                              <p:par>
                                <p:cTn id="23" presetID="52" presetClass="entr" presetSubtype="0" fill="hold" grpId="0" nodeType="afterEffect">
                                  <p:stCondLst>
                                    <p:cond delay="0"/>
                                  </p:stCondLst>
                                  <p:childTnLst>
                                    <p:set>
                                      <p:cBhvr>
                                        <p:cTn id="24" dur="1" fill="hold">
                                          <p:stCondLst>
                                            <p:cond delay="0"/>
                                          </p:stCondLst>
                                        </p:cTn>
                                        <p:tgtEl>
                                          <p:spTgt spid="55"/>
                                        </p:tgtEl>
                                        <p:attrNameLst>
                                          <p:attrName>style.visibility</p:attrName>
                                        </p:attrNameLst>
                                      </p:cBhvr>
                                      <p:to>
                                        <p:strVal val="visible"/>
                                      </p:to>
                                    </p:set>
                                    <p:animScale>
                                      <p:cBhvr>
                                        <p:cTn id="25" dur="1000" decel="50000" fill="hold">
                                          <p:stCondLst>
                                            <p:cond delay="0"/>
                                          </p:stCondLst>
                                        </p:cTn>
                                        <p:tgtEl>
                                          <p:spTgt spid="5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6" dur="1000" decel="50000" fill="hold">
                                          <p:stCondLst>
                                            <p:cond delay="0"/>
                                          </p:stCondLst>
                                        </p:cTn>
                                        <p:tgtEl>
                                          <p:spTgt spid="55"/>
                                        </p:tgtEl>
                                        <p:attrNameLst>
                                          <p:attrName>ppt_x</p:attrName>
                                          <p:attrName>ppt_y</p:attrName>
                                        </p:attrNameLst>
                                      </p:cBhvr>
                                    </p:animMotion>
                                    <p:animEffect transition="in" filter="fade">
                                      <p:cBhvr>
                                        <p:cTn id="27" dur="1000"/>
                                        <p:tgtEl>
                                          <p:spTgt spid="55"/>
                                        </p:tgtEl>
                                      </p:cBhvr>
                                    </p:animEffect>
                                  </p:childTnLst>
                                </p:cTn>
                              </p:par>
                            </p:childTnLst>
                          </p:cTn>
                        </p:par>
                        <p:par>
                          <p:cTn id="28" fill="hold">
                            <p:stCondLst>
                              <p:cond delay="4000"/>
                            </p:stCondLst>
                            <p:childTnLst>
                              <p:par>
                                <p:cTn id="29" presetID="52" presetClass="entr" presetSubtype="0" fill="hold" grpId="0" nodeType="afterEffect">
                                  <p:stCondLst>
                                    <p:cond delay="0"/>
                                  </p:stCondLst>
                                  <p:childTnLst>
                                    <p:set>
                                      <p:cBhvr>
                                        <p:cTn id="30" dur="1" fill="hold">
                                          <p:stCondLst>
                                            <p:cond delay="0"/>
                                          </p:stCondLst>
                                        </p:cTn>
                                        <p:tgtEl>
                                          <p:spTgt spid="56"/>
                                        </p:tgtEl>
                                        <p:attrNameLst>
                                          <p:attrName>style.visibility</p:attrName>
                                        </p:attrNameLst>
                                      </p:cBhvr>
                                      <p:to>
                                        <p:strVal val="visible"/>
                                      </p:to>
                                    </p:set>
                                    <p:animScale>
                                      <p:cBhvr>
                                        <p:cTn id="31" dur="1000" decel="50000" fill="hold">
                                          <p:stCondLst>
                                            <p:cond delay="0"/>
                                          </p:stCondLst>
                                        </p:cTn>
                                        <p:tgtEl>
                                          <p:spTgt spid="5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2" dur="1000" decel="50000" fill="hold">
                                          <p:stCondLst>
                                            <p:cond delay="0"/>
                                          </p:stCondLst>
                                        </p:cTn>
                                        <p:tgtEl>
                                          <p:spTgt spid="56"/>
                                        </p:tgtEl>
                                        <p:attrNameLst>
                                          <p:attrName>ppt_x</p:attrName>
                                          <p:attrName>ppt_y</p:attrName>
                                        </p:attrNameLst>
                                      </p:cBhvr>
                                    </p:animMotion>
                                    <p:animEffect transition="in" filter="fade">
                                      <p:cBhvr>
                                        <p:cTn id="33" dur="1000"/>
                                        <p:tgtEl>
                                          <p:spTgt spid="56"/>
                                        </p:tgtEl>
                                      </p:cBhvr>
                                    </p:animEffect>
                                  </p:childTnLst>
                                </p:cTn>
                              </p:par>
                            </p:childTnLst>
                          </p:cTn>
                        </p:par>
                        <p:par>
                          <p:cTn id="34" fill="hold">
                            <p:stCondLst>
                              <p:cond delay="5000"/>
                            </p:stCondLst>
                            <p:childTnLst>
                              <p:par>
                                <p:cTn id="35" presetID="52" presetClass="entr" presetSubtype="0" fill="hold" grpId="0" nodeType="afterEffect">
                                  <p:stCondLst>
                                    <p:cond delay="0"/>
                                  </p:stCondLst>
                                  <p:childTnLst>
                                    <p:set>
                                      <p:cBhvr>
                                        <p:cTn id="36" dur="1" fill="hold">
                                          <p:stCondLst>
                                            <p:cond delay="0"/>
                                          </p:stCondLst>
                                        </p:cTn>
                                        <p:tgtEl>
                                          <p:spTgt spid="57"/>
                                        </p:tgtEl>
                                        <p:attrNameLst>
                                          <p:attrName>style.visibility</p:attrName>
                                        </p:attrNameLst>
                                      </p:cBhvr>
                                      <p:to>
                                        <p:strVal val="visible"/>
                                      </p:to>
                                    </p:set>
                                    <p:animScale>
                                      <p:cBhvr>
                                        <p:cTn id="37" dur="1000" decel="50000" fill="hold">
                                          <p:stCondLst>
                                            <p:cond delay="0"/>
                                          </p:stCondLst>
                                        </p:cTn>
                                        <p:tgtEl>
                                          <p:spTgt spid="57"/>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8" dur="1000" decel="50000" fill="hold">
                                          <p:stCondLst>
                                            <p:cond delay="0"/>
                                          </p:stCondLst>
                                        </p:cTn>
                                        <p:tgtEl>
                                          <p:spTgt spid="57"/>
                                        </p:tgtEl>
                                        <p:attrNameLst>
                                          <p:attrName>ppt_x</p:attrName>
                                          <p:attrName>ppt_y</p:attrName>
                                        </p:attrNameLst>
                                      </p:cBhvr>
                                    </p:animMotion>
                                    <p:animEffect transition="in" filter="fade">
                                      <p:cBhvr>
                                        <p:cTn id="39" dur="1000"/>
                                        <p:tgtEl>
                                          <p:spTgt spid="57"/>
                                        </p:tgtEl>
                                      </p:cBhvr>
                                    </p:animEffect>
                                  </p:childTnLst>
                                </p:cTn>
                              </p:par>
                            </p:childTnLst>
                          </p:cTn>
                        </p:par>
                        <p:par>
                          <p:cTn id="40" fill="hold">
                            <p:stCondLst>
                              <p:cond delay="6000"/>
                            </p:stCondLst>
                            <p:childTnLst>
                              <p:par>
                                <p:cTn id="41" presetID="52" presetClass="entr" presetSubtype="0" fill="hold" grpId="0" nodeType="afterEffect">
                                  <p:stCondLst>
                                    <p:cond delay="0"/>
                                  </p:stCondLst>
                                  <p:childTnLst>
                                    <p:set>
                                      <p:cBhvr>
                                        <p:cTn id="42" dur="1" fill="hold">
                                          <p:stCondLst>
                                            <p:cond delay="0"/>
                                          </p:stCondLst>
                                        </p:cTn>
                                        <p:tgtEl>
                                          <p:spTgt spid="58"/>
                                        </p:tgtEl>
                                        <p:attrNameLst>
                                          <p:attrName>style.visibility</p:attrName>
                                        </p:attrNameLst>
                                      </p:cBhvr>
                                      <p:to>
                                        <p:strVal val="visible"/>
                                      </p:to>
                                    </p:set>
                                    <p:animScale>
                                      <p:cBhvr>
                                        <p:cTn id="43" dur="1000" decel="50000" fill="hold">
                                          <p:stCondLst>
                                            <p:cond delay="0"/>
                                          </p:stCondLst>
                                        </p:cTn>
                                        <p:tgtEl>
                                          <p:spTgt spid="58"/>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44" dur="1000" decel="50000" fill="hold">
                                          <p:stCondLst>
                                            <p:cond delay="0"/>
                                          </p:stCondLst>
                                        </p:cTn>
                                        <p:tgtEl>
                                          <p:spTgt spid="58"/>
                                        </p:tgtEl>
                                        <p:attrNameLst>
                                          <p:attrName>ppt_x</p:attrName>
                                          <p:attrName>ppt_y</p:attrName>
                                        </p:attrNameLst>
                                      </p:cBhvr>
                                    </p:animMotion>
                                    <p:animEffect transition="in" filter="fade">
                                      <p:cBhvr>
                                        <p:cTn id="45" dur="1000"/>
                                        <p:tgtEl>
                                          <p:spTgt spid="58"/>
                                        </p:tgtEl>
                                      </p:cBhvr>
                                    </p:animEffect>
                                  </p:childTnLst>
                                </p:cTn>
                              </p:par>
                            </p:childTnLst>
                          </p:cTn>
                        </p:par>
                        <p:par>
                          <p:cTn id="46" fill="hold">
                            <p:stCondLst>
                              <p:cond delay="7000"/>
                            </p:stCondLst>
                            <p:childTnLst>
                              <p:par>
                                <p:cTn id="47" presetID="52" presetClass="entr" presetSubtype="0" fill="hold" grpId="0" nodeType="afterEffect">
                                  <p:stCondLst>
                                    <p:cond delay="0"/>
                                  </p:stCondLst>
                                  <p:childTnLst>
                                    <p:set>
                                      <p:cBhvr>
                                        <p:cTn id="48" dur="1" fill="hold">
                                          <p:stCondLst>
                                            <p:cond delay="0"/>
                                          </p:stCondLst>
                                        </p:cTn>
                                        <p:tgtEl>
                                          <p:spTgt spid="59"/>
                                        </p:tgtEl>
                                        <p:attrNameLst>
                                          <p:attrName>style.visibility</p:attrName>
                                        </p:attrNameLst>
                                      </p:cBhvr>
                                      <p:to>
                                        <p:strVal val="visible"/>
                                      </p:to>
                                    </p:set>
                                    <p:animScale>
                                      <p:cBhvr>
                                        <p:cTn id="49" dur="1000" decel="50000" fill="hold">
                                          <p:stCondLst>
                                            <p:cond delay="0"/>
                                          </p:stCondLst>
                                        </p:cTn>
                                        <p:tgtEl>
                                          <p:spTgt spid="5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50" dur="1000" decel="50000" fill="hold">
                                          <p:stCondLst>
                                            <p:cond delay="0"/>
                                          </p:stCondLst>
                                        </p:cTn>
                                        <p:tgtEl>
                                          <p:spTgt spid="59"/>
                                        </p:tgtEl>
                                        <p:attrNameLst>
                                          <p:attrName>ppt_x</p:attrName>
                                          <p:attrName>ppt_y</p:attrName>
                                        </p:attrNameLst>
                                      </p:cBhvr>
                                    </p:animMotion>
                                    <p:animEffect transition="in" filter="fade">
                                      <p:cBhvr>
                                        <p:cTn id="51" dur="1000"/>
                                        <p:tgtEl>
                                          <p:spTgt spid="59"/>
                                        </p:tgtEl>
                                      </p:cBhvr>
                                    </p:animEffect>
                                  </p:childTnLst>
                                </p:cTn>
                              </p:par>
                            </p:childTnLst>
                          </p:cTn>
                        </p:par>
                        <p:par>
                          <p:cTn id="52" fill="hold">
                            <p:stCondLst>
                              <p:cond delay="8000"/>
                            </p:stCondLst>
                            <p:childTnLst>
                              <p:par>
                                <p:cTn id="53" presetID="52" presetClass="entr" presetSubtype="0" fill="hold" grpId="0" nodeType="afterEffect">
                                  <p:stCondLst>
                                    <p:cond delay="0"/>
                                  </p:stCondLst>
                                  <p:childTnLst>
                                    <p:set>
                                      <p:cBhvr>
                                        <p:cTn id="54" dur="1" fill="hold">
                                          <p:stCondLst>
                                            <p:cond delay="0"/>
                                          </p:stCondLst>
                                        </p:cTn>
                                        <p:tgtEl>
                                          <p:spTgt spid="48"/>
                                        </p:tgtEl>
                                        <p:attrNameLst>
                                          <p:attrName>style.visibility</p:attrName>
                                        </p:attrNameLst>
                                      </p:cBhvr>
                                      <p:to>
                                        <p:strVal val="visible"/>
                                      </p:to>
                                    </p:set>
                                    <p:animScale>
                                      <p:cBhvr>
                                        <p:cTn id="55" dur="1000" decel="50000" fill="hold">
                                          <p:stCondLst>
                                            <p:cond delay="0"/>
                                          </p:stCondLst>
                                        </p:cTn>
                                        <p:tgtEl>
                                          <p:spTgt spid="48"/>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56" dur="1000" decel="50000" fill="hold">
                                          <p:stCondLst>
                                            <p:cond delay="0"/>
                                          </p:stCondLst>
                                        </p:cTn>
                                        <p:tgtEl>
                                          <p:spTgt spid="48"/>
                                        </p:tgtEl>
                                        <p:attrNameLst>
                                          <p:attrName>ppt_x</p:attrName>
                                          <p:attrName>ppt_y</p:attrName>
                                        </p:attrNameLst>
                                      </p:cBhvr>
                                    </p:animMotion>
                                    <p:animEffect transition="in" filter="fade">
                                      <p:cBhvr>
                                        <p:cTn id="57" dur="1000"/>
                                        <p:tgtEl>
                                          <p:spTgt spid="48"/>
                                        </p:tgtEl>
                                      </p:cBhvr>
                                    </p:animEffect>
                                  </p:childTnLst>
                                </p:cTn>
                              </p:par>
                            </p:childTnLst>
                          </p:cTn>
                        </p:par>
                        <p:par>
                          <p:cTn id="58" fill="hold">
                            <p:stCondLst>
                              <p:cond delay="9000"/>
                            </p:stCondLst>
                            <p:childTnLst>
                              <p:par>
                                <p:cTn id="59" presetID="52" presetClass="entr" presetSubtype="0" fill="hold" grpId="0" nodeType="afterEffect">
                                  <p:stCondLst>
                                    <p:cond delay="0"/>
                                  </p:stCondLst>
                                  <p:childTnLst>
                                    <p:set>
                                      <p:cBhvr>
                                        <p:cTn id="60" dur="1" fill="hold">
                                          <p:stCondLst>
                                            <p:cond delay="0"/>
                                          </p:stCondLst>
                                        </p:cTn>
                                        <p:tgtEl>
                                          <p:spTgt spid="49"/>
                                        </p:tgtEl>
                                        <p:attrNameLst>
                                          <p:attrName>style.visibility</p:attrName>
                                        </p:attrNameLst>
                                      </p:cBhvr>
                                      <p:to>
                                        <p:strVal val="visible"/>
                                      </p:to>
                                    </p:set>
                                    <p:animScale>
                                      <p:cBhvr>
                                        <p:cTn id="61" dur="1000" decel="50000" fill="hold">
                                          <p:stCondLst>
                                            <p:cond delay="0"/>
                                          </p:stCondLst>
                                        </p:cTn>
                                        <p:tgtEl>
                                          <p:spTgt spid="4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62" dur="1000" decel="50000" fill="hold">
                                          <p:stCondLst>
                                            <p:cond delay="0"/>
                                          </p:stCondLst>
                                        </p:cTn>
                                        <p:tgtEl>
                                          <p:spTgt spid="49"/>
                                        </p:tgtEl>
                                        <p:attrNameLst>
                                          <p:attrName>ppt_x</p:attrName>
                                          <p:attrName>ppt_y</p:attrName>
                                        </p:attrNameLst>
                                      </p:cBhvr>
                                    </p:animMotion>
                                    <p:animEffect transition="in" filter="fade">
                                      <p:cBhvr>
                                        <p:cTn id="63" dur="1000"/>
                                        <p:tgtEl>
                                          <p:spTgt spid="49"/>
                                        </p:tgtEl>
                                      </p:cBhvr>
                                    </p:animEffect>
                                  </p:childTnLst>
                                </p:cTn>
                              </p:par>
                            </p:childTnLst>
                          </p:cTn>
                        </p:par>
                        <p:par>
                          <p:cTn id="64" fill="hold">
                            <p:stCondLst>
                              <p:cond delay="10000"/>
                            </p:stCondLst>
                            <p:childTnLst>
                              <p:par>
                                <p:cTn id="65" presetID="52" presetClass="entr" presetSubtype="0" fill="hold" grpId="0" nodeType="afterEffect">
                                  <p:stCondLst>
                                    <p:cond delay="0"/>
                                  </p:stCondLst>
                                  <p:childTnLst>
                                    <p:set>
                                      <p:cBhvr>
                                        <p:cTn id="66" dur="1" fill="hold">
                                          <p:stCondLst>
                                            <p:cond delay="0"/>
                                          </p:stCondLst>
                                        </p:cTn>
                                        <p:tgtEl>
                                          <p:spTgt spid="50"/>
                                        </p:tgtEl>
                                        <p:attrNameLst>
                                          <p:attrName>style.visibility</p:attrName>
                                        </p:attrNameLst>
                                      </p:cBhvr>
                                      <p:to>
                                        <p:strVal val="visible"/>
                                      </p:to>
                                    </p:set>
                                    <p:animScale>
                                      <p:cBhvr>
                                        <p:cTn id="67" dur="1000" decel="50000" fill="hold">
                                          <p:stCondLst>
                                            <p:cond delay="0"/>
                                          </p:stCondLst>
                                        </p:cTn>
                                        <p:tgtEl>
                                          <p:spTgt spid="50"/>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68" dur="1000" decel="50000" fill="hold">
                                          <p:stCondLst>
                                            <p:cond delay="0"/>
                                          </p:stCondLst>
                                        </p:cTn>
                                        <p:tgtEl>
                                          <p:spTgt spid="50"/>
                                        </p:tgtEl>
                                        <p:attrNameLst>
                                          <p:attrName>ppt_x</p:attrName>
                                          <p:attrName>ppt_y</p:attrName>
                                        </p:attrNameLst>
                                      </p:cBhvr>
                                    </p:animMotion>
                                    <p:animEffect transition="in" filter="fade">
                                      <p:cBhvr>
                                        <p:cTn id="69" dur="1000"/>
                                        <p:tgtEl>
                                          <p:spTgt spid="50"/>
                                        </p:tgtEl>
                                      </p:cBhvr>
                                    </p:animEffect>
                                  </p:childTnLst>
                                </p:cTn>
                              </p:par>
                            </p:childTnLst>
                          </p:cTn>
                        </p:par>
                        <p:par>
                          <p:cTn id="70" fill="hold">
                            <p:stCondLst>
                              <p:cond delay="11000"/>
                            </p:stCondLst>
                            <p:childTnLst>
                              <p:par>
                                <p:cTn id="71" presetID="52" presetClass="entr" presetSubtype="0" fill="hold" grpId="0" nodeType="afterEffect">
                                  <p:stCondLst>
                                    <p:cond delay="0"/>
                                  </p:stCondLst>
                                  <p:childTnLst>
                                    <p:set>
                                      <p:cBhvr>
                                        <p:cTn id="72" dur="1" fill="hold">
                                          <p:stCondLst>
                                            <p:cond delay="0"/>
                                          </p:stCondLst>
                                        </p:cTn>
                                        <p:tgtEl>
                                          <p:spTgt spid="51"/>
                                        </p:tgtEl>
                                        <p:attrNameLst>
                                          <p:attrName>style.visibility</p:attrName>
                                        </p:attrNameLst>
                                      </p:cBhvr>
                                      <p:to>
                                        <p:strVal val="visible"/>
                                      </p:to>
                                    </p:set>
                                    <p:animScale>
                                      <p:cBhvr>
                                        <p:cTn id="73" dur="1000" decel="50000" fill="hold">
                                          <p:stCondLst>
                                            <p:cond delay="0"/>
                                          </p:stCondLst>
                                        </p:cTn>
                                        <p:tgtEl>
                                          <p:spTgt spid="51"/>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74" dur="1000" decel="50000" fill="hold">
                                          <p:stCondLst>
                                            <p:cond delay="0"/>
                                          </p:stCondLst>
                                        </p:cTn>
                                        <p:tgtEl>
                                          <p:spTgt spid="51"/>
                                        </p:tgtEl>
                                        <p:attrNameLst>
                                          <p:attrName>ppt_x</p:attrName>
                                          <p:attrName>ppt_y</p:attrName>
                                        </p:attrNameLst>
                                      </p:cBhvr>
                                    </p:animMotion>
                                    <p:animEffect transition="in" filter="fade">
                                      <p:cBhvr>
                                        <p:cTn id="75" dur="1000"/>
                                        <p:tgtEl>
                                          <p:spTgt spid="51"/>
                                        </p:tgtEl>
                                      </p:cBhvr>
                                    </p:animEffect>
                                  </p:childTnLst>
                                </p:cTn>
                              </p:par>
                            </p:childTnLst>
                          </p:cTn>
                        </p:par>
                        <p:par>
                          <p:cTn id="76" fill="hold">
                            <p:stCondLst>
                              <p:cond delay="12000"/>
                            </p:stCondLst>
                            <p:childTnLst>
                              <p:par>
                                <p:cTn id="77" presetID="52" presetClass="entr" presetSubtype="0" fill="hold" grpId="0" nodeType="afterEffect">
                                  <p:stCondLst>
                                    <p:cond delay="0"/>
                                  </p:stCondLst>
                                  <p:childTnLst>
                                    <p:set>
                                      <p:cBhvr>
                                        <p:cTn id="78" dur="1" fill="hold">
                                          <p:stCondLst>
                                            <p:cond delay="0"/>
                                          </p:stCondLst>
                                        </p:cTn>
                                        <p:tgtEl>
                                          <p:spTgt spid="60"/>
                                        </p:tgtEl>
                                        <p:attrNameLst>
                                          <p:attrName>style.visibility</p:attrName>
                                        </p:attrNameLst>
                                      </p:cBhvr>
                                      <p:to>
                                        <p:strVal val="visible"/>
                                      </p:to>
                                    </p:set>
                                    <p:animScale>
                                      <p:cBhvr>
                                        <p:cTn id="79" dur="1000" decel="50000" fill="hold">
                                          <p:stCondLst>
                                            <p:cond delay="0"/>
                                          </p:stCondLst>
                                        </p:cTn>
                                        <p:tgtEl>
                                          <p:spTgt spid="60"/>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0" dur="1000" decel="50000" fill="hold">
                                          <p:stCondLst>
                                            <p:cond delay="0"/>
                                          </p:stCondLst>
                                        </p:cTn>
                                        <p:tgtEl>
                                          <p:spTgt spid="60"/>
                                        </p:tgtEl>
                                        <p:attrNameLst>
                                          <p:attrName>ppt_x</p:attrName>
                                          <p:attrName>ppt_y</p:attrName>
                                        </p:attrNameLst>
                                      </p:cBhvr>
                                    </p:animMotion>
                                    <p:animEffect transition="in" filter="fade">
                                      <p:cBhvr>
                                        <p:cTn id="81" dur="1000"/>
                                        <p:tgtEl>
                                          <p:spTgt spid="60"/>
                                        </p:tgtEl>
                                      </p:cBhvr>
                                    </p:animEffect>
                                  </p:childTnLst>
                                </p:cTn>
                              </p:par>
                            </p:childTnLst>
                          </p:cTn>
                        </p:par>
                        <p:par>
                          <p:cTn id="82" fill="hold">
                            <p:stCondLst>
                              <p:cond delay="13000"/>
                            </p:stCondLst>
                            <p:childTnLst>
                              <p:par>
                                <p:cTn id="83" presetID="52" presetClass="entr" presetSubtype="0" fill="hold" grpId="0" nodeType="afterEffect">
                                  <p:stCondLst>
                                    <p:cond delay="0"/>
                                  </p:stCondLst>
                                  <p:childTnLst>
                                    <p:set>
                                      <p:cBhvr>
                                        <p:cTn id="84" dur="1" fill="hold">
                                          <p:stCondLst>
                                            <p:cond delay="0"/>
                                          </p:stCondLst>
                                        </p:cTn>
                                        <p:tgtEl>
                                          <p:spTgt spid="61"/>
                                        </p:tgtEl>
                                        <p:attrNameLst>
                                          <p:attrName>style.visibility</p:attrName>
                                        </p:attrNameLst>
                                      </p:cBhvr>
                                      <p:to>
                                        <p:strVal val="visible"/>
                                      </p:to>
                                    </p:set>
                                    <p:animScale>
                                      <p:cBhvr>
                                        <p:cTn id="85" dur="1000" decel="50000" fill="hold">
                                          <p:stCondLst>
                                            <p:cond delay="0"/>
                                          </p:stCondLst>
                                        </p:cTn>
                                        <p:tgtEl>
                                          <p:spTgt spid="61"/>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6" dur="1000" decel="50000" fill="hold">
                                          <p:stCondLst>
                                            <p:cond delay="0"/>
                                          </p:stCondLst>
                                        </p:cTn>
                                        <p:tgtEl>
                                          <p:spTgt spid="61"/>
                                        </p:tgtEl>
                                        <p:attrNameLst>
                                          <p:attrName>ppt_x</p:attrName>
                                          <p:attrName>ppt_y</p:attrName>
                                        </p:attrNameLst>
                                      </p:cBhvr>
                                    </p:animMotion>
                                    <p:animEffect transition="in" filter="fade">
                                      <p:cBhvr>
                                        <p:cTn id="87" dur="1000"/>
                                        <p:tgtEl>
                                          <p:spTgt spid="61"/>
                                        </p:tgtEl>
                                      </p:cBhvr>
                                    </p:animEffect>
                                  </p:childTnLst>
                                </p:cTn>
                              </p:par>
                            </p:childTnLst>
                          </p:cTn>
                        </p:par>
                        <p:par>
                          <p:cTn id="88" fill="hold">
                            <p:stCondLst>
                              <p:cond delay="14000"/>
                            </p:stCondLst>
                            <p:childTnLst>
                              <p:par>
                                <p:cTn id="89" presetID="52" presetClass="entr" presetSubtype="0" fill="hold" grpId="0" nodeType="afterEffect">
                                  <p:stCondLst>
                                    <p:cond delay="0"/>
                                  </p:stCondLst>
                                  <p:childTnLst>
                                    <p:set>
                                      <p:cBhvr>
                                        <p:cTn id="90" dur="1" fill="hold">
                                          <p:stCondLst>
                                            <p:cond delay="0"/>
                                          </p:stCondLst>
                                        </p:cTn>
                                        <p:tgtEl>
                                          <p:spTgt spid="62"/>
                                        </p:tgtEl>
                                        <p:attrNameLst>
                                          <p:attrName>style.visibility</p:attrName>
                                        </p:attrNameLst>
                                      </p:cBhvr>
                                      <p:to>
                                        <p:strVal val="visible"/>
                                      </p:to>
                                    </p:set>
                                    <p:animScale>
                                      <p:cBhvr>
                                        <p:cTn id="91" dur="1000" decel="50000" fill="hold">
                                          <p:stCondLst>
                                            <p:cond delay="0"/>
                                          </p:stCondLst>
                                        </p:cTn>
                                        <p:tgtEl>
                                          <p:spTgt spid="6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92" dur="1000" decel="50000" fill="hold">
                                          <p:stCondLst>
                                            <p:cond delay="0"/>
                                          </p:stCondLst>
                                        </p:cTn>
                                        <p:tgtEl>
                                          <p:spTgt spid="62"/>
                                        </p:tgtEl>
                                        <p:attrNameLst>
                                          <p:attrName>ppt_x</p:attrName>
                                          <p:attrName>ppt_y</p:attrName>
                                        </p:attrNameLst>
                                      </p:cBhvr>
                                    </p:animMotion>
                                    <p:animEffect transition="in" filter="fade">
                                      <p:cBhvr>
                                        <p:cTn id="93" dur="1000"/>
                                        <p:tgtEl>
                                          <p:spTgt spid="62"/>
                                        </p:tgtEl>
                                      </p:cBhvr>
                                    </p:animEffect>
                                  </p:childTnLst>
                                </p:cTn>
                              </p:par>
                            </p:childTnLst>
                          </p:cTn>
                        </p:par>
                        <p:par>
                          <p:cTn id="94" fill="hold">
                            <p:stCondLst>
                              <p:cond delay="15000"/>
                            </p:stCondLst>
                            <p:childTnLst>
                              <p:par>
                                <p:cTn id="95" presetID="52" presetClass="entr" presetSubtype="0" fill="hold" grpId="0" nodeType="afterEffect">
                                  <p:stCondLst>
                                    <p:cond delay="0"/>
                                  </p:stCondLst>
                                  <p:childTnLst>
                                    <p:set>
                                      <p:cBhvr>
                                        <p:cTn id="96" dur="1" fill="hold">
                                          <p:stCondLst>
                                            <p:cond delay="0"/>
                                          </p:stCondLst>
                                        </p:cTn>
                                        <p:tgtEl>
                                          <p:spTgt spid="63"/>
                                        </p:tgtEl>
                                        <p:attrNameLst>
                                          <p:attrName>style.visibility</p:attrName>
                                        </p:attrNameLst>
                                      </p:cBhvr>
                                      <p:to>
                                        <p:strVal val="visible"/>
                                      </p:to>
                                    </p:set>
                                    <p:animScale>
                                      <p:cBhvr>
                                        <p:cTn id="97" dur="1000" decel="50000" fill="hold">
                                          <p:stCondLst>
                                            <p:cond delay="0"/>
                                          </p:stCondLst>
                                        </p:cTn>
                                        <p:tgtEl>
                                          <p:spTgt spid="63"/>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98" dur="1000" decel="50000" fill="hold">
                                          <p:stCondLst>
                                            <p:cond delay="0"/>
                                          </p:stCondLst>
                                        </p:cTn>
                                        <p:tgtEl>
                                          <p:spTgt spid="63"/>
                                        </p:tgtEl>
                                        <p:attrNameLst>
                                          <p:attrName>ppt_x</p:attrName>
                                          <p:attrName>ppt_y</p:attrName>
                                        </p:attrNameLst>
                                      </p:cBhvr>
                                    </p:animMotion>
                                    <p:animEffect transition="in" filter="fade">
                                      <p:cBhvr>
                                        <p:cTn id="99" dur="10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49" grpId="0" animBg="1"/>
      <p:bldP spid="50" grpId="0" animBg="1"/>
      <p:bldP spid="51" grpId="0" animBg="1"/>
      <p:bldP spid="52" grpId="0" animBg="1"/>
      <p:bldP spid="53" grpId="0" animBg="1"/>
      <p:bldP spid="54" grpId="0" animBg="1"/>
      <p:bldP spid="55" grpId="0" animBg="1"/>
      <p:bldP spid="56" grpId="0" animBg="1"/>
      <p:bldP spid="57" grpId="0" animBg="1"/>
      <p:bldP spid="58" grpId="0" animBg="1"/>
      <p:bldP spid="59" grpId="0" animBg="1"/>
      <p:bldP spid="60" grpId="0" animBg="1"/>
      <p:bldP spid="61" grpId="0" animBg="1"/>
      <p:bldP spid="62" grpId="0" animBg="1"/>
      <p:bldP spid="63" grpId="0" animBg="1"/>
    </p:bldLst>
  </p:timing>
</p:sld>
</file>

<file path=ppt/theme/theme1.xml><?xml version="1.0" encoding="utf-8"?>
<a:theme xmlns:a="http://schemas.openxmlformats.org/drawingml/2006/main" name="envivio_HD">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Envivo_201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gradFill rotWithShape="1">
          <a:gsLst>
            <a:gs pos="0">
              <a:srgbClr val="F2F2F2"/>
            </a:gs>
            <a:gs pos="100000">
              <a:srgbClr val="BFBFBF"/>
            </a:gs>
          </a:gsLst>
          <a:lin ang="19800000"/>
        </a:gradFill>
        <a:ln>
          <a:noFill/>
        </a:ln>
        <a:effectLst>
          <a:outerShdw blurRad="25400" dist="38100" dir="5400000" algn="tr" rotWithShape="0">
            <a:srgbClr val="0D0D0D">
              <a:alpha val="25000"/>
            </a:srgbClr>
          </a:outerShdw>
        </a:effectLst>
        <a:extLst>
          <a:ext uri="{91240B29-F687-4F45-9708-019B960494DF}">
            <a14:hiddenLine xmlns:a14="http://schemas.microsoft.com/office/drawing/2010/main" w="9525">
              <a:solidFill>
                <a:srgbClr val="000000"/>
              </a:solidFill>
              <a:miter lim="800000"/>
              <a:headEnd/>
              <a:tailEnd/>
            </a14:hiddenLine>
          </a:ext>
        </a:extLst>
      </a:spPr>
      <a:bodyPr lIns="0" tIns="0" rIns="0" bIns="0" anchor="ctr"/>
      <a:lstStyle>
        <a:defPPr marL="182880" fontAlgn="auto">
          <a:spcBef>
            <a:spcPts val="0"/>
          </a:spcBef>
          <a:spcAft>
            <a:spcPts val="1500"/>
          </a:spcAft>
          <a:defRPr sz="1400" dirty="0">
            <a:solidFill>
              <a:srgbClr val="595B5A"/>
            </a:solidFill>
            <a:latin typeface="+mn-lt"/>
            <a:ea typeface="+mn-ea"/>
          </a:defRPr>
        </a:defPPr>
      </a:lst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办公室">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办公室">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2.xml><?xml version="1.0" encoding="utf-8"?>
<ct:contentTypeSchema xmlns:ct="http://schemas.microsoft.com/office/2006/metadata/contentType" xmlns:ma="http://schemas.microsoft.com/office/2006/metadata/properties/metaAttributes" ct:_="" ma:_="" ma:contentTypeName="Document" ma:contentTypeID="0x0101005FDCB26F7983C14C8229D6F6656449F6" ma:contentTypeVersion="0" ma:contentTypeDescription="Create a new document." ma:contentTypeScope="" ma:versionID="14f30280f902d692701391e3e90633ad">
  <xsd:schema xmlns:xsd="http://www.w3.org/2001/XMLSchema" xmlns:xs="http://www.w3.org/2001/XMLSchema" xmlns:p="http://schemas.microsoft.com/office/2006/metadata/properties" xmlns:ns2="6c3ab894-f6e8-4829-8531-ca63601d562f" targetNamespace="http://schemas.microsoft.com/office/2006/metadata/properties" ma:root="true" ma:fieldsID="3c35477466e196e05a607fe80b10c121" ns2:_="">
    <xsd:import namespace="6c3ab894-f6e8-4829-8531-ca63601d562f"/>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c3ab894-f6e8-4829-8531-ca63601d562f"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p:properties xmlns:p="http://schemas.microsoft.com/office/2006/metadata/properties" xmlns:xsi="http://www.w3.org/2001/XMLSchema-instance" xmlns:pc="http://schemas.microsoft.com/office/infopath/2007/PartnerControls">
  <documentManagement>
    <_dlc_DocId xmlns="6c3ab894-f6e8-4829-8531-ca63601d562f">6PV6SNUUEHH3-258-16</_dlc_DocId>
    <_dlc_DocIdUrl xmlns="6c3ab894-f6e8-4829-8531-ca63601d562f">
      <Url>https://portal.envivio.com/marketsegments/Presentations/_layouts/DocIdRedir.aspx?ID=6PV6SNUUEHH3-258-16</Url>
      <Description>6PV6SNUUEHH3-258-16</Description>
    </_dlc_DocIdUrl>
  </documentManagement>
</p:properties>
</file>

<file path=customXml/itemProps1.xml><?xml version="1.0" encoding="utf-8"?>
<ds:datastoreItem xmlns:ds="http://schemas.openxmlformats.org/officeDocument/2006/customXml" ds:itemID="{DD366F48-4D7A-4603-997F-7FC9949920CA}">
  <ds:schemaRefs>
    <ds:schemaRef ds:uri="http://schemas.microsoft.com/sharepoint/events"/>
  </ds:schemaRefs>
</ds:datastoreItem>
</file>

<file path=customXml/itemProps2.xml><?xml version="1.0" encoding="utf-8"?>
<ds:datastoreItem xmlns:ds="http://schemas.openxmlformats.org/officeDocument/2006/customXml" ds:itemID="{10CE5685-3267-42DA-B8AB-0340C0D0F9F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c3ab894-f6e8-4829-8531-ca63601d562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863AC9C-8A95-4C47-BC87-D599F10A7396}">
  <ds:schemaRefs>
    <ds:schemaRef ds:uri="http://schemas.microsoft.com/sharepoint/v3/contenttype/forms"/>
  </ds:schemaRefs>
</ds:datastoreItem>
</file>

<file path=customXml/itemProps4.xml><?xml version="1.0" encoding="utf-8"?>
<ds:datastoreItem xmlns:ds="http://schemas.openxmlformats.org/officeDocument/2006/customXml" ds:itemID="{ABD3B6D5-5E30-47DF-9E93-E62E8ACAC833}">
  <ds:schemaRefs>
    <ds:schemaRef ds:uri="http://www.w3.org/XML/1998/namespace"/>
    <ds:schemaRef ds:uri="http://purl.org/dc/elements/1.1/"/>
    <ds:schemaRef ds:uri="http://schemas.microsoft.com/office/2006/metadata/properties"/>
    <ds:schemaRef ds:uri="http://schemas.microsoft.com/office/infopath/2007/PartnerControls"/>
    <ds:schemaRef ds:uri="http://schemas.microsoft.com/office/2006/documentManagement/types"/>
    <ds:schemaRef ds:uri="http://purl.org/dc/terms/"/>
    <ds:schemaRef ds:uri="http://schemas.openxmlformats.org/package/2006/metadata/core-properties"/>
    <ds:schemaRef ds:uri="6c3ab894-f6e8-4829-8531-ca63601d562f"/>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Envivio corporate 2012</Template>
  <TotalTime>17214</TotalTime>
  <Words>4419</Words>
  <Application>Microsoft Macintosh PowerPoint</Application>
  <PresentationFormat>全屏显示(16:9)</PresentationFormat>
  <Paragraphs>652</Paragraphs>
  <Slides>74</Slides>
  <Notes>68</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74</vt:i4>
      </vt:variant>
    </vt:vector>
  </HeadingPairs>
  <TitlesOfParts>
    <vt:vector size="83" baseType="lpstr">
      <vt:lpstr>Arial</vt:lpstr>
      <vt:lpstr>Calibri</vt:lpstr>
      <vt:lpstr>Lucida Grande</vt:lpstr>
      <vt:lpstr>ＭＳ Ｐゴシック</vt:lpstr>
      <vt:lpstr>Wingdings</vt:lpstr>
      <vt:lpstr>冬青黑体简体中文 W3</vt:lpstr>
      <vt:lpstr>宋体</vt:lpstr>
      <vt:lpstr>微软雅黑</vt:lpstr>
      <vt:lpstr>envivio_HD</vt:lpstr>
      <vt:lpstr>React大前端</vt:lpstr>
      <vt:lpstr>PowerPoint 演示文稿</vt:lpstr>
      <vt:lpstr>0.1 概述</vt:lpstr>
      <vt:lpstr>PowerPoint 演示文稿</vt:lpstr>
      <vt:lpstr>1.1 技术栈</vt:lpstr>
      <vt:lpstr>2. Node和NPM</vt:lpstr>
      <vt:lpstr>2.1 Node简介</vt:lpstr>
      <vt:lpstr>3. ES6</vt:lpstr>
      <vt:lpstr>3.1 新增特性</vt:lpstr>
      <vt:lpstr>3.2 let和const</vt:lpstr>
      <vt:lpstr>3.3 解构</vt:lpstr>
      <vt:lpstr>3.4 箭头操作符</vt:lpstr>
      <vt:lpstr>3.5 字符串模板</vt:lpstr>
      <vt:lpstr>3.6 增强的对象字面量</vt:lpstr>
      <vt:lpstr>3.7 类的支持</vt:lpstr>
      <vt:lpstr>3.8 参数默认值，不定参数，拓展参数</vt:lpstr>
      <vt:lpstr>3.9 模块</vt:lpstr>
      <vt:lpstr>3.10 Promise</vt:lpstr>
      <vt:lpstr>PowerPoint 演示文稿</vt:lpstr>
      <vt:lpstr>4.1 React简介</vt:lpstr>
      <vt:lpstr>4.2 React指数对比</vt:lpstr>
      <vt:lpstr>数据获取时间：2016年8月5日</vt:lpstr>
      <vt:lpstr>4.4 选择React的原因</vt:lpstr>
      <vt:lpstr>4.5 使用React的公司和项目</vt:lpstr>
      <vt:lpstr>4.6 React基础</vt:lpstr>
      <vt:lpstr>4.7 JSX</vt:lpstr>
      <vt:lpstr>4.8 虚拟DOM</vt:lpstr>
      <vt:lpstr>4.9 React生命周期</vt:lpstr>
      <vt:lpstr>4.10 组件化</vt:lpstr>
      <vt:lpstr>4.11 两个煎蛋的栗子</vt:lpstr>
      <vt:lpstr>5. React-router</vt:lpstr>
      <vt:lpstr>5.1 路由的基本原理</vt:lpstr>
      <vt:lpstr>5.1 react-router</vt:lpstr>
      <vt:lpstr>6. Redux</vt:lpstr>
      <vt:lpstr>6.1 单页面的痛点</vt:lpstr>
      <vt:lpstr>6.2 数据流</vt:lpstr>
      <vt:lpstr>7. Imutable</vt:lpstr>
      <vt:lpstr>7.1 Imutable的优点</vt:lpstr>
      <vt:lpstr>8. webpack</vt:lpstr>
      <vt:lpstr>1.2 webpack能做的事情</vt:lpstr>
      <vt:lpstr>9. 开发目录</vt:lpstr>
      <vt:lpstr>1.2 项目目录简介</vt:lpstr>
      <vt:lpstr>10. 组件</vt:lpstr>
      <vt:lpstr>10.1 组件库维护</vt:lpstr>
      <vt:lpstr>11. CSS组织管理</vt:lpstr>
      <vt:lpstr>11.1 样式管理</vt:lpstr>
      <vt:lpstr>12. Icon图标解决方案</vt:lpstr>
      <vt:lpstr>12.1 ICON字体图标</vt:lpstr>
      <vt:lpstr>12. JS组织管理</vt:lpstr>
      <vt:lpstr>13.1 js的组织管理</vt:lpstr>
      <vt:lpstr>14. 数据请求</vt:lpstr>
      <vt:lpstr>12.1 数据请求</vt:lpstr>
      <vt:lpstr>15. 国际化</vt:lpstr>
      <vt:lpstr>15.1 国际化</vt:lpstr>
      <vt:lpstr>16. 开发调试</vt:lpstr>
      <vt:lpstr>1.2 任务</vt:lpstr>
      <vt:lpstr>17. 打包部署</vt:lpstr>
      <vt:lpstr>17.1 任务</vt:lpstr>
      <vt:lpstr>18. Mock Server </vt:lpstr>
      <vt:lpstr>18.1 传统开发模式</vt:lpstr>
      <vt:lpstr>18.2 需解决的痛点</vt:lpstr>
      <vt:lpstr>18.3 Mock Server</vt:lpstr>
      <vt:lpstr>18.4 解决方案</vt:lpstr>
      <vt:lpstr>19. 性能优化</vt:lpstr>
      <vt:lpstr>19.1 优化方式</vt:lpstr>
      <vt:lpstr>19.2 对比</vt:lpstr>
      <vt:lpstr>19.3 对比</vt:lpstr>
      <vt:lpstr>20. 脚手架 </vt:lpstr>
      <vt:lpstr>20.1  脚手架</vt:lpstr>
      <vt:lpstr>21.axure组件</vt:lpstr>
      <vt:lpstr>21.1  组件库</vt:lpstr>
      <vt:lpstr>22.React构建APP</vt:lpstr>
      <vt:lpstr>23.后续计划</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4Caster G4 Customer Deck</dc:title>
  <dc:creator>cberson</dc:creator>
  <cp:lastModifiedBy>Microsoft Office 用户</cp:lastModifiedBy>
  <cp:revision>759</cp:revision>
  <dcterms:created xsi:type="dcterms:W3CDTF">2012-06-09T02:18:37Z</dcterms:created>
  <dcterms:modified xsi:type="dcterms:W3CDTF">2016-08-15T00:37:05Z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0x0101005FDCB26F7983C14C8229D6F6656449F6</vt:lpwstr>
  </property>
  <property fmtid="{D5CDD505-2E9C-101B-9397-08002B2CF9AE}" pid="3" name="_dlc_DocIdItemGuid">
    <vt:lpwstr>bcbcc4b4-3292-4cb9-8673-0f82d480d5a6</vt:lpwstr>
  </property>
  <property fmtid="{D5CDD505-2E9C-101B-9397-08002B2CF9AE}" pid="4" name="Order">
    <vt:r8>700</vt:r8>
  </property>
</Properties>
</file>