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5"/>
  </p:sldMasterIdLst>
  <p:notesMasterIdLst>
    <p:notesMasterId r:id="rId32"/>
  </p:notesMasterIdLst>
  <p:handoutMasterIdLst>
    <p:handoutMasterId r:id="rId33"/>
  </p:handoutMasterIdLst>
  <p:sldIdLst>
    <p:sldId id="489" r:id="rId6"/>
    <p:sldId id="587" r:id="rId7"/>
    <p:sldId id="526" r:id="rId8"/>
    <p:sldId id="535" r:id="rId9"/>
    <p:sldId id="586" r:id="rId10"/>
    <p:sldId id="541" r:id="rId11"/>
    <p:sldId id="542" r:id="rId12"/>
    <p:sldId id="536" r:id="rId13"/>
    <p:sldId id="582" r:id="rId14"/>
    <p:sldId id="581" r:id="rId15"/>
    <p:sldId id="537" r:id="rId16"/>
    <p:sldId id="539" r:id="rId17"/>
    <p:sldId id="597" r:id="rId18"/>
    <p:sldId id="598" r:id="rId19"/>
    <p:sldId id="599" r:id="rId20"/>
    <p:sldId id="600" r:id="rId21"/>
    <p:sldId id="601" r:id="rId22"/>
    <p:sldId id="602" r:id="rId23"/>
    <p:sldId id="603" r:id="rId24"/>
    <p:sldId id="604" r:id="rId25"/>
    <p:sldId id="605" r:id="rId26"/>
    <p:sldId id="606" r:id="rId27"/>
    <p:sldId id="607" r:id="rId28"/>
    <p:sldId id="608" r:id="rId29"/>
    <p:sldId id="609" r:id="rId30"/>
    <p:sldId id="486" r:id="rId3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1" autoAdjust="0"/>
    <p:restoredTop sz="50000" autoAdjust="0"/>
  </p:normalViewPr>
  <p:slideViewPr>
    <p:cSldViewPr>
      <p:cViewPr>
        <p:scale>
          <a:sx n="92" d="100"/>
          <a:sy n="92" d="100"/>
        </p:scale>
        <p:origin x="1448" y="1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notesMaster" Target="notesMasters/notes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t>16/10/25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t>‹#›</a:t>
            </a:fld>
            <a:endParaRPr kumimoji="1" lang="zh-CN" altLang="en-US"/>
          </a:p>
        </p:txBody>
      </p:sp>
    </p:spTree>
    <p:extLst>
      <p:ext uri="{BB962C8B-B14F-4D97-AF65-F5344CB8AC3E}">
        <p14:creationId xmlns:p14="http://schemas.microsoft.com/office/powerpoint/2010/main" val="70939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pPr/>
              <a:t>10/25/16</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pPr/>
              <a:t>‹#›</a:t>
            </a:fld>
            <a:endParaRPr lang="en-US"/>
          </a:p>
        </p:txBody>
      </p:sp>
    </p:spTree>
    <p:extLst>
      <p:ext uri="{BB962C8B-B14F-4D97-AF65-F5344CB8AC3E}">
        <p14:creationId xmlns:p14="http://schemas.microsoft.com/office/powerpoint/2010/main" val="146429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api.jquery.com/category/deferred-objec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a:t>
            </a:fld>
            <a:endParaRPr kumimoji="1" lang="zh-CN" altLang="en-US"/>
          </a:p>
        </p:txBody>
      </p:sp>
    </p:spTree>
    <p:extLst>
      <p:ext uri="{BB962C8B-B14F-4D97-AF65-F5344CB8AC3E}">
        <p14:creationId xmlns:p14="http://schemas.microsoft.com/office/powerpoint/2010/main" val="999044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fontAlgn="base"/>
            <a:r>
              <a:rPr lang="zh-CN" altLang="en-US" sz="1200" b="0" i="0" kern="1200" dirty="0" smtClean="0">
                <a:solidFill>
                  <a:schemeClr val="tx1"/>
                </a:solidFill>
                <a:effectLst/>
                <a:latin typeface="+mn-lt"/>
                <a:ea typeface="+mn-ea"/>
                <a:cs typeface="+mn-cs"/>
              </a:rPr>
              <a:t>组件的生命周期主要可以分为三个阶段，</a:t>
            </a:r>
            <a:r>
              <a:rPr lang="en-US" altLang="zh-CN" sz="1200" b="0" i="0" kern="1200" dirty="0" smtClean="0">
                <a:solidFill>
                  <a:schemeClr val="tx1"/>
                </a:solidFill>
                <a:effectLst/>
                <a:latin typeface="+mn-lt"/>
                <a:ea typeface="+mn-ea"/>
                <a:cs typeface="+mn-cs"/>
              </a:rPr>
              <a:t>Mounting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Updating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Unmounting</a:t>
            </a:r>
            <a:r>
              <a:rPr lang="zh-CN" altLang="en-US" sz="1200" b="0" i="0" kern="1200" dirty="0" smtClean="0">
                <a:solidFill>
                  <a:schemeClr val="tx1"/>
                </a:solidFill>
                <a:effectLst/>
                <a:latin typeface="+mn-lt"/>
                <a:ea typeface="+mn-ea"/>
                <a:cs typeface="+mn-cs"/>
              </a:rPr>
              <a:t>。</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在每一阶段开始前提供了 </a:t>
            </a:r>
            <a:r>
              <a:rPr lang="en-US" altLang="zh-CN" sz="1200" b="0" i="0" kern="1200" dirty="0" smtClean="0">
                <a:solidFill>
                  <a:schemeClr val="tx1"/>
                </a:solidFill>
                <a:effectLst/>
                <a:latin typeface="+mn-lt"/>
                <a:ea typeface="+mn-ea"/>
                <a:cs typeface="+mn-cs"/>
              </a:rPr>
              <a:t>will </a:t>
            </a:r>
            <a:r>
              <a:rPr lang="zh-CN" altLang="en-US" sz="1200" b="0" i="0" kern="1200" dirty="0" smtClean="0">
                <a:solidFill>
                  <a:schemeClr val="tx1"/>
                </a:solidFill>
                <a:effectLst/>
                <a:latin typeface="+mn-lt"/>
                <a:ea typeface="+mn-ea"/>
                <a:cs typeface="+mn-cs"/>
              </a:rPr>
              <a:t>方法用于执行恰好在这一阶段开始前需要实行的操作，为每一段结束之后提供了 </a:t>
            </a:r>
            <a:r>
              <a:rPr lang="en-US" altLang="zh-CN" sz="1200" b="0" i="0" kern="1200" dirty="0" smtClean="0">
                <a:solidFill>
                  <a:schemeClr val="tx1"/>
                </a:solidFill>
                <a:effectLst/>
                <a:latin typeface="+mn-lt"/>
                <a:ea typeface="+mn-ea"/>
                <a:cs typeface="+mn-cs"/>
              </a:rPr>
              <a:t>did </a:t>
            </a:r>
            <a:r>
              <a:rPr lang="zh-CN" altLang="en-US" sz="1200" b="0" i="0" kern="1200" dirty="0" smtClean="0">
                <a:solidFill>
                  <a:schemeClr val="tx1"/>
                </a:solidFill>
                <a:effectLst/>
                <a:latin typeface="+mn-lt"/>
                <a:ea typeface="+mn-ea"/>
                <a:cs typeface="+mn-cs"/>
              </a:rPr>
              <a:t>方法用于执行恰好这一阶段结束时需要实现的操作。下面我们详细说明一下每一个阶段的具体实现。</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首先在 </a:t>
            </a:r>
            <a:r>
              <a:rPr lang="en-US" altLang="zh-CN" sz="1200" b="0" i="0" kern="1200" dirty="0" smtClean="0">
                <a:solidFill>
                  <a:schemeClr val="tx1"/>
                </a:solidFill>
                <a:effectLst/>
                <a:latin typeface="+mn-lt"/>
                <a:ea typeface="+mn-ea"/>
                <a:cs typeface="+mn-cs"/>
              </a:rPr>
              <a:t>Mounting </a:t>
            </a:r>
            <a:r>
              <a:rPr lang="zh-CN" altLang="en-US" sz="1200" b="0" i="0" kern="1200" dirty="0" smtClean="0">
                <a:solidFill>
                  <a:schemeClr val="tx1"/>
                </a:solidFill>
                <a:effectLst/>
                <a:latin typeface="+mn-lt"/>
                <a:ea typeface="+mn-ea"/>
                <a:cs typeface="+mn-cs"/>
              </a:rPr>
              <a:t>阶段，</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通过 </a:t>
            </a:r>
            <a:r>
              <a:rPr lang="en-US" altLang="zh-CN" sz="1200" b="0" i="0" kern="1200" dirty="0" err="1" smtClean="0">
                <a:solidFill>
                  <a:schemeClr val="tx1"/>
                </a:solidFill>
                <a:effectLst/>
                <a:latin typeface="+mn-lt"/>
                <a:ea typeface="+mn-ea"/>
                <a:cs typeface="+mn-cs"/>
              </a:rPr>
              <a:t>React.createClass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被创建出来，然后调用 </a:t>
            </a:r>
            <a:r>
              <a:rPr lang="en-US" altLang="zh-CN" sz="1200" b="0" i="0" kern="1200" dirty="0" err="1" smtClean="0">
                <a:solidFill>
                  <a:schemeClr val="tx1"/>
                </a:solidFill>
                <a:effectLst/>
                <a:latin typeface="+mn-lt"/>
                <a:ea typeface="+mn-ea"/>
                <a:cs typeface="+mn-cs"/>
              </a:rPr>
              <a:t>getInitialState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方法初始化 </a:t>
            </a:r>
            <a:r>
              <a:rPr lang="en-US" altLang="zh-CN" sz="1200" b="0" i="0" kern="1200" dirty="0" err="1" smtClean="0">
                <a:solidFill>
                  <a:schemeClr val="tx1"/>
                </a:solidFill>
                <a:effectLst/>
                <a:latin typeface="+mn-lt"/>
                <a:ea typeface="+mn-ea"/>
                <a:cs typeface="+mn-cs"/>
              </a:rPr>
              <a:t>this.state</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执行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方法之前，通过调用 </a:t>
            </a:r>
            <a:r>
              <a:rPr lang="en-US" altLang="zh-CN" sz="1200" b="0" i="0" kern="1200" dirty="0" err="1" smtClean="0">
                <a:solidFill>
                  <a:schemeClr val="tx1"/>
                </a:solidFill>
                <a:effectLst/>
                <a:latin typeface="+mn-lt"/>
                <a:ea typeface="+mn-ea"/>
                <a:cs typeface="+mn-cs"/>
              </a:rPr>
              <a:t>componentWillMount</a:t>
            </a:r>
            <a:r>
              <a:rPr lang="zh-CN" altLang="en-US" sz="1200" b="0" i="0" kern="1200" dirty="0" smtClean="0">
                <a:solidFill>
                  <a:schemeClr val="tx1"/>
                </a:solidFill>
                <a:effectLst/>
                <a:latin typeface="+mn-lt"/>
                <a:ea typeface="+mn-ea"/>
                <a:cs typeface="+mn-cs"/>
              </a:rPr>
              <a:t>（方法修改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状态），然后执行 </a:t>
            </a:r>
            <a:r>
              <a:rPr lang="en-US" altLang="zh-CN" sz="1200" b="0" i="0" kern="1200" dirty="0" smtClean="0">
                <a:solidFill>
                  <a:schemeClr val="tx1"/>
                </a:solidFill>
                <a:effectLst/>
                <a:latin typeface="+mn-lt"/>
                <a:ea typeface="+mn-ea"/>
                <a:cs typeface="+mn-cs"/>
              </a:rPr>
              <a:t>render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的过程即是组件生成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结构的过程。在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会调用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方法。在这个方法执行之后，开发人员才能通过 </a:t>
            </a:r>
            <a:r>
              <a:rPr lang="en-US" altLang="zh-CN" sz="1200" b="0" i="0" kern="1200" dirty="0" err="1" smtClean="0">
                <a:solidFill>
                  <a:schemeClr val="tx1"/>
                </a:solidFill>
                <a:effectLst/>
                <a:latin typeface="+mn-lt"/>
                <a:ea typeface="+mn-ea"/>
                <a:cs typeface="+mn-cs"/>
              </a:rPr>
              <a:t>this.getDOMNode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获取到组件的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mount </a:t>
            </a:r>
            <a:r>
              <a:rPr lang="zh-CN" altLang="en-US" sz="1200" b="0" i="0" kern="1200" dirty="0" smtClean="0">
                <a:solidFill>
                  <a:schemeClr val="tx1"/>
                </a:solidFill>
                <a:effectLst/>
                <a:latin typeface="+mn-lt"/>
                <a:ea typeface="+mn-ea"/>
                <a:cs typeface="+mn-cs"/>
              </a:rPr>
              <a:t>结束之后，它当中有任何数据修改导致的更新都会在 </a:t>
            </a:r>
            <a:r>
              <a:rPr lang="en-US" altLang="zh-CN" sz="1200" b="0" i="0" kern="1200" dirty="0" smtClean="0">
                <a:solidFill>
                  <a:schemeClr val="tx1"/>
                </a:solidFill>
                <a:effectLst/>
                <a:latin typeface="+mn-lt"/>
                <a:ea typeface="+mn-ea"/>
                <a:cs typeface="+mn-cs"/>
              </a:rPr>
              <a:t>Updating </a:t>
            </a:r>
            <a:r>
              <a:rPr lang="zh-CN" altLang="en-US" sz="1200" b="0" i="0" kern="1200" dirty="0" smtClean="0">
                <a:solidFill>
                  <a:schemeClr val="tx1"/>
                </a:solidFill>
                <a:effectLst/>
                <a:latin typeface="+mn-lt"/>
                <a:ea typeface="+mn-ea"/>
                <a:cs typeface="+mn-cs"/>
              </a:rPr>
              <a:t>阶段执行。</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componentWillReceiveProps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方法会监听组件中 </a:t>
            </a:r>
            <a:r>
              <a:rPr lang="en-US" altLang="zh-CN" sz="1200" b="0" i="0" kern="1200" dirty="0" smtClean="0">
                <a:solidFill>
                  <a:schemeClr val="tx1"/>
                </a:solidFill>
                <a:effectLst/>
                <a:latin typeface="+mn-lt"/>
                <a:ea typeface="+mn-ea"/>
                <a:cs typeface="+mn-cs"/>
              </a:rPr>
              <a:t>props</a:t>
            </a:r>
            <a:r>
              <a:rPr lang="zh-CN" altLang="en-US" sz="1200" b="0" i="0" kern="1200" dirty="0" smtClean="0">
                <a:solidFill>
                  <a:schemeClr val="tx1"/>
                </a:solidFill>
                <a:effectLst/>
                <a:latin typeface="+mn-lt"/>
                <a:ea typeface="+mn-ea"/>
                <a:cs typeface="+mn-cs"/>
              </a:rPr>
              <a:t>。监听到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发生修改，它会比对新的数据与之前的数据之间是否存在差别进而修改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的值。当比对的结果为数据变化需要对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节点做出修改的时候，</a:t>
            </a:r>
            <a:r>
              <a:rPr lang="en-US" altLang="zh-CN" sz="1200" b="0" i="0" kern="1200" dirty="0" err="1" smtClean="0">
                <a:solidFill>
                  <a:schemeClr val="tx1"/>
                </a:solidFill>
                <a:effectLst/>
                <a:latin typeface="+mn-lt"/>
                <a:ea typeface="+mn-ea"/>
                <a:cs typeface="+mn-cs"/>
              </a:rPr>
              <a:t>shouldCoponentUpdate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方法它会返回 </a:t>
            </a:r>
            <a:r>
              <a:rPr lang="en-US" altLang="zh-CN" sz="1200" b="0" i="0" kern="1200" dirty="0" smtClean="0">
                <a:solidFill>
                  <a:schemeClr val="tx1"/>
                </a:solidFill>
                <a:effectLst/>
                <a:latin typeface="+mn-lt"/>
                <a:ea typeface="+mn-ea"/>
                <a:cs typeface="+mn-cs"/>
              </a:rPr>
              <a:t>true </a:t>
            </a:r>
            <a:r>
              <a:rPr lang="zh-CN" altLang="en-US" sz="1200" b="0" i="0" kern="1200" dirty="0" smtClean="0">
                <a:solidFill>
                  <a:schemeClr val="tx1"/>
                </a:solidFill>
                <a:effectLst/>
                <a:latin typeface="+mn-lt"/>
                <a:ea typeface="+mn-ea"/>
                <a:cs typeface="+mn-cs"/>
              </a:rPr>
              <a:t>用于触发 </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方法。在默认的情况下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返回为 </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。有些特殊的情况是当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发生修改，但是其本身数据并没有改变，或者是开发人员手工设置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false </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就不会更新这个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节点了。与 </a:t>
            </a:r>
            <a:r>
              <a:rPr lang="en-US" altLang="zh-CN" sz="1200" b="0" i="0" kern="1200" dirty="0" err="1" smtClean="0">
                <a:solidFill>
                  <a:schemeClr val="tx1"/>
                </a:solidFill>
                <a:effectLst/>
                <a:latin typeface="+mn-lt"/>
                <a:ea typeface="+mn-ea"/>
                <a:cs typeface="+mn-cs"/>
              </a:rPr>
              <a:t>componentWillMount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相类似，</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也分别在组件更新的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过程前后执行。</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当开发人员需要将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中移除时，就会触发 </a:t>
            </a:r>
            <a:r>
              <a:rPr lang="en-US" altLang="zh-CN" sz="1200" b="0" i="0" kern="1200" dirty="0" err="1" smtClean="0">
                <a:solidFill>
                  <a:schemeClr val="tx1"/>
                </a:solidFill>
                <a:effectLst/>
                <a:latin typeface="+mn-lt"/>
                <a:ea typeface="+mn-ea"/>
                <a:cs typeface="+mn-cs"/>
              </a:rPr>
              <a:t>UnMounting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阶段。在这个阶段中，</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只提供了一个 </a:t>
            </a:r>
            <a:r>
              <a:rPr lang="en-US" altLang="zh-CN" sz="1200" b="0" i="0" kern="1200" dirty="0" err="1" smtClean="0">
                <a:solidFill>
                  <a:schemeClr val="tx1"/>
                </a:solidFill>
                <a:effectLst/>
                <a:latin typeface="+mn-lt"/>
                <a:ea typeface="+mn-ea"/>
                <a:cs typeface="+mn-cs"/>
              </a:rPr>
              <a:t>componentWillUnmount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方法在卸载和销毁这个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之前触发，用于删除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元素等</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11</a:t>
            </a:fld>
            <a:endParaRPr lang="en-US"/>
          </a:p>
        </p:txBody>
      </p:sp>
    </p:spTree>
    <p:extLst>
      <p:ext uri="{BB962C8B-B14F-4D97-AF65-F5344CB8AC3E}">
        <p14:creationId xmlns:p14="http://schemas.microsoft.com/office/powerpoint/2010/main" val="1130698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）可组合（</a:t>
            </a:r>
            <a:r>
              <a:rPr lang="en-US" altLang="zh-CN" sz="1200" b="1" i="0" kern="1200" dirty="0" err="1" smtClean="0">
                <a:solidFill>
                  <a:schemeClr val="tx1"/>
                </a:solidFill>
                <a:effectLst/>
                <a:latin typeface="+mn-lt"/>
                <a:ea typeface="+mn-ea"/>
                <a:cs typeface="+mn-cs"/>
              </a:rPr>
              <a:t>Composeable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：一个组件易于和其它组件一起使用，或者嵌套在另一个组件内部。如果一个组件内部创建了另一个组件，那么说父组件拥有（</a:t>
            </a:r>
            <a:r>
              <a:rPr lang="en-US" altLang="zh-CN" sz="1200" b="0" i="0" kern="1200" dirty="0" smtClean="0">
                <a:solidFill>
                  <a:schemeClr val="tx1"/>
                </a:solidFill>
                <a:effectLst/>
                <a:latin typeface="+mn-lt"/>
                <a:ea typeface="+mn-ea"/>
                <a:cs typeface="+mn-cs"/>
              </a:rPr>
              <a:t>own</a:t>
            </a:r>
            <a:r>
              <a:rPr lang="zh-CN" altLang="en-US" sz="1200" b="0" i="0" kern="1200" dirty="0" smtClean="0">
                <a:solidFill>
                  <a:schemeClr val="tx1"/>
                </a:solidFill>
                <a:effectLst/>
                <a:latin typeface="+mn-lt"/>
                <a:ea typeface="+mn-ea"/>
                <a:cs typeface="+mn-cs"/>
              </a:rPr>
              <a:t>）它创建的子组件，通过这个特性，一个复杂的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可以拆分成多个简单的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组件；</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）可重用（</a:t>
            </a:r>
            <a:r>
              <a:rPr lang="en-US" altLang="zh-CN" sz="1200" b="1" i="0" kern="1200" dirty="0" smtClean="0">
                <a:solidFill>
                  <a:schemeClr val="tx1"/>
                </a:solidFill>
                <a:effectLst/>
                <a:latin typeface="+mn-lt"/>
                <a:ea typeface="+mn-ea"/>
                <a:cs typeface="+mn-cs"/>
              </a:rPr>
              <a:t>Reusable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：每个组件都是具有独立功能的，它可以被使用在多个</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场景；</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）可维护（</a:t>
            </a:r>
            <a:r>
              <a:rPr lang="en-US" altLang="zh-CN" sz="1200" b="1" i="0" kern="1200" dirty="0" smtClean="0">
                <a:solidFill>
                  <a:schemeClr val="tx1"/>
                </a:solidFill>
                <a:effectLst/>
                <a:latin typeface="+mn-lt"/>
                <a:ea typeface="+mn-ea"/>
                <a:cs typeface="+mn-cs"/>
              </a:rPr>
              <a:t>Maintainable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：每个小的组件仅仅包含自身的逻辑，更容易被理解和维护；</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12</a:t>
            </a:fld>
            <a:endParaRPr lang="en-US"/>
          </a:p>
        </p:txBody>
      </p:sp>
    </p:spTree>
    <p:extLst>
      <p:ext uri="{BB962C8B-B14F-4D97-AF65-F5344CB8AC3E}">
        <p14:creationId xmlns:p14="http://schemas.microsoft.com/office/powerpoint/2010/main" val="846621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0" i="0" kern="1200" dirty="0" smtClean="0">
                <a:solidFill>
                  <a:schemeClr val="tx1"/>
                </a:solidFill>
                <a:effectLst/>
                <a:latin typeface="+mn-lt"/>
                <a:ea typeface="+mn-ea"/>
                <a:cs typeface="+mn-cs"/>
              </a:rPr>
              <a:t>ECMAScript 6.0</a:t>
            </a:r>
            <a:r>
              <a:rPr lang="zh-CN" altLang="en-US" sz="1200" b="0" i="0" kern="1200" dirty="0" smtClean="0">
                <a:solidFill>
                  <a:schemeClr val="tx1"/>
                </a:solidFill>
                <a:effectLst/>
                <a:latin typeface="+mn-lt"/>
                <a:ea typeface="+mn-ea"/>
                <a:cs typeface="+mn-cs"/>
              </a:rPr>
              <a:t>（以下简称</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语言的下一代标准，已经在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月正式发布。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它的目标，是使得</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语言可以用来编写复杂的大型应用程序，成为企业级开发语言。</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标准的制定者有计划，以后每年发布一次标准，使用年份作为版本。</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的第一个版本是在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年发布的，所以又称</a:t>
            </a:r>
            <a:r>
              <a:rPr lang="en-US" altLang="zh-CN" sz="1200" b="0" i="0" kern="1200" dirty="0" smtClean="0">
                <a:solidFill>
                  <a:schemeClr val="tx1"/>
                </a:solidFill>
                <a:effectLst/>
                <a:latin typeface="+mn-lt"/>
                <a:ea typeface="+mn-ea"/>
                <a:cs typeface="+mn-cs"/>
              </a:rPr>
              <a:t>ECMAScript 2015</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ES2015</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月，小幅修订的</a:t>
            </a:r>
            <a:r>
              <a:rPr lang="en-US" altLang="zh-CN" sz="1200" b="0" i="0" kern="1200" dirty="0" smtClean="0">
                <a:solidFill>
                  <a:schemeClr val="tx1"/>
                </a:solidFill>
                <a:effectLst/>
                <a:latin typeface="+mn-lt"/>
                <a:ea typeface="+mn-ea"/>
                <a:cs typeface="+mn-cs"/>
              </a:rPr>
              <a:t>《ECMAScript 2016 </a:t>
            </a:r>
            <a:r>
              <a:rPr lang="zh-CN" altLang="en-US" sz="1200" b="0" i="0" kern="1200" dirty="0" smtClean="0">
                <a:solidFill>
                  <a:schemeClr val="tx1"/>
                </a:solidFill>
                <a:effectLst/>
                <a:latin typeface="+mn-lt"/>
                <a:ea typeface="+mn-ea"/>
                <a:cs typeface="+mn-cs"/>
              </a:rPr>
              <a:t>标准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ES2016</a:t>
            </a:r>
            <a:r>
              <a:rPr lang="zh-CN" altLang="en-US" sz="1200" b="0" i="0" kern="1200" dirty="0" smtClean="0">
                <a:solidFill>
                  <a:schemeClr val="tx1"/>
                </a:solidFill>
                <a:effectLst/>
                <a:latin typeface="+mn-lt"/>
                <a:ea typeface="+mn-ea"/>
                <a:cs typeface="+mn-cs"/>
              </a:rPr>
              <a:t>）如期发布。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由于变动非常小（只新增了数组实例的</a:t>
            </a:r>
            <a:r>
              <a:rPr lang="en-US" altLang="zh-CN" sz="1200" b="0" i="0" kern="1200" dirty="0" smtClean="0">
                <a:solidFill>
                  <a:schemeClr val="tx1"/>
                </a:solidFill>
                <a:effectLst/>
                <a:latin typeface="+mn-lt"/>
                <a:ea typeface="+mn-ea"/>
                <a:cs typeface="+mn-cs"/>
              </a:rPr>
              <a:t>includes</a:t>
            </a:r>
            <a:r>
              <a:rPr lang="zh-CN" altLang="en-US" sz="1200" b="0" i="0" kern="1200" dirty="0" smtClean="0">
                <a:solidFill>
                  <a:schemeClr val="tx1"/>
                </a:solidFill>
                <a:effectLst/>
                <a:latin typeface="+mn-lt"/>
                <a:ea typeface="+mn-ea"/>
                <a:cs typeface="+mn-cs"/>
              </a:rPr>
              <a:t>方法和指数运算符），因此 </a:t>
            </a:r>
            <a:r>
              <a:rPr lang="en-US" altLang="zh-CN" sz="1200" b="0" i="0" kern="1200" dirty="0" smtClean="0">
                <a:solidFill>
                  <a:schemeClr val="tx1"/>
                </a:solidFill>
                <a:effectLst/>
                <a:latin typeface="+mn-lt"/>
                <a:ea typeface="+mn-ea"/>
                <a:cs typeface="+mn-cs"/>
              </a:rPr>
              <a:t>ES2016 </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ES2015 </a:t>
            </a:r>
            <a:r>
              <a:rPr lang="zh-CN" altLang="en-US" sz="1200" b="0" i="0" kern="1200" dirty="0" smtClean="0">
                <a:solidFill>
                  <a:schemeClr val="tx1"/>
                </a:solidFill>
                <a:effectLst/>
                <a:latin typeface="+mn-lt"/>
                <a:ea typeface="+mn-ea"/>
                <a:cs typeface="+mn-cs"/>
              </a:rPr>
              <a:t>基本上是同一个标准，都被看作是 </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根据计划，</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月将发布 </a:t>
            </a:r>
            <a:r>
              <a:rPr lang="en-US" altLang="zh-CN" sz="1200" b="0" i="0" kern="1200" dirty="0" smtClean="0">
                <a:solidFill>
                  <a:schemeClr val="tx1"/>
                </a:solidFill>
                <a:effectLst/>
                <a:latin typeface="+mn-lt"/>
                <a:ea typeface="+mn-ea"/>
                <a:cs typeface="+mn-cs"/>
              </a:rPr>
              <a:t>ES2017</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dirty="0" smtClean="0"/>
              <a:t>TC39</a:t>
            </a:r>
            <a:endParaRPr lang="zh-CN" altLang="en-US" dirty="0" smtClean="0"/>
          </a:p>
          <a:p>
            <a:endParaRPr lang="zh-CN" altLang="en-US" dirty="0" smtClean="0"/>
          </a:p>
          <a:p>
            <a:r>
              <a:rPr lang="en-US" altLang="zh-CN" dirty="0" smtClean="0"/>
              <a:t>ES2017</a:t>
            </a:r>
            <a:r>
              <a:rPr lang="zh-CN" altLang="en-US" dirty="0" smtClean="0"/>
              <a:t>  </a:t>
            </a:r>
          </a:p>
          <a:p>
            <a:r>
              <a:rPr lang="en-US" altLang="zh-CN" dirty="0" smtClean="0"/>
              <a:t>0</a:t>
            </a:r>
            <a:r>
              <a:rPr lang="zh-CN" altLang="en-US" dirty="0" smtClean="0"/>
              <a:t>、数组的</a:t>
            </a:r>
            <a:r>
              <a:rPr lang="en-US" altLang="zh-CN" dirty="0" smtClean="0"/>
              <a:t>include</a:t>
            </a:r>
            <a:r>
              <a:rPr lang="zh-CN" altLang="en-US" dirty="0" smtClean="0"/>
              <a:t>方法</a:t>
            </a:r>
          </a:p>
          <a:p>
            <a:r>
              <a:rPr lang="en-US" altLang="zh-CN" dirty="0" smtClean="0"/>
              <a:t>1</a:t>
            </a:r>
            <a:r>
              <a:rPr lang="zh-CN" altLang="en-US" dirty="0" smtClean="0"/>
              <a:t>、指数运算符</a:t>
            </a:r>
          </a:p>
          <a:p>
            <a:r>
              <a:rPr lang="en-US" altLang="zh-CN" dirty="0" smtClean="0"/>
              <a:t>2</a:t>
            </a:r>
            <a:r>
              <a:rPr lang="zh-CN" altLang="en-US" dirty="0" smtClean="0"/>
              <a:t>、单指令流多数据流</a:t>
            </a:r>
          </a:p>
          <a:p>
            <a:r>
              <a:rPr lang="en-US" altLang="zh-CN" dirty="0" smtClean="0"/>
              <a:t>3</a:t>
            </a:r>
            <a:r>
              <a:rPr lang="zh-CN" altLang="en-US" dirty="0" smtClean="0"/>
              <a:t>、异步函数</a:t>
            </a:r>
          </a:p>
          <a:p>
            <a:r>
              <a:rPr lang="en-US" altLang="zh-CN" dirty="0" smtClean="0"/>
              <a:t>4</a:t>
            </a:r>
            <a:r>
              <a:rPr lang="zh-CN" altLang="en-US" dirty="0" smtClean="0"/>
              <a:t>、字符串填充</a:t>
            </a:r>
          </a:p>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13</a:t>
            </a:fld>
            <a:endParaRPr kumimoji="1" lang="zh-CN" altLang="en-US"/>
          </a:p>
        </p:txBody>
      </p:sp>
    </p:spTree>
    <p:extLst>
      <p:ext uri="{BB962C8B-B14F-4D97-AF65-F5344CB8AC3E}">
        <p14:creationId xmlns:p14="http://schemas.microsoft.com/office/powerpoint/2010/main" val="137226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http://es6.ruanyifeng.com/#docs/array</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14</a:t>
            </a:fld>
            <a:endParaRPr lang="en-US"/>
          </a:p>
        </p:txBody>
      </p:sp>
    </p:spTree>
    <p:extLst>
      <p:ext uri="{BB962C8B-B14F-4D97-AF65-F5344CB8AC3E}">
        <p14:creationId xmlns:p14="http://schemas.microsoft.com/office/powerpoint/2010/main" val="333582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块级作用域</a:t>
            </a:r>
          </a:p>
          <a:p>
            <a:r>
              <a:rPr lang="zh-CN" altLang="en-US" sz="1200" b="0" i="0" kern="1200" dirty="0" smtClean="0">
                <a:solidFill>
                  <a:schemeClr val="tx1"/>
                </a:solidFill>
                <a:effectLst/>
                <a:latin typeface="+mn-lt"/>
                <a:ea typeface="+mn-ea"/>
                <a:cs typeface="+mn-cs"/>
              </a:rPr>
              <a:t>可以把</a:t>
            </a:r>
            <a:r>
              <a:rPr lang="en-US" altLang="zh-CN" sz="1200" b="0" i="0" kern="1200" dirty="0" smtClean="0">
                <a:solidFill>
                  <a:schemeClr val="tx1"/>
                </a:solidFill>
                <a:effectLst/>
                <a:latin typeface="+mn-lt"/>
                <a:ea typeface="+mn-ea"/>
                <a:cs typeface="+mn-cs"/>
              </a:rPr>
              <a:t>let</a:t>
            </a:r>
            <a:r>
              <a:rPr lang="zh-CN" altLang="en-US" sz="1200" b="0" i="0" kern="1200" dirty="0" smtClean="0">
                <a:solidFill>
                  <a:schemeClr val="tx1"/>
                </a:solidFill>
                <a:effectLst/>
                <a:latin typeface="+mn-lt"/>
                <a:ea typeface="+mn-ea"/>
                <a:cs typeface="+mn-cs"/>
              </a:rPr>
              <a:t>看成</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，只是它定义的变量被限定在了特定范围内才能使用，而离开这个范围则无效。</a:t>
            </a:r>
          </a:p>
          <a:p>
            <a:r>
              <a:rPr lang="en-US" altLang="zh-CN" sz="1200" b="0" i="0" kern="1200" dirty="0" err="1" smtClean="0">
                <a:solidFill>
                  <a:schemeClr val="tx1"/>
                </a:solidFill>
                <a:effectLst/>
                <a:latin typeface="+mn-lt"/>
                <a:ea typeface="+mn-ea"/>
                <a:cs typeface="+mn-cs"/>
              </a:rPr>
              <a:t>const</a:t>
            </a:r>
            <a:r>
              <a:rPr lang="zh-CN" altLang="en-US" sz="1200" b="0" i="0" kern="1200" dirty="0" smtClean="0">
                <a:solidFill>
                  <a:schemeClr val="tx1"/>
                </a:solidFill>
                <a:effectLst/>
                <a:latin typeface="+mn-lt"/>
                <a:ea typeface="+mn-ea"/>
                <a:cs typeface="+mn-cs"/>
              </a:rPr>
              <a:t>则很直观，用来定义常量，即无法被更改值的变量。</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15</a:t>
            </a:fld>
            <a:endParaRPr lang="en-US"/>
          </a:p>
        </p:txBody>
      </p:sp>
    </p:spTree>
    <p:extLst>
      <p:ext uri="{BB962C8B-B14F-4D97-AF65-F5344CB8AC3E}">
        <p14:creationId xmlns:p14="http://schemas.microsoft.com/office/powerpoint/2010/main" val="189451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自动解析数组或对象中的值。比如若一个函数要返回多个值，常规的做法是返回一个对象，将每个值做为这个对象的属性返回。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16</a:t>
            </a:fld>
            <a:endParaRPr lang="en-US"/>
          </a:p>
        </p:txBody>
      </p:sp>
    </p:spTree>
    <p:extLst>
      <p:ext uri="{BB962C8B-B14F-4D97-AF65-F5344CB8AC3E}">
        <p14:creationId xmlns:p14="http://schemas.microsoft.com/office/powerpoint/2010/main" val="1931513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lang="zh-CN" altLang="en-US" sz="1200" b="0" i="0" kern="1200" dirty="0" smtClean="0">
                <a:solidFill>
                  <a:schemeClr val="tx1"/>
                </a:solidFill>
                <a:effectLst/>
                <a:latin typeface="+mn-lt"/>
                <a:ea typeface="+mn-ea"/>
                <a:cs typeface="+mn-cs"/>
              </a:rPr>
              <a:t>如果你会</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，你肯定知道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中新增的箭头操作符</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便有异曲同工之妙。它简化了函数的书写。操作符左边为输入的参数，而右边则是进行的操作以及返回的值</a:t>
            </a:r>
            <a:r>
              <a:rPr lang="en-US" altLang="zh-CN" sz="1200" b="0" i="0" kern="1200" dirty="0" smtClean="0">
                <a:solidFill>
                  <a:schemeClr val="tx1"/>
                </a:solidFill>
                <a:effectLst/>
                <a:latin typeface="+mn-lt"/>
                <a:ea typeface="+mn-ea"/>
                <a:cs typeface="+mn-cs"/>
              </a:rPr>
              <a:t>Inputs=&gt;outputs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我们知道在</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中回调是经常的事，而一般回调又以匿名函数的形式出现，每次都需要写一个</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，甚是繁琐。当引入箭头操作符后可以方便地写回调了。请看下面的例子。</a:t>
            </a:r>
          </a:p>
          <a:p>
            <a:endParaRPr lang="zh-CN" altLang="en-US"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1FFA0-699A-44D1-8003-6A191E8D3A66}" type="slidenum">
              <a:rPr lang="en-US" smtClean="0"/>
              <a:pPr/>
              <a:t>17</a:t>
            </a:fld>
            <a:endParaRPr lang="en-US"/>
          </a:p>
        </p:txBody>
      </p:sp>
    </p:spTree>
    <p:extLst>
      <p:ext uri="{BB962C8B-B14F-4D97-AF65-F5344CB8AC3E}">
        <p14:creationId xmlns:p14="http://schemas.microsoft.com/office/powerpoint/2010/main" val="1021784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字符串模板相对简单易懂些。</a:t>
            </a:r>
          </a:p>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中允许使用反引号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来创建字符串，此种方法创建的字符串里面可以包含由美元符号加花括号包裹的变量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vraible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如果你使用过像</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等后端强类型语言的话，对此功能应该不会陌生。</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18</a:t>
            </a:fld>
            <a:endParaRPr lang="en-US"/>
          </a:p>
        </p:txBody>
      </p:sp>
    </p:spTree>
    <p:extLst>
      <p:ext uri="{BB962C8B-B14F-4D97-AF65-F5344CB8AC3E}">
        <p14:creationId xmlns:p14="http://schemas.microsoft.com/office/powerpoint/2010/main" val="203289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对象字面量被增强了，写法更加简洁与灵活，同时在定义对象的时候能够做的事情更多了。具体表现在：</a:t>
            </a:r>
          </a:p>
          <a:p>
            <a:pPr latinLnBrk="1"/>
            <a:r>
              <a:rPr lang="zh-CN" altLang="en-US" sz="1200" b="0" i="0" kern="1200" dirty="0" smtClean="0">
                <a:solidFill>
                  <a:schemeClr val="tx1"/>
                </a:solidFill>
                <a:effectLst/>
                <a:latin typeface="+mn-lt"/>
                <a:ea typeface="+mn-ea"/>
                <a:cs typeface="+mn-cs"/>
              </a:rPr>
              <a:t>可以在对象字面量里面定义原型</a:t>
            </a:r>
          </a:p>
          <a:p>
            <a:pPr latinLnBrk="1"/>
            <a:r>
              <a:rPr lang="zh-CN" altLang="en-US" sz="1200" b="0" i="0" kern="1200" dirty="0" smtClean="0">
                <a:solidFill>
                  <a:schemeClr val="tx1"/>
                </a:solidFill>
                <a:effectLst/>
                <a:latin typeface="+mn-lt"/>
                <a:ea typeface="+mn-ea"/>
                <a:cs typeface="+mn-cs"/>
              </a:rPr>
              <a:t>定义方法可以不用</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关键字</a:t>
            </a:r>
          </a:p>
          <a:p>
            <a:pPr latinLnBrk="1"/>
            <a:r>
              <a:rPr lang="zh-CN" altLang="en-US" sz="1200" b="0" i="0" kern="1200" dirty="0" smtClean="0">
                <a:solidFill>
                  <a:schemeClr val="tx1"/>
                </a:solidFill>
                <a:effectLst/>
                <a:latin typeface="+mn-lt"/>
                <a:ea typeface="+mn-ea"/>
                <a:cs typeface="+mn-cs"/>
              </a:rPr>
              <a:t>直接调用父类方法</a:t>
            </a:r>
          </a:p>
          <a:p>
            <a:r>
              <a:rPr lang="zh-CN" altLang="en-US" sz="1200" b="0" i="0" kern="1200" dirty="0" smtClean="0">
                <a:solidFill>
                  <a:schemeClr val="tx1"/>
                </a:solidFill>
                <a:effectLst/>
                <a:latin typeface="+mn-lt"/>
                <a:ea typeface="+mn-ea"/>
                <a:cs typeface="+mn-cs"/>
              </a:rPr>
              <a:t>这样一来，对象字面量与前面提到的类概念更加吻合，在编写面向对象的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时更加轻松方便了。</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19</a:t>
            </a:fld>
            <a:endParaRPr lang="en-US"/>
          </a:p>
        </p:txBody>
      </p:sp>
    </p:spTree>
    <p:extLst>
      <p:ext uri="{BB962C8B-B14F-4D97-AF65-F5344CB8AC3E}">
        <p14:creationId xmlns:p14="http://schemas.microsoft.com/office/powerpoint/2010/main" val="1859031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中添加了对类的支持，引入了</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关键字</a:t>
            </a:r>
          </a:p>
          <a:p>
            <a:r>
              <a:rPr lang="zh-CN" altLang="en-US" sz="1200" b="0" i="0" kern="1200" dirty="0" smtClean="0">
                <a:solidFill>
                  <a:schemeClr val="tx1"/>
                </a:solidFill>
                <a:effectLst/>
                <a:latin typeface="+mn-lt"/>
                <a:ea typeface="+mn-ea"/>
                <a:cs typeface="+mn-cs"/>
              </a:rPr>
              <a:t>（其实</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中一直是保留字，目的就是考虑到可能在以后的新版本中会用到，现在终于派上用场了）。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本身就是面向对象的，</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中提供的类实际上只是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原型模式的包装。现在提供原生的</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支持后，对象的创建，继承更加直观了，并且父类方法的调用，实例化，静态方法和构造函数等概念都更加形象化。</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20</a:t>
            </a:fld>
            <a:endParaRPr lang="en-US"/>
          </a:p>
        </p:txBody>
      </p:sp>
    </p:spTree>
    <p:extLst>
      <p:ext uri="{BB962C8B-B14F-4D97-AF65-F5344CB8AC3E}">
        <p14:creationId xmlns:p14="http://schemas.microsoft.com/office/powerpoint/2010/main" val="154332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kumimoji="1" lang="en-US" altLang="zh-CN" dirty="0" smtClean="0"/>
              <a:t>react</a:t>
            </a:r>
            <a:endParaRPr kumimoji="1" lang="zh-CN" altLang="en-US" dirty="0" smtClean="0"/>
          </a:p>
          <a:p>
            <a:r>
              <a:rPr kumimoji="1" lang="en-US" altLang="zh-CN" dirty="0" smtClean="0"/>
              <a:t>2</a:t>
            </a:r>
            <a:r>
              <a:rPr kumimoji="1" lang="zh-CN" altLang="en-US" dirty="0" smtClean="0"/>
              <a:t>、</a:t>
            </a:r>
            <a:r>
              <a:rPr kumimoji="1" lang="en-US" altLang="zh-CN" dirty="0" err="1" smtClean="0"/>
              <a:t>vue</a:t>
            </a:r>
            <a:endParaRPr kumimoji="1" lang="zh-CN" altLang="en-US" dirty="0" smtClean="0"/>
          </a:p>
          <a:p>
            <a:r>
              <a:rPr kumimoji="1" lang="en-US" altLang="zh-CN" dirty="0" smtClean="0"/>
              <a:t>3</a:t>
            </a:r>
            <a:r>
              <a:rPr kumimoji="1" lang="zh-CN" altLang="en-US" dirty="0" smtClean="0"/>
              <a:t>、</a:t>
            </a:r>
            <a:r>
              <a:rPr kumimoji="1" lang="en-US" altLang="zh-CN" dirty="0" smtClean="0"/>
              <a:t>angular</a:t>
            </a:r>
            <a:endParaRPr kumimoji="1" lang="zh-CN" altLang="en-US" dirty="0" smtClean="0"/>
          </a:p>
          <a:p>
            <a:r>
              <a:rPr kumimoji="1" lang="en-US" altLang="zh-CN" dirty="0" smtClean="0"/>
              <a:t>4</a:t>
            </a:r>
            <a:r>
              <a:rPr kumimoji="1" lang="zh-CN" altLang="en-US" dirty="0" smtClean="0"/>
              <a:t>、</a:t>
            </a:r>
            <a:r>
              <a:rPr kumimoji="1" lang="en-US" altLang="zh-CN" dirty="0" smtClean="0"/>
              <a:t>backbone</a:t>
            </a:r>
            <a:endParaRPr kumimoji="1" lang="zh-CN" altLang="en-US" dirty="0" smtClean="0"/>
          </a:p>
          <a:p>
            <a:r>
              <a:rPr kumimoji="1" lang="en-US" altLang="zh-CN" dirty="0" smtClean="0"/>
              <a:t>5</a:t>
            </a:r>
            <a:r>
              <a:rPr kumimoji="1" lang="zh-CN" altLang="en-US" dirty="0" smtClean="0"/>
              <a:t>、</a:t>
            </a:r>
            <a:r>
              <a:rPr kumimoji="1" lang="en-US" altLang="zh-CN" dirty="0" smtClean="0"/>
              <a:t>ember</a:t>
            </a: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a:t>
            </a:fld>
            <a:endParaRPr kumimoji="1" lang="zh-CN" altLang="en-US"/>
          </a:p>
        </p:txBody>
      </p:sp>
    </p:spTree>
    <p:extLst>
      <p:ext uri="{BB962C8B-B14F-4D97-AF65-F5344CB8AC3E}">
        <p14:creationId xmlns:p14="http://schemas.microsoft.com/office/powerpoint/2010/main" val="201412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自动</a:t>
            </a:r>
            <a:r>
              <a:rPr lang="zh-CN" altLang="en-US" sz="1200" b="0" i="0" kern="1200" dirty="0" smtClean="0">
                <a:solidFill>
                  <a:schemeClr val="tx1"/>
                </a:solidFill>
                <a:effectLst/>
                <a:latin typeface="+mn-lt"/>
                <a:ea typeface="+mn-ea"/>
                <a:cs typeface="+mn-cs"/>
              </a:rPr>
              <a:t>解析数组或对象中的值。比如若一个函数要返回多个值，常规的做法是返回一个对象，将每个值做为这个对象的属性</a:t>
            </a:r>
            <a:r>
              <a:rPr lang="zh-CN" altLang="en-US" sz="1200" b="0" i="0" kern="1200" smtClean="0">
                <a:solidFill>
                  <a:schemeClr val="tx1"/>
                </a:solidFill>
                <a:effectLst/>
                <a:latin typeface="+mn-lt"/>
                <a:ea typeface="+mn-ea"/>
                <a:cs typeface="+mn-cs"/>
              </a:rPr>
              <a:t>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21</a:t>
            </a:fld>
            <a:endParaRPr lang="en-US"/>
          </a:p>
        </p:txBody>
      </p:sp>
    </p:spTree>
    <p:extLst>
      <p:ext uri="{BB962C8B-B14F-4D97-AF65-F5344CB8AC3E}">
        <p14:creationId xmlns:p14="http://schemas.microsoft.com/office/powerpoint/2010/main" val="395279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标准中，</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原生支持</a:t>
            </a:r>
            <a:r>
              <a:rPr lang="en-US" altLang="zh-CN" sz="1200" b="0" i="0" kern="1200" dirty="0" smtClean="0">
                <a:solidFill>
                  <a:schemeClr val="tx1"/>
                </a:solidFill>
                <a:effectLst/>
                <a:latin typeface="+mn-lt"/>
                <a:ea typeface="+mn-ea"/>
                <a:cs typeface="+mn-cs"/>
              </a:rPr>
              <a:t>module</a:t>
            </a:r>
            <a:r>
              <a:rPr lang="zh-CN" altLang="en-US" sz="1200" b="0" i="0" kern="1200" dirty="0" smtClean="0">
                <a:solidFill>
                  <a:schemeClr val="tx1"/>
                </a:solidFill>
                <a:effectLst/>
                <a:latin typeface="+mn-lt"/>
                <a:ea typeface="+mn-ea"/>
                <a:cs typeface="+mn-cs"/>
              </a:rPr>
              <a:t>了。这种将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代码分割成不同功能的小块进行模块化的概念是在一些三方规范中流行起来的，比如</a:t>
            </a:r>
            <a:r>
              <a:rPr lang="en-US" altLang="zh-CN" sz="1200" b="0" i="0" kern="1200" dirty="0" err="1" smtClean="0">
                <a:solidFill>
                  <a:schemeClr val="tx1"/>
                </a:solidFill>
                <a:effectLst/>
                <a:latin typeface="+mn-lt"/>
                <a:ea typeface="+mn-ea"/>
                <a:cs typeface="+mn-cs"/>
              </a:rPr>
              <a:t>CommonJS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AMD</a:t>
            </a:r>
            <a:r>
              <a:rPr lang="zh-CN" altLang="en-US" sz="1200" b="0" i="0" kern="1200" dirty="0" smtClean="0">
                <a:solidFill>
                  <a:schemeClr val="tx1"/>
                </a:solidFill>
                <a:effectLst/>
                <a:latin typeface="+mn-lt"/>
                <a:ea typeface="+mn-ea"/>
                <a:cs typeface="+mn-cs"/>
              </a:rPr>
              <a:t>模式。</a:t>
            </a:r>
          </a:p>
          <a:p>
            <a:r>
              <a:rPr lang="zh-CN" altLang="en-US" sz="1200" b="0" i="0" kern="1200" smtClean="0">
                <a:solidFill>
                  <a:schemeClr val="tx1"/>
                </a:solidFill>
                <a:effectLst/>
                <a:latin typeface="+mn-lt"/>
                <a:ea typeface="+mn-ea"/>
                <a:cs typeface="+mn-cs"/>
              </a:rPr>
              <a:t>将不同功能的代码分别写在不同文件中，各模块只需导出公共接口部分，然后通过模块的导入的方式可以在其他地方使用</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22</a:t>
            </a:fld>
            <a:endParaRPr lang="en-US"/>
          </a:p>
        </p:txBody>
      </p:sp>
    </p:spTree>
    <p:extLst>
      <p:ext uri="{BB962C8B-B14F-4D97-AF65-F5344CB8AC3E}">
        <p14:creationId xmlns:p14="http://schemas.microsoft.com/office/powerpoint/2010/main" val="358984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Promises</a:t>
            </a:r>
            <a:r>
              <a:rPr lang="zh-CN" altLang="en-US" sz="1200" b="0" i="0" kern="1200" dirty="0" smtClean="0">
                <a:solidFill>
                  <a:schemeClr val="tx1"/>
                </a:solidFill>
                <a:effectLst/>
                <a:latin typeface="+mn-lt"/>
                <a:ea typeface="+mn-ea"/>
                <a:cs typeface="+mn-cs"/>
              </a:rPr>
              <a:t>是处理异步操作的一种模式，之前在很多三方库中有实现，比如</a:t>
            </a:r>
            <a:r>
              <a:rPr lang="en-US" altLang="zh-CN" sz="1200" b="0" i="0" kern="1200" dirty="0" smtClean="0">
                <a:solidFill>
                  <a:schemeClr val="tx1"/>
                </a:solidFill>
                <a:effectLst/>
                <a:latin typeface="+mn-lt"/>
                <a:ea typeface="+mn-ea"/>
                <a:cs typeface="+mn-cs"/>
              </a:rPr>
              <a:t>jQuery</a:t>
            </a:r>
            <a:r>
              <a:rPr lang="zh-CN" altLang="en-US" sz="1200" b="0" i="0" kern="1200" dirty="0" smtClean="0">
                <a:solidFill>
                  <a:schemeClr val="tx1"/>
                </a:solidFill>
                <a:effectLst/>
                <a:latin typeface="+mn-lt"/>
                <a:ea typeface="+mn-ea"/>
                <a:cs typeface="+mn-cs"/>
              </a:rPr>
              <a:t>的</a:t>
            </a:r>
            <a:r>
              <a:rPr lang="en-US" altLang="zh-CN" sz="1200" b="0" i="0" u="sng" kern="1200" dirty="0" smtClean="0">
                <a:solidFill>
                  <a:schemeClr val="tx1"/>
                </a:solidFill>
                <a:effectLst/>
                <a:latin typeface="+mn-lt"/>
                <a:ea typeface="+mn-ea"/>
                <a:cs typeface="+mn-cs"/>
                <a:hlinkClick r:id="rId3"/>
              </a:rPr>
              <a:t>deferred</a:t>
            </a:r>
            <a:r>
              <a:rPr lang="zh-CN" altLang="en-US" sz="1200" b="0" i="0" kern="1200" dirty="0" smtClean="0">
                <a:solidFill>
                  <a:schemeClr val="tx1"/>
                </a:solidFill>
                <a:effectLst/>
                <a:latin typeface="+mn-lt"/>
                <a:ea typeface="+mn-ea"/>
                <a:cs typeface="+mn-cs"/>
              </a:rPr>
              <a:t> 对象。</a:t>
            </a:r>
          </a:p>
          <a:p>
            <a:r>
              <a:rPr lang="zh-CN" altLang="en-US" sz="1200" b="0" i="0" kern="1200" dirty="0" smtClean="0">
                <a:solidFill>
                  <a:schemeClr val="tx1"/>
                </a:solidFill>
                <a:effectLst/>
                <a:latin typeface="+mn-lt"/>
                <a:ea typeface="+mn-ea"/>
                <a:cs typeface="+mn-cs"/>
              </a:rPr>
              <a:t>当你发起一个异步请求，并绑定了</a:t>
            </a:r>
            <a:r>
              <a:rPr lang="en-US" altLang="zh-CN" sz="1200" b="0" i="0" kern="1200" dirty="0" smtClean="0">
                <a:solidFill>
                  <a:schemeClr val="tx1"/>
                </a:solidFill>
                <a:effectLst/>
                <a:latin typeface="+mn-lt"/>
                <a:ea typeface="+mn-ea"/>
                <a:cs typeface="+mn-cs"/>
              </a:rPr>
              <a:t>.when(), .done()</a:t>
            </a:r>
            <a:r>
              <a:rPr lang="zh-CN" altLang="en-US" sz="1200" b="0" i="0" kern="1200" dirty="0" smtClean="0">
                <a:solidFill>
                  <a:schemeClr val="tx1"/>
                </a:solidFill>
                <a:effectLst/>
                <a:latin typeface="+mn-lt"/>
                <a:ea typeface="+mn-ea"/>
                <a:cs typeface="+mn-cs"/>
              </a:rPr>
              <a:t>等事件处理程序时，其实就是在应用</a:t>
            </a:r>
            <a:r>
              <a:rPr lang="en-US" altLang="zh-CN" sz="1200" b="0" i="0" kern="1200" dirty="0" smtClean="0">
                <a:solidFill>
                  <a:schemeClr val="tx1"/>
                </a:solidFill>
                <a:effectLst/>
                <a:latin typeface="+mn-lt"/>
                <a:ea typeface="+mn-ea"/>
                <a:cs typeface="+mn-cs"/>
              </a:rPr>
              <a:t>promise</a:t>
            </a:r>
            <a:r>
              <a:rPr lang="zh-CN" altLang="en-US" sz="1200" b="0" i="0" kern="1200" dirty="0" smtClean="0">
                <a:solidFill>
                  <a:schemeClr val="tx1"/>
                </a:solidFill>
                <a:effectLst/>
                <a:latin typeface="+mn-lt"/>
                <a:ea typeface="+mn-ea"/>
                <a:cs typeface="+mn-cs"/>
              </a:rPr>
              <a:t>模式。</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kumimoji="1" lang="en-US" altLang="zh-CN" sz="1200" b="0" i="0" kern="1200" dirty="0" smtClean="0">
                <a:solidFill>
                  <a:schemeClr val="tx1"/>
                </a:solidFill>
                <a:effectLst/>
                <a:latin typeface="+mn-lt"/>
                <a:ea typeface="+mn-ea"/>
                <a:cs typeface="+mn-cs"/>
              </a:rPr>
              <a:t>Symbol</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23</a:t>
            </a:fld>
            <a:endParaRPr lang="en-US"/>
          </a:p>
        </p:txBody>
      </p:sp>
    </p:spTree>
    <p:extLst>
      <p:ext uri="{BB962C8B-B14F-4D97-AF65-F5344CB8AC3E}">
        <p14:creationId xmlns:p14="http://schemas.microsoft.com/office/powerpoint/2010/main" val="1344593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24</a:t>
            </a:fld>
            <a:endParaRPr kumimoji="1" lang="zh-CN" altLang="en-US"/>
          </a:p>
        </p:txBody>
      </p:sp>
    </p:spTree>
    <p:extLst>
      <p:ext uri="{BB962C8B-B14F-4D97-AF65-F5344CB8AC3E}">
        <p14:creationId xmlns:p14="http://schemas.microsoft.com/office/powerpoint/2010/main" val="120306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25</a:t>
            </a:fld>
            <a:endParaRPr lang="en-US"/>
          </a:p>
        </p:txBody>
      </p:sp>
    </p:spTree>
    <p:extLst>
      <p:ext uri="{BB962C8B-B14F-4D97-AF65-F5344CB8AC3E}">
        <p14:creationId xmlns:p14="http://schemas.microsoft.com/office/powerpoint/2010/main" val="123797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起源于 </a:t>
            </a:r>
            <a:r>
              <a:rPr lang="en-US" altLang="zh-CN" sz="1200" b="0" i="0" kern="1200" dirty="0" smtClean="0">
                <a:solidFill>
                  <a:schemeClr val="tx1"/>
                </a:solidFill>
                <a:effectLst/>
                <a:latin typeface="+mn-lt"/>
                <a:ea typeface="+mn-ea"/>
                <a:cs typeface="+mn-cs"/>
              </a:rPr>
              <a:t>Facebook </a:t>
            </a:r>
            <a:r>
              <a:rPr lang="zh-CN" altLang="en-US" sz="1200" b="0" i="0" kern="1200" dirty="0" smtClean="0">
                <a:solidFill>
                  <a:schemeClr val="tx1"/>
                </a:solidFill>
                <a:effectLst/>
                <a:latin typeface="+mn-lt"/>
                <a:ea typeface="+mn-ea"/>
                <a:cs typeface="+mn-cs"/>
              </a:rPr>
              <a:t>的内部项目，因为该公司对市场上所有 </a:t>
            </a:r>
            <a:r>
              <a:rPr lang="en-US" altLang="zh-CN" sz="1200" b="0" i="0" kern="1200" dirty="0" smtClean="0">
                <a:solidFill>
                  <a:schemeClr val="tx1"/>
                </a:solidFill>
                <a:effectLst/>
                <a:latin typeface="+mn-lt"/>
                <a:ea typeface="+mn-ea"/>
                <a:cs typeface="+mn-cs"/>
              </a:rPr>
              <a:t>JavaScript MVC </a:t>
            </a:r>
            <a:r>
              <a:rPr lang="zh-CN" altLang="en-US" sz="1200" b="0" i="0" kern="1200" dirty="0" smtClean="0">
                <a:solidFill>
                  <a:schemeClr val="tx1"/>
                </a:solidFill>
                <a:effectLst/>
                <a:latin typeface="+mn-lt"/>
                <a:ea typeface="+mn-ea"/>
                <a:cs typeface="+mn-cs"/>
              </a:rPr>
              <a:t>框架，都不满意，就决定自己写一套，用来架设 </a:t>
            </a:r>
            <a:r>
              <a:rPr lang="en-US" altLang="zh-CN" sz="1200" b="0" i="0" kern="1200" dirty="0" smtClean="0">
                <a:solidFill>
                  <a:schemeClr val="tx1"/>
                </a:solidFill>
                <a:effectLst/>
                <a:latin typeface="+mn-lt"/>
                <a:ea typeface="+mn-ea"/>
                <a:cs typeface="+mn-cs"/>
              </a:rPr>
              <a:t>Instagram </a:t>
            </a:r>
            <a:r>
              <a:rPr lang="zh-CN" altLang="en-US" sz="1200" b="0" i="0" kern="1200" dirty="0" smtClean="0">
                <a:solidFill>
                  <a:schemeClr val="tx1"/>
                </a:solidFill>
                <a:effectLst/>
                <a:latin typeface="+mn-lt"/>
                <a:ea typeface="+mn-ea"/>
                <a:cs typeface="+mn-cs"/>
              </a:rPr>
              <a:t>的网站。做出来以后，发现这套东西很好用，就在</a:t>
            </a:r>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月开源了。由于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的设计思想极其独特，属于革命性创新，性能出众，代码逻辑却非常简单。所以，越来越多的人开始关注和使用，认为它可能是将来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开发的主流工具。</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a:t>
            </a:fld>
            <a:endParaRPr lang="en-US"/>
          </a:p>
        </p:txBody>
      </p:sp>
    </p:spTree>
    <p:extLst>
      <p:ext uri="{BB962C8B-B14F-4D97-AF65-F5344CB8AC3E}">
        <p14:creationId xmlns:p14="http://schemas.microsoft.com/office/powerpoint/2010/main" val="2143124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a:t>
            </a:fld>
            <a:endParaRPr lang="en-US"/>
          </a:p>
        </p:txBody>
      </p:sp>
    </p:spTree>
    <p:extLst>
      <p:ext uri="{BB962C8B-B14F-4D97-AF65-F5344CB8AC3E}">
        <p14:creationId xmlns:p14="http://schemas.microsoft.com/office/powerpoint/2010/main" val="57312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、概念少，对比</a:t>
            </a:r>
            <a:r>
              <a:rPr kumimoji="1" lang="en-US" altLang="zh-CN" dirty="0" smtClean="0"/>
              <a:t>Angular</a:t>
            </a:r>
            <a:r>
              <a:rPr kumimoji="1" lang="zh-CN" altLang="en-US" dirty="0" smtClean="0"/>
              <a:t>的众多概念，</a:t>
            </a:r>
            <a:r>
              <a:rPr kumimoji="1" lang="en-US" altLang="zh-CN" dirty="0" smtClean="0"/>
              <a:t>React</a:t>
            </a:r>
            <a:r>
              <a:rPr kumimoji="1" lang="zh-CN" altLang="en-US" dirty="0" smtClean="0"/>
              <a:t>比较良心；</a:t>
            </a:r>
            <a:r>
              <a:rPr kumimoji="1" lang="en-US" altLang="zh-CN" dirty="0" smtClean="0"/>
              <a:t>angular2</a:t>
            </a:r>
            <a:r>
              <a:rPr kumimoji="1" lang="zh-CN" altLang="en-US" dirty="0" smtClean="0"/>
              <a:t>还没有定稿</a:t>
            </a:r>
          </a:p>
          <a:p>
            <a:endParaRPr kumimoji="1" lang="zh-CN" altLang="en-US" dirty="0" smtClean="0"/>
          </a:p>
          <a:p>
            <a:r>
              <a:rPr kumimoji="1" lang="en-US" altLang="zh-CN" dirty="0" smtClean="0"/>
              <a:t>2</a:t>
            </a:r>
            <a:r>
              <a:rPr kumimoji="1" lang="zh-CN" altLang="en-US" dirty="0" smtClean="0"/>
              <a:t>、</a:t>
            </a:r>
            <a:r>
              <a:rPr kumimoji="1" lang="en-US" altLang="zh-CN" dirty="0" err="1" smtClean="0"/>
              <a:t>jsx</a:t>
            </a:r>
            <a:r>
              <a:rPr kumimoji="1" lang="zh-CN" altLang="en-US" dirty="0" smtClean="0"/>
              <a:t> 有利有弊，但是组件化的开发极其方便，在</a:t>
            </a:r>
            <a:r>
              <a:rPr kumimoji="1" lang="en-US" altLang="zh-CN" dirty="0" err="1" smtClean="0"/>
              <a:t>js</a:t>
            </a:r>
            <a:r>
              <a:rPr kumimoji="1" lang="zh-CN" altLang="en-US" dirty="0" smtClean="0"/>
              <a:t>里用</a:t>
            </a:r>
            <a:r>
              <a:rPr kumimoji="1" lang="en-US" altLang="zh-CN" dirty="0" smtClean="0"/>
              <a:t>html</a:t>
            </a:r>
            <a:r>
              <a:rPr kumimoji="1" lang="zh-CN" altLang="en-US" dirty="0" smtClean="0"/>
              <a:t>的方式写模板</a:t>
            </a:r>
          </a:p>
          <a:p>
            <a:endParaRPr kumimoji="1" lang="zh-CN" altLang="en-US" dirty="0" smtClean="0"/>
          </a:p>
        </p:txBody>
      </p:sp>
      <p:sp>
        <p:nvSpPr>
          <p:cNvPr id="4" name="幻灯片编号占位符 3"/>
          <p:cNvSpPr>
            <a:spLocks noGrp="1"/>
          </p:cNvSpPr>
          <p:nvPr>
            <p:ph type="sldNum" sz="quarter" idx="10"/>
          </p:nvPr>
        </p:nvSpPr>
        <p:spPr/>
        <p:txBody>
          <a:bodyPr/>
          <a:lstStyle/>
          <a:p>
            <a:fld id="{E741FFA0-699A-44D1-8003-6A191E8D3A66}" type="slidenum">
              <a:rPr lang="en-US" smtClean="0"/>
              <a:pPr/>
              <a:t>6</a:t>
            </a:fld>
            <a:endParaRPr lang="en-US"/>
          </a:p>
        </p:txBody>
      </p:sp>
    </p:spTree>
    <p:extLst>
      <p:ext uri="{BB962C8B-B14F-4D97-AF65-F5344CB8AC3E}">
        <p14:creationId xmlns:p14="http://schemas.microsoft.com/office/powerpoint/2010/main" val="12097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github.com</a:t>
            </a:r>
            <a:r>
              <a:rPr kumimoji="1" lang="en-US" altLang="zh-CN" dirty="0" smtClean="0"/>
              <a:t>/</a:t>
            </a:r>
            <a:r>
              <a:rPr kumimoji="1" lang="en-US" altLang="zh-CN" dirty="0" err="1" smtClean="0"/>
              <a:t>facebook</a:t>
            </a:r>
            <a:r>
              <a:rPr kumimoji="1" lang="en-US" altLang="zh-CN" dirty="0" smtClean="0"/>
              <a:t>/react/wiki/Sites-Using-React</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7</a:t>
            </a:fld>
            <a:endParaRPr lang="en-US"/>
          </a:p>
        </p:txBody>
      </p:sp>
    </p:spTree>
    <p:extLst>
      <p:ext uri="{BB962C8B-B14F-4D97-AF65-F5344CB8AC3E}">
        <p14:creationId xmlns:p14="http://schemas.microsoft.com/office/powerpoint/2010/main" val="123119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8</a:t>
            </a:fld>
            <a:endParaRPr lang="en-US"/>
          </a:p>
        </p:txBody>
      </p:sp>
    </p:spTree>
    <p:extLst>
      <p:ext uri="{BB962C8B-B14F-4D97-AF65-F5344CB8AC3E}">
        <p14:creationId xmlns:p14="http://schemas.microsoft.com/office/powerpoint/2010/main" val="36257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语法，像是在</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代码里直接写</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的语法，实质上这只是一个语法糖，</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标签都会被</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转换工具转换成纯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官方推荐使用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当然你想直接使用纯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代码写也是可以的，只是使用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，组件的结构和组件之间的关系看上去更加清晰。</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那么也就是说，我们写一个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标签，实质上就是在调用</a:t>
            </a:r>
            <a:r>
              <a:rPr lang="en-US" altLang="zh-CN" dirty="0" err="1" smtClean="0"/>
              <a:t>React.createElement</a:t>
            </a:r>
            <a:r>
              <a:rPr lang="zh-CN" altLang="en-US" sz="1200" b="0" i="0" kern="1200" dirty="0" smtClean="0">
                <a:solidFill>
                  <a:schemeClr val="tx1"/>
                </a:solidFill>
                <a:effectLst/>
                <a:latin typeface="+mn-lt"/>
                <a:ea typeface="+mn-ea"/>
                <a:cs typeface="+mn-cs"/>
              </a:rPr>
              <a:t>这个方法，并返回一个</a:t>
            </a:r>
            <a:r>
              <a:rPr lang="en-US" altLang="zh-CN" dirty="0" err="1" smtClean="0"/>
              <a:t>ReactElement</a:t>
            </a:r>
            <a:r>
              <a:rPr lang="zh-CN" altLang="en-US" sz="1200" b="0" i="0" kern="1200" dirty="0" smtClean="0">
                <a:solidFill>
                  <a:schemeClr val="tx1"/>
                </a:solidFill>
                <a:effectLst/>
                <a:latin typeface="+mn-lt"/>
                <a:ea typeface="+mn-ea"/>
                <a:cs typeface="+mn-cs"/>
              </a:rPr>
              <a:t>对象。</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React JSX</a:t>
            </a:r>
            <a:r>
              <a:rPr lang="zh-CN" altLang="en-US" sz="1200" b="0" i="0" kern="1200" dirty="0" smtClean="0">
                <a:solidFill>
                  <a:schemeClr val="tx1"/>
                </a:solidFill>
                <a:effectLst/>
                <a:latin typeface="+mn-lt"/>
                <a:ea typeface="+mn-ea"/>
                <a:cs typeface="+mn-cs"/>
              </a:rPr>
              <a:t>将类似</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的语法转化到原生的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，元素的标签、属性和子元素都会被当作参数传给</a:t>
            </a:r>
            <a:r>
              <a:rPr lang="en-US" altLang="zh-CN" dirty="0" err="1" smtClean="0"/>
              <a:t>React.createElement</a:t>
            </a:r>
            <a:r>
              <a:rPr lang="zh-CN" altLang="en-US" sz="1200" b="0" i="0" kern="1200" dirty="0" smtClean="0">
                <a:solidFill>
                  <a:schemeClr val="tx1"/>
                </a:solidFill>
                <a:effectLst/>
                <a:latin typeface="+mn-lt"/>
                <a:ea typeface="+mn-ea"/>
                <a:cs typeface="+mn-cs"/>
              </a:rPr>
              <a:t>方法：</a:t>
            </a:r>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9</a:t>
            </a:fld>
            <a:endParaRPr lang="en-US"/>
          </a:p>
        </p:txBody>
      </p:sp>
    </p:spTree>
    <p:extLst>
      <p:ext uri="{BB962C8B-B14F-4D97-AF65-F5344CB8AC3E}">
        <p14:creationId xmlns:p14="http://schemas.microsoft.com/office/powerpoint/2010/main" val="71703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b="0" i="0" kern="1200" dirty="0" smtClean="0">
                <a:solidFill>
                  <a:schemeClr val="tx1"/>
                </a:solidFill>
                <a:effectLst/>
                <a:latin typeface="+mn-lt"/>
                <a:ea typeface="+mn-ea"/>
                <a:cs typeface="+mn-cs"/>
              </a:rPr>
              <a:t>在传统的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应用中，我们往往会把数据的变化实时地更新到用户界面中，于是每次数据的微小变动都会引起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树的重新渲染。如果当前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结构较为复杂，频繁的操作很可能会引发性能问题。</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为了解决这个问题，引入了虚拟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技术。图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为传统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应用于 </a:t>
            </a:r>
            <a:r>
              <a:rPr lang="en-US" altLang="zh-CN" sz="1200" b="0" i="0" kern="1200" dirty="0" smtClean="0">
                <a:solidFill>
                  <a:schemeClr val="tx1"/>
                </a:solidFill>
                <a:effectLst/>
                <a:latin typeface="+mn-lt"/>
                <a:ea typeface="+mn-ea"/>
                <a:cs typeface="+mn-cs"/>
              </a:rPr>
              <a:t>React Web </a:t>
            </a:r>
            <a:r>
              <a:rPr lang="zh-CN" altLang="en-US" sz="1200" b="0" i="0" kern="1200" dirty="0" smtClean="0">
                <a:solidFill>
                  <a:schemeClr val="tx1"/>
                </a:solidFill>
                <a:effectLst/>
                <a:latin typeface="+mn-lt"/>
                <a:ea typeface="+mn-ea"/>
                <a:cs typeface="+mn-cs"/>
              </a:rPr>
              <a:t>应用的对比图。</a:t>
            </a:r>
          </a:p>
          <a:p>
            <a:endParaRPr kumimoji="1"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是一个 </a:t>
            </a:r>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的树形结构，包含了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元素和模块。组件的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结构就是映射到对应的虚拟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通过渲染虚拟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到浏览器，使得用户界面得以显示。与此同时，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在虚拟的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上实现了一个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算法，当要更新组件的时候，会通过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寻找到要变更的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节点，再把这个修改更新到浏览器实际的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节点上，所以在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中，当页面发生变化时实际上不是真的渲染整个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中的诸多如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一类的标签与实际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是相互独立的两个概念，它是一个纯粹的 </a:t>
            </a:r>
            <a:r>
              <a:rPr lang="en-US" altLang="zh-CN" sz="1200" b="0" i="0" kern="1200" dirty="0" smtClean="0">
                <a:solidFill>
                  <a:schemeClr val="tx1"/>
                </a:solidFill>
                <a:effectLst/>
                <a:latin typeface="+mn-lt"/>
                <a:ea typeface="+mn-ea"/>
                <a:cs typeface="+mn-cs"/>
              </a:rPr>
              <a:t>JS </a:t>
            </a:r>
            <a:r>
              <a:rPr lang="zh-CN" altLang="en-US" sz="1200" b="0" i="0" kern="1200" dirty="0" smtClean="0">
                <a:solidFill>
                  <a:schemeClr val="tx1"/>
                </a:solidFill>
                <a:effectLst/>
                <a:latin typeface="+mn-lt"/>
                <a:ea typeface="+mn-ea"/>
                <a:cs typeface="+mn-cs"/>
              </a:rPr>
              <a:t>数据结构，它只是提供了一个与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类似的 </a:t>
            </a:r>
            <a:r>
              <a:rPr lang="en-US" altLang="zh-CN" sz="1200" b="0" i="0" kern="1200" dirty="0" smtClean="0">
                <a:solidFill>
                  <a:schemeClr val="tx1"/>
                </a:solidFill>
                <a:effectLst/>
                <a:latin typeface="+mn-lt"/>
                <a:ea typeface="+mn-ea"/>
                <a:cs typeface="+mn-cs"/>
              </a:rPr>
              <a:t>Tag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会通过自身的逻辑和算法，转化为真正的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节点。也正是因为这样的结构，虚拟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的性能要比原生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快很多。</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图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模拟了虚拟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数据更新的场景：</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在当前页面中数据发生变化时，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会重新构建其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树，也就是我们所说的虚拟 </a:t>
            </a:r>
            <a:r>
              <a:rPr lang="en-US" altLang="zh-CN" sz="1200" b="0" i="0" kern="1200" dirty="0" smtClean="0">
                <a:solidFill>
                  <a:schemeClr val="tx1"/>
                </a:solidFill>
                <a:effectLst/>
                <a:latin typeface="+mn-lt"/>
                <a:ea typeface="+mn-ea"/>
                <a:cs typeface="+mn-cs"/>
              </a:rPr>
              <a:t>DOM</a:t>
            </a:r>
            <a:r>
              <a:rPr lang="zh-CN" altLang="en-US" sz="1200" b="0" i="0" kern="1200" dirty="0" smtClean="0">
                <a:solidFill>
                  <a:schemeClr val="tx1"/>
                </a:solidFill>
                <a:effectLst/>
                <a:latin typeface="+mn-lt"/>
                <a:ea typeface="+mn-ea"/>
                <a:cs typeface="+mn-cs"/>
              </a:rPr>
              <a:t>。然后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会将这个新构建好的虚拟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树与更新之前的虚拟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树加以比对得出结构差异：增加一个黄色节点，删除一个粉红色节点。通过这样的对比，使得浏览器实际的更新过程中，可以只修改变更部分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黄色节点和粉红色节点，而其它节点保持不变。</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10</a:t>
            </a:fld>
            <a:endParaRPr lang="en-US"/>
          </a:p>
        </p:txBody>
      </p:sp>
    </p:spTree>
    <p:extLst>
      <p:ext uri="{BB962C8B-B14F-4D97-AF65-F5344CB8AC3E}">
        <p14:creationId xmlns:p14="http://schemas.microsoft.com/office/powerpoint/2010/main" val="118462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224738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r>
              <a:rPr lang="fr-FR" b="0" dirty="0" smtClean="0"/>
              <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55974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charset="0"/>
                <a:ea typeface="微软雅黑" charset="0"/>
                <a:cs typeface="微软雅黑" charset="0"/>
              </a:defRPr>
            </a:lvl2pPr>
            <a:lvl3pPr>
              <a:defRPr b="0">
                <a:latin typeface="微软雅黑" charset="0"/>
                <a:ea typeface="微软雅黑" charset="0"/>
                <a:cs typeface="微软雅黑" charset="0"/>
              </a:defRPr>
            </a:lvl3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t>16/10/25</a:t>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t>‹#›</a:t>
            </a:fld>
            <a:endParaRPr kumimoji="1" lang="zh-CN" altLang="en-US"/>
          </a:p>
        </p:txBody>
      </p:sp>
    </p:spTree>
    <p:extLst>
      <p:ext uri="{BB962C8B-B14F-4D97-AF65-F5344CB8AC3E}">
        <p14:creationId xmlns:p14="http://schemas.microsoft.com/office/powerpoint/2010/main" val="279527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t>16/10/25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t>‹#›</a:t>
            </a:fld>
            <a:endParaRPr kumimoji="1" lang="zh-CN" altLang="en-US"/>
          </a:p>
        </p:txBody>
      </p:sp>
    </p:spTree>
    <p:extLst>
      <p:ext uri="{BB962C8B-B14F-4D97-AF65-F5344CB8AC3E}">
        <p14:creationId xmlns:p14="http://schemas.microsoft.com/office/powerpoint/2010/main" val="49591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9695746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24" r:id="rId3"/>
    <p:sldLayoutId id="214748372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itchFamily="34" charset="0"/>
        <a:buChar char="•"/>
        <a:defRPr sz="1800" kern="1200">
          <a:solidFill>
            <a:srgbClr val="404040"/>
          </a:solidFill>
          <a:latin typeface="微软雅黑" charset="0"/>
          <a:ea typeface="微软雅黑" charset="0"/>
          <a:cs typeface="微软雅黑" charset="0"/>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charset="2"/>
        <a:buChar char="§"/>
        <a:defRPr sz="1600" kern="1200">
          <a:solidFill>
            <a:srgbClr val="404040"/>
          </a:solidFill>
          <a:latin typeface="微软雅黑" charset="0"/>
          <a:ea typeface="微软雅黑" charset="0"/>
          <a:cs typeface="微软雅黑" charset="0"/>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charset="0"/>
          <a:ea typeface="微软雅黑" charset="0"/>
          <a:cs typeface="微软雅黑" charset="0"/>
        </a:defRPr>
      </a:lvl3pPr>
      <a:lvl4pPr marL="776288"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2321592"/>
            <a:ext cx="3647661" cy="466182"/>
          </a:xfrm>
        </p:spPr>
        <p:txBody>
          <a:bodyPr>
            <a:noAutofit/>
          </a:bodyPr>
          <a:lstStyle/>
          <a:p>
            <a:r>
              <a:rPr kumimoji="1" lang="en-US" altLang="zh-CN" sz="3300" dirty="0" smtClean="0"/>
              <a:t>React</a:t>
            </a:r>
            <a:r>
              <a:rPr kumimoji="1" lang="zh-CN" altLang="en-US" sz="3300" dirty="0" smtClean="0"/>
              <a:t>基本介绍</a:t>
            </a:r>
            <a:endParaRPr kumimoji="1" lang="zh-CN" altLang="en-US" sz="3300" dirty="0"/>
          </a:p>
        </p:txBody>
      </p:sp>
      <p:sp>
        <p:nvSpPr>
          <p:cNvPr id="3" name="副标题 2"/>
          <p:cNvSpPr>
            <a:spLocks noGrp="1"/>
          </p:cNvSpPr>
          <p:nvPr>
            <p:ph type="subTitle" idx="1"/>
          </p:nvPr>
        </p:nvSpPr>
        <p:spPr>
          <a:xfrm>
            <a:off x="2011064" y="2827278"/>
            <a:ext cx="1985545" cy="359764"/>
          </a:xfrm>
        </p:spPr>
        <p:txBody>
          <a:bodyPr>
            <a:normAutofit fontScale="25000" lnSpcReduction="20000"/>
          </a:bodyPr>
          <a:lstStyle/>
          <a:p>
            <a:r>
              <a:rPr kumimoji="1" lang="en-US" altLang="zh-CN" sz="7200" b="1" dirty="0">
                <a:solidFill>
                  <a:schemeClr val="accent1">
                    <a:lumMod val="50000"/>
                  </a:schemeClr>
                </a:solidFill>
              </a:rPr>
              <a:t> </a:t>
            </a:r>
          </a:p>
          <a:p>
            <a:endParaRPr kumimoji="1" lang="zh-CN" altLang="en-US" b="1" dirty="0">
              <a:solidFill>
                <a:schemeClr val="accent1">
                  <a:lumMod val="50000"/>
                </a:schemeClr>
              </a:solidFill>
            </a:endParaRPr>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3" name="标题 1"/>
          <p:cNvSpPr txBox="1">
            <a:spLocks/>
          </p:cNvSpPr>
          <p:nvPr/>
        </p:nvSpPr>
        <p:spPr bwMode="auto">
          <a:xfrm>
            <a:off x="5092065" y="3353686"/>
            <a:ext cx="266429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zh-CN" altLang="en-US" sz="1600" dirty="0" smtClean="0"/>
              <a:t>李杰</a:t>
            </a:r>
          </a:p>
          <a:p>
            <a:pPr algn="l"/>
            <a:r>
              <a:rPr kumimoji="1" lang="zh-CN" altLang="en-US" sz="1600" dirty="0" smtClean="0"/>
              <a:t>大视频事业部</a:t>
            </a:r>
          </a:p>
          <a:p>
            <a:pPr algn="l"/>
            <a:r>
              <a:rPr kumimoji="1" lang="en-US" altLang="zh-CN" sz="1600" dirty="0" smtClean="0"/>
              <a:t>2016.10.10</a:t>
            </a:r>
            <a:endParaRPr kumimoji="1" lang="zh-CN" altLang="en-US" sz="1600" dirty="0"/>
          </a:p>
        </p:txBody>
      </p:sp>
    </p:spTree>
    <p:extLst>
      <p:ext uri="{BB962C8B-B14F-4D97-AF65-F5344CB8AC3E}">
        <p14:creationId xmlns:p14="http://schemas.microsoft.com/office/powerpoint/2010/main" val="212058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1.8 </a:t>
            </a:r>
            <a:r>
              <a:rPr kumimoji="1" lang="zh-CN" altLang="en-US" dirty="0" smtClean="0"/>
              <a:t>虚拟</a:t>
            </a:r>
            <a:r>
              <a:rPr kumimoji="1" lang="en-US" altLang="zh-CN" dirty="0" smtClean="0"/>
              <a:t>DOM</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10</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4" y="1175147"/>
            <a:ext cx="5219700" cy="31718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1347614"/>
            <a:ext cx="5314950" cy="2200275"/>
          </a:xfrm>
          <a:prstGeom prst="rect">
            <a:avLst/>
          </a:prstGeom>
        </p:spPr>
      </p:pic>
    </p:spTree>
    <p:extLst>
      <p:ext uri="{BB962C8B-B14F-4D97-AF65-F5344CB8AC3E}">
        <p14:creationId xmlns:p14="http://schemas.microsoft.com/office/powerpoint/2010/main" val="117305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xit" presetSubtype="2" accel="50000" decel="50000"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8" accel="50000" decel="5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1.9 </a:t>
            </a:r>
            <a:r>
              <a:rPr kumimoji="1" lang="en-US" altLang="zh-CN" dirty="0" smtClean="0"/>
              <a:t>React</a:t>
            </a:r>
            <a:r>
              <a:rPr kumimoji="1" lang="zh-CN" altLang="en-US" dirty="0" smtClean="0"/>
              <a:t>生命周期</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11</a:t>
            </a:fld>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771550"/>
            <a:ext cx="5362575" cy="4143375"/>
          </a:xfrm>
          <a:prstGeom prst="rect">
            <a:avLst/>
          </a:prstGeom>
        </p:spPr>
      </p:pic>
    </p:spTree>
    <p:extLst>
      <p:ext uri="{BB962C8B-B14F-4D97-AF65-F5344CB8AC3E}">
        <p14:creationId xmlns:p14="http://schemas.microsoft.com/office/powerpoint/2010/main" val="198871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97681"/>
            <a:ext cx="6762328" cy="4248996"/>
          </a:xfrm>
          <a:prstGeom prst="rect">
            <a:avLst/>
          </a:prstGeom>
        </p:spPr>
      </p:pic>
      <p:sp>
        <p:nvSpPr>
          <p:cNvPr id="2" name="标题 1"/>
          <p:cNvSpPr>
            <a:spLocks noGrp="1"/>
          </p:cNvSpPr>
          <p:nvPr>
            <p:ph type="title"/>
          </p:nvPr>
        </p:nvSpPr>
        <p:spPr/>
        <p:txBody>
          <a:bodyPr/>
          <a:lstStyle/>
          <a:p>
            <a:r>
              <a:rPr kumimoji="1" lang="en-US" altLang="zh-CN" dirty="0" smtClean="0"/>
              <a:t>1.10 </a:t>
            </a:r>
            <a:r>
              <a:rPr kumimoji="1" lang="zh-CN" altLang="en-US" dirty="0" smtClean="0"/>
              <a:t>组件化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12</a:t>
            </a:fld>
            <a:endParaRPr kumimoji="1" lang="zh-CN" altLang="en-US"/>
          </a:p>
        </p:txBody>
      </p:sp>
    </p:spTree>
    <p:extLst>
      <p:ext uri="{BB962C8B-B14F-4D97-AF65-F5344CB8AC3E}">
        <p14:creationId xmlns:p14="http://schemas.microsoft.com/office/powerpoint/2010/main" val="78768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a:t>2</a:t>
            </a:r>
            <a:r>
              <a:rPr kumimoji="1" lang="en-US" altLang="zh-CN" sz="3600" dirty="0" smtClean="0"/>
              <a:t>. ES6</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707746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.1 </a:t>
            </a:r>
            <a:r>
              <a:rPr kumimoji="1" lang="zh-CN" altLang="en-US" dirty="0" smtClean="0"/>
              <a:t>新增特性</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14</a:t>
            </a:fld>
            <a:endParaRPr kumimoji="1" lang="zh-CN" altLang="en-US"/>
          </a:p>
        </p:txBody>
      </p:sp>
      <p:sp>
        <p:nvSpPr>
          <p:cNvPr id="48" name="矩形 47"/>
          <p:cNvSpPr/>
          <p:nvPr/>
        </p:nvSpPr>
        <p:spPr bwMode="auto">
          <a:xfrm>
            <a:off x="907976"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Proxy</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Reflect</a:t>
            </a:r>
            <a:endParaRPr kumimoji="1" lang="zh-CN" altLang="en-US" sz="1400" dirty="0">
              <a:solidFill>
                <a:srgbClr val="595B5A"/>
              </a:solidFill>
              <a:latin typeface="+mn-lt"/>
              <a:ea typeface="+mn-ea"/>
            </a:endParaRPr>
          </a:p>
        </p:txBody>
      </p:sp>
      <p:sp>
        <p:nvSpPr>
          <p:cNvPr id="49" name="矩形 48"/>
          <p:cNvSpPr/>
          <p:nvPr/>
        </p:nvSpPr>
        <p:spPr bwMode="auto">
          <a:xfrm>
            <a:off x="2978038"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Symbol</a:t>
            </a:r>
            <a:endParaRPr kumimoji="1" lang="zh-CN" altLang="en-US" sz="1400" dirty="0">
              <a:solidFill>
                <a:srgbClr val="595B5A"/>
              </a:solidFill>
              <a:latin typeface="+mn-lt"/>
              <a:ea typeface="+mn-ea"/>
            </a:endParaRPr>
          </a:p>
        </p:txBody>
      </p:sp>
      <p:sp>
        <p:nvSpPr>
          <p:cNvPr id="50" name="矩形 49"/>
          <p:cNvSpPr/>
          <p:nvPr/>
        </p:nvSpPr>
        <p:spPr bwMode="auto">
          <a:xfrm>
            <a:off x="5048100"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异步操作和</a:t>
            </a:r>
            <a:r>
              <a:rPr kumimoji="1" lang="en-US" altLang="zh-CN" sz="1400" dirty="0" err="1" smtClean="0">
                <a:solidFill>
                  <a:srgbClr val="595B5A"/>
                </a:solidFill>
              </a:rPr>
              <a:t>Async</a:t>
            </a:r>
            <a:endParaRPr kumimoji="1" lang="zh-CN" altLang="en-US" sz="1400" dirty="0">
              <a:solidFill>
                <a:srgbClr val="595B5A"/>
              </a:solidFill>
            </a:endParaRPr>
          </a:p>
        </p:txBody>
      </p:sp>
      <p:sp>
        <p:nvSpPr>
          <p:cNvPr id="51" name="矩形 50"/>
          <p:cNvSpPr/>
          <p:nvPr/>
        </p:nvSpPr>
        <p:spPr bwMode="auto">
          <a:xfrm>
            <a:off x="7118162"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二进制数组</a:t>
            </a:r>
            <a:endParaRPr kumimoji="1" lang="zh-CN" altLang="en-US" sz="1400" dirty="0">
              <a:solidFill>
                <a:srgbClr val="595B5A"/>
              </a:solidFill>
              <a:latin typeface="+mn-lt"/>
              <a:ea typeface="+mn-ea"/>
            </a:endParaRPr>
          </a:p>
        </p:txBody>
      </p:sp>
      <p:sp>
        <p:nvSpPr>
          <p:cNvPr id="52" name="矩形 51"/>
          <p:cNvSpPr/>
          <p:nvPr/>
        </p:nvSpPr>
        <p:spPr bwMode="auto">
          <a:xfrm>
            <a:off x="907976"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let</a:t>
            </a:r>
            <a:r>
              <a:rPr kumimoji="1" lang="zh-CN" altLang="en-US" sz="1400" dirty="0" smtClean="0">
                <a:solidFill>
                  <a:srgbClr val="595B5A"/>
                </a:solidFill>
                <a:latin typeface="+mn-lt"/>
                <a:ea typeface="+mn-ea"/>
              </a:rPr>
              <a:t>和</a:t>
            </a:r>
            <a:r>
              <a:rPr kumimoji="1" lang="en-US" altLang="zh-CN" sz="1400" dirty="0" err="1" smtClean="0">
                <a:solidFill>
                  <a:srgbClr val="595B5A"/>
                </a:solidFill>
                <a:latin typeface="+mn-lt"/>
                <a:ea typeface="+mn-ea"/>
              </a:rPr>
              <a:t>const</a:t>
            </a:r>
            <a:endParaRPr kumimoji="1" lang="zh-CN" altLang="en-US" sz="1400" dirty="0">
              <a:solidFill>
                <a:srgbClr val="595B5A"/>
              </a:solidFill>
              <a:latin typeface="+mn-lt"/>
              <a:ea typeface="+mn-ea"/>
            </a:endParaRPr>
          </a:p>
        </p:txBody>
      </p:sp>
      <p:sp>
        <p:nvSpPr>
          <p:cNvPr id="53" name="矩形 52"/>
          <p:cNvSpPr/>
          <p:nvPr/>
        </p:nvSpPr>
        <p:spPr bwMode="auto">
          <a:xfrm>
            <a:off x="2978038"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解构赋值</a:t>
            </a:r>
            <a:endParaRPr kumimoji="1" lang="zh-CN" altLang="en-US" sz="1400" dirty="0">
              <a:solidFill>
                <a:srgbClr val="595B5A"/>
              </a:solidFill>
              <a:latin typeface="+mn-lt"/>
              <a:ea typeface="+mn-ea"/>
            </a:endParaRPr>
          </a:p>
        </p:txBody>
      </p:sp>
      <p:sp>
        <p:nvSpPr>
          <p:cNvPr id="54" name="矩形 53"/>
          <p:cNvSpPr/>
          <p:nvPr/>
        </p:nvSpPr>
        <p:spPr bwMode="auto">
          <a:xfrm>
            <a:off x="5048100"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字符串的拓展</a:t>
            </a:r>
            <a:endParaRPr kumimoji="1" lang="zh-CN" altLang="en-US" sz="1400" dirty="0">
              <a:solidFill>
                <a:srgbClr val="595B5A"/>
              </a:solidFill>
              <a:latin typeface="+mn-lt"/>
              <a:ea typeface="+mn-ea"/>
            </a:endParaRPr>
          </a:p>
        </p:txBody>
      </p:sp>
      <p:sp>
        <p:nvSpPr>
          <p:cNvPr id="55" name="矩形 54"/>
          <p:cNvSpPr/>
          <p:nvPr/>
        </p:nvSpPr>
        <p:spPr bwMode="auto">
          <a:xfrm>
            <a:off x="7118162"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class</a:t>
            </a:r>
            <a:endParaRPr kumimoji="1" lang="zh-CN" altLang="en-US" sz="1400" dirty="0">
              <a:solidFill>
                <a:srgbClr val="595B5A"/>
              </a:solidFill>
              <a:latin typeface="+mn-lt"/>
              <a:ea typeface="+mn-ea"/>
            </a:endParaRPr>
          </a:p>
        </p:txBody>
      </p:sp>
      <p:sp>
        <p:nvSpPr>
          <p:cNvPr id="56" name="矩形 55"/>
          <p:cNvSpPr/>
          <p:nvPr/>
        </p:nvSpPr>
        <p:spPr bwMode="auto">
          <a:xfrm>
            <a:off x="907976"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module</a:t>
            </a:r>
            <a:endParaRPr kumimoji="1" lang="zh-CN" altLang="en-US" sz="1400" dirty="0">
              <a:solidFill>
                <a:srgbClr val="595B5A"/>
              </a:solidFill>
              <a:latin typeface="+mn-lt"/>
              <a:ea typeface="+mn-ea"/>
            </a:endParaRPr>
          </a:p>
        </p:txBody>
      </p:sp>
      <p:sp>
        <p:nvSpPr>
          <p:cNvPr id="57" name="矩形 56"/>
          <p:cNvSpPr/>
          <p:nvPr/>
        </p:nvSpPr>
        <p:spPr bwMode="auto">
          <a:xfrm>
            <a:off x="2978038"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数组的拓展</a:t>
            </a:r>
            <a:endParaRPr kumimoji="1" lang="zh-CN" altLang="en-US" sz="1400" dirty="0">
              <a:solidFill>
                <a:srgbClr val="595B5A"/>
              </a:solidFill>
              <a:latin typeface="+mn-lt"/>
              <a:ea typeface="+mn-ea"/>
            </a:endParaRPr>
          </a:p>
        </p:txBody>
      </p:sp>
      <p:sp>
        <p:nvSpPr>
          <p:cNvPr id="58" name="矩形 57"/>
          <p:cNvSpPr/>
          <p:nvPr/>
        </p:nvSpPr>
        <p:spPr bwMode="auto">
          <a:xfrm>
            <a:off x="5048100"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函数的拓展</a:t>
            </a:r>
            <a:endParaRPr kumimoji="1" lang="zh-CN" altLang="en-US" sz="1400" dirty="0">
              <a:solidFill>
                <a:srgbClr val="595B5A"/>
              </a:solidFill>
              <a:latin typeface="+mn-lt"/>
              <a:ea typeface="+mn-ea"/>
            </a:endParaRPr>
          </a:p>
        </p:txBody>
      </p:sp>
      <p:sp>
        <p:nvSpPr>
          <p:cNvPr id="59" name="矩形 58"/>
          <p:cNvSpPr/>
          <p:nvPr/>
        </p:nvSpPr>
        <p:spPr bwMode="auto">
          <a:xfrm>
            <a:off x="7118162"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对象的拓展</a:t>
            </a:r>
            <a:endParaRPr kumimoji="1" lang="zh-CN" altLang="en-US" sz="1400" dirty="0">
              <a:solidFill>
                <a:srgbClr val="595B5A"/>
              </a:solidFill>
              <a:latin typeface="+mn-lt"/>
              <a:ea typeface="+mn-ea"/>
            </a:endParaRPr>
          </a:p>
        </p:txBody>
      </p:sp>
      <p:sp>
        <p:nvSpPr>
          <p:cNvPr id="60" name="矩形 59"/>
          <p:cNvSpPr/>
          <p:nvPr/>
        </p:nvSpPr>
        <p:spPr bwMode="auto">
          <a:xfrm>
            <a:off x="907976"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正则的拓展</a:t>
            </a:r>
            <a:endParaRPr kumimoji="1" lang="zh-CN" altLang="en-US" sz="1400" dirty="0">
              <a:solidFill>
                <a:srgbClr val="595B5A"/>
              </a:solidFill>
              <a:latin typeface="+mn-lt"/>
              <a:ea typeface="+mn-ea"/>
            </a:endParaRPr>
          </a:p>
        </p:txBody>
      </p:sp>
      <p:sp>
        <p:nvSpPr>
          <p:cNvPr id="61" name="矩形 60"/>
          <p:cNvSpPr/>
          <p:nvPr/>
        </p:nvSpPr>
        <p:spPr bwMode="auto">
          <a:xfrm>
            <a:off x="2978038"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Decorator</a:t>
            </a:r>
            <a:endParaRPr kumimoji="1" lang="zh-CN" altLang="en-US" sz="1400" dirty="0">
              <a:solidFill>
                <a:srgbClr val="595B5A"/>
              </a:solidFill>
              <a:latin typeface="+mn-lt"/>
              <a:ea typeface="+mn-ea"/>
            </a:endParaRPr>
          </a:p>
        </p:txBody>
      </p:sp>
      <p:sp>
        <p:nvSpPr>
          <p:cNvPr id="62" name="矩形 61"/>
          <p:cNvSpPr/>
          <p:nvPr/>
        </p:nvSpPr>
        <p:spPr bwMode="auto">
          <a:xfrm>
            <a:off x="5048100"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Iterator</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for</a:t>
            </a:r>
            <a:r>
              <a:rPr kumimoji="1" lang="is-IS" altLang="zh-CN" sz="1400" dirty="0" smtClean="0">
                <a:solidFill>
                  <a:srgbClr val="595B5A"/>
                </a:solidFill>
                <a:latin typeface="+mn-lt"/>
                <a:ea typeface="+mn-ea"/>
              </a:rPr>
              <a:t>…</a:t>
            </a:r>
            <a:r>
              <a:rPr kumimoji="1" lang="en-US" altLang="zh-CN" sz="1400" dirty="0" smtClean="0">
                <a:solidFill>
                  <a:srgbClr val="595B5A"/>
                </a:solidFill>
                <a:latin typeface="+mn-lt"/>
                <a:ea typeface="+mn-ea"/>
              </a:rPr>
              <a:t>of</a:t>
            </a:r>
            <a:endParaRPr kumimoji="1" lang="zh-CN" altLang="en-US" sz="1400" dirty="0">
              <a:solidFill>
                <a:srgbClr val="595B5A"/>
              </a:solidFill>
              <a:latin typeface="+mn-lt"/>
              <a:ea typeface="+mn-ea"/>
            </a:endParaRPr>
          </a:p>
        </p:txBody>
      </p:sp>
      <p:sp>
        <p:nvSpPr>
          <p:cNvPr id="63" name="矩形 62"/>
          <p:cNvSpPr/>
          <p:nvPr/>
        </p:nvSpPr>
        <p:spPr bwMode="auto">
          <a:xfrm>
            <a:off x="7118162"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数值的拓展</a:t>
            </a:r>
            <a:endParaRPr kumimoji="1" lang="zh-CN" altLang="en-US" sz="1400" dirty="0">
              <a:solidFill>
                <a:srgbClr val="595B5A"/>
              </a:solidFill>
              <a:latin typeface="+mn-lt"/>
              <a:ea typeface="+mn-ea"/>
            </a:endParaRPr>
          </a:p>
        </p:txBody>
      </p:sp>
    </p:spTree>
    <p:extLst>
      <p:ext uri="{BB962C8B-B14F-4D97-AF65-F5344CB8AC3E}">
        <p14:creationId xmlns:p14="http://schemas.microsoft.com/office/powerpoint/2010/main" val="207378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Scale>
                                      <p:cBhvr>
                                        <p:cTn id="7"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2"/>
                                        </p:tgtEl>
                                        <p:attrNameLst>
                                          <p:attrName>ppt_x</p:attrName>
                                          <p:attrName>ppt_y</p:attrName>
                                        </p:attrNameLst>
                                      </p:cBhvr>
                                    </p:animMotion>
                                    <p:animEffect transition="in" filter="fade">
                                      <p:cBhvr>
                                        <p:cTn id="9" dur="1000"/>
                                        <p:tgtEl>
                                          <p:spTgt spid="5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Scale>
                                      <p:cBhvr>
                                        <p:cTn id="13"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3"/>
                                        </p:tgtEl>
                                        <p:attrNameLst>
                                          <p:attrName>ppt_x</p:attrName>
                                          <p:attrName>ppt_y</p:attrName>
                                        </p:attrNameLst>
                                      </p:cBhvr>
                                    </p:animMotion>
                                    <p:animEffect transition="in" filter="fade">
                                      <p:cBhvr>
                                        <p:cTn id="15" dur="1000"/>
                                        <p:tgtEl>
                                          <p:spTgt spid="53"/>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Scale>
                                      <p:cBhvr>
                                        <p:cTn id="19"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4"/>
                                        </p:tgtEl>
                                        <p:attrNameLst>
                                          <p:attrName>ppt_x</p:attrName>
                                          <p:attrName>ppt_y</p:attrName>
                                        </p:attrNameLst>
                                      </p:cBhvr>
                                    </p:animMotion>
                                    <p:animEffect transition="in" filter="fade">
                                      <p:cBhvr>
                                        <p:cTn id="21" dur="1000"/>
                                        <p:tgtEl>
                                          <p:spTgt spid="54"/>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Scale>
                                      <p:cBhvr>
                                        <p:cTn id="25"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5"/>
                                        </p:tgtEl>
                                        <p:attrNameLst>
                                          <p:attrName>ppt_x</p:attrName>
                                          <p:attrName>ppt_y</p:attrName>
                                        </p:attrNameLst>
                                      </p:cBhvr>
                                    </p:animMotion>
                                    <p:animEffect transition="in" filter="fade">
                                      <p:cBhvr>
                                        <p:cTn id="27" dur="1000"/>
                                        <p:tgtEl>
                                          <p:spTgt spid="55"/>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Scale>
                                      <p:cBhvr>
                                        <p:cTn id="31"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6"/>
                                        </p:tgtEl>
                                        <p:attrNameLst>
                                          <p:attrName>ppt_x</p:attrName>
                                          <p:attrName>ppt_y</p:attrName>
                                        </p:attrNameLst>
                                      </p:cBhvr>
                                    </p:animMotion>
                                    <p:animEffect transition="in" filter="fade">
                                      <p:cBhvr>
                                        <p:cTn id="33" dur="1000"/>
                                        <p:tgtEl>
                                          <p:spTgt spid="56"/>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Scale>
                                      <p:cBhvr>
                                        <p:cTn id="37"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57"/>
                                        </p:tgtEl>
                                        <p:attrNameLst>
                                          <p:attrName>ppt_x</p:attrName>
                                          <p:attrName>ppt_y</p:attrName>
                                        </p:attrNameLst>
                                      </p:cBhvr>
                                    </p:animMotion>
                                    <p:animEffect transition="in" filter="fade">
                                      <p:cBhvr>
                                        <p:cTn id="39" dur="1000"/>
                                        <p:tgtEl>
                                          <p:spTgt spid="57"/>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Scale>
                                      <p:cBhvr>
                                        <p:cTn id="43"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8"/>
                                        </p:tgtEl>
                                        <p:attrNameLst>
                                          <p:attrName>ppt_x</p:attrName>
                                          <p:attrName>ppt_y</p:attrName>
                                        </p:attrNameLst>
                                      </p:cBhvr>
                                    </p:animMotion>
                                    <p:animEffect transition="in" filter="fade">
                                      <p:cBhvr>
                                        <p:cTn id="45" dur="1000"/>
                                        <p:tgtEl>
                                          <p:spTgt spid="58"/>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Scale>
                                      <p:cBhvr>
                                        <p:cTn id="49"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59"/>
                                        </p:tgtEl>
                                        <p:attrNameLst>
                                          <p:attrName>ppt_x</p:attrName>
                                          <p:attrName>ppt_y</p:attrName>
                                        </p:attrNameLst>
                                      </p:cBhvr>
                                    </p:animMotion>
                                    <p:animEffect transition="in" filter="fade">
                                      <p:cBhvr>
                                        <p:cTn id="51" dur="1000"/>
                                        <p:tgtEl>
                                          <p:spTgt spid="59"/>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Scale>
                                      <p:cBhvr>
                                        <p:cTn id="5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48"/>
                                        </p:tgtEl>
                                        <p:attrNameLst>
                                          <p:attrName>ppt_x</p:attrName>
                                          <p:attrName>ppt_y</p:attrName>
                                        </p:attrNameLst>
                                      </p:cBhvr>
                                    </p:animMotion>
                                    <p:animEffect transition="in" filter="fade">
                                      <p:cBhvr>
                                        <p:cTn id="57" dur="1000"/>
                                        <p:tgtEl>
                                          <p:spTgt spid="48"/>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Scale>
                                      <p:cBhvr>
                                        <p:cTn id="6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9"/>
                                        </p:tgtEl>
                                        <p:attrNameLst>
                                          <p:attrName>ppt_x</p:attrName>
                                          <p:attrName>ppt_y</p:attrName>
                                        </p:attrNameLst>
                                      </p:cBhvr>
                                    </p:animMotion>
                                    <p:animEffect transition="in" filter="fade">
                                      <p:cBhvr>
                                        <p:cTn id="63" dur="1000"/>
                                        <p:tgtEl>
                                          <p:spTgt spid="49"/>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Scale>
                                      <p:cBhvr>
                                        <p:cTn id="6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50"/>
                                        </p:tgtEl>
                                        <p:attrNameLst>
                                          <p:attrName>ppt_x</p:attrName>
                                          <p:attrName>ppt_y</p:attrName>
                                        </p:attrNameLst>
                                      </p:cBhvr>
                                    </p:animMotion>
                                    <p:animEffect transition="in" filter="fade">
                                      <p:cBhvr>
                                        <p:cTn id="69" dur="1000"/>
                                        <p:tgtEl>
                                          <p:spTgt spid="50"/>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Scale>
                                      <p:cBhvr>
                                        <p:cTn id="73"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51"/>
                                        </p:tgtEl>
                                        <p:attrNameLst>
                                          <p:attrName>ppt_x</p:attrName>
                                          <p:attrName>ppt_y</p:attrName>
                                        </p:attrNameLst>
                                      </p:cBhvr>
                                    </p:animMotion>
                                    <p:animEffect transition="in" filter="fade">
                                      <p:cBhvr>
                                        <p:cTn id="75" dur="1000"/>
                                        <p:tgtEl>
                                          <p:spTgt spid="51"/>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Scale>
                                      <p:cBhvr>
                                        <p:cTn id="79"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60"/>
                                        </p:tgtEl>
                                        <p:attrNameLst>
                                          <p:attrName>ppt_x</p:attrName>
                                          <p:attrName>ppt_y</p:attrName>
                                        </p:attrNameLst>
                                      </p:cBhvr>
                                    </p:animMotion>
                                    <p:animEffect transition="in" filter="fade">
                                      <p:cBhvr>
                                        <p:cTn id="81" dur="1000"/>
                                        <p:tgtEl>
                                          <p:spTgt spid="60"/>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Scale>
                                      <p:cBhvr>
                                        <p:cTn id="85" dur="1000" decel="50000" fill="hold">
                                          <p:stCondLst>
                                            <p:cond delay="0"/>
                                          </p:stCondLst>
                                        </p:cTn>
                                        <p:tgtEl>
                                          <p:spTgt spid="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61"/>
                                        </p:tgtEl>
                                        <p:attrNameLst>
                                          <p:attrName>ppt_x</p:attrName>
                                          <p:attrName>ppt_y</p:attrName>
                                        </p:attrNameLst>
                                      </p:cBhvr>
                                    </p:animMotion>
                                    <p:animEffect transition="in" filter="fade">
                                      <p:cBhvr>
                                        <p:cTn id="87" dur="1000"/>
                                        <p:tgtEl>
                                          <p:spTgt spid="61"/>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Scale>
                                      <p:cBhvr>
                                        <p:cTn id="91"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62"/>
                                        </p:tgtEl>
                                        <p:attrNameLst>
                                          <p:attrName>ppt_x</p:attrName>
                                          <p:attrName>ppt_y</p:attrName>
                                        </p:attrNameLst>
                                      </p:cBhvr>
                                    </p:animMotion>
                                    <p:animEffect transition="in" filter="fade">
                                      <p:cBhvr>
                                        <p:cTn id="93" dur="1000"/>
                                        <p:tgtEl>
                                          <p:spTgt spid="62"/>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Scale>
                                      <p:cBhvr>
                                        <p:cTn id="97"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63"/>
                                        </p:tgtEl>
                                        <p:attrNameLst>
                                          <p:attrName>ppt_x</p:attrName>
                                          <p:attrName>ppt_y</p:attrName>
                                        </p:attrNameLst>
                                      </p:cBhvr>
                                    </p:animMotion>
                                    <p:animEffect transition="in" filter="fade">
                                      <p:cBhvr>
                                        <p:cTn id="9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.2 let</a:t>
            </a:r>
            <a:r>
              <a:rPr kumimoji="1" lang="zh-CN" altLang="en-US" dirty="0" smtClean="0"/>
              <a:t>和</a:t>
            </a:r>
            <a:r>
              <a:rPr kumimoji="1" lang="en-US" altLang="zh-CN" dirty="0" err="1" smtClean="0"/>
              <a:t>const</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15</a:t>
            </a:fld>
            <a:endParaRPr kumimoji="1" lang="zh-CN" altLang="en-US"/>
          </a:p>
        </p:txBody>
      </p:sp>
      <p:pic>
        <p:nvPicPr>
          <p:cNvPr id="6" name="图片 5"/>
          <p:cNvPicPr>
            <a:picLocks noChangeAspect="1"/>
          </p:cNvPicPr>
          <p:nvPr/>
        </p:nvPicPr>
        <p:blipFill>
          <a:blip r:embed="rId3"/>
          <a:stretch>
            <a:fillRect/>
          </a:stretch>
        </p:blipFill>
        <p:spPr>
          <a:xfrm>
            <a:off x="623892" y="1203598"/>
            <a:ext cx="7645400" cy="838200"/>
          </a:xfrm>
          <a:prstGeom prst="rect">
            <a:avLst/>
          </a:prstGeom>
        </p:spPr>
      </p:pic>
      <p:pic>
        <p:nvPicPr>
          <p:cNvPr id="8" name="图片 7"/>
          <p:cNvPicPr>
            <a:picLocks noChangeAspect="1"/>
          </p:cNvPicPr>
          <p:nvPr/>
        </p:nvPicPr>
        <p:blipFill>
          <a:blip r:embed="rId4"/>
          <a:stretch>
            <a:fillRect/>
          </a:stretch>
        </p:blipFill>
        <p:spPr>
          <a:xfrm>
            <a:off x="623892" y="2490540"/>
            <a:ext cx="7645400" cy="1193800"/>
          </a:xfrm>
          <a:prstGeom prst="rect">
            <a:avLst/>
          </a:prstGeom>
        </p:spPr>
      </p:pic>
    </p:spTree>
    <p:extLst>
      <p:ext uri="{BB962C8B-B14F-4D97-AF65-F5344CB8AC3E}">
        <p14:creationId xmlns:p14="http://schemas.microsoft.com/office/powerpoint/2010/main" val="62897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.3 </a:t>
            </a:r>
            <a:r>
              <a:rPr kumimoji="1" lang="zh-CN" altLang="en-US" dirty="0" smtClean="0"/>
              <a:t>解构</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16</a:t>
            </a:fld>
            <a:endParaRPr kumimoji="1" lang="zh-CN" altLang="en-US"/>
          </a:p>
        </p:txBody>
      </p:sp>
      <p:pic>
        <p:nvPicPr>
          <p:cNvPr id="5" name="图片 4"/>
          <p:cNvPicPr>
            <a:picLocks noChangeAspect="1"/>
          </p:cNvPicPr>
          <p:nvPr/>
        </p:nvPicPr>
        <p:blipFill>
          <a:blip r:embed="rId3"/>
          <a:stretch>
            <a:fillRect/>
          </a:stretch>
        </p:blipFill>
        <p:spPr>
          <a:xfrm>
            <a:off x="222250" y="1390650"/>
            <a:ext cx="8699500" cy="2362200"/>
          </a:xfrm>
          <a:prstGeom prst="rect">
            <a:avLst/>
          </a:prstGeom>
        </p:spPr>
      </p:pic>
    </p:spTree>
    <p:extLst>
      <p:ext uri="{BB962C8B-B14F-4D97-AF65-F5344CB8AC3E}">
        <p14:creationId xmlns:p14="http://schemas.microsoft.com/office/powerpoint/2010/main" val="78603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.4 </a:t>
            </a:r>
            <a:r>
              <a:rPr kumimoji="1" lang="zh-CN" altLang="en-US" dirty="0" smtClean="0"/>
              <a:t>箭头操作符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17</a:t>
            </a:fld>
            <a:endParaRPr kumimoji="1" lang="zh-CN" altLang="en-US"/>
          </a:p>
        </p:txBody>
      </p:sp>
      <p:pic>
        <p:nvPicPr>
          <p:cNvPr id="5" name="图片 4"/>
          <p:cNvPicPr>
            <a:picLocks noChangeAspect="1"/>
          </p:cNvPicPr>
          <p:nvPr/>
        </p:nvPicPr>
        <p:blipFill>
          <a:blip r:embed="rId3"/>
          <a:stretch>
            <a:fillRect/>
          </a:stretch>
        </p:blipFill>
        <p:spPr>
          <a:xfrm>
            <a:off x="613875" y="1491630"/>
            <a:ext cx="7835879" cy="1921831"/>
          </a:xfrm>
          <a:prstGeom prst="rect">
            <a:avLst/>
          </a:prstGeom>
        </p:spPr>
      </p:pic>
    </p:spTree>
    <p:extLst>
      <p:ext uri="{BB962C8B-B14F-4D97-AF65-F5344CB8AC3E}">
        <p14:creationId xmlns:p14="http://schemas.microsoft.com/office/powerpoint/2010/main" val="1605539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.5 </a:t>
            </a:r>
            <a:r>
              <a:rPr kumimoji="1" lang="zh-CN" altLang="en-US" dirty="0" smtClean="0"/>
              <a:t>字符串模板</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18</a:t>
            </a:fld>
            <a:endParaRPr kumimoji="1" lang="zh-CN" altLang="en-US"/>
          </a:p>
        </p:txBody>
      </p:sp>
      <p:pic>
        <p:nvPicPr>
          <p:cNvPr id="3" name="图片 2"/>
          <p:cNvPicPr>
            <a:picLocks noChangeAspect="1"/>
          </p:cNvPicPr>
          <p:nvPr/>
        </p:nvPicPr>
        <p:blipFill>
          <a:blip r:embed="rId3"/>
          <a:stretch>
            <a:fillRect/>
          </a:stretch>
        </p:blipFill>
        <p:spPr>
          <a:xfrm>
            <a:off x="1924050" y="1943100"/>
            <a:ext cx="5295900" cy="1257300"/>
          </a:xfrm>
          <a:prstGeom prst="rect">
            <a:avLst/>
          </a:prstGeom>
        </p:spPr>
      </p:pic>
    </p:spTree>
    <p:extLst>
      <p:ext uri="{BB962C8B-B14F-4D97-AF65-F5344CB8AC3E}">
        <p14:creationId xmlns:p14="http://schemas.microsoft.com/office/powerpoint/2010/main" val="586235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.6 </a:t>
            </a:r>
            <a:r>
              <a:rPr kumimoji="1" lang="zh-CN" altLang="en-US" dirty="0" smtClean="0"/>
              <a:t>增强的对象字面量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19</a:t>
            </a:fld>
            <a:endParaRPr kumimoji="1" lang="zh-CN" altLang="en-US"/>
          </a:p>
        </p:txBody>
      </p:sp>
      <p:pic>
        <p:nvPicPr>
          <p:cNvPr id="5" name="图片 4"/>
          <p:cNvPicPr>
            <a:picLocks noChangeAspect="1"/>
          </p:cNvPicPr>
          <p:nvPr/>
        </p:nvPicPr>
        <p:blipFill>
          <a:blip r:embed="rId3"/>
          <a:stretch>
            <a:fillRect/>
          </a:stretch>
        </p:blipFill>
        <p:spPr>
          <a:xfrm>
            <a:off x="827584" y="790798"/>
            <a:ext cx="7505700" cy="4013200"/>
          </a:xfrm>
          <a:prstGeom prst="rect">
            <a:avLst/>
          </a:prstGeom>
        </p:spPr>
      </p:pic>
    </p:spTree>
    <p:extLst>
      <p:ext uri="{BB962C8B-B14F-4D97-AF65-F5344CB8AC3E}">
        <p14:creationId xmlns:p14="http://schemas.microsoft.com/office/powerpoint/2010/main" val="26269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a:t>1</a:t>
            </a:r>
            <a:r>
              <a:rPr kumimoji="1" lang="en-US" altLang="zh-CN" sz="3600" dirty="0" smtClean="0"/>
              <a:t>. </a:t>
            </a:r>
            <a:r>
              <a:rPr kumimoji="1" lang="zh-CN" altLang="en-US" sz="3600" dirty="0" smtClean="0"/>
              <a:t>关于</a:t>
            </a:r>
            <a:r>
              <a:rPr kumimoji="1" lang="en-US" altLang="zh-CN" sz="3600" dirty="0" smtClean="0"/>
              <a:t>React</a:t>
            </a:r>
            <a:endParaRPr kumimoji="1" lang="zh-CN" altLang="en-US" sz="3300" dirty="0"/>
          </a:p>
        </p:txBody>
      </p:sp>
    </p:spTree>
    <p:extLst>
      <p:ext uri="{BB962C8B-B14F-4D97-AF65-F5344CB8AC3E}">
        <p14:creationId xmlns:p14="http://schemas.microsoft.com/office/powerpoint/2010/main" val="188043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2.7 </a:t>
            </a:r>
            <a:r>
              <a:rPr kumimoji="1" lang="zh-CN" altLang="en-US" dirty="0" smtClean="0"/>
              <a:t>类的支持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20</a:t>
            </a:fld>
            <a:endParaRPr kumimoji="1" lang="zh-CN" altLang="en-US"/>
          </a:p>
        </p:txBody>
      </p:sp>
      <p:pic>
        <p:nvPicPr>
          <p:cNvPr id="3" name="图片 2"/>
          <p:cNvPicPr>
            <a:picLocks noChangeAspect="1"/>
          </p:cNvPicPr>
          <p:nvPr/>
        </p:nvPicPr>
        <p:blipFill>
          <a:blip r:embed="rId3"/>
          <a:stretch>
            <a:fillRect/>
          </a:stretch>
        </p:blipFill>
        <p:spPr>
          <a:xfrm>
            <a:off x="1949899" y="846605"/>
            <a:ext cx="5687595" cy="3907452"/>
          </a:xfrm>
          <a:prstGeom prst="rect">
            <a:avLst/>
          </a:prstGeom>
        </p:spPr>
      </p:pic>
    </p:spTree>
    <p:extLst>
      <p:ext uri="{BB962C8B-B14F-4D97-AF65-F5344CB8AC3E}">
        <p14:creationId xmlns:p14="http://schemas.microsoft.com/office/powerpoint/2010/main" val="133829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.8 </a:t>
            </a:r>
            <a:r>
              <a:rPr kumimoji="1" lang="zh-CN" altLang="en-US" dirty="0" smtClean="0"/>
              <a:t>参数默认值，不定参数，拓展参数</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21</a:t>
            </a:fld>
            <a:endParaRPr kumimoji="1" lang="zh-CN" altLang="en-US"/>
          </a:p>
        </p:txBody>
      </p:sp>
      <p:pic>
        <p:nvPicPr>
          <p:cNvPr id="3" name="图片 2"/>
          <p:cNvPicPr>
            <a:picLocks noChangeAspect="1"/>
          </p:cNvPicPr>
          <p:nvPr/>
        </p:nvPicPr>
        <p:blipFill>
          <a:blip r:embed="rId3"/>
          <a:stretch>
            <a:fillRect/>
          </a:stretch>
        </p:blipFill>
        <p:spPr>
          <a:xfrm>
            <a:off x="895350" y="895350"/>
            <a:ext cx="7353300" cy="3352800"/>
          </a:xfrm>
          <a:prstGeom prst="rect">
            <a:avLst/>
          </a:prstGeom>
        </p:spPr>
      </p:pic>
    </p:spTree>
    <p:extLst>
      <p:ext uri="{BB962C8B-B14F-4D97-AF65-F5344CB8AC3E}">
        <p14:creationId xmlns:p14="http://schemas.microsoft.com/office/powerpoint/2010/main" val="198543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.9 </a:t>
            </a:r>
            <a:r>
              <a:rPr kumimoji="1" lang="zh-CN" altLang="en-US" dirty="0" smtClean="0"/>
              <a:t>模块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22</a:t>
            </a:fld>
            <a:endParaRPr kumimoji="1" lang="zh-CN" altLang="en-US"/>
          </a:p>
        </p:txBody>
      </p:sp>
      <p:pic>
        <p:nvPicPr>
          <p:cNvPr id="3" name="图片 2"/>
          <p:cNvPicPr>
            <a:picLocks noChangeAspect="1"/>
          </p:cNvPicPr>
          <p:nvPr/>
        </p:nvPicPr>
        <p:blipFill>
          <a:blip r:embed="rId3"/>
          <a:stretch>
            <a:fillRect/>
          </a:stretch>
        </p:blipFill>
        <p:spPr>
          <a:xfrm>
            <a:off x="586408" y="783316"/>
            <a:ext cx="8100392" cy="3955487"/>
          </a:xfrm>
          <a:prstGeom prst="rect">
            <a:avLst/>
          </a:prstGeom>
        </p:spPr>
      </p:pic>
    </p:spTree>
    <p:extLst>
      <p:ext uri="{BB962C8B-B14F-4D97-AF65-F5344CB8AC3E}">
        <p14:creationId xmlns:p14="http://schemas.microsoft.com/office/powerpoint/2010/main" val="60619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.10 Promise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23</a:t>
            </a:fld>
            <a:endParaRPr kumimoji="1" lang="zh-CN" altLang="en-US"/>
          </a:p>
        </p:txBody>
      </p:sp>
      <p:pic>
        <p:nvPicPr>
          <p:cNvPr id="3" name="图片 2"/>
          <p:cNvPicPr>
            <a:picLocks noChangeAspect="1"/>
          </p:cNvPicPr>
          <p:nvPr/>
        </p:nvPicPr>
        <p:blipFill>
          <a:blip r:embed="rId3"/>
          <a:stretch>
            <a:fillRect/>
          </a:stretch>
        </p:blipFill>
        <p:spPr>
          <a:xfrm>
            <a:off x="317500" y="627534"/>
            <a:ext cx="8509000" cy="4191000"/>
          </a:xfrm>
          <a:prstGeom prst="rect">
            <a:avLst/>
          </a:prstGeom>
        </p:spPr>
      </p:pic>
    </p:spTree>
    <p:extLst>
      <p:ext uri="{BB962C8B-B14F-4D97-AF65-F5344CB8AC3E}">
        <p14:creationId xmlns:p14="http://schemas.microsoft.com/office/powerpoint/2010/main" val="43588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3. </a:t>
            </a:r>
            <a:r>
              <a:rPr kumimoji="1" lang="zh-CN" altLang="en-US" sz="3600" dirty="0" smtClean="0"/>
              <a:t>暖手的栗子</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2030449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3.1 hello</a:t>
            </a:r>
            <a:r>
              <a:rPr kumimoji="1" lang="zh-CN" altLang="en-US" dirty="0" smtClean="0"/>
              <a:t> </a:t>
            </a:r>
            <a:r>
              <a:rPr kumimoji="1" lang="en-US" altLang="zh-CN" dirty="0" smtClean="0"/>
              <a:t>world</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25</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各个</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js</a:t>
            </a:r>
            <a:r>
              <a:rPr kumimoji="1" lang="zh-CN" altLang="en-US" sz="2000" b="0" dirty="0" smtClean="0">
                <a:solidFill>
                  <a:schemeClr val="tx1"/>
                </a:solidFill>
                <a:latin typeface="微软雅黑" panose="020B0503020204020204" pitchFamily="34" charset="-122"/>
                <a:ea typeface="微软雅黑" panose="020B0503020204020204" pitchFamily="34" charset="-122"/>
              </a:rPr>
              <a:t>文件的作用</a:t>
            </a:r>
          </a:p>
          <a:p>
            <a:pPr lvl="1"/>
            <a:r>
              <a:rPr kumimoji="1" lang="en-US" altLang="zh-CN" sz="1600" dirty="0" err="1">
                <a:solidFill>
                  <a:schemeClr val="tx1"/>
                </a:solidFill>
                <a:latin typeface="微软雅黑" panose="020B0503020204020204" pitchFamily="34" charset="-122"/>
                <a:ea typeface="微软雅黑" panose="020B0503020204020204" pitchFamily="34" charset="-122"/>
              </a:rPr>
              <a:t>react.js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a:t>
            </a:r>
            <a:r>
              <a:rPr kumimoji="1" lang="en-US" altLang="zh-CN" sz="1600" dirty="0" err="1">
                <a:solidFill>
                  <a:schemeClr val="tx1"/>
                </a:solidFill>
                <a:latin typeface="微软雅黑" panose="020B0503020204020204" pitchFamily="34" charset="-122"/>
                <a:ea typeface="微软雅黑" panose="020B0503020204020204" pitchFamily="34" charset="-122"/>
              </a:rPr>
              <a:t>dom.js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a:t>
            </a:r>
            <a:r>
              <a:rPr kumimoji="1" lang="en-US" altLang="zh-CN" sz="1600" dirty="0" err="1">
                <a:solidFill>
                  <a:schemeClr val="tx1"/>
                </a:solidFill>
                <a:latin typeface="微软雅黑" panose="020B0503020204020204" pitchFamily="34" charset="-122"/>
                <a:ea typeface="微软雅黑" panose="020B0503020204020204" pitchFamily="34" charset="-122"/>
              </a:rPr>
              <a:t>dom</a:t>
            </a:r>
            <a:r>
              <a:rPr kumimoji="1" lang="en-US" altLang="zh-CN" sz="1600" dirty="0">
                <a:solidFill>
                  <a:schemeClr val="tx1"/>
                </a:solidFill>
                <a:latin typeface="微软雅黑" panose="020B0503020204020204" pitchFamily="34" charset="-122"/>
                <a:ea typeface="微软雅黑" panose="020B0503020204020204" pitchFamily="34" charset="-122"/>
              </a:rPr>
              <a:t>-</a:t>
            </a:r>
            <a:r>
              <a:rPr kumimoji="1" lang="en-US" altLang="zh-CN" sz="1600" dirty="0" err="1">
                <a:solidFill>
                  <a:schemeClr val="tx1"/>
                </a:solidFill>
                <a:latin typeface="微软雅黑" panose="020B0503020204020204" pitchFamily="34" charset="-122"/>
                <a:ea typeface="微软雅黑" panose="020B0503020204020204" pitchFamily="34" charset="-122"/>
              </a:rPr>
              <a:t>server.js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react-with-</a:t>
            </a:r>
            <a:r>
              <a:rPr kumimoji="1" lang="en-US" altLang="zh-CN" sz="1600" dirty="0" err="1">
                <a:solidFill>
                  <a:schemeClr val="tx1"/>
                </a:solidFill>
                <a:latin typeface="微软雅黑" panose="020B0503020204020204" pitchFamily="34" charset="-122"/>
                <a:ea typeface="微软雅黑" panose="020B0503020204020204" pitchFamily="34" charset="-122"/>
              </a:rPr>
              <a:t>addons.js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err="1" smtClean="0">
                <a:solidFill>
                  <a:schemeClr val="tx1"/>
                </a:solidFill>
                <a:latin typeface="微软雅黑" panose="020B0503020204020204" pitchFamily="34" charset="-122"/>
                <a:ea typeface="微软雅黑" panose="020B0503020204020204" pitchFamily="34" charset="-122"/>
              </a:rPr>
              <a:t>browser.min.js</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React</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r>
              <a:rPr kumimoji="1" lang="en-US" altLang="zh-CN" sz="2000" b="0" dirty="0" smtClean="0">
                <a:solidFill>
                  <a:schemeClr val="tx1"/>
                </a:solidFill>
                <a:latin typeface="微软雅黑" panose="020B0503020204020204" pitchFamily="34" charset="-122"/>
                <a:ea typeface="微软雅黑" panose="020B0503020204020204" pitchFamily="34" charset="-122"/>
              </a:rPr>
              <a:t>API</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jsx</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ES6</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pPr lvl="1"/>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endParaRPr kumimoji="1" lang="zh-CN" altLang="en-US" sz="16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5258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3635896" y="4587974"/>
            <a:ext cx="3744416" cy="20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normAutofit fontScale="97500"/>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endParaRPr kumimoji="1" lang="zh-CN" altLang="en-US" sz="3600" i="1" dirty="0"/>
          </a:p>
        </p:txBody>
      </p:sp>
      <p:sp>
        <p:nvSpPr>
          <p:cNvPr id="12" name="标题 1"/>
          <p:cNvSpPr txBox="1">
            <a:spLocks/>
          </p:cNvSpPr>
          <p:nvPr/>
        </p:nvSpPr>
        <p:spPr>
          <a:xfrm>
            <a:off x="3268234" y="1939608"/>
            <a:ext cx="3647661" cy="790492"/>
          </a:xfrm>
          <a:prstGeom prst="rect">
            <a:avLst/>
          </a:prstGeom>
        </p:spPr>
        <p:txBody>
          <a:bodyPr>
            <a:noAutofit/>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r>
              <a:rPr lang="zh-CN" altLang="zh-CN" sz="3600" dirty="0" smtClean="0"/>
              <a:t>THANK</a:t>
            </a:r>
            <a:r>
              <a:rPr lang="en-US" altLang="zh-CN" sz="3600" dirty="0"/>
              <a:t>S</a:t>
            </a:r>
            <a:endParaRPr kumimoji="1" lang="zh-CN" altLang="en-US" sz="3600" dirty="0"/>
          </a:p>
        </p:txBody>
      </p:sp>
      <p:grpSp>
        <p:nvGrpSpPr>
          <p:cNvPr id="13" name="组 19"/>
          <p:cNvGrpSpPr/>
          <p:nvPr/>
        </p:nvGrpSpPr>
        <p:grpSpPr>
          <a:xfrm>
            <a:off x="2464840" y="1536749"/>
            <a:ext cx="1930218" cy="1718486"/>
            <a:chOff x="1358350" y="2585002"/>
            <a:chExt cx="1709528" cy="1715250"/>
          </a:xfrm>
        </p:grpSpPr>
        <p:cxnSp>
          <p:nvCxnSpPr>
            <p:cNvPr id="14"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40688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.1 React</a:t>
            </a:r>
            <a:r>
              <a:rPr kumimoji="1" lang="zh-CN" altLang="en-US" dirty="0" smtClean="0"/>
              <a:t>简介</a:t>
            </a:r>
            <a:endParaRPr kumimoji="1" lang="zh-CN" altLang="en-US" dirty="0"/>
          </a:p>
        </p:txBody>
      </p:sp>
      <p:sp>
        <p:nvSpPr>
          <p:cNvPr id="3" name="内容占位符 2"/>
          <p:cNvSpPr>
            <a:spLocks noGrp="1"/>
          </p:cNvSpPr>
          <p:nvPr>
            <p:ph idx="1"/>
          </p:nvPr>
        </p:nvSpPr>
        <p:spPr>
          <a:xfrm>
            <a:off x="623892" y="1158607"/>
            <a:ext cx="7836540" cy="3608657"/>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Facebook</a:t>
            </a:r>
            <a:r>
              <a:rPr kumimoji="1" lang="zh-CN" altLang="en-US" sz="1600" b="0" dirty="0" smtClean="0">
                <a:solidFill>
                  <a:schemeClr val="tx1"/>
                </a:solidFill>
                <a:latin typeface="微软雅黑" panose="020B0503020204020204" pitchFamily="34" charset="-122"/>
                <a:ea typeface="微软雅黑" panose="020B0503020204020204" pitchFamily="34" charset="-122"/>
              </a:rPr>
              <a:t>开源项目</a:t>
            </a:r>
          </a:p>
          <a:p>
            <a:r>
              <a:rPr kumimoji="1" lang="zh-CN" altLang="en-US" sz="1600" b="0" dirty="0" smtClean="0">
                <a:solidFill>
                  <a:schemeClr val="tx1"/>
                </a:solidFill>
                <a:latin typeface="微软雅黑" panose="020B0503020204020204" pitchFamily="34" charset="-122"/>
                <a:ea typeface="微软雅黑" panose="020B0503020204020204" pitchFamily="34" charset="-122"/>
              </a:rPr>
              <a:t>架设</a:t>
            </a:r>
            <a:r>
              <a:rPr kumimoji="1" lang="en-US" altLang="zh-CN" sz="1600" b="0" dirty="0" smtClean="0">
                <a:solidFill>
                  <a:schemeClr val="tx1"/>
                </a:solidFill>
                <a:latin typeface="微软雅黑" panose="020B0503020204020204" pitchFamily="34" charset="-122"/>
                <a:ea typeface="微软雅黑" panose="020B0503020204020204" pitchFamily="34" charset="-122"/>
              </a:rPr>
              <a:t>Instagram</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smtClean="0">
                <a:solidFill>
                  <a:schemeClr val="tx1"/>
                </a:solidFill>
                <a:latin typeface="微软雅黑" panose="020B0503020204020204" pitchFamily="34" charset="-122"/>
                <a:ea typeface="微软雅黑" panose="020B0503020204020204" pitchFamily="34" charset="-122"/>
              </a:rPr>
              <a:t>2013</a:t>
            </a:r>
            <a:r>
              <a:rPr kumimoji="1" lang="zh-CN" altLang="en-US" sz="1600" b="0" dirty="0" smtClean="0">
                <a:solidFill>
                  <a:schemeClr val="tx1"/>
                </a:solidFill>
                <a:latin typeface="微软雅黑" panose="020B0503020204020204" pitchFamily="34" charset="-122"/>
                <a:ea typeface="微软雅黑" panose="020B0503020204020204" pitchFamily="34" charset="-122"/>
              </a:rPr>
              <a:t>年</a:t>
            </a:r>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月开源</a:t>
            </a:r>
            <a:endParaRPr kumimoji="1" lang="en-US" altLang="zh-CN"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收到业内广泛欢迎</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a:t>
            </a:fld>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616" y="1563638"/>
            <a:ext cx="2921000" cy="2120900"/>
          </a:xfrm>
          <a:prstGeom prst="rect">
            <a:avLst/>
          </a:prstGeom>
        </p:spPr>
      </p:pic>
    </p:spTree>
    <p:extLst>
      <p:ext uri="{BB962C8B-B14F-4D97-AF65-F5344CB8AC3E}">
        <p14:creationId xmlns:p14="http://schemas.microsoft.com/office/powerpoint/2010/main" val="128063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50820"/>
            <a:ext cx="7248525" cy="514350"/>
          </a:xfrm>
        </p:spPr>
        <p:txBody>
          <a:bodyPr/>
          <a:lstStyle/>
          <a:p>
            <a:r>
              <a:rPr kumimoji="1" lang="en-US" altLang="zh-CN" dirty="0" smtClean="0"/>
              <a:t>1.2 </a:t>
            </a:r>
            <a:r>
              <a:rPr kumimoji="1" lang="en-US" altLang="zh-CN" dirty="0" smtClean="0"/>
              <a:t>React</a:t>
            </a:r>
            <a:r>
              <a:rPr kumimoji="1" lang="zh-CN" altLang="en-US" dirty="0" smtClean="0"/>
              <a:t>指数对比</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a:t>
            </a:fld>
            <a:endParaRPr kumimoji="1" lang="zh-CN" altLang="en-US"/>
          </a:p>
        </p:txBody>
      </p:sp>
      <p:pic>
        <p:nvPicPr>
          <p:cNvPr id="6" name="图片 5"/>
          <p:cNvPicPr>
            <a:picLocks noChangeAspect="1"/>
          </p:cNvPicPr>
          <p:nvPr/>
        </p:nvPicPr>
        <p:blipFill>
          <a:blip r:embed="rId2"/>
          <a:stretch>
            <a:fillRect/>
          </a:stretch>
        </p:blipFill>
        <p:spPr>
          <a:xfrm>
            <a:off x="0" y="790139"/>
            <a:ext cx="9144000" cy="3865217"/>
          </a:xfrm>
          <a:prstGeom prst="rect">
            <a:avLst/>
          </a:prstGeom>
        </p:spPr>
      </p:pic>
    </p:spTree>
    <p:extLst>
      <p:ext uri="{BB962C8B-B14F-4D97-AF65-F5344CB8AC3E}">
        <p14:creationId xmlns:p14="http://schemas.microsoft.com/office/powerpoint/2010/main" val="163555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pPr/>
              <a:t>5</a:t>
            </a:fld>
            <a:endParaRPr kumimoji="1"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27524435"/>
              </p:ext>
            </p:extLst>
          </p:nvPr>
        </p:nvGraphicFramePr>
        <p:xfrm>
          <a:off x="216023" y="1337182"/>
          <a:ext cx="8748465" cy="3466816"/>
        </p:xfrm>
        <a:graphic>
          <a:graphicData uri="http://schemas.openxmlformats.org/drawingml/2006/table">
            <a:tbl>
              <a:tblPr firstRow="1" bandRow="1">
                <a:tableStyleId>{5C22544A-7EE6-4342-B048-85BDC9FD1C3A}</a:tableStyleId>
              </a:tblPr>
              <a:tblGrid>
                <a:gridCol w="2213097"/>
                <a:gridCol w="1124364"/>
                <a:gridCol w="1194637"/>
                <a:gridCol w="1264910"/>
                <a:gridCol w="1194637"/>
                <a:gridCol w="1756820"/>
              </a:tblGrid>
              <a:tr h="648071">
                <a:tc>
                  <a:txBody>
                    <a:bodyPr/>
                    <a:lstStyle/>
                    <a:p>
                      <a:endParaRPr lang="zh-CN" altLang="en-US" dirty="0"/>
                    </a:p>
                  </a:txBody>
                  <a:tcPr anchor="ctr"/>
                </a:tc>
                <a:tc>
                  <a:txBody>
                    <a:bodyPr/>
                    <a:lstStyle/>
                    <a:p>
                      <a:pPr algn="ctr"/>
                      <a:r>
                        <a:rPr lang="en-US" altLang="zh-CN" dirty="0" smtClean="0"/>
                        <a:t>React</a:t>
                      </a:r>
                      <a:endParaRPr lang="zh-CN" altLang="en-US" dirty="0"/>
                    </a:p>
                  </a:txBody>
                  <a:tcPr anchor="ctr"/>
                </a:tc>
                <a:tc>
                  <a:txBody>
                    <a:bodyPr/>
                    <a:lstStyle/>
                    <a:p>
                      <a:pPr algn="ctr"/>
                      <a:r>
                        <a:rPr lang="en-US" altLang="zh-CN" dirty="0" smtClean="0"/>
                        <a:t>Angular</a:t>
                      </a:r>
                      <a:endParaRPr lang="zh-CN" altLang="en-US" dirty="0"/>
                    </a:p>
                  </a:txBody>
                  <a:tcPr anchor="ctr"/>
                </a:tc>
                <a:tc>
                  <a:txBody>
                    <a:bodyPr/>
                    <a:lstStyle/>
                    <a:p>
                      <a:pPr algn="ctr"/>
                      <a:r>
                        <a:rPr lang="en-US" altLang="zh-CN" dirty="0" err="1" smtClean="0"/>
                        <a:t>Vue</a:t>
                      </a:r>
                      <a:endParaRPr lang="zh-CN" altLang="en-US" dirty="0"/>
                    </a:p>
                  </a:txBody>
                  <a:tcPr anchor="ctr"/>
                </a:tc>
                <a:tc>
                  <a:txBody>
                    <a:bodyPr/>
                    <a:lstStyle/>
                    <a:p>
                      <a:pPr algn="ctr"/>
                      <a:r>
                        <a:rPr lang="en-US" altLang="zh-CN" dirty="0" smtClean="0"/>
                        <a:t>Ember</a:t>
                      </a:r>
                      <a:endParaRPr lang="zh-CN" altLang="en-US" dirty="0"/>
                    </a:p>
                  </a:txBody>
                  <a:tcPr anchor="ctr"/>
                </a:tc>
                <a:tc>
                  <a:txBody>
                    <a:bodyPr/>
                    <a:lstStyle/>
                    <a:p>
                      <a:pPr algn="ctr"/>
                      <a:r>
                        <a:rPr lang="en-US" altLang="zh-CN" dirty="0" smtClean="0"/>
                        <a:t>backbone</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Stars</a:t>
                      </a:r>
                      <a:endParaRPr lang="zh-CN" altLang="en-US" sz="1400" dirty="0"/>
                    </a:p>
                  </a:txBody>
                  <a:tcPr anchor="ctr"/>
                </a:tc>
                <a:tc>
                  <a:txBody>
                    <a:bodyPr/>
                    <a:lstStyle/>
                    <a:p>
                      <a:r>
                        <a:rPr lang="en-US" altLang="zh-CN" dirty="0" smtClean="0"/>
                        <a:t>46.7k</a:t>
                      </a:r>
                      <a:endParaRPr lang="zh-CN" altLang="en-US" dirty="0"/>
                    </a:p>
                  </a:txBody>
                  <a:tcPr anchor="ctr"/>
                </a:tc>
                <a:tc>
                  <a:txBody>
                    <a:bodyPr/>
                    <a:lstStyle/>
                    <a:p>
                      <a:r>
                        <a:rPr lang="en-US" altLang="zh-CN" dirty="0" smtClean="0"/>
                        <a:t>14.5k</a:t>
                      </a:r>
                      <a:endParaRPr lang="zh-CN" altLang="en-US" dirty="0"/>
                    </a:p>
                  </a:txBody>
                  <a:tcPr anchor="ctr"/>
                </a:tc>
                <a:tc>
                  <a:txBody>
                    <a:bodyPr/>
                    <a:lstStyle/>
                    <a:p>
                      <a:r>
                        <a:rPr lang="en-US" altLang="zh-CN" dirty="0" smtClean="0"/>
                        <a:t>23.8k</a:t>
                      </a:r>
                      <a:endParaRPr lang="zh-CN" altLang="en-US" dirty="0"/>
                    </a:p>
                  </a:txBody>
                  <a:tcPr anchor="ctr"/>
                </a:tc>
                <a:tc>
                  <a:txBody>
                    <a:bodyPr/>
                    <a:lstStyle/>
                    <a:p>
                      <a:r>
                        <a:rPr lang="en-US" altLang="zh-CN" dirty="0" smtClean="0"/>
                        <a:t>16.5k</a:t>
                      </a:r>
                      <a:endParaRPr lang="zh-CN" altLang="en-US" dirty="0"/>
                    </a:p>
                  </a:txBody>
                  <a:tcPr anchor="ctr"/>
                </a:tc>
                <a:tc>
                  <a:txBody>
                    <a:bodyPr/>
                    <a:lstStyle/>
                    <a:p>
                      <a:r>
                        <a:rPr lang="en-US" altLang="zh-CN" dirty="0" smtClean="0"/>
                        <a:t>25.2k</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Contributor</a:t>
                      </a:r>
                      <a:endParaRPr lang="zh-CN" altLang="en-US" sz="1400" dirty="0"/>
                    </a:p>
                  </a:txBody>
                  <a:tcPr anchor="ctr"/>
                </a:tc>
                <a:tc>
                  <a:txBody>
                    <a:bodyPr/>
                    <a:lstStyle/>
                    <a:p>
                      <a:r>
                        <a:rPr lang="en-US" altLang="zh-CN" dirty="0" smtClean="0"/>
                        <a:t>752</a:t>
                      </a:r>
                      <a:endParaRPr lang="zh-CN" altLang="en-US" dirty="0"/>
                    </a:p>
                  </a:txBody>
                  <a:tcPr anchor="ctr"/>
                </a:tc>
                <a:tc>
                  <a:txBody>
                    <a:bodyPr/>
                    <a:lstStyle/>
                    <a:p>
                      <a:r>
                        <a:rPr lang="en-US" altLang="zh-CN" dirty="0" smtClean="0"/>
                        <a:t>311</a:t>
                      </a:r>
                      <a:endParaRPr lang="zh-CN" altLang="en-US" dirty="0"/>
                    </a:p>
                  </a:txBody>
                  <a:tcPr anchor="ctr"/>
                </a:tc>
                <a:tc>
                  <a:txBody>
                    <a:bodyPr/>
                    <a:lstStyle/>
                    <a:p>
                      <a:r>
                        <a:rPr lang="en-US" altLang="zh-CN" dirty="0" smtClean="0"/>
                        <a:t>81</a:t>
                      </a:r>
                      <a:endParaRPr lang="zh-CN" altLang="en-US" dirty="0"/>
                    </a:p>
                  </a:txBody>
                  <a:tcPr anchor="ctr"/>
                </a:tc>
                <a:tc>
                  <a:txBody>
                    <a:bodyPr/>
                    <a:lstStyle/>
                    <a:p>
                      <a:r>
                        <a:rPr lang="en-US" altLang="zh-CN" dirty="0" smtClean="0"/>
                        <a:t>604</a:t>
                      </a:r>
                      <a:endParaRPr lang="zh-CN" altLang="en-US" dirty="0"/>
                    </a:p>
                  </a:txBody>
                  <a:tcPr anchor="ctr"/>
                </a:tc>
                <a:tc>
                  <a:txBody>
                    <a:bodyPr/>
                    <a:lstStyle/>
                    <a:p>
                      <a:r>
                        <a:rPr lang="en-US" altLang="zh-CN" dirty="0" smtClean="0"/>
                        <a:t>290</a:t>
                      </a:r>
                      <a:endParaRPr lang="zh-CN" altLang="en-US" dirty="0"/>
                    </a:p>
                  </a:txBody>
                  <a:tcPr anchor="ctr"/>
                </a:tc>
              </a:tr>
              <a:tr h="563749">
                <a:tc>
                  <a:txBody>
                    <a:bodyPr/>
                    <a:lstStyle/>
                    <a:p>
                      <a:r>
                        <a:rPr lang="en-US" altLang="zh-CN" sz="1400" dirty="0" err="1" smtClean="0"/>
                        <a:t>StackOverflow</a:t>
                      </a:r>
                      <a:r>
                        <a:rPr lang="zh-CN" altLang="en-US" sz="1400" dirty="0" smtClean="0"/>
                        <a:t> </a:t>
                      </a:r>
                      <a:r>
                        <a:rPr lang="en-US" altLang="zh-CN" sz="1400" dirty="0" smtClean="0"/>
                        <a:t>Question</a:t>
                      </a:r>
                      <a:endParaRPr lang="zh-CN" altLang="en-US" sz="1400" dirty="0"/>
                    </a:p>
                  </a:txBody>
                  <a:tcPr anchor="ctr"/>
                </a:tc>
                <a:tc>
                  <a:txBody>
                    <a:bodyPr/>
                    <a:lstStyle/>
                    <a:p>
                      <a:r>
                        <a:rPr lang="en-US" altLang="zh-CN" dirty="0" smtClean="0"/>
                        <a:t>20K</a:t>
                      </a:r>
                      <a:endParaRPr lang="zh-CN" altLang="en-US" dirty="0"/>
                    </a:p>
                  </a:txBody>
                  <a:tcPr anchor="ctr"/>
                </a:tc>
                <a:tc>
                  <a:txBody>
                    <a:bodyPr/>
                    <a:lstStyle/>
                    <a:p>
                      <a:r>
                        <a:rPr lang="en-US" altLang="zh-CN" dirty="0" smtClean="0"/>
                        <a:t>189.6k</a:t>
                      </a:r>
                      <a:endParaRPr lang="zh-CN" altLang="en-US" dirty="0"/>
                    </a:p>
                  </a:txBody>
                  <a:tcPr anchor="ctr"/>
                </a:tc>
                <a:tc>
                  <a:txBody>
                    <a:bodyPr/>
                    <a:lstStyle/>
                    <a:p>
                      <a:r>
                        <a:rPr lang="en-US" altLang="zh-CN" dirty="0" smtClean="0"/>
                        <a:t>1.5k</a:t>
                      </a:r>
                      <a:endParaRPr lang="zh-CN" altLang="en-US" dirty="0"/>
                    </a:p>
                  </a:txBody>
                  <a:tcPr anchor="ctr"/>
                </a:tc>
                <a:tc>
                  <a:txBody>
                    <a:bodyPr/>
                    <a:lstStyle/>
                    <a:p>
                      <a:r>
                        <a:rPr lang="en-US" altLang="zh-CN" dirty="0" smtClean="0"/>
                        <a:t>19.5k</a:t>
                      </a:r>
                      <a:endParaRPr lang="zh-CN" altLang="en-US" dirty="0"/>
                    </a:p>
                  </a:txBody>
                  <a:tcPr anchor="ctr"/>
                </a:tc>
                <a:tc>
                  <a:txBody>
                    <a:bodyPr/>
                    <a:lstStyle/>
                    <a:p>
                      <a:r>
                        <a:rPr lang="en-US" altLang="zh-CN" dirty="0" smtClean="0"/>
                        <a:t>6.3k</a:t>
                      </a:r>
                      <a:endParaRPr lang="zh-CN" altLang="en-US" dirty="0"/>
                    </a:p>
                  </a:txBody>
                  <a:tcPr anchor="ctr"/>
                </a:tc>
              </a:tr>
              <a:tr h="563749">
                <a:tc>
                  <a:txBody>
                    <a:bodyPr/>
                    <a:lstStyle/>
                    <a:p>
                      <a:r>
                        <a:rPr lang="en-US" altLang="zh-CN" sz="1400" dirty="0" err="1" smtClean="0"/>
                        <a:t>StackOverflow</a:t>
                      </a:r>
                      <a:r>
                        <a:rPr lang="zh-CN" altLang="en-US" sz="1400" baseline="0" dirty="0" smtClean="0"/>
                        <a:t> </a:t>
                      </a:r>
                      <a:r>
                        <a:rPr lang="en-US" altLang="zh-CN" sz="1400" baseline="0" dirty="0" smtClean="0"/>
                        <a:t>Followers</a:t>
                      </a:r>
                      <a:endParaRPr lang="zh-CN" altLang="en-US" sz="1400" dirty="0"/>
                    </a:p>
                  </a:txBody>
                  <a:tcPr anchor="ctr"/>
                </a:tc>
                <a:tc>
                  <a:txBody>
                    <a:bodyPr/>
                    <a:lstStyle/>
                    <a:p>
                      <a:r>
                        <a:rPr lang="en-US" altLang="zh-CN" dirty="0" smtClean="0"/>
                        <a:t>14.8K</a:t>
                      </a:r>
                      <a:endParaRPr lang="zh-CN" alt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68.4k</a:t>
                      </a:r>
                      <a:endParaRPr lang="zh-CN" altLang="en-US" dirty="0" smtClean="0"/>
                    </a:p>
                  </a:txBody>
                  <a:tcPr anchor="ctr"/>
                </a:tc>
                <a:tc>
                  <a:txBody>
                    <a:bodyPr/>
                    <a:lstStyle/>
                    <a:p>
                      <a:r>
                        <a:rPr lang="en-US" altLang="zh-CN" dirty="0" smtClean="0"/>
                        <a:t>1.1k</a:t>
                      </a:r>
                      <a:endParaRPr lang="zh-CN" altLang="en-US" dirty="0"/>
                    </a:p>
                  </a:txBody>
                  <a:tcPr anchor="ctr"/>
                </a:tc>
                <a:tc>
                  <a:txBody>
                    <a:bodyPr/>
                    <a:lstStyle/>
                    <a:p>
                      <a:r>
                        <a:rPr lang="en-US" altLang="zh-CN" dirty="0" smtClean="0"/>
                        <a:t>3.4k</a:t>
                      </a:r>
                      <a:endParaRPr lang="zh-CN" altLang="en-US" dirty="0"/>
                    </a:p>
                  </a:txBody>
                  <a:tcPr anchor="ctr"/>
                </a:tc>
                <a:tc>
                  <a:txBody>
                    <a:bodyPr/>
                    <a:lstStyle/>
                    <a:p>
                      <a:r>
                        <a:rPr lang="en-US" altLang="zh-CN" dirty="0" smtClean="0"/>
                        <a:t>19.9k</a:t>
                      </a:r>
                      <a:endParaRPr lang="zh-CN" altLang="en-US" dirty="0"/>
                    </a:p>
                  </a:txBody>
                  <a:tcPr anchor="ctr"/>
                </a:tc>
              </a:tr>
              <a:tr h="563749">
                <a:tc>
                  <a:txBody>
                    <a:bodyPr/>
                    <a:lstStyle/>
                    <a:p>
                      <a:r>
                        <a:rPr lang="en-US" altLang="zh-CN" sz="1400" dirty="0" smtClean="0"/>
                        <a:t>Original</a:t>
                      </a:r>
                      <a:r>
                        <a:rPr lang="zh-CN" altLang="en-US" sz="1400" dirty="0" smtClean="0"/>
                        <a:t> </a:t>
                      </a:r>
                      <a:r>
                        <a:rPr lang="en-US" altLang="zh-CN" sz="1400" dirty="0" smtClean="0"/>
                        <a:t>Release</a:t>
                      </a:r>
                      <a:r>
                        <a:rPr lang="zh-CN" altLang="en-US" sz="1400" dirty="0" smtClean="0"/>
                        <a:t> </a:t>
                      </a:r>
                      <a:r>
                        <a:rPr lang="en-US" altLang="zh-CN" sz="1400" dirty="0" smtClean="0"/>
                        <a:t>Year</a:t>
                      </a:r>
                      <a:endParaRPr lang="zh-CN" altLang="en-US" sz="1400" dirty="0"/>
                    </a:p>
                  </a:txBody>
                  <a:tcPr anchor="ctr"/>
                </a:tc>
                <a:tc>
                  <a:txBody>
                    <a:bodyPr/>
                    <a:lstStyle/>
                    <a:p>
                      <a:r>
                        <a:rPr lang="en-US" altLang="zh-CN" dirty="0" smtClean="0"/>
                        <a:t>2013.5</a:t>
                      </a:r>
                      <a:endParaRPr lang="zh-CN" altLang="en-US" dirty="0"/>
                    </a:p>
                  </a:txBody>
                  <a:tcPr anchor="ctr"/>
                </a:tc>
                <a:tc>
                  <a:txBody>
                    <a:bodyPr/>
                    <a:lstStyle/>
                    <a:p>
                      <a:r>
                        <a:rPr lang="en-US" altLang="zh-CN" dirty="0" smtClean="0"/>
                        <a:t>2014.9</a:t>
                      </a:r>
                      <a:endParaRPr lang="zh-CN" altLang="en-US" dirty="0"/>
                    </a:p>
                  </a:txBody>
                  <a:tcPr anchor="ctr"/>
                </a:tc>
                <a:tc>
                  <a:txBody>
                    <a:bodyPr/>
                    <a:lstStyle/>
                    <a:p>
                      <a:r>
                        <a:rPr lang="en-US" altLang="zh-CN" dirty="0" smtClean="0"/>
                        <a:t>2014.7</a:t>
                      </a:r>
                      <a:endParaRPr lang="zh-CN" altLang="en-US" dirty="0"/>
                    </a:p>
                  </a:txBody>
                  <a:tcPr anchor="ctr"/>
                </a:tc>
                <a:tc>
                  <a:txBody>
                    <a:bodyPr/>
                    <a:lstStyle/>
                    <a:p>
                      <a:r>
                        <a:rPr lang="en-US" altLang="zh-CN" dirty="0" smtClean="0"/>
                        <a:t>2011.4</a:t>
                      </a:r>
                      <a:endParaRPr lang="zh-CN" altLang="en-US" dirty="0"/>
                    </a:p>
                  </a:txBody>
                  <a:tcPr anchor="ctr"/>
                </a:tc>
                <a:tc>
                  <a:txBody>
                    <a:bodyPr/>
                    <a:lstStyle/>
                    <a:p>
                      <a:r>
                        <a:rPr lang="en-US" altLang="zh-CN" dirty="0" smtClean="0"/>
                        <a:t>2010.9</a:t>
                      </a:r>
                      <a:endParaRPr lang="zh-CN" altLang="en-US" dirty="0"/>
                    </a:p>
                  </a:txBody>
                  <a:tcPr anchor="ctr"/>
                </a:tc>
              </a:tr>
            </a:tbl>
          </a:graphicData>
        </a:graphic>
      </p:graphicFrame>
      <p:sp>
        <p:nvSpPr>
          <p:cNvPr id="7" name="标题 1"/>
          <p:cNvSpPr>
            <a:spLocks noGrp="1"/>
          </p:cNvSpPr>
          <p:nvPr>
            <p:ph type="title"/>
          </p:nvPr>
        </p:nvSpPr>
        <p:spPr>
          <a:xfrm>
            <a:off x="131787" y="976756"/>
            <a:ext cx="7248525" cy="360426"/>
          </a:xfrm>
        </p:spPr>
        <p:txBody>
          <a:bodyPr/>
          <a:lstStyle/>
          <a:p>
            <a:r>
              <a:rPr kumimoji="1" lang="zh-CN" altLang="en-US" sz="2000" smtClean="0"/>
              <a:t>数据获取时间</a:t>
            </a:r>
            <a:r>
              <a:rPr kumimoji="1" lang="zh-CN" altLang="en-US" sz="2000" dirty="0" smtClean="0"/>
              <a:t>：</a:t>
            </a:r>
            <a:r>
              <a:rPr kumimoji="1" lang="en-US" altLang="zh-CN" sz="2000" dirty="0" smtClean="0"/>
              <a:t>2016</a:t>
            </a:r>
            <a:r>
              <a:rPr kumimoji="1" lang="zh-CN" altLang="en-US" sz="2000" dirty="0" smtClean="0"/>
              <a:t>年</a:t>
            </a:r>
            <a:r>
              <a:rPr kumimoji="1" lang="en-US" altLang="zh-CN" sz="2000" dirty="0" smtClean="0"/>
              <a:t>8</a:t>
            </a:r>
            <a:r>
              <a:rPr kumimoji="1" lang="zh-CN" altLang="en-US" sz="2000" dirty="0" smtClean="0"/>
              <a:t>月</a:t>
            </a:r>
            <a:r>
              <a:rPr kumimoji="1" lang="en-US" altLang="zh-CN" sz="2000" dirty="0" smtClean="0"/>
              <a:t>5</a:t>
            </a:r>
            <a:r>
              <a:rPr kumimoji="1" lang="zh-CN" altLang="en-US" sz="2000" dirty="0" smtClean="0"/>
              <a:t>日</a:t>
            </a:r>
            <a:endParaRPr kumimoji="1" lang="zh-CN" altLang="en-US" sz="2000" dirty="0"/>
          </a:p>
        </p:txBody>
      </p:sp>
      <p:sp>
        <p:nvSpPr>
          <p:cNvPr id="8" name="标题 1"/>
          <p:cNvSpPr txBox="1">
            <a:spLocks/>
          </p:cNvSpPr>
          <p:nvPr/>
        </p:nvSpPr>
        <p:spPr bwMode="auto">
          <a:xfrm>
            <a:off x="107504" y="150820"/>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r>
              <a:rPr kumimoji="1" lang="en-US" altLang="zh-CN" dirty="0" smtClean="0"/>
              <a:t>1.3 React</a:t>
            </a:r>
            <a:r>
              <a:rPr kumimoji="1" lang="zh-CN" altLang="en-US" dirty="0" smtClean="0"/>
              <a:t>数据对比</a:t>
            </a:r>
            <a:endParaRPr kumimoji="1" lang="zh-CN" altLang="en-US" dirty="0"/>
          </a:p>
        </p:txBody>
      </p:sp>
    </p:spTree>
    <p:extLst>
      <p:ext uri="{BB962C8B-B14F-4D97-AF65-F5344CB8AC3E}">
        <p14:creationId xmlns:p14="http://schemas.microsoft.com/office/powerpoint/2010/main" val="165502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.4 </a:t>
            </a:r>
            <a:r>
              <a:rPr kumimoji="1" lang="zh-CN" altLang="en-US" dirty="0" smtClean="0"/>
              <a:t>选择</a:t>
            </a:r>
            <a:r>
              <a:rPr kumimoji="1" lang="en-US" altLang="zh-CN" dirty="0" smtClean="0"/>
              <a:t>React</a:t>
            </a:r>
            <a:r>
              <a:rPr kumimoji="1" lang="zh-CN" altLang="en-US" dirty="0" smtClean="0"/>
              <a:t>的原因</a:t>
            </a:r>
            <a:endParaRPr kumimoji="1" lang="zh-CN" altLang="en-US" dirty="0"/>
          </a:p>
        </p:txBody>
      </p:sp>
      <p:sp>
        <p:nvSpPr>
          <p:cNvPr id="3" name="内容占位符 2"/>
          <p:cNvSpPr>
            <a:spLocks noGrp="1"/>
          </p:cNvSpPr>
          <p:nvPr>
            <p:ph idx="1"/>
          </p:nvPr>
        </p:nvSpPr>
        <p:spPr>
          <a:xfrm>
            <a:off x="623892" y="915566"/>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简单易学，上手快</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使编程更简单</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组件化编程方式好处多</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虚拟</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技术，使得开发简单而页面性能又好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前后端同构，搜索引擎更友好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强大的开发工具</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社区强大</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a:t>
            </a:fld>
            <a:endParaRPr kumimoji="1" lang="zh-CN" altLang="en-US"/>
          </a:p>
        </p:txBody>
      </p:sp>
    </p:spTree>
    <p:extLst>
      <p:ext uri="{BB962C8B-B14F-4D97-AF65-F5344CB8AC3E}">
        <p14:creationId xmlns:p14="http://schemas.microsoft.com/office/powerpoint/2010/main" val="179429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755576"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Paypal</a:t>
            </a:r>
            <a:endParaRPr kumimoji="1" lang="zh-CN" altLang="en-US" sz="1400" dirty="0">
              <a:solidFill>
                <a:srgbClr val="595B5A"/>
              </a:solidFill>
              <a:latin typeface="+mn-lt"/>
              <a:ea typeface="+mn-ea"/>
            </a:endParaRPr>
          </a:p>
        </p:txBody>
      </p:sp>
      <p:sp>
        <p:nvSpPr>
          <p:cNvPr id="33" name="矩形 32"/>
          <p:cNvSpPr/>
          <p:nvPr/>
        </p:nvSpPr>
        <p:spPr bwMode="auto">
          <a:xfrm>
            <a:off x="2825638"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雅虎</a:t>
            </a:r>
            <a:endParaRPr kumimoji="1" lang="zh-CN" altLang="en-US" sz="1400" dirty="0">
              <a:solidFill>
                <a:srgbClr val="595B5A"/>
              </a:solidFill>
              <a:latin typeface="+mn-lt"/>
              <a:ea typeface="+mn-ea"/>
            </a:endParaRPr>
          </a:p>
        </p:txBody>
      </p:sp>
      <p:sp>
        <p:nvSpPr>
          <p:cNvPr id="34" name="矩形 33"/>
          <p:cNvSpPr/>
          <p:nvPr/>
        </p:nvSpPr>
        <p:spPr bwMode="auto">
          <a:xfrm>
            <a:off x="4895700"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Airbnb</a:t>
            </a:r>
            <a:endParaRPr kumimoji="1" lang="zh-CN" altLang="en-US" sz="1400" dirty="0">
              <a:solidFill>
                <a:srgbClr val="595B5A"/>
              </a:solidFill>
            </a:endParaRPr>
          </a:p>
        </p:txBody>
      </p:sp>
      <p:sp>
        <p:nvSpPr>
          <p:cNvPr id="35" name="矩形 34"/>
          <p:cNvSpPr/>
          <p:nvPr/>
        </p:nvSpPr>
        <p:spPr bwMode="auto">
          <a:xfrm>
            <a:off x="6965762"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蚂蚁金融</a:t>
            </a:r>
            <a:endParaRPr kumimoji="1" lang="zh-CN" altLang="en-US" sz="1400" dirty="0">
              <a:solidFill>
                <a:srgbClr val="595B5A"/>
              </a:solidFill>
              <a:latin typeface="+mn-lt"/>
              <a:ea typeface="+mn-ea"/>
            </a:endParaRPr>
          </a:p>
        </p:txBody>
      </p:sp>
      <p:sp>
        <p:nvSpPr>
          <p:cNvPr id="37" name="矩形 36"/>
          <p:cNvSpPr/>
          <p:nvPr/>
        </p:nvSpPr>
        <p:spPr bwMode="auto">
          <a:xfrm>
            <a:off x="755576"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阿里</a:t>
            </a:r>
            <a:endParaRPr kumimoji="1" lang="zh-CN" altLang="en-US" sz="1400" dirty="0">
              <a:solidFill>
                <a:srgbClr val="595B5A"/>
              </a:solidFill>
              <a:latin typeface="+mn-lt"/>
              <a:ea typeface="+mn-ea"/>
            </a:endParaRPr>
          </a:p>
        </p:txBody>
      </p:sp>
      <p:sp>
        <p:nvSpPr>
          <p:cNvPr id="38" name="矩形 37"/>
          <p:cNvSpPr/>
          <p:nvPr/>
        </p:nvSpPr>
        <p:spPr bwMode="auto">
          <a:xfrm>
            <a:off x="2825638"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腾讯</a:t>
            </a:r>
            <a:endParaRPr kumimoji="1" lang="zh-CN" altLang="en-US" sz="1400" dirty="0">
              <a:solidFill>
                <a:srgbClr val="595B5A"/>
              </a:solidFill>
              <a:latin typeface="+mn-lt"/>
              <a:ea typeface="+mn-ea"/>
            </a:endParaRPr>
          </a:p>
        </p:txBody>
      </p:sp>
      <p:sp>
        <p:nvSpPr>
          <p:cNvPr id="39" name="矩形 38"/>
          <p:cNvSpPr/>
          <p:nvPr/>
        </p:nvSpPr>
        <p:spPr bwMode="auto">
          <a:xfrm>
            <a:off x="4895700"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百度</a:t>
            </a:r>
            <a:endParaRPr kumimoji="1" lang="zh-CN" altLang="en-US" sz="1400" dirty="0">
              <a:solidFill>
                <a:srgbClr val="595B5A"/>
              </a:solidFill>
              <a:latin typeface="+mn-lt"/>
              <a:ea typeface="+mn-ea"/>
            </a:endParaRPr>
          </a:p>
        </p:txBody>
      </p:sp>
      <p:sp>
        <p:nvSpPr>
          <p:cNvPr id="40" name="矩形 39"/>
          <p:cNvSpPr/>
          <p:nvPr/>
        </p:nvSpPr>
        <p:spPr bwMode="auto">
          <a:xfrm>
            <a:off x="6965762"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美团</a:t>
            </a:r>
            <a:endParaRPr kumimoji="1" lang="zh-CN" altLang="en-US" sz="1400" dirty="0">
              <a:solidFill>
                <a:srgbClr val="595B5A"/>
              </a:solidFill>
              <a:latin typeface="+mn-lt"/>
              <a:ea typeface="+mn-ea"/>
            </a:endParaRPr>
          </a:p>
        </p:txBody>
      </p:sp>
      <p:sp>
        <p:nvSpPr>
          <p:cNvPr id="42" name="矩形 41"/>
          <p:cNvSpPr/>
          <p:nvPr/>
        </p:nvSpPr>
        <p:spPr bwMode="auto">
          <a:xfrm>
            <a:off x="755576"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去哪儿</a:t>
            </a:r>
            <a:endParaRPr kumimoji="1" lang="zh-CN" altLang="en-US" sz="1400" dirty="0">
              <a:solidFill>
                <a:srgbClr val="595B5A"/>
              </a:solidFill>
              <a:latin typeface="+mn-lt"/>
              <a:ea typeface="+mn-ea"/>
            </a:endParaRPr>
          </a:p>
        </p:txBody>
      </p:sp>
      <p:sp>
        <p:nvSpPr>
          <p:cNvPr id="43" name="矩形 42"/>
          <p:cNvSpPr/>
          <p:nvPr/>
        </p:nvSpPr>
        <p:spPr bwMode="auto">
          <a:xfrm>
            <a:off x="2825638"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优步</a:t>
            </a:r>
            <a:endParaRPr kumimoji="1" lang="zh-CN" altLang="en-US" sz="1400" dirty="0">
              <a:solidFill>
                <a:srgbClr val="595B5A"/>
              </a:solidFill>
              <a:latin typeface="+mn-lt"/>
              <a:ea typeface="+mn-ea"/>
            </a:endParaRPr>
          </a:p>
        </p:txBody>
      </p:sp>
      <p:sp>
        <p:nvSpPr>
          <p:cNvPr id="44" name="矩形 43"/>
          <p:cNvSpPr/>
          <p:nvPr/>
        </p:nvSpPr>
        <p:spPr bwMode="auto">
          <a:xfrm>
            <a:off x="4895700"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滴滴</a:t>
            </a:r>
            <a:endParaRPr kumimoji="1" lang="zh-CN" altLang="en-US" sz="1400" dirty="0">
              <a:solidFill>
                <a:srgbClr val="595B5A"/>
              </a:solidFill>
              <a:latin typeface="+mn-lt"/>
              <a:ea typeface="+mn-ea"/>
            </a:endParaRPr>
          </a:p>
        </p:txBody>
      </p:sp>
      <p:sp>
        <p:nvSpPr>
          <p:cNvPr id="45" name="矩形 44"/>
          <p:cNvSpPr/>
          <p:nvPr/>
        </p:nvSpPr>
        <p:spPr bwMode="auto">
          <a:xfrm>
            <a:off x="6965762"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latin typeface="+mn-lt"/>
                <a:ea typeface="+mn-ea"/>
              </a:rPr>
              <a:t>facebook</a:t>
            </a:r>
            <a:endParaRPr kumimoji="1" lang="zh-CN" altLang="en-US" sz="1400" dirty="0">
              <a:solidFill>
                <a:srgbClr val="595B5A"/>
              </a:solidFill>
              <a:latin typeface="+mn-lt"/>
              <a:ea typeface="+mn-ea"/>
            </a:endParaRPr>
          </a:p>
        </p:txBody>
      </p:sp>
      <p:sp>
        <p:nvSpPr>
          <p:cNvPr id="47" name="矩形 46"/>
          <p:cNvSpPr/>
          <p:nvPr/>
        </p:nvSpPr>
        <p:spPr bwMode="auto">
          <a:xfrm>
            <a:off x="755576"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BBC</a:t>
            </a:r>
            <a:endParaRPr kumimoji="1" lang="zh-CN" altLang="en-US" sz="1400" dirty="0">
              <a:solidFill>
                <a:srgbClr val="595B5A"/>
              </a:solidFill>
              <a:latin typeface="+mn-lt"/>
              <a:ea typeface="+mn-ea"/>
            </a:endParaRPr>
          </a:p>
        </p:txBody>
      </p:sp>
      <p:sp>
        <p:nvSpPr>
          <p:cNvPr id="48" name="矩形 47"/>
          <p:cNvSpPr/>
          <p:nvPr/>
        </p:nvSpPr>
        <p:spPr bwMode="auto">
          <a:xfrm>
            <a:off x="2825638"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Docker</a:t>
            </a:r>
            <a:endParaRPr kumimoji="1" lang="zh-CN" altLang="en-US" sz="1400" dirty="0">
              <a:solidFill>
                <a:srgbClr val="595B5A"/>
              </a:solidFill>
              <a:latin typeface="+mn-lt"/>
              <a:ea typeface="+mn-ea"/>
            </a:endParaRPr>
          </a:p>
        </p:txBody>
      </p:sp>
      <p:sp>
        <p:nvSpPr>
          <p:cNvPr id="49" name="矩形 48"/>
          <p:cNvSpPr/>
          <p:nvPr/>
        </p:nvSpPr>
        <p:spPr bwMode="auto">
          <a:xfrm>
            <a:off x="4895700"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Instagram</a:t>
            </a:r>
            <a:endParaRPr kumimoji="1" lang="zh-CN" altLang="en-US" sz="1400" dirty="0">
              <a:solidFill>
                <a:srgbClr val="595B5A"/>
              </a:solidFill>
              <a:latin typeface="+mn-lt"/>
              <a:ea typeface="+mn-ea"/>
            </a:endParaRPr>
          </a:p>
        </p:txBody>
      </p:sp>
      <p:sp>
        <p:nvSpPr>
          <p:cNvPr id="50" name="矩形 49"/>
          <p:cNvSpPr/>
          <p:nvPr/>
        </p:nvSpPr>
        <p:spPr bwMode="auto">
          <a:xfrm>
            <a:off x="6965762"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豆瓣</a:t>
            </a:r>
            <a:endParaRPr kumimoji="1" lang="zh-CN" altLang="en-US" sz="1400" dirty="0">
              <a:solidFill>
                <a:srgbClr val="595B5A"/>
              </a:solidFill>
              <a:latin typeface="+mn-lt"/>
              <a:ea typeface="+mn-ea"/>
            </a:endParaRPr>
          </a:p>
        </p:txBody>
      </p:sp>
      <p:sp>
        <p:nvSpPr>
          <p:cNvPr id="2" name="标题 1"/>
          <p:cNvSpPr>
            <a:spLocks noGrp="1"/>
          </p:cNvSpPr>
          <p:nvPr>
            <p:ph type="title"/>
          </p:nvPr>
        </p:nvSpPr>
        <p:spPr/>
        <p:txBody>
          <a:bodyPr/>
          <a:lstStyle/>
          <a:p>
            <a:r>
              <a:rPr kumimoji="1" lang="en-US" altLang="zh-CN" dirty="0"/>
              <a:t>1</a:t>
            </a:r>
            <a:r>
              <a:rPr kumimoji="1" lang="en-US" altLang="zh-CN" dirty="0" smtClean="0"/>
              <a:t>.5 </a:t>
            </a:r>
            <a:r>
              <a:rPr kumimoji="1" lang="zh-CN" altLang="en-US" dirty="0" smtClean="0"/>
              <a:t>使用</a:t>
            </a:r>
            <a:r>
              <a:rPr kumimoji="1" lang="en-US" altLang="zh-CN" dirty="0" smtClean="0"/>
              <a:t>React</a:t>
            </a:r>
            <a:r>
              <a:rPr kumimoji="1" lang="zh-CN" altLang="en-US" dirty="0" smtClean="0"/>
              <a:t>的公司和项目</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7</a:t>
            </a:fld>
            <a:endParaRPr kumimoji="1" lang="zh-CN" altLang="en-US"/>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Scale>
                                      <p:cBhvr>
                                        <p:cTn id="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7"/>
                                        </p:tgtEl>
                                        <p:attrNameLst>
                                          <p:attrName>ppt_x</p:attrName>
                                          <p:attrName>ppt_y</p:attrName>
                                        </p:attrNameLst>
                                      </p:cBhvr>
                                    </p:animMotion>
                                    <p:animEffect transition="in" filter="fade">
                                      <p:cBhvr>
                                        <p:cTn id="9" dur="1000"/>
                                        <p:tgtEl>
                                          <p:spTgt spid="37"/>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Scale>
                                      <p:cBhvr>
                                        <p:cTn id="13"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8"/>
                                        </p:tgtEl>
                                        <p:attrNameLst>
                                          <p:attrName>ppt_x</p:attrName>
                                          <p:attrName>ppt_y</p:attrName>
                                        </p:attrNameLst>
                                      </p:cBhvr>
                                    </p:animMotion>
                                    <p:animEffect transition="in" filter="fade">
                                      <p:cBhvr>
                                        <p:cTn id="15" dur="1000"/>
                                        <p:tgtEl>
                                          <p:spTgt spid="3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Scale>
                                      <p:cBhvr>
                                        <p:cTn id="19"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9"/>
                                        </p:tgtEl>
                                        <p:attrNameLst>
                                          <p:attrName>ppt_x</p:attrName>
                                          <p:attrName>ppt_y</p:attrName>
                                        </p:attrNameLst>
                                      </p:cBhvr>
                                    </p:animMotion>
                                    <p:animEffect transition="in" filter="fade">
                                      <p:cBhvr>
                                        <p:cTn id="21" dur="1000"/>
                                        <p:tgtEl>
                                          <p:spTgt spid="39"/>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40"/>
                                        </p:tgtEl>
                                        <p:attrNameLst>
                                          <p:attrName>ppt_x</p:attrName>
                                          <p:attrName>ppt_y</p:attrName>
                                        </p:attrNameLst>
                                      </p:cBhvr>
                                    </p:animMotion>
                                    <p:animEffect transition="in" filter="fade">
                                      <p:cBhvr>
                                        <p:cTn id="27" dur="1000"/>
                                        <p:tgtEl>
                                          <p:spTgt spid="40"/>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Scale>
                                      <p:cBhvr>
                                        <p:cTn id="31"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2"/>
                                        </p:tgtEl>
                                        <p:attrNameLst>
                                          <p:attrName>ppt_x</p:attrName>
                                          <p:attrName>ppt_y</p:attrName>
                                        </p:attrNameLst>
                                      </p:cBhvr>
                                    </p:animMotion>
                                    <p:animEffect transition="in" filter="fade">
                                      <p:cBhvr>
                                        <p:cTn id="33" dur="1000"/>
                                        <p:tgtEl>
                                          <p:spTgt spid="42"/>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Scale>
                                      <p:cBhvr>
                                        <p:cTn id="37"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3"/>
                                        </p:tgtEl>
                                        <p:attrNameLst>
                                          <p:attrName>ppt_x</p:attrName>
                                          <p:attrName>ppt_y</p:attrName>
                                        </p:attrNameLst>
                                      </p:cBhvr>
                                    </p:animMotion>
                                    <p:animEffect transition="in" filter="fade">
                                      <p:cBhvr>
                                        <p:cTn id="39" dur="1000"/>
                                        <p:tgtEl>
                                          <p:spTgt spid="43"/>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Scale>
                                      <p:cBhvr>
                                        <p:cTn id="43"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4"/>
                                        </p:tgtEl>
                                        <p:attrNameLst>
                                          <p:attrName>ppt_x</p:attrName>
                                          <p:attrName>ppt_y</p:attrName>
                                        </p:attrNameLst>
                                      </p:cBhvr>
                                    </p:animMotion>
                                    <p:animEffect transition="in" filter="fade">
                                      <p:cBhvr>
                                        <p:cTn id="45" dur="1000"/>
                                        <p:tgtEl>
                                          <p:spTgt spid="44"/>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Scale>
                                      <p:cBhvr>
                                        <p:cTn id="49"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45"/>
                                        </p:tgtEl>
                                        <p:attrNameLst>
                                          <p:attrName>ppt_x</p:attrName>
                                          <p:attrName>ppt_y</p:attrName>
                                        </p:attrNameLst>
                                      </p:cBhvr>
                                    </p:animMotion>
                                    <p:animEffect transition="in" filter="fade">
                                      <p:cBhvr>
                                        <p:cTn id="51" dur="1000"/>
                                        <p:tgtEl>
                                          <p:spTgt spid="45"/>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Scale>
                                      <p:cBhvr>
                                        <p:cTn id="55"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2"/>
                                        </p:tgtEl>
                                        <p:attrNameLst>
                                          <p:attrName>ppt_x</p:attrName>
                                          <p:attrName>ppt_y</p:attrName>
                                        </p:attrNameLst>
                                      </p:cBhvr>
                                    </p:animMotion>
                                    <p:animEffect transition="in" filter="fade">
                                      <p:cBhvr>
                                        <p:cTn id="57" dur="1000"/>
                                        <p:tgtEl>
                                          <p:spTgt spid="32"/>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Scale>
                                      <p:cBhvr>
                                        <p:cTn id="61"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33"/>
                                        </p:tgtEl>
                                        <p:attrNameLst>
                                          <p:attrName>ppt_x</p:attrName>
                                          <p:attrName>ppt_y</p:attrName>
                                        </p:attrNameLst>
                                      </p:cBhvr>
                                    </p:animMotion>
                                    <p:animEffect transition="in" filter="fade">
                                      <p:cBhvr>
                                        <p:cTn id="63" dur="1000"/>
                                        <p:tgtEl>
                                          <p:spTgt spid="33"/>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Scale>
                                      <p:cBhvr>
                                        <p:cTn id="67"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4"/>
                                        </p:tgtEl>
                                        <p:attrNameLst>
                                          <p:attrName>ppt_x</p:attrName>
                                          <p:attrName>ppt_y</p:attrName>
                                        </p:attrNameLst>
                                      </p:cBhvr>
                                    </p:animMotion>
                                    <p:animEffect transition="in" filter="fade">
                                      <p:cBhvr>
                                        <p:cTn id="69" dur="1000"/>
                                        <p:tgtEl>
                                          <p:spTgt spid="34"/>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Scale>
                                      <p:cBhvr>
                                        <p:cTn id="73"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35"/>
                                        </p:tgtEl>
                                        <p:attrNameLst>
                                          <p:attrName>ppt_x</p:attrName>
                                          <p:attrName>ppt_y</p:attrName>
                                        </p:attrNameLst>
                                      </p:cBhvr>
                                    </p:animMotion>
                                    <p:animEffect transition="in" filter="fade">
                                      <p:cBhvr>
                                        <p:cTn id="75" dur="1000"/>
                                        <p:tgtEl>
                                          <p:spTgt spid="35"/>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Scale>
                                      <p:cBhvr>
                                        <p:cTn id="79"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47"/>
                                        </p:tgtEl>
                                        <p:attrNameLst>
                                          <p:attrName>ppt_x</p:attrName>
                                          <p:attrName>ppt_y</p:attrName>
                                        </p:attrNameLst>
                                      </p:cBhvr>
                                    </p:animMotion>
                                    <p:animEffect transition="in" filter="fade">
                                      <p:cBhvr>
                                        <p:cTn id="81" dur="1000"/>
                                        <p:tgtEl>
                                          <p:spTgt spid="47"/>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Scale>
                                      <p:cBhvr>
                                        <p:cTn id="8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48"/>
                                        </p:tgtEl>
                                        <p:attrNameLst>
                                          <p:attrName>ppt_x</p:attrName>
                                          <p:attrName>ppt_y</p:attrName>
                                        </p:attrNameLst>
                                      </p:cBhvr>
                                    </p:animMotion>
                                    <p:animEffect transition="in" filter="fade">
                                      <p:cBhvr>
                                        <p:cTn id="87" dur="1000"/>
                                        <p:tgtEl>
                                          <p:spTgt spid="48"/>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animScale>
                                      <p:cBhvr>
                                        <p:cTn id="9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49"/>
                                        </p:tgtEl>
                                        <p:attrNameLst>
                                          <p:attrName>ppt_x</p:attrName>
                                          <p:attrName>ppt_y</p:attrName>
                                        </p:attrNameLst>
                                      </p:cBhvr>
                                    </p:animMotion>
                                    <p:animEffect transition="in" filter="fade">
                                      <p:cBhvr>
                                        <p:cTn id="93" dur="1000"/>
                                        <p:tgtEl>
                                          <p:spTgt spid="49"/>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Scale>
                                      <p:cBhvr>
                                        <p:cTn id="9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50"/>
                                        </p:tgtEl>
                                        <p:attrNameLst>
                                          <p:attrName>ppt_x</p:attrName>
                                          <p:attrName>ppt_y</p:attrName>
                                        </p:attrNameLst>
                                      </p:cBhvr>
                                    </p:animMotion>
                                    <p:animEffect transition="in" filter="fade">
                                      <p:cBhvr>
                                        <p:cTn id="99"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8" grpId="0" animBg="1"/>
      <p:bldP spid="39" grpId="0" animBg="1"/>
      <p:bldP spid="40" grpId="0" animBg="1"/>
      <p:bldP spid="42" grpId="0" animBg="1"/>
      <p:bldP spid="43" grpId="0" animBg="1"/>
      <p:bldP spid="44" grpId="0" animBg="1"/>
      <p:bldP spid="45" grpId="0" animBg="1"/>
      <p:bldP spid="47" grpId="0" animBg="1"/>
      <p:bldP spid="48" grpId="0" animBg="1"/>
      <p:bldP spid="49"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.6 React</a:t>
            </a:r>
            <a:r>
              <a:rPr kumimoji="1" lang="zh-CN" altLang="en-US" dirty="0" smtClean="0"/>
              <a:t>基础</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8</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en-US" altLang="zh-CN" sz="2000" b="0" dirty="0" err="1" smtClean="0">
                <a:solidFill>
                  <a:schemeClr val="tx1"/>
                </a:solidFill>
                <a:latin typeface="微软雅黑" panose="020B0503020204020204" pitchFamily="34" charset="-122"/>
                <a:ea typeface="微软雅黑" panose="020B0503020204020204" pitchFamily="34" charset="-122"/>
              </a:rPr>
              <a:t>ReactDOM.render</a:t>
            </a:r>
            <a:r>
              <a:rPr kumimoji="1" lang="en-US" altLang="zh-CN" sz="2000" b="0" dirty="0" smtClean="0">
                <a:solidFill>
                  <a:schemeClr val="tx1"/>
                </a:solidFill>
                <a:latin typeface="微软雅黑" panose="020B0503020204020204" pitchFamily="34" charset="-122"/>
                <a:ea typeface="微软雅黑" panose="020B0503020204020204" pitchFamily="34" charset="-122"/>
              </a:rPr>
              <a:t>()</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Props</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dirty="0" smtClean="0">
                <a:solidFill>
                  <a:schemeClr val="tx1"/>
                </a:solidFill>
                <a:latin typeface="微软雅黑" panose="020B0503020204020204" pitchFamily="34" charset="-122"/>
                <a:ea typeface="微软雅黑" panose="020B0503020204020204" pitchFamily="34" charset="-122"/>
              </a:rPr>
              <a:t>state</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获取真实的</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节点</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事件</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表单</a:t>
            </a:r>
          </a:p>
          <a:p>
            <a:r>
              <a:rPr kumimoji="1" lang="en-US" altLang="zh-CN" sz="2000" b="0" dirty="0" err="1" smtClean="0">
                <a:solidFill>
                  <a:schemeClr val="tx1"/>
                </a:solidFill>
                <a:latin typeface="微软雅黑" panose="020B0503020204020204" pitchFamily="34" charset="-122"/>
                <a:ea typeface="微软雅黑" panose="020B0503020204020204" pitchFamily="34" charset="-122"/>
              </a:rPr>
              <a:t>PropTypes</a:t>
            </a:r>
            <a:endParaRPr kumimoji="1" lang="zh-CN" alt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530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1.7 </a:t>
            </a:r>
            <a:r>
              <a:rPr kumimoji="1" lang="en-US" altLang="zh-CN" dirty="0" smtClean="0"/>
              <a:t>JSX</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9</a:t>
            </a:fld>
            <a:endParaRPr kumimoji="1" lang="zh-CN" altLang="en-US"/>
          </a:p>
        </p:txBody>
      </p:sp>
      <p:pic>
        <p:nvPicPr>
          <p:cNvPr id="3" name="图片 2"/>
          <p:cNvPicPr>
            <a:picLocks noChangeAspect="1"/>
          </p:cNvPicPr>
          <p:nvPr/>
        </p:nvPicPr>
        <p:blipFill>
          <a:blip r:embed="rId3"/>
          <a:stretch>
            <a:fillRect/>
          </a:stretch>
        </p:blipFill>
        <p:spPr>
          <a:xfrm>
            <a:off x="1282700" y="901700"/>
            <a:ext cx="6578600" cy="3340100"/>
          </a:xfrm>
          <a:prstGeom prst="rect">
            <a:avLst/>
          </a:prstGeom>
        </p:spPr>
      </p:pic>
    </p:spTree>
    <p:extLst>
      <p:ext uri="{BB962C8B-B14F-4D97-AF65-F5344CB8AC3E}">
        <p14:creationId xmlns:p14="http://schemas.microsoft.com/office/powerpoint/2010/main" val="106388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extLst>
          <a:ext uri="{91240B29-F687-4F45-9708-019B960494DF}">
            <a14:hiddenLine xmlns:a14="http://schemas.microsoft.com/office/drawing/2010/main" w="9525">
              <a:solidFill>
                <a:srgbClr val="000000"/>
              </a:solidFill>
              <a:miter lim="800000"/>
              <a:headEnd/>
              <a:tailEnd/>
            </a14:hiddenLine>
          </a:ext>
        </a:ex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5FDCB26F7983C14C8229D6F6656449F6" ma:contentTypeVersion="0" ma:contentTypeDescription="Create a new document." ma:contentTypeScope="" ma:versionID="14f30280f902d692701391e3e90633ad">
  <xsd:schema xmlns:xsd="http://www.w3.org/2001/XMLSchema" xmlns:xs="http://www.w3.org/2001/XMLSchema" xmlns:p="http://schemas.microsoft.com/office/2006/metadata/properties" xmlns:ns2="6c3ab894-f6e8-4829-8531-ca63601d562f" targetNamespace="http://schemas.microsoft.com/office/2006/metadata/properties" ma:root="true" ma:fieldsID="3c35477466e196e05a607fe80b10c121" ns2:_="">
    <xsd:import namespace="6c3ab894-f6e8-4829-8531-ca63601d56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3ab894-f6e8-4829-8531-ca63601d56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6c3ab894-f6e8-4829-8531-ca63601d562f">6PV6SNUUEHH3-258-16</_dlc_DocId>
    <_dlc_DocIdUrl xmlns="6c3ab894-f6e8-4829-8531-ca63601d562f">
      <Url>https://portal.envivio.com/marketsegments/Presentations/_layouts/DocIdRedir.aspx?ID=6PV6SNUUEHH3-258-16</Url>
      <Description>6PV6SNUUEHH3-258-16</Description>
    </_dlc_DocIdUrl>
  </documentManagement>
</p:properties>
</file>

<file path=customXml/itemProps1.xml><?xml version="1.0" encoding="utf-8"?>
<ds:datastoreItem xmlns:ds="http://schemas.openxmlformats.org/officeDocument/2006/customXml" ds:itemID="{DD366F48-4D7A-4603-997F-7FC9949920CA}">
  <ds:schemaRefs>
    <ds:schemaRef ds:uri="http://schemas.microsoft.com/sharepoint/events"/>
  </ds:schemaRefs>
</ds:datastoreItem>
</file>

<file path=customXml/itemProps2.xml><?xml version="1.0" encoding="utf-8"?>
<ds:datastoreItem xmlns:ds="http://schemas.openxmlformats.org/officeDocument/2006/customXml" ds:itemID="{10CE5685-3267-42DA-B8AB-0340C0D0F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3ab894-f6e8-4829-8531-ca63601d5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3AC9C-8A95-4C47-BC87-D599F10A7396}">
  <ds:schemaRefs>
    <ds:schemaRef ds:uri="http://schemas.microsoft.com/sharepoint/v3/contenttype/forms"/>
  </ds:schemaRefs>
</ds:datastoreItem>
</file>

<file path=customXml/itemProps4.xml><?xml version="1.0" encoding="utf-8"?>
<ds:datastoreItem xmlns:ds="http://schemas.openxmlformats.org/officeDocument/2006/customXml" ds:itemID="{ABD3B6D5-5E30-47DF-9E93-E62E8ACAC833}">
  <ds:schemaRefs>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6c3ab894-f6e8-4829-8531-ca63601d562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Envivio corporate 2012</Template>
  <TotalTime>17991</TotalTime>
  <Words>2312</Words>
  <Application>Microsoft Macintosh PowerPoint</Application>
  <PresentationFormat>全屏显示(16:9)</PresentationFormat>
  <Paragraphs>271</Paragraphs>
  <Slides>26</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Calibri</vt:lpstr>
      <vt:lpstr>Lucida Grande</vt:lpstr>
      <vt:lpstr>ＭＳ Ｐゴシック</vt:lpstr>
      <vt:lpstr>Wingdings</vt:lpstr>
      <vt:lpstr>冬青黑体简体中文 W3</vt:lpstr>
      <vt:lpstr>宋体</vt:lpstr>
      <vt:lpstr>微软雅黑</vt:lpstr>
      <vt:lpstr>envivio_HD</vt:lpstr>
      <vt:lpstr>React基本介绍</vt:lpstr>
      <vt:lpstr>PowerPoint 演示文稿</vt:lpstr>
      <vt:lpstr>1.1 React简介</vt:lpstr>
      <vt:lpstr>1.2 React指数对比</vt:lpstr>
      <vt:lpstr>数据获取时间：2016年8月5日</vt:lpstr>
      <vt:lpstr>1.4 选择React的原因</vt:lpstr>
      <vt:lpstr>1.5 使用React的公司和项目</vt:lpstr>
      <vt:lpstr>1.6 React基础</vt:lpstr>
      <vt:lpstr>1.7 JSX</vt:lpstr>
      <vt:lpstr>1.8 虚拟DOM</vt:lpstr>
      <vt:lpstr>1.9 React生命周期</vt:lpstr>
      <vt:lpstr>1.10 组件化</vt:lpstr>
      <vt:lpstr>2. ES6</vt:lpstr>
      <vt:lpstr>2.1 新增特性</vt:lpstr>
      <vt:lpstr>2.2 let和const</vt:lpstr>
      <vt:lpstr>2.3 解构</vt:lpstr>
      <vt:lpstr>2.4 箭头操作符</vt:lpstr>
      <vt:lpstr>2.5 字符串模板</vt:lpstr>
      <vt:lpstr>2.6 增强的对象字面量</vt:lpstr>
      <vt:lpstr>2.7 类的支持</vt:lpstr>
      <vt:lpstr>2.8 参数默认值，不定参数，拓展参数</vt:lpstr>
      <vt:lpstr>2.9 模块</vt:lpstr>
      <vt:lpstr>2.10 Promise</vt:lpstr>
      <vt:lpstr>3. 暖手的栗子</vt:lpstr>
      <vt:lpstr>3.1 hello world</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Microsoft Office 用户</cp:lastModifiedBy>
  <cp:revision>777</cp:revision>
  <dcterms:created xsi:type="dcterms:W3CDTF">2012-06-09T02:18:37Z</dcterms:created>
  <dcterms:modified xsi:type="dcterms:W3CDTF">2016-10-25T01:47:15Z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ies>
</file>