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5"/>
  </p:sldMasterIdLst>
  <p:notesMasterIdLst>
    <p:notesMasterId r:id="rId64"/>
  </p:notesMasterIdLst>
  <p:handoutMasterIdLst>
    <p:handoutMasterId r:id="rId65"/>
  </p:handoutMasterIdLst>
  <p:sldIdLst>
    <p:sldId id="490" r:id="rId6"/>
    <p:sldId id="502" r:id="rId7"/>
    <p:sldId id="509" r:id="rId8"/>
    <p:sldId id="503" r:id="rId9"/>
    <p:sldId id="512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5610" autoAdjust="0"/>
  </p:normalViewPr>
  <p:slideViewPr>
    <p:cSldViewPr>
      <p:cViewPr varScale="1">
        <p:scale>
          <a:sx n="94" d="100"/>
          <a:sy n="94" d="100"/>
        </p:scale>
        <p:origin x="80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12672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084-7573-F641-ACD7-B203CC884CF6}" type="datetimeFigureOut">
              <a:rPr kumimoji="1" lang="zh-CN" altLang="en-US" smtClean="0"/>
              <a:t>2016/8/17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55AAD-B16F-A646-9070-44BDCBE52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3510-93AC-4CFF-AA3F-5A06DAF66ADA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FFA0-699A-44D1-8003-6A191E8D3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032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80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6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1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8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07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0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45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2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2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444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在实例中我们设置了输入框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= {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this.state.data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。在输入框值发生变化时我们可以更新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。我们可以使用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事件来监听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的变化，并修改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、概念少，对比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的众多概念，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比较良心；</a:t>
            </a:r>
            <a:r>
              <a:rPr kumimoji="1" lang="en-US" altLang="zh-CN" dirty="0" smtClean="0"/>
              <a:t>angular2</a:t>
            </a:r>
            <a:r>
              <a:rPr kumimoji="1" lang="zh-CN" altLang="en-US" dirty="0" smtClean="0"/>
              <a:t>还没有定稿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jsx</a:t>
            </a:r>
            <a:r>
              <a:rPr kumimoji="1" lang="zh-CN" altLang="en-US" dirty="0" smtClean="0"/>
              <a:t> 有利有弊，但是组件化的开发极其方便，在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里用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的方式写模板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在以下实例中我么将为大家演示如何在子组件上使用表单。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方法将触发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的更新并将更新的值传递到子组件的输入框的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上来重新渲染界面。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你需要在父组件通过创建事件句柄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，并作为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 (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updateStateProp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传递到你的子组件上。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8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120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8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3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6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2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6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9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0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95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8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8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3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0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096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2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9F24-76BB-9E47-9ED9-25879AB8CB3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87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FFA0-699A-44D1-8003-6A191E8D3A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spect="1"/>
          </p:cNvSpPr>
          <p:nvPr userDrawn="1"/>
        </p:nvSpPr>
        <p:spPr>
          <a:xfrm>
            <a:off x="8244700" y="4768683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defRPr/>
            </a:pPr>
            <a:endParaRPr lang="en-US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6A4DDC6E-F601-5B45-97AD-DFABB948CB49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</a:t>
            </a:r>
            <a:r>
              <a:rPr lang="fr-FR" b="0" dirty="0" smtClean="0"/>
              <a:t/>
            </a:r>
            <a:br>
              <a:rPr lang="fr-FR" b="0" dirty="0" smtClean="0"/>
            </a:b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8244698" y="4768682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spect="1"/>
          </p:cNvSpPr>
          <p:nvPr userDrawn="1"/>
        </p:nvSpPr>
        <p:spPr>
          <a:xfrm>
            <a:off x="8244700" y="4768683"/>
            <a:ext cx="4421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200"/>
            <a:fld id="{881F234D-F948-7F4E-AE63-9B387DC6E229}" type="slidenum">
              <a:rPr lang="en-US" sz="1200" smtClean="0">
                <a:solidFill>
                  <a:srgbClr val="898989"/>
                </a:solidFill>
                <a:ea typeface="ＭＳ Ｐゴシック" pitchFamily="34" charset="-128"/>
              </a:rPr>
              <a:pPr algn="r" defTabSz="457200"/>
              <a:t>‹#›</a:t>
            </a:fld>
            <a:endParaRPr lang="en-US" sz="12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3888" y="533399"/>
            <a:ext cx="7248525" cy="34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>
            <a:lvl1pPr marL="182880" indent="-18288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25000"/>
              <a:buFont typeface="Arial" pitchFamily="34" charset="0"/>
              <a:buChar char="•"/>
              <a:defRPr lang="zh-CN" altLang="en-US" sz="2400" b="1" kern="1200" dirty="0" smtClean="0">
                <a:solidFill>
                  <a:srgbClr val="595B5A"/>
                </a:solidFill>
                <a:latin typeface="冬青黑体简体中文 W3" charset="-122"/>
                <a:ea typeface="冬青黑体简体中文 W3" charset="-122"/>
                <a:cs typeface="冬青黑体简体中文 W3" charset="-122"/>
              </a:defRPr>
            </a:lvl1pPr>
            <a:lvl2pPr>
              <a:defRPr lang="zh-CN" altLang="en-US" sz="2000" b="0" kern="1200" dirty="0" smtClean="0">
                <a:solidFill>
                  <a:srgbClr val="595B5A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>
              <a:defRPr b="0">
                <a:latin typeface="微软雅黑" charset="0"/>
                <a:ea typeface="微软雅黑" charset="0"/>
                <a:cs typeface="微软雅黑" charset="0"/>
              </a:defRPr>
            </a:lvl3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851385-B520-5F4F-A23F-4B37E4D7ABC0}" type="datetime1">
              <a:rPr kumimoji="1" lang="zh-CN" altLang="en-US" smtClean="0"/>
              <a:t>2016/8/17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2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3E2ACB-9D22-5944-BD04-C01C0774A4A0}" type="datetimeFigureOut">
              <a:rPr kumimoji="1" lang="zh-CN" altLang="en-US" smtClean="0"/>
              <a:t>2016/8/17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AE49-06E8-964A-A4F6-CB9454790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9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3892" y="240506"/>
            <a:ext cx="7248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71592" y="1051324"/>
            <a:ext cx="6600825" cy="318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40404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6A4DDC6E-F601-5B45-97AD-DFABB948CB49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24" r:id="rId3"/>
    <p:sldLayoutId id="214748372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 baseline="0">
          <a:solidFill>
            <a:schemeClr val="accent1">
              <a:lumMod val="50000"/>
            </a:schemeClr>
          </a:solidFill>
          <a:latin typeface="微软雅黑" charset="0"/>
          <a:ea typeface="微软雅黑" charset="0"/>
          <a:cs typeface="微软雅黑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00">
          <a:solidFill>
            <a:srgbClr val="F52C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880" indent="-182880" algn="l" defTabSz="457200" rtl="0" eaLnBrk="1" fontAlgn="base" hangingPunct="1">
        <a:lnSpc>
          <a:spcPct val="150000"/>
        </a:lnSpc>
        <a:spcBef>
          <a:spcPts val="1000"/>
        </a:spcBef>
        <a:spcAft>
          <a:spcPct val="0"/>
        </a:spcAft>
        <a:buClr>
          <a:schemeClr val="accent4"/>
        </a:buClr>
        <a:buSzPct val="125000"/>
        <a:buFont typeface="Arial" pitchFamily="34" charset="0"/>
        <a:buChar char="•"/>
        <a:defRPr sz="1800" kern="1200">
          <a:solidFill>
            <a:srgbClr val="404040"/>
          </a:solidFill>
          <a:latin typeface="微软雅黑" charset="0"/>
          <a:ea typeface="微软雅黑" charset="0"/>
          <a:cs typeface="微软雅黑" charset="0"/>
        </a:defRPr>
      </a:lvl1pPr>
      <a:lvl2pPr marL="365760" indent="-182880" algn="l" defTabSz="457200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Wingdings" charset="2"/>
        <a:buChar char="§"/>
        <a:defRPr sz="1600" kern="1200">
          <a:solidFill>
            <a:srgbClr val="404040"/>
          </a:solidFill>
          <a:latin typeface="微软雅黑" charset="0"/>
          <a:ea typeface="微软雅黑" charset="0"/>
          <a:cs typeface="微软雅黑" charset="0"/>
        </a:defRPr>
      </a:lvl2pPr>
      <a:lvl3pPr marL="548640" indent="-182880" algn="l" defTabSz="457200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accent4"/>
        </a:buClr>
        <a:buSzPct val="100000"/>
        <a:buFont typeface="Lucida Grande"/>
        <a:buChar char="−"/>
        <a:defRPr sz="1400" kern="1200">
          <a:solidFill>
            <a:srgbClr val="404040"/>
          </a:solidFill>
          <a:latin typeface="微软雅黑" charset="0"/>
          <a:ea typeface="微软雅黑" charset="0"/>
          <a:cs typeface="微软雅黑" charset="0"/>
        </a:defRPr>
      </a:lvl3pPr>
      <a:lvl4pPr marL="776288" indent="-228600" algn="l" defTabSz="4572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Arial" pitchFamily="34" charset="0"/>
        <a:buChar char="•"/>
        <a:defRPr sz="1800" kern="1200">
          <a:solidFill>
            <a:srgbClr val="595B5A"/>
          </a:solidFill>
          <a:latin typeface="+mn-lt"/>
          <a:ea typeface="ＭＳ Ｐゴシック" charset="0"/>
          <a:cs typeface="+mn-cs"/>
        </a:defRPr>
      </a:lvl4pPr>
      <a:lvl5pPr marL="958850" indent="-228600" algn="l" defTabSz="4572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3"/>
        </a:buClr>
        <a:buSzPct val="90000"/>
        <a:buFont typeface="Arial" pitchFamily="34" charset="0"/>
        <a:buChar char="•"/>
        <a:defRPr sz="1800" kern="1200">
          <a:solidFill>
            <a:srgbClr val="595B5A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493140" y="2177576"/>
            <a:ext cx="3647661" cy="46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 baseline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>
                <a:solidFill>
                  <a:srgbClr val="F52C1E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kumimoji="1" lang="en-US" altLang="zh-CN" sz="3600" dirty="0"/>
              <a:t>1</a:t>
            </a:r>
            <a:r>
              <a:rPr kumimoji="1" lang="en-US" altLang="zh-CN" sz="3600" dirty="0" smtClean="0"/>
              <a:t>. React</a:t>
            </a:r>
            <a:r>
              <a:rPr kumimoji="1" lang="zh-CN" altLang="en-US" sz="3600" dirty="0" smtClean="0"/>
              <a:t>简介</a:t>
            </a:r>
            <a:endParaRPr kumimoji="1"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6140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2.3 </a:t>
            </a:r>
            <a:r>
              <a:rPr kumimoji="1" lang="zh-CN" altLang="en-US" dirty="0" smtClean="0"/>
              <a:t>如何使用</a:t>
            </a:r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0" y="1330920"/>
            <a:ext cx="7658100" cy="939800"/>
          </a:xfrm>
          <a:prstGeom prst="rect">
            <a:avLst/>
          </a:prstGeom>
        </p:spPr>
      </p:pic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754856"/>
            <a:ext cx="7836540" cy="576064"/>
          </a:xfrm>
        </p:spPr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看起来类似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，如下</a:t>
            </a:r>
            <a:endParaRPr kumimoji="1"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623892" y="2270720"/>
            <a:ext cx="78365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880" indent="-18288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25000"/>
              <a:buFont typeface="Arial" pitchFamily="34" charset="0"/>
              <a:buChar char="•"/>
              <a:defRPr lang="zh-CN" altLang="en-US" sz="2400" b="1" kern="1200" dirty="0" smtClean="0">
                <a:solidFill>
                  <a:srgbClr val="595B5A"/>
                </a:solidFill>
                <a:latin typeface="冬青黑体简体中文 W3" charset="-122"/>
                <a:ea typeface="冬青黑体简体中文 W3" charset="-122"/>
                <a:cs typeface="冬青黑体简体中文 W3" charset="-122"/>
              </a:defRPr>
            </a:lvl1pPr>
            <a:lvl2pPr marL="36576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Wingdings" charset="2"/>
              <a:buChar char="§"/>
              <a:defRPr lang="zh-CN" altLang="en-US" sz="2000" b="0" kern="1200" dirty="0" smtClean="0">
                <a:solidFill>
                  <a:srgbClr val="595B5A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marL="54864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Lucida Grande"/>
              <a:buChar char="−"/>
              <a:defRPr sz="1400" b="0" kern="120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776288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4pPr>
            <a:lvl5pPr marL="958850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我们可以在以上代码中嵌套多个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标签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80" y="2869408"/>
            <a:ext cx="767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2.4 </a:t>
            </a:r>
            <a:r>
              <a:rPr kumimoji="1" lang="zh-CN" altLang="en-US" dirty="0" smtClean="0"/>
              <a:t>独立文件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0" y="1330920"/>
            <a:ext cx="7658100" cy="939800"/>
          </a:xfrm>
          <a:prstGeom prst="rect">
            <a:avLst/>
          </a:prstGeom>
        </p:spPr>
      </p:pic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754856"/>
            <a:ext cx="7836540" cy="576064"/>
          </a:xfrm>
        </p:spPr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文件可以单独放在一个文件上，命名为</a:t>
            </a:r>
            <a:r>
              <a:rPr kumimoji="1" lang="en-US" altLang="zh-CN" dirty="0" err="1" smtClean="0"/>
              <a:t>hello.js</a:t>
            </a:r>
            <a:endParaRPr kumimoji="1"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623892" y="2270720"/>
            <a:ext cx="78365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880" indent="-18288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25000"/>
              <a:buFont typeface="Arial" pitchFamily="34" charset="0"/>
              <a:buChar char="•"/>
              <a:defRPr lang="zh-CN" altLang="en-US" sz="2400" b="1" kern="1200" dirty="0" smtClean="0">
                <a:solidFill>
                  <a:srgbClr val="595B5A"/>
                </a:solidFill>
                <a:latin typeface="冬青黑体简体中文 W3" charset="-122"/>
                <a:ea typeface="冬青黑体简体中文 W3" charset="-122"/>
                <a:cs typeface="冬青黑体简体中文 W3" charset="-122"/>
              </a:defRPr>
            </a:lvl1pPr>
            <a:lvl2pPr marL="36576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Wingdings" charset="2"/>
              <a:buChar char="§"/>
              <a:defRPr lang="zh-CN" altLang="en-US" sz="2000" b="0" kern="1200" dirty="0" smtClean="0">
                <a:solidFill>
                  <a:srgbClr val="595B5A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marL="54864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Lucida Grande"/>
              <a:buChar char="−"/>
              <a:defRPr sz="1400" b="0" kern="120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776288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4pPr>
            <a:lvl5pPr marL="958850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然后在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文件中引入该文件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4" y="2953842"/>
            <a:ext cx="7645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2.5 JavaScript</a:t>
            </a:r>
            <a:r>
              <a:rPr kumimoji="1" lang="zh-CN" altLang="en-US" dirty="0" smtClean="0"/>
              <a:t>表达式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576064"/>
          </a:xfrm>
        </p:spPr>
        <p:txBody>
          <a:bodyPr/>
          <a:lstStyle/>
          <a:p>
            <a:r>
              <a:rPr kumimoji="1" lang="zh-CN" altLang="en-US" dirty="0" smtClean="0"/>
              <a:t>我们可以在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里使用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表达式，表达式写在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623892" y="2791246"/>
            <a:ext cx="78365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880" indent="-18288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25000"/>
              <a:buFont typeface="Arial" pitchFamily="34" charset="0"/>
              <a:buChar char="•"/>
              <a:defRPr lang="zh-CN" altLang="en-US" sz="2400" b="1" kern="1200" dirty="0" smtClean="0">
                <a:solidFill>
                  <a:srgbClr val="595B5A"/>
                </a:solidFill>
                <a:latin typeface="冬青黑体简体中文 W3" charset="-122"/>
                <a:ea typeface="冬青黑体简体中文 W3" charset="-122"/>
                <a:cs typeface="冬青黑体简体中文 W3" charset="-122"/>
              </a:defRPr>
            </a:lvl1pPr>
            <a:lvl2pPr marL="36576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Wingdings" charset="2"/>
              <a:buChar char="§"/>
              <a:defRPr lang="zh-CN" altLang="en-US" sz="2000" b="0" kern="1200" dirty="0" smtClean="0">
                <a:solidFill>
                  <a:srgbClr val="595B5A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marL="548640" indent="-182880" algn="l" defTabSz="457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Lucida Grande"/>
              <a:buChar char="−"/>
              <a:defRPr sz="1400" b="0" kern="120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776288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4pPr>
            <a:lvl5pPr marL="958850" indent="-228600" algn="l" defTabSz="457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595B5A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里不能用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语句，但可以使用三元运算符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1141884"/>
            <a:ext cx="7632700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6" y="3294534"/>
            <a:ext cx="7645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2.6 </a:t>
            </a:r>
            <a:r>
              <a:rPr kumimoji="1" lang="zh-CN" altLang="en-US" dirty="0" smtClean="0"/>
              <a:t>样式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576064"/>
          </a:xfrm>
        </p:spPr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推荐使用内里联样式，我们可以用驼峰法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1203598"/>
            <a:ext cx="7670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2.7 </a:t>
            </a:r>
            <a:r>
              <a:rPr kumimoji="1" lang="zh-CN" altLang="en-US" dirty="0" smtClean="0"/>
              <a:t>注释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576064"/>
          </a:xfrm>
        </p:spPr>
        <p:txBody>
          <a:bodyPr/>
          <a:lstStyle/>
          <a:p>
            <a:r>
              <a:rPr kumimoji="1" lang="zh-CN" altLang="en-US" dirty="0" smtClean="0"/>
              <a:t>注释需要写在花括号中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2" y="1245531"/>
            <a:ext cx="7658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2.8 </a:t>
            </a:r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576064"/>
          </a:xfrm>
        </p:spPr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允许模板中插入数组，数组会自动展开所有成员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2" y="1275606"/>
            <a:ext cx="7632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2.9 HTML</a:t>
            </a:r>
            <a:r>
              <a:rPr kumimoji="1" lang="zh-CN" altLang="en-US" dirty="0" smtClean="0"/>
              <a:t>标签</a:t>
            </a:r>
            <a:r>
              <a:rPr kumimoji="1" lang="en-US" altLang="zh-CN" dirty="0" err="1" smtClean="0"/>
              <a:t>vs.React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576064"/>
          </a:xfrm>
        </p:spPr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可以渲染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标签或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2" y="1292176"/>
            <a:ext cx="7632700" cy="59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2" y="2001020"/>
            <a:ext cx="7658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2.10 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en-US" altLang="zh-CN" dirty="0" smtClean="0"/>
              <a:t>ey</a:t>
            </a:r>
            <a:endParaRPr kumimoji="1" lang="zh-CN" altLang="en-US" dirty="0" smtClean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ef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dangerpouslySetInnerHTML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3.</a:t>
            </a:r>
            <a:r>
              <a:rPr kumimoji="1" lang="zh-CN" altLang="en-US" sz="3600" dirty="0" smtClean="0"/>
              <a:t>组件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59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3.1 </a:t>
            </a:r>
            <a:r>
              <a:rPr kumimoji="1" lang="zh-CN" altLang="en-US" dirty="0" smtClean="0"/>
              <a:t>组件示例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3892" y="3435846"/>
            <a:ext cx="7836540" cy="1512168"/>
          </a:xfrm>
        </p:spPr>
        <p:txBody>
          <a:bodyPr/>
          <a:lstStyle/>
          <a:p>
            <a:r>
              <a:rPr kumimoji="1" lang="en-US" altLang="zh-CN" dirty="0" err="1" smtClean="0"/>
              <a:t>React.createClass</a:t>
            </a:r>
            <a:r>
              <a:rPr kumimoji="1" lang="zh-CN" altLang="en-US" dirty="0" smtClean="0"/>
              <a:t>用于生成一个组件类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HelloMessage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/&gt;</a:t>
            </a:r>
            <a:r>
              <a:rPr kumimoji="1" lang="zh-CN" altLang="en-US" dirty="0" smtClean="0"/>
              <a:t>实例组件类并输出信息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32" y="764902"/>
            <a:ext cx="7658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React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843558"/>
            <a:ext cx="7836540" cy="3608657"/>
          </a:xfrm>
        </p:spPr>
        <p:txBody>
          <a:bodyPr/>
          <a:lstStyle/>
          <a:p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是一个用户构建用户界面的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主要用于构建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，很多人认为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kumimoji="1" lang="zh-CN" alt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起源于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的内部项目，用来架设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Instagram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，并与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月开源</a:t>
            </a:r>
          </a:p>
          <a:p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拥有较高的性能，代码逻辑非常简单，越来越多的人开始关注并使用它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3.2 </a:t>
            </a:r>
            <a:r>
              <a:rPr kumimoji="1" lang="zh-CN" altLang="en-US" dirty="0" smtClean="0"/>
              <a:t>向组件传递参数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3892" y="3435846"/>
            <a:ext cx="7836540" cy="1512168"/>
          </a:xfrm>
        </p:spPr>
        <p:txBody>
          <a:bodyPr/>
          <a:lstStyle/>
          <a:p>
            <a:r>
              <a:rPr kumimoji="1" lang="zh-CN" altLang="en-US" dirty="0" smtClean="0"/>
              <a:t>如果需要向组件传递参数，可以使用</a:t>
            </a:r>
            <a:r>
              <a:rPr kumimoji="1" lang="en-US" altLang="zh-CN" dirty="0" err="1" smtClean="0"/>
              <a:t>this.props</a:t>
            </a:r>
            <a:endParaRPr kumimoji="1" lang="zh-CN" altLang="en-US" dirty="0" smtClean="0"/>
          </a:p>
          <a:p>
            <a:r>
              <a:rPr kumimoji="1" lang="zh-CN" altLang="en-US" dirty="0" smtClean="0"/>
              <a:t>以上实例中的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属性通过</a:t>
            </a:r>
            <a:r>
              <a:rPr kumimoji="1" lang="en-US" altLang="zh-CN" dirty="0" err="1" smtClean="0"/>
              <a:t>this.props.name</a:t>
            </a:r>
            <a:r>
              <a:rPr kumimoji="1" lang="zh-CN" altLang="en-US" dirty="0" smtClean="0"/>
              <a:t>来获取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4" y="867271"/>
            <a:ext cx="7658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3.3 </a:t>
            </a:r>
            <a:r>
              <a:rPr kumimoji="1" lang="zh-CN" altLang="en-US" dirty="0" smtClean="0"/>
              <a:t>复合组件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22784" y="4209256"/>
            <a:ext cx="7836540" cy="1512168"/>
          </a:xfrm>
        </p:spPr>
        <p:txBody>
          <a:bodyPr/>
          <a:lstStyle/>
          <a:p>
            <a:r>
              <a:rPr kumimoji="1" lang="zh-CN" altLang="en-US" dirty="0" smtClean="0"/>
              <a:t>实例中的</a:t>
            </a:r>
            <a:r>
              <a:rPr kumimoji="1" lang="en-US" altLang="zh-CN" dirty="0" smtClean="0"/>
              <a:t>Website</a:t>
            </a:r>
            <a:r>
              <a:rPr kumimoji="1" lang="zh-CN" altLang="en-US" dirty="0" smtClean="0"/>
              <a:t>使用了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Link</a:t>
            </a:r>
            <a:endParaRPr kumimoji="1"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6" y="754856"/>
            <a:ext cx="767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4.</a:t>
            </a:r>
            <a:r>
              <a:rPr kumimoji="1" lang="zh-CN" altLang="en-US" sz="3600" dirty="0" smtClean="0"/>
              <a:t>组件的生命周期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205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 React</a:t>
            </a:r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23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6" y="758405"/>
            <a:ext cx="53625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4.2 </a:t>
            </a:r>
            <a:r>
              <a:rPr kumimoji="1" lang="zh-CN" altLang="en-US" dirty="0" smtClean="0"/>
              <a:t>简单示例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51" y="694374"/>
            <a:ext cx="5551805" cy="42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4.3 </a:t>
            </a:r>
            <a:r>
              <a:rPr kumimoji="1" lang="en-US" altLang="zh-CN" dirty="0" err="1" smtClean="0"/>
              <a:t>getDefaultProps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在组件类创建的视乎调用一次，然后返回值被缓存下来</a:t>
            </a:r>
          </a:p>
          <a:p>
            <a:r>
              <a:rPr kumimoji="1" lang="zh-CN" altLang="en-US" dirty="0" smtClean="0"/>
              <a:t>如果父组件没有指定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中的某个键，则此处返回的对象中的相应属性将会合并到</a:t>
            </a:r>
            <a:r>
              <a:rPr kumimoji="1" lang="en-US" altLang="zh-CN" dirty="0" err="1" smtClean="0"/>
              <a:t>this.props</a:t>
            </a:r>
            <a:endParaRPr kumimoji="1" lang="zh-CN" altLang="en-US" dirty="0" smtClean="0"/>
          </a:p>
          <a:p>
            <a:r>
              <a:rPr kumimoji="1" lang="zh-CN" altLang="en-US" dirty="0" smtClean="0"/>
              <a:t>该方法在任何实例创建之前调用，因此不能依赖于</a:t>
            </a:r>
            <a:r>
              <a:rPr kumimoji="1" lang="en-US" altLang="zh-CN" dirty="0" err="1" smtClean="0"/>
              <a:t>this.props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8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4.4 </a:t>
            </a:r>
            <a:r>
              <a:rPr kumimoji="1" lang="en-US" altLang="zh-CN" dirty="0" err="1" smtClean="0"/>
              <a:t>getInitialState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组件挂载之前调用一次，返回值为</a:t>
            </a:r>
            <a:r>
              <a:rPr kumimoji="1" lang="en-US" altLang="zh-CN" dirty="0" err="1" smtClean="0"/>
              <a:t>this.state</a:t>
            </a:r>
            <a:r>
              <a:rPr kumimoji="1" lang="zh-CN" altLang="en-US" dirty="0" smtClean="0"/>
              <a:t>的初始值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3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4.5 </a:t>
            </a:r>
            <a:r>
              <a:rPr kumimoji="1" lang="en-US" altLang="zh-CN" dirty="0" err="1" smtClean="0"/>
              <a:t>componentWillMount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服务器端和客户端都只调用一次，在初始化渲染执行之前立即调用</a:t>
            </a:r>
          </a:p>
          <a:p>
            <a:r>
              <a:rPr kumimoji="1" lang="zh-CN" altLang="en-US" dirty="0" smtClean="0"/>
              <a:t>如果在这个方法内调用</a:t>
            </a:r>
            <a:r>
              <a:rPr kumimoji="1" lang="en-US" altLang="zh-CN" dirty="0" err="1" smtClean="0"/>
              <a:t>setState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render()</a:t>
            </a:r>
            <a:r>
              <a:rPr kumimoji="1" lang="zh-CN" altLang="en-US" dirty="0" smtClean="0"/>
              <a:t>将会感知到更新后的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，将会执行仅一次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4.6 render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保持其</a:t>
            </a:r>
            <a:r>
              <a:rPr kumimoji="1" lang="en-US" altLang="zh-CN" dirty="0" smtClean="0"/>
              <a:t>pure</a:t>
            </a:r>
            <a:r>
              <a:rPr kumimoji="1" lang="zh-CN" altLang="en-US" dirty="0" smtClean="0"/>
              <a:t>特性</a:t>
            </a:r>
          </a:p>
          <a:p>
            <a:r>
              <a:rPr kumimoji="1" lang="zh-CN" altLang="en-US" dirty="0" smtClean="0"/>
              <a:t>不修改组件</a:t>
            </a:r>
            <a:r>
              <a:rPr kumimoji="1" lang="en-US" altLang="zh-CN" dirty="0" smtClean="0"/>
              <a:t>state</a:t>
            </a:r>
            <a:endParaRPr kumimoji="1" lang="zh-CN" altLang="en-US" dirty="0" smtClean="0"/>
          </a:p>
          <a:p>
            <a:r>
              <a:rPr kumimoji="1" lang="zh-CN" altLang="en-US" dirty="0" smtClean="0"/>
              <a:t>不操作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，浏览器交互</a:t>
            </a:r>
          </a:p>
        </p:txBody>
      </p:sp>
    </p:spTree>
    <p:extLst>
      <p:ext uri="{BB962C8B-B14F-4D97-AF65-F5344CB8AC3E}">
        <p14:creationId xmlns:p14="http://schemas.microsoft.com/office/powerpoint/2010/main" val="6601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4.7 </a:t>
            </a:r>
            <a:r>
              <a:rPr kumimoji="1" lang="en-US" altLang="zh-CN" dirty="0" err="1" smtClean="0"/>
              <a:t>componentDidMount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初始化渲染之后调用，仅客户端有效</a:t>
            </a:r>
          </a:p>
          <a:p>
            <a:r>
              <a:rPr kumimoji="1" lang="zh-CN" altLang="en-US" dirty="0" smtClean="0"/>
              <a:t>在生命周期中的这个时间点，组件拥有一个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展现，可以通过</a:t>
            </a:r>
            <a:r>
              <a:rPr kumimoji="1" lang="en-US" altLang="zh-CN" dirty="0" err="1" smtClean="0"/>
              <a:t>this.getDOMNode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来获取相应的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28854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1.2 React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92" y="754856"/>
            <a:ext cx="7836540" cy="3608657"/>
          </a:xfrm>
        </p:spPr>
        <p:txBody>
          <a:bodyPr/>
          <a:lstStyle/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简单易学，上手快</a:t>
            </a:r>
          </a:p>
          <a:p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使编程更简单</a:t>
            </a:r>
          </a:p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组件化编程方式好处多</a:t>
            </a:r>
          </a:p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kumimoji="1" lang="en-US" alt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技术，使得开发简单而页面性能又好</a:t>
            </a:r>
          </a:p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前后端同构，搜索引擎更友好</a:t>
            </a:r>
          </a:p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强大的开发工具</a:t>
            </a:r>
          </a:p>
          <a:p>
            <a:r>
              <a:rPr kumimoji="1" lang="zh-CN" altLang="en-US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社区强大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4.8 </a:t>
            </a:r>
            <a:r>
              <a:rPr kumimoji="1" lang="en-US" altLang="zh-CN" dirty="0" err="1" smtClean="0"/>
              <a:t>componentWillReceiveProps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在组件接收到新的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的时候调用。在初始化渲染的时候，该方法不会调用</a:t>
            </a:r>
          </a:p>
          <a:p>
            <a:r>
              <a:rPr kumimoji="1" lang="zh-CN" altLang="en-US" dirty="0" smtClean="0"/>
              <a:t>用此函数可以作为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prop</a:t>
            </a:r>
            <a:r>
              <a:rPr kumimoji="1" lang="zh-CN" altLang="en-US" dirty="0" smtClean="0"/>
              <a:t>传入之后，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（）渲染之前更新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的机会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4.9 </a:t>
            </a:r>
            <a:r>
              <a:rPr kumimoji="1" lang="en-US" altLang="zh-CN" dirty="0" err="1" smtClean="0"/>
              <a:t>shouldComponentUpdate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在接收到新的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，将要渲染之前调用</a:t>
            </a:r>
          </a:p>
          <a:p>
            <a:r>
              <a:rPr kumimoji="1" lang="zh-CN" altLang="en-US" dirty="0" smtClean="0"/>
              <a:t>该方法在初始化渲染的时候不会调用</a:t>
            </a:r>
          </a:p>
          <a:p>
            <a:r>
              <a:rPr kumimoji="1" lang="zh-CN" altLang="en-US" dirty="0" smtClean="0"/>
              <a:t>在使用</a:t>
            </a:r>
            <a:r>
              <a:rPr kumimoji="1" lang="en-US" altLang="zh-CN" dirty="0" err="1" smtClean="0"/>
              <a:t>forceUpdate</a:t>
            </a:r>
            <a:r>
              <a:rPr kumimoji="1" lang="zh-CN" altLang="en-US" dirty="0" smtClean="0"/>
              <a:t>方法的时候也不会</a:t>
            </a:r>
          </a:p>
          <a:p>
            <a:r>
              <a:rPr kumimoji="1" lang="zh-CN" altLang="en-US" dirty="0" smtClean="0"/>
              <a:t>如果确定新的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不会导致组件更新，则此处应该返回</a:t>
            </a:r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8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4.10 </a:t>
            </a:r>
            <a:r>
              <a:rPr kumimoji="1" lang="en-US" altLang="zh-CN" dirty="0" err="1" smtClean="0"/>
              <a:t>componentWillUpdate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在接收到新的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之前立刻调用。</a:t>
            </a:r>
          </a:p>
          <a:p>
            <a:r>
              <a:rPr kumimoji="1" lang="zh-CN" altLang="en-US" dirty="0" smtClean="0"/>
              <a:t>在初始化渲染的时候该方法不会被调用</a:t>
            </a:r>
          </a:p>
          <a:p>
            <a:r>
              <a:rPr kumimoji="1" lang="zh-CN" altLang="en-US" dirty="0" smtClean="0"/>
              <a:t>使用该方法做一些更新之前的准备工作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4.11 </a:t>
            </a:r>
            <a:r>
              <a:rPr kumimoji="1" lang="en-US" altLang="zh-CN" dirty="0" err="1" smtClean="0"/>
              <a:t>componentDidUpdate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在组件的更新已经同步到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中之后立刻调用</a:t>
            </a:r>
          </a:p>
          <a:p>
            <a:r>
              <a:rPr kumimoji="1" lang="zh-CN" altLang="en-US" dirty="0" smtClean="0"/>
              <a:t>该方法不会在初始化渲染的时候调用</a:t>
            </a:r>
          </a:p>
          <a:p>
            <a:r>
              <a:rPr kumimoji="1" lang="zh-CN" altLang="en-US" dirty="0" smtClean="0"/>
              <a:t>使用该方法可以在组件更新之后操作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4.12 </a:t>
            </a:r>
            <a:r>
              <a:rPr kumimoji="1" lang="en-US" altLang="zh-CN" dirty="0" err="1" smtClean="0"/>
              <a:t>componentWillUnmount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在组件从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中移除的时候立刻被调用</a:t>
            </a:r>
          </a:p>
          <a:p>
            <a:r>
              <a:rPr kumimoji="1" lang="zh-CN" altLang="en-US" dirty="0" smtClean="0"/>
              <a:t>在该方法中执行必要的清理</a:t>
            </a:r>
          </a:p>
          <a:p>
            <a:pPr lvl="1"/>
            <a:r>
              <a:rPr kumimoji="1" lang="zh-CN" altLang="en-US" dirty="0" smtClean="0"/>
              <a:t>无效的定时器</a:t>
            </a:r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componentDidMount</a:t>
            </a:r>
            <a:r>
              <a:rPr kumimoji="1" lang="zh-CN" altLang="en-US" dirty="0" smtClean="0"/>
              <a:t>中创建的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5.</a:t>
            </a:r>
            <a:r>
              <a:rPr kumimoji="1" lang="zh-CN" altLang="en-US" sz="3600" dirty="0" smtClean="0"/>
              <a:t>数据流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10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5.1 state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843558"/>
            <a:ext cx="7836540" cy="3188493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是把组价看成是一个状态机</a:t>
            </a:r>
          </a:p>
          <a:p>
            <a:r>
              <a:rPr lang="zh-CN" altLang="en-US" dirty="0" smtClean="0"/>
              <a:t>通过与用户的交互，实现不同状态，然后渲染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，让用户界面和数据保持一致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里只需更新组件的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，就会重新渲染组件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5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5.2 state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54856"/>
            <a:ext cx="6198964" cy="40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5.3 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1051325"/>
            <a:ext cx="7836540" cy="3188493"/>
          </a:xfrm>
        </p:spPr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的主要区别在于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是不可变的</a:t>
            </a:r>
          </a:p>
          <a:p>
            <a:r>
              <a:rPr kumimoji="1" lang="zh-CN" altLang="en-US" dirty="0" smtClean="0"/>
              <a:t>子组件只能通过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传递数据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1564"/>
            <a:ext cx="7670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5.4 </a:t>
            </a:r>
            <a:r>
              <a:rPr kumimoji="1" lang="zh-CN" altLang="en-US" dirty="0" smtClean="0"/>
              <a:t>默认</a:t>
            </a:r>
            <a:r>
              <a:rPr kumimoji="1" lang="en-US" altLang="zh-CN" dirty="0" smtClean="0"/>
              <a:t>props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可以通过</a:t>
            </a:r>
            <a:r>
              <a:rPr kumimoji="1" lang="en-US" altLang="zh-CN" dirty="0" err="1" smtClean="0"/>
              <a:t>getDefaultProp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方法为</a:t>
            </a:r>
            <a:r>
              <a:rPr kumimoji="1" lang="en-US" altLang="zh-CN" dirty="0" smtClean="0"/>
              <a:t>props</a:t>
            </a:r>
            <a:r>
              <a:rPr kumimoji="1" lang="zh-CN" altLang="en-US" dirty="0" smtClean="0"/>
              <a:t>设置默认值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765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1.2 </a:t>
            </a:r>
            <a:r>
              <a:rPr kumimoji="1" lang="zh-CN" altLang="en-US" dirty="0" smtClean="0"/>
              <a:t>开发前环境准备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zh-CN" altLang="en-US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NPM</a:t>
            </a:r>
            <a:endParaRPr kumimoji="1" lang="zh-CN" altLang="en-US" dirty="0"/>
          </a:p>
          <a:p>
            <a:r>
              <a:rPr kumimoji="1" lang="zh-CN" altLang="en-US" dirty="0" smtClean="0"/>
              <a:t>安装编辑器，比如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ublime</a:t>
            </a:r>
            <a:r>
              <a:rPr kumimoji="1" lang="zh-CN" altLang="en-US" dirty="0" smtClean="0"/>
              <a:t>或者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tom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Webstorm</a:t>
            </a:r>
            <a:endParaRPr kumimoji="1"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05" y="3054299"/>
            <a:ext cx="1572766" cy="15517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88" y="3015450"/>
            <a:ext cx="1833628" cy="1754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22" y="3003798"/>
            <a:ext cx="1790993" cy="16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7.</a:t>
            </a:r>
            <a:r>
              <a:rPr kumimoji="1" lang="zh-CN" altLang="en-US" sz="3600" dirty="0" smtClean="0"/>
              <a:t>表单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5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7.1 </a:t>
            </a:r>
            <a:r>
              <a:rPr kumimoji="1" lang="zh-CN" altLang="en-US" dirty="0" smtClean="0"/>
              <a:t>一个简单的实例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41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52302"/>
            <a:ext cx="6684793" cy="40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7.2 </a:t>
            </a:r>
            <a:r>
              <a:rPr kumimoji="1" lang="zh-CN" altLang="en-US" dirty="0" smtClean="0"/>
              <a:t>再一个简单的实例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42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94133"/>
            <a:ext cx="4782307" cy="40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8.</a:t>
            </a:r>
            <a:r>
              <a:rPr kumimoji="1" lang="zh-CN" altLang="en-US" sz="3600" dirty="0" smtClean="0"/>
              <a:t>事件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8.1 </a:t>
            </a:r>
            <a:r>
              <a:rPr kumimoji="1" lang="zh-CN" altLang="en-US" dirty="0" smtClean="0"/>
              <a:t>合成事件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44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zh-CN" altLang="en-US" dirty="0" smtClean="0"/>
              <a:t>合成事件是浏览器原生事件跨浏览器的封装。</a:t>
            </a:r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中事件处理程序是通过合成事件的实例</a:t>
            </a:r>
            <a:r>
              <a:rPr kumimoji="1" lang="zh-CN" altLang="en-US" dirty="0" smtClean="0"/>
              <a:t>传递</a:t>
            </a:r>
          </a:p>
          <a:p>
            <a:r>
              <a:rPr kumimoji="1" lang="zh-CN" altLang="en-US" dirty="0" smtClean="0"/>
              <a:t>想使用浏览器的原生事件，可以使用</a:t>
            </a:r>
            <a:r>
              <a:rPr kumimoji="1" lang="en-US" altLang="zh-CN" dirty="0" err="1" smtClean="0"/>
              <a:t>nativeEvent</a:t>
            </a:r>
            <a:r>
              <a:rPr kumimoji="1" lang="zh-CN" altLang="en-US" dirty="0" smtClean="0"/>
              <a:t>属性获取</a:t>
            </a:r>
          </a:p>
        </p:txBody>
      </p:sp>
    </p:spTree>
    <p:extLst>
      <p:ext uri="{BB962C8B-B14F-4D97-AF65-F5344CB8AC3E}">
        <p14:creationId xmlns:p14="http://schemas.microsoft.com/office/powerpoint/2010/main" val="19702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 </a:t>
            </a:r>
            <a:r>
              <a:rPr kumimoji="1" lang="zh-CN" altLang="en-US" dirty="0" smtClean="0"/>
              <a:t>支持的事件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45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将事件统一化，使事件在不同的浏览器上有一致的属性</a:t>
            </a:r>
          </a:p>
        </p:txBody>
      </p:sp>
    </p:spTree>
    <p:extLst>
      <p:ext uri="{BB962C8B-B14F-4D97-AF65-F5344CB8AC3E}">
        <p14:creationId xmlns:p14="http://schemas.microsoft.com/office/powerpoint/2010/main" val="35951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剪贴板事件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46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onCopy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onCut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onPaste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0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键盘事件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47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onKeyDown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onKeyPress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onKeyUp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4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8.5</a:t>
            </a:r>
            <a:r>
              <a:rPr kumimoji="1" lang="zh-CN" altLang="en-US" dirty="0" smtClean="0"/>
              <a:t> 焦点事件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48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onFoucs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onBlur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4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8.6</a:t>
            </a:r>
            <a:r>
              <a:rPr kumimoji="1" lang="zh-CN" altLang="en-US" dirty="0" smtClean="0"/>
              <a:t> 表单事件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49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onChange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onInput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onSubmit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1.3 </a:t>
            </a:r>
            <a:r>
              <a:rPr kumimoji="1" lang="zh-CN" altLang="en-US" dirty="0" smtClean="0"/>
              <a:t>初始化项目工程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创建工程文件  （</a:t>
            </a:r>
            <a:r>
              <a:rPr kumimoji="1" lang="en-US" altLang="zh-CN" dirty="0" err="1" smtClean="0"/>
              <a:t>mkdir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app)</a:t>
            </a:r>
            <a:endParaRPr kumimoji="1" lang="zh-CN" altLang="en-US" dirty="0" smtClean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配置文件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83718"/>
            <a:ext cx="6725964" cy="23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8.7</a:t>
            </a:r>
            <a:r>
              <a:rPr kumimoji="1" lang="zh-CN" altLang="en-US" dirty="0" smtClean="0"/>
              <a:t> 鼠标事件一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50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onClick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onContextMenu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onDoubleClick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onDragEnter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onDragEnd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onDragExit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8.8</a:t>
            </a:r>
            <a:r>
              <a:rPr kumimoji="1" lang="zh-CN" altLang="en-US" dirty="0" smtClean="0"/>
              <a:t> 鼠标事件二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51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onDragLeave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onDragOver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onDragStart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onDrop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onMouseEnter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onMouseLeave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6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8.9</a:t>
            </a:r>
            <a:r>
              <a:rPr kumimoji="1" lang="zh-CN" altLang="en-US" dirty="0" smtClean="0"/>
              <a:t> 鼠标事件三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52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onMouseMove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onMouseOut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onMouseOver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onMouseUp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5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8.10</a:t>
            </a:r>
            <a:r>
              <a:rPr kumimoji="1" lang="zh-CN" altLang="en-US" dirty="0" smtClean="0"/>
              <a:t> 触摸事件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53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onTouchCancel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onTouchEnd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onTouchMove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onTouchStart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5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8.11</a:t>
            </a:r>
            <a:r>
              <a:rPr kumimoji="1" lang="zh-CN" altLang="en-US" dirty="0" smtClean="0"/>
              <a:t> 用户界面事件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54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onScroll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4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8.12</a:t>
            </a:r>
            <a:r>
              <a:rPr kumimoji="1" lang="zh-CN" altLang="en-US" dirty="0" smtClean="0"/>
              <a:t> 滚轮事件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55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err="1" smtClean="0"/>
              <a:t>onWheel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5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6050" y="2187708"/>
            <a:ext cx="4301560" cy="466182"/>
          </a:xfrm>
        </p:spPr>
        <p:txBody>
          <a:bodyPr>
            <a:noAutofit/>
          </a:bodyPr>
          <a:lstStyle/>
          <a:p>
            <a:r>
              <a:rPr kumimoji="1" lang="en-US" altLang="zh-CN" sz="3600" dirty="0" smtClean="0"/>
              <a:t>9.React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Ajax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58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9.1 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57</a:t>
            </a:fld>
            <a:endParaRPr kumimoji="1"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23892" y="627534"/>
            <a:ext cx="7836540" cy="3188493"/>
          </a:xfrm>
        </p:spPr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组件的数据可以通过</a:t>
            </a:r>
            <a:r>
              <a:rPr kumimoji="1" lang="en-US" altLang="zh-CN" dirty="0" err="1" smtClean="0"/>
              <a:t>componentDidMount</a:t>
            </a:r>
            <a:r>
              <a:rPr kumimoji="1" lang="zh-CN" altLang="en-US" dirty="0" smtClean="0"/>
              <a:t>方法中的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来获取</a:t>
            </a:r>
          </a:p>
          <a:p>
            <a:r>
              <a:rPr kumimoji="1" lang="zh-CN" altLang="en-US" dirty="0" smtClean="0"/>
              <a:t>当从服务端获取数据将数据存储在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中，用</a:t>
            </a:r>
            <a:r>
              <a:rPr kumimoji="1" lang="en-US" altLang="zh-CN" dirty="0" err="1" smtClean="0"/>
              <a:t>setState</a:t>
            </a:r>
            <a:r>
              <a:rPr kumimoji="1" lang="zh-CN" altLang="en-US" dirty="0" smtClean="0"/>
              <a:t>方法重新渲染</a:t>
            </a:r>
            <a:r>
              <a:rPr kumimoji="1" lang="en-US" altLang="zh-CN" dirty="0" smtClean="0"/>
              <a:t>UI</a:t>
            </a:r>
            <a:endParaRPr kumimoji="1" lang="zh-CN" altLang="en-US" dirty="0" smtClean="0"/>
          </a:p>
          <a:p>
            <a:r>
              <a:rPr kumimoji="1" lang="zh-CN" altLang="en-US" dirty="0" smtClean="0"/>
              <a:t>当使用异步加载数据时，在组件卸载前使用</a:t>
            </a:r>
            <a:r>
              <a:rPr kumimoji="1" lang="en-US" altLang="zh-CN" dirty="0" err="1" smtClean="0"/>
              <a:t>componentWillUnmount</a:t>
            </a:r>
            <a:r>
              <a:rPr kumimoji="1" lang="zh-CN" altLang="en-US" dirty="0" smtClean="0"/>
              <a:t>来取消未完成的请求</a:t>
            </a:r>
          </a:p>
        </p:txBody>
      </p:sp>
    </p:spTree>
    <p:extLst>
      <p:ext uri="{BB962C8B-B14F-4D97-AF65-F5344CB8AC3E}">
        <p14:creationId xmlns:p14="http://schemas.microsoft.com/office/powerpoint/2010/main" val="92122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9.2 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58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777850"/>
            <a:ext cx="768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1.4 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安装依赖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命令语句</a:t>
            </a:r>
          </a:p>
          <a:p>
            <a:pPr lvl="1"/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--save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npm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–save-</a:t>
            </a:r>
            <a:r>
              <a:rPr kumimoji="1" lang="en-US" altLang="zh-CN" dirty="0" err="1"/>
              <a:t>dev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npm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–</a:t>
            </a:r>
            <a:r>
              <a:rPr kumimoji="1" lang="en-US" altLang="zh-CN" dirty="0" smtClean="0"/>
              <a:t>g</a:t>
            </a:r>
          </a:p>
          <a:p>
            <a:r>
              <a:rPr kumimoji="1" lang="zh-CN" altLang="en-US" dirty="0" smtClean="0"/>
              <a:t>安装配置好的依赖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9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93140" y="2177576"/>
            <a:ext cx="3647661" cy="466182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3600" dirty="0"/>
              <a:t>2</a:t>
            </a:r>
            <a:r>
              <a:rPr kumimoji="1" lang="en-US" altLang="zh-CN" sz="3600" dirty="0" smtClean="0"/>
              <a:t>. JSX</a:t>
            </a:r>
            <a:endParaRPr kumimoji="1" lang="zh-CN" altLang="en-US" sz="3300" dirty="0"/>
          </a:p>
        </p:txBody>
      </p:sp>
      <p:grpSp>
        <p:nvGrpSpPr>
          <p:cNvPr id="20" name="组 19"/>
          <p:cNvGrpSpPr/>
          <p:nvPr/>
        </p:nvGrpSpPr>
        <p:grpSpPr>
          <a:xfrm>
            <a:off x="2843808" y="1779662"/>
            <a:ext cx="1282146" cy="1286438"/>
            <a:chOff x="1358350" y="2585002"/>
            <a:chExt cx="1709528" cy="1715250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1378226" y="2585002"/>
              <a:ext cx="0" cy="170307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358350" y="2604882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1364974" y="4274820"/>
              <a:ext cx="1702904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3034750" y="2591187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3041672" y="4089045"/>
              <a:ext cx="6624" cy="21120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副标题 2"/>
          <p:cNvSpPr txBox="1">
            <a:spLocks/>
          </p:cNvSpPr>
          <p:nvPr/>
        </p:nvSpPr>
        <p:spPr>
          <a:xfrm>
            <a:off x="5092065" y="3229470"/>
            <a:ext cx="1985545" cy="3597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38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2.1 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JSX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，一种在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组件内部构建标签的类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语法。</a:t>
            </a:r>
          </a:p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是一种句法变换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.2 JSX</a:t>
            </a:r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执行更快，因为它在编译为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代码后进行了优化</a:t>
            </a:r>
          </a:p>
          <a:p>
            <a:r>
              <a:rPr kumimoji="1" lang="zh-CN" altLang="en-US" dirty="0" smtClean="0"/>
              <a:t>它是类型安全的，在编译过程中就能发现错误</a:t>
            </a:r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编写模板更加简单快速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vivio_H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nvivo_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2F2F2"/>
            </a:gs>
            <a:gs pos="100000">
              <a:srgbClr val="BFBFBF"/>
            </a:gs>
          </a:gsLst>
          <a:lin ang="19800000"/>
        </a:gradFill>
        <a:ln>
          <a:noFill/>
        </a:ln>
        <a:effectLst>
          <a:outerShdw blurRad="25400" dist="38100" dir="5400000" algn="tr" rotWithShape="0">
            <a:srgbClr val="0D0D0D">
              <a:alpha val="25000"/>
            </a:srgbClr>
          </a:outerShdw>
        </a:effectLst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 marL="182880" fontAlgn="auto">
          <a:spcBef>
            <a:spcPts val="0"/>
          </a:spcBef>
          <a:spcAft>
            <a:spcPts val="1500"/>
          </a:spcAft>
          <a:defRPr sz="1400" dirty="0">
            <a:solidFill>
              <a:srgbClr val="595B5A"/>
            </a:solidFill>
            <a:latin typeface="+mn-lt"/>
            <a:ea typeface="+mn-ea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CB26F7983C14C8229D6F6656449F6" ma:contentTypeVersion="0" ma:contentTypeDescription="Create a new document." ma:contentTypeScope="" ma:versionID="14f30280f902d692701391e3e90633ad">
  <xsd:schema xmlns:xsd="http://www.w3.org/2001/XMLSchema" xmlns:xs="http://www.w3.org/2001/XMLSchema" xmlns:p="http://schemas.microsoft.com/office/2006/metadata/properties" xmlns:ns2="6c3ab894-f6e8-4829-8531-ca63601d562f" targetNamespace="http://schemas.microsoft.com/office/2006/metadata/properties" ma:root="true" ma:fieldsID="3c35477466e196e05a607fe80b10c121" ns2:_="">
    <xsd:import namespace="6c3ab894-f6e8-4829-8531-ca63601d56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ab894-f6e8-4829-8531-ca63601d56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c3ab894-f6e8-4829-8531-ca63601d562f">6PV6SNUUEHH3-258-16</_dlc_DocId>
    <_dlc_DocIdUrl xmlns="6c3ab894-f6e8-4829-8531-ca63601d562f">
      <Url>https://portal.envivio.com/marketsegments/Presentations/_layouts/DocIdRedir.aspx?ID=6PV6SNUUEHH3-258-16</Url>
      <Description>6PV6SNUUEHH3-258-16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0CE5685-3267-42DA-B8AB-0340C0D0F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3ab894-f6e8-4829-8531-ca63601d56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63AC9C-8A95-4C47-BC87-D599F10A73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D3B6D5-5E30-47DF-9E93-E62E8ACAC833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c3ab894-f6e8-4829-8531-ca63601d562f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D366F48-4D7A-4603-997F-7FC9949920C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Envivio corporate 2012</Template>
  <TotalTime>15684</TotalTime>
  <Words>1296</Words>
  <Application>Microsoft Office PowerPoint</Application>
  <PresentationFormat>全屏显示(16:9)</PresentationFormat>
  <Paragraphs>279</Paragraphs>
  <Slides>58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Lucida Grande</vt:lpstr>
      <vt:lpstr>ＭＳ Ｐゴシック</vt:lpstr>
      <vt:lpstr>冬青黑体简体中文 W3</vt:lpstr>
      <vt:lpstr>宋体</vt:lpstr>
      <vt:lpstr>微软雅黑</vt:lpstr>
      <vt:lpstr>Arial</vt:lpstr>
      <vt:lpstr>Calibri</vt:lpstr>
      <vt:lpstr>Wingdings</vt:lpstr>
      <vt:lpstr>envivio_HD</vt:lpstr>
      <vt:lpstr>PowerPoint 演示文稿</vt:lpstr>
      <vt:lpstr>1.1 什么是React</vt:lpstr>
      <vt:lpstr>1.2 React的优势</vt:lpstr>
      <vt:lpstr>1.2 开发前环境准备</vt:lpstr>
      <vt:lpstr>1.3 初始化项目工程</vt:lpstr>
      <vt:lpstr>1.4 NPM安装依赖</vt:lpstr>
      <vt:lpstr>2. JSX</vt:lpstr>
      <vt:lpstr>2.1 什么是JSX</vt:lpstr>
      <vt:lpstr>2.2 JSX优点</vt:lpstr>
      <vt:lpstr>2.3 如何使用JSX</vt:lpstr>
      <vt:lpstr>2.4 独立文件</vt:lpstr>
      <vt:lpstr>2.5 JavaScript表达式</vt:lpstr>
      <vt:lpstr>2.6 样式</vt:lpstr>
      <vt:lpstr>2.7 注释</vt:lpstr>
      <vt:lpstr>2.8 数组</vt:lpstr>
      <vt:lpstr>2.9 HTML标签vs.React组件</vt:lpstr>
      <vt:lpstr>2.10 非DOM属性</vt:lpstr>
      <vt:lpstr>3.组件</vt:lpstr>
      <vt:lpstr>3.1 组件示例</vt:lpstr>
      <vt:lpstr>3.2 向组件传递参数</vt:lpstr>
      <vt:lpstr>3.3 复合组件</vt:lpstr>
      <vt:lpstr>4.组件的生命周期</vt:lpstr>
      <vt:lpstr>4.1 React生命周期</vt:lpstr>
      <vt:lpstr>4.2 简单示例</vt:lpstr>
      <vt:lpstr>4.3 getDefaultProps</vt:lpstr>
      <vt:lpstr>4.4 getInitialState()</vt:lpstr>
      <vt:lpstr>4.5 componentWillMount</vt:lpstr>
      <vt:lpstr>4.6 render</vt:lpstr>
      <vt:lpstr>4.7 componentDidMount</vt:lpstr>
      <vt:lpstr>4.8 componentWillReceiveProps</vt:lpstr>
      <vt:lpstr>4.9 shouldComponentUpdate</vt:lpstr>
      <vt:lpstr>4.10 componentWillUpdate</vt:lpstr>
      <vt:lpstr>4.11 componentDidUpdate</vt:lpstr>
      <vt:lpstr>4.12 componentWillUnmount</vt:lpstr>
      <vt:lpstr>5.数据流</vt:lpstr>
      <vt:lpstr>5.1 state</vt:lpstr>
      <vt:lpstr>5.2 state</vt:lpstr>
      <vt:lpstr>5.3 使用props</vt:lpstr>
      <vt:lpstr>5.4 默认props</vt:lpstr>
      <vt:lpstr>7.表单</vt:lpstr>
      <vt:lpstr>7.1 一个简单的实例</vt:lpstr>
      <vt:lpstr>7.2 再一个简单的实例</vt:lpstr>
      <vt:lpstr>8.事件</vt:lpstr>
      <vt:lpstr>8.1 合成事件</vt:lpstr>
      <vt:lpstr>8.2 支持的事件</vt:lpstr>
      <vt:lpstr>8.3 剪贴板事件</vt:lpstr>
      <vt:lpstr>8.4 键盘事件</vt:lpstr>
      <vt:lpstr>8.5 焦点事件</vt:lpstr>
      <vt:lpstr>8.6 表单事件</vt:lpstr>
      <vt:lpstr>8.7 鼠标事件一</vt:lpstr>
      <vt:lpstr>8.8 鼠标事件二</vt:lpstr>
      <vt:lpstr>8.9 鼠标事件三</vt:lpstr>
      <vt:lpstr>8.10 触摸事件</vt:lpstr>
      <vt:lpstr>8.11 用户界面事件</vt:lpstr>
      <vt:lpstr>8.12 滚轮事件</vt:lpstr>
      <vt:lpstr>9.React Ajax</vt:lpstr>
      <vt:lpstr>9.1 React Ajax</vt:lpstr>
      <vt:lpstr>9.2 React Ajax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4Caster G4 Customer Deck</dc:title>
  <dc:creator>cberson</dc:creator>
  <cp:lastModifiedBy>User</cp:lastModifiedBy>
  <cp:revision>681</cp:revision>
  <dcterms:created xsi:type="dcterms:W3CDTF">2012-06-09T02:18:37Z</dcterms:created>
  <dcterms:modified xsi:type="dcterms:W3CDTF">2016-08-17T01:14:30Z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0x0101005FDCB26F7983C14C8229D6F6656449F6</vt:lpwstr>
  </property>
  <property fmtid="{D5CDD505-2E9C-101B-9397-08002B2CF9AE}" pid="3" name="_dlc_DocIdItemGuid">
    <vt:lpwstr>bcbcc4b4-3292-4cb9-8673-0f82d480d5a6</vt:lpwstr>
  </property>
  <property fmtid="{D5CDD505-2E9C-101B-9397-08002B2CF9AE}" pid="4" name="Order">
    <vt:r8>700</vt:r8>
  </property>
</Properties>
</file>