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7" r:id="rId4"/>
    <p:sldId id="258" r:id="rId5"/>
    <p:sldId id="259" r:id="rId6"/>
    <p:sldId id="273" r:id="rId7"/>
    <p:sldId id="260" r:id="rId8"/>
    <p:sldId id="270" r:id="rId9"/>
    <p:sldId id="271" r:id="rId10"/>
    <p:sldId id="261" r:id="rId11"/>
    <p:sldId id="269" r:id="rId12"/>
    <p:sldId id="267" r:id="rId13"/>
    <p:sldId id="268" r:id="rId14"/>
    <p:sldId id="266" r:id="rId15"/>
    <p:sldId id="272" r:id="rId16"/>
    <p:sldId id="274" r:id="rId17"/>
    <p:sldId id="275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7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microsoft.com/office/2007/relationships/hdphoto" Target="../media/hdphoto2.wdp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C0ED-68A4-44C9-A32F-551E3F28B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Sarcasm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DCFD-81E5-4662-B16E-59EC0F323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922903"/>
          </a:xfrm>
        </p:spPr>
        <p:txBody>
          <a:bodyPr/>
          <a:lstStyle/>
          <a:p>
            <a:r>
              <a:rPr lang="en-IN" dirty="0"/>
              <a:t>Nihar Patel (160110116033)</a:t>
            </a:r>
          </a:p>
          <a:p>
            <a:r>
              <a:rPr lang="en-IN" dirty="0"/>
              <a:t>Pooja Suthar (160110116051)</a:t>
            </a:r>
          </a:p>
          <a:p>
            <a:endParaRPr lang="en-IN" dirty="0"/>
          </a:p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Miral</a:t>
            </a:r>
            <a:r>
              <a:rPr lang="en-IN" dirty="0"/>
              <a:t> Patel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6383-8A71-4E39-AA1D-353F8407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70" y="0"/>
            <a:ext cx="2677819" cy="14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9661-4D48-4ED8-B17F-E61D4AC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2F92-C842-41C8-B691-B5034099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are the metrics generally used to analyse the performance of the model:</a:t>
            </a:r>
          </a:p>
          <a:p>
            <a:pPr lvl="1"/>
            <a:r>
              <a:rPr lang="en-IN" dirty="0"/>
              <a:t>Accuracy</a:t>
            </a:r>
          </a:p>
          <a:p>
            <a:pPr lvl="1"/>
            <a:r>
              <a:rPr lang="en-IN" dirty="0"/>
              <a:t>F1 score</a:t>
            </a:r>
          </a:p>
          <a:p>
            <a:pPr lvl="1"/>
            <a:r>
              <a:rPr lang="en-IN" dirty="0"/>
              <a:t>Precision</a:t>
            </a:r>
          </a:p>
          <a:p>
            <a:pPr lvl="1"/>
            <a:r>
              <a:rPr lang="en-IN" dirty="0"/>
              <a:t>Recall</a:t>
            </a:r>
          </a:p>
          <a:p>
            <a:pPr lvl="1"/>
            <a:endParaRPr lang="en-IN" dirty="0"/>
          </a:p>
          <a:p>
            <a:r>
              <a:rPr lang="en-IN" dirty="0"/>
              <a:t>Using these we can compare our module’s performance with the existing results in the published research papers.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08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F5D-5FCE-4C90-90F8-B21E8A1B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8BE7-010E-4204-A7C9-D2693AEB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Flask micro web-framework to deploy the machine learning model.</a:t>
            </a:r>
          </a:p>
          <a:p>
            <a:r>
              <a:rPr lang="en-IN" dirty="0"/>
              <a:t>Light-weight framework, good for minimal web applications.</a:t>
            </a:r>
          </a:p>
          <a:p>
            <a:r>
              <a:rPr lang="en-IN" dirty="0"/>
              <a:t>Process:</a:t>
            </a:r>
          </a:p>
          <a:p>
            <a:pPr lvl="1"/>
            <a:r>
              <a:rPr lang="en-IN" dirty="0"/>
              <a:t>Save the machine learning model as a pickle file.</a:t>
            </a:r>
          </a:p>
          <a:p>
            <a:pPr lvl="1"/>
            <a:r>
              <a:rPr lang="en-IN" dirty="0"/>
              <a:t>Flask can process http requests using pickle object.</a:t>
            </a:r>
          </a:p>
        </p:txBody>
      </p:sp>
    </p:spTree>
    <p:extLst>
      <p:ext uri="{BB962C8B-B14F-4D97-AF65-F5344CB8AC3E}">
        <p14:creationId xmlns:p14="http://schemas.microsoft.com/office/powerpoint/2010/main" val="163030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30E6-D2DC-41AB-9756-4E407EBE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comparison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5EC8EC5C-1771-4CFC-9F75-7FDDBEC5D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484" y="1714500"/>
            <a:ext cx="7723031" cy="5011763"/>
          </a:xfrm>
        </p:spPr>
      </p:pic>
    </p:spTree>
    <p:extLst>
      <p:ext uri="{BB962C8B-B14F-4D97-AF65-F5344CB8AC3E}">
        <p14:creationId xmlns:p14="http://schemas.microsoft.com/office/powerpoint/2010/main" val="213669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85C225-E3F5-46A3-8D1C-E1CB718E4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868" y="1468401"/>
            <a:ext cx="7412264" cy="3921198"/>
          </a:xfrm>
        </p:spPr>
      </p:pic>
    </p:spTree>
    <p:extLst>
      <p:ext uri="{BB962C8B-B14F-4D97-AF65-F5344CB8AC3E}">
        <p14:creationId xmlns:p14="http://schemas.microsoft.com/office/powerpoint/2010/main" val="192198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1AF1-6337-4C8C-9887-8123129A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C62B781-D42A-4FE5-BD98-3BB645984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07524"/>
            <a:ext cx="10044030" cy="3292125"/>
          </a:xfrm>
        </p:spPr>
      </p:pic>
    </p:spTree>
    <p:extLst>
      <p:ext uri="{BB962C8B-B14F-4D97-AF65-F5344CB8AC3E}">
        <p14:creationId xmlns:p14="http://schemas.microsoft.com/office/powerpoint/2010/main" val="239038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7AC8-D3FF-D342-A1B7-6A0EF0E9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13691D-DA4C-9F43-81EE-F77B5B8D3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81" y="2120900"/>
            <a:ext cx="8216187" cy="4051300"/>
          </a:xfrm>
        </p:spPr>
      </p:pic>
    </p:spTree>
    <p:extLst>
      <p:ext uri="{BB962C8B-B14F-4D97-AF65-F5344CB8AC3E}">
        <p14:creationId xmlns:p14="http://schemas.microsoft.com/office/powerpoint/2010/main" val="296749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C2F0-2CCA-F441-B1C8-31508801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A6BAE7-9AB6-F14F-A958-67075ABA8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794000"/>
            <a:ext cx="9900533" cy="3579368"/>
          </a:xfrm>
        </p:spPr>
      </p:pic>
    </p:spTree>
    <p:extLst>
      <p:ext uri="{BB962C8B-B14F-4D97-AF65-F5344CB8AC3E}">
        <p14:creationId xmlns:p14="http://schemas.microsoft.com/office/powerpoint/2010/main" val="407712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6621-5A9C-FC4D-BDEA-1947FF33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COMPARISON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EAFFAB-AF07-634A-AA68-2A283A1A2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10" y="2542354"/>
            <a:ext cx="10626247" cy="2352539"/>
          </a:xfrm>
        </p:spPr>
      </p:pic>
    </p:spTree>
    <p:extLst>
      <p:ext uri="{BB962C8B-B14F-4D97-AF65-F5344CB8AC3E}">
        <p14:creationId xmlns:p14="http://schemas.microsoft.com/office/powerpoint/2010/main" val="128401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751E-50FF-480F-A3EC-C812D09E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EFC7-8FE4-4ADC-B5D2-4FE8BBE9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[1] </a:t>
            </a:r>
            <a:r>
              <a:rPr lang="en-IN" sz="1800" dirty="0" err="1"/>
              <a:t>Lohita</a:t>
            </a:r>
            <a:r>
              <a:rPr lang="en-IN" sz="1800" dirty="0"/>
              <a:t> </a:t>
            </a:r>
            <a:r>
              <a:rPr lang="en-IN" sz="1800" dirty="0" err="1"/>
              <a:t>Sivaprakasam</a:t>
            </a:r>
            <a:r>
              <a:rPr lang="en-IN" sz="1800" dirty="0"/>
              <a:t>, </a:t>
            </a:r>
            <a:r>
              <a:rPr lang="en-IN" sz="1800" dirty="0" err="1"/>
              <a:t>Aarthe</a:t>
            </a:r>
            <a:r>
              <a:rPr lang="en-IN" sz="1800" dirty="0"/>
              <a:t> Jayaprakash “A Study on Sarcasm Detection Algorithms” in  International Journal of Engineering Technology Science and Research, Volume 4, Issue 9, September 2017.</a:t>
            </a:r>
          </a:p>
          <a:p>
            <a:pPr marL="0" indent="0">
              <a:buNone/>
            </a:pPr>
            <a:r>
              <a:rPr lang="en-IN" sz="1800" dirty="0"/>
              <a:t>[2] </a:t>
            </a:r>
            <a:r>
              <a:rPr lang="en-IN" sz="1800" dirty="0" err="1"/>
              <a:t>Dr.</a:t>
            </a:r>
            <a:r>
              <a:rPr lang="en-IN" sz="1800" dirty="0"/>
              <a:t> </a:t>
            </a:r>
            <a:r>
              <a:rPr lang="en-IN" sz="1800" dirty="0" err="1"/>
              <a:t>Vadivu</a:t>
            </a:r>
            <a:r>
              <a:rPr lang="en-IN" sz="1800" dirty="0"/>
              <a:t> G, Sindhu Chandra </a:t>
            </a:r>
            <a:r>
              <a:rPr lang="en-IN" sz="1800" dirty="0" err="1"/>
              <a:t>Sekharan</a:t>
            </a:r>
            <a:r>
              <a:rPr lang="en-IN" sz="1800" dirty="0"/>
              <a:t> “A Comprehensive Study on Sarcasm Detection Techniques in Sentiment Analysis” in ResearchGate publication 325843750, June 2018.</a:t>
            </a:r>
          </a:p>
          <a:p>
            <a:pPr marL="0" indent="0">
              <a:buNone/>
            </a:pPr>
            <a:r>
              <a:rPr lang="en-IN" sz="1800" dirty="0"/>
              <a:t>[3] Mikhail </a:t>
            </a:r>
            <a:r>
              <a:rPr lang="en-IN" sz="1800" dirty="0" err="1"/>
              <a:t>Khodak</a:t>
            </a:r>
            <a:r>
              <a:rPr lang="en-IN" sz="1800" dirty="0"/>
              <a:t>, Nikunj </a:t>
            </a:r>
            <a:r>
              <a:rPr lang="en-IN" sz="1800" dirty="0" err="1"/>
              <a:t>Saunshi</a:t>
            </a:r>
            <a:r>
              <a:rPr lang="en-IN" sz="1800" dirty="0"/>
              <a:t>, Kiran </a:t>
            </a:r>
            <a:r>
              <a:rPr lang="en-IN" sz="1800" dirty="0" err="1"/>
              <a:t>Vodrahalli</a:t>
            </a:r>
            <a:r>
              <a:rPr lang="en-IN" sz="1800" dirty="0"/>
              <a:t> “A Large Self-Annotated Corpus for Sarcasm” , Princeton University, October 2017.</a:t>
            </a:r>
          </a:p>
          <a:p>
            <a:pPr marL="0" indent="0">
              <a:buNone/>
            </a:pPr>
            <a:r>
              <a:rPr lang="en-IN" sz="1800" dirty="0"/>
              <a:t>[4] Erik Cambria, Roger Zimmermann, Rada </a:t>
            </a:r>
            <a:r>
              <a:rPr lang="en-IN" sz="1800" dirty="0" err="1"/>
              <a:t>Mihalcea</a:t>
            </a:r>
            <a:r>
              <a:rPr lang="en-IN" sz="1800" dirty="0"/>
              <a:t> “ Contextual Sarcasm Detection in online discussion </a:t>
            </a:r>
            <a:r>
              <a:rPr lang="en-IN" sz="1800" dirty="0" err="1"/>
              <a:t>formus</a:t>
            </a:r>
            <a:r>
              <a:rPr lang="en-IN" sz="1800" dirty="0"/>
              <a:t>”, National University of Singapore, May 2018.</a:t>
            </a:r>
          </a:p>
          <a:p>
            <a:pPr marL="0" indent="0">
              <a:buNone/>
            </a:pPr>
            <a:r>
              <a:rPr lang="en-IN" sz="1800" dirty="0"/>
              <a:t>[5] Aditya Joshi, </a:t>
            </a:r>
            <a:r>
              <a:rPr lang="en-IN" sz="1800" dirty="0" err="1"/>
              <a:t>Pushpak</a:t>
            </a:r>
            <a:r>
              <a:rPr lang="en-IN" sz="1800" dirty="0"/>
              <a:t> Bhattacharyya, Mark Carman “ Automatic Sarcasm Detection: A survey”, IIT Bombay, 2017.</a:t>
            </a:r>
          </a:p>
          <a:p>
            <a:pPr marL="0" indent="0">
              <a:buNone/>
            </a:pPr>
            <a:r>
              <a:rPr lang="en-IN" sz="1800" dirty="0"/>
              <a:t>[6] </a:t>
            </a:r>
            <a:r>
              <a:rPr lang="en-IN" sz="1800" dirty="0" err="1"/>
              <a:t>Meishan</a:t>
            </a:r>
            <a:r>
              <a:rPr lang="en-IN" sz="1800" dirty="0"/>
              <a:t> Zhang,</a:t>
            </a:r>
            <a:r>
              <a:rPr lang="en-IN" dirty="0"/>
              <a:t> </a:t>
            </a:r>
            <a:r>
              <a:rPr lang="en-IN" sz="1800" dirty="0"/>
              <a:t>Yue Zhang, </a:t>
            </a:r>
            <a:r>
              <a:rPr lang="en-IN" sz="1800" dirty="0" err="1"/>
              <a:t>Guohong</a:t>
            </a:r>
            <a:r>
              <a:rPr lang="en-IN" sz="1800" dirty="0"/>
              <a:t> Fu “Sarcasm Detection Using Deep Neural Network”, Singapore University of Technology.   </a:t>
            </a:r>
          </a:p>
        </p:txBody>
      </p:sp>
    </p:spTree>
    <p:extLst>
      <p:ext uri="{BB962C8B-B14F-4D97-AF65-F5344CB8AC3E}">
        <p14:creationId xmlns:p14="http://schemas.microsoft.com/office/powerpoint/2010/main" val="331370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3350-03A9-4297-A4AF-D768144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478F-CB79-4D04-BB3E-4DAC5F1F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[7] </a:t>
            </a:r>
            <a:r>
              <a:rPr lang="en-IN" dirty="0" err="1"/>
              <a:t>Pushpak</a:t>
            </a:r>
            <a:r>
              <a:rPr lang="en-IN" dirty="0"/>
              <a:t> Bhattacharyya “Sarcasm Detection: A Computational and Cognitive Study”,  IIT Patna, Jan 2018.</a:t>
            </a:r>
          </a:p>
          <a:p>
            <a:pPr marL="0" indent="0">
              <a:buNone/>
            </a:pPr>
            <a:r>
              <a:rPr lang="en-IN" dirty="0"/>
              <a:t>[8] Ravinder Ahuja, Shantanu Bansal, </a:t>
            </a:r>
            <a:r>
              <a:rPr lang="en-IN" dirty="0" err="1"/>
              <a:t>Shuvam</a:t>
            </a:r>
            <a:r>
              <a:rPr lang="en-IN" dirty="0"/>
              <a:t> Prakash, </a:t>
            </a:r>
            <a:r>
              <a:rPr lang="en-IN" dirty="0" err="1"/>
              <a:t>Alish</a:t>
            </a:r>
            <a:r>
              <a:rPr lang="en-IN" dirty="0"/>
              <a:t> </a:t>
            </a:r>
            <a:r>
              <a:rPr lang="en-IN" dirty="0" err="1"/>
              <a:t>Banga</a:t>
            </a:r>
            <a:r>
              <a:rPr lang="en-IN" dirty="0"/>
              <a:t> “Comparative Study on Different Sarcasm Detection Algorithms based on Behavioural Approach”, International Conference on Advances in Computing and Communication(ICACC-2018).   </a:t>
            </a:r>
          </a:p>
          <a:p>
            <a:pPr marL="0" indent="0">
              <a:buNone/>
            </a:pPr>
            <a:r>
              <a:rPr lang="en-IN" dirty="0"/>
              <a:t>[9] Ashwin Bhatt, Yash </a:t>
            </a:r>
            <a:r>
              <a:rPr lang="en-IN" dirty="0" err="1"/>
              <a:t>Bhalgat</a:t>
            </a:r>
            <a:r>
              <a:rPr lang="en-IN" dirty="0"/>
              <a:t>, Kalpesh Patil, Navjot Singh “Sarcasm Detection in tweets”, May 2017.</a:t>
            </a:r>
          </a:p>
          <a:p>
            <a:pPr marL="0" indent="0">
              <a:buNone/>
            </a:pPr>
            <a:r>
              <a:rPr lang="en-IN" dirty="0"/>
              <a:t>[10] Samuel </a:t>
            </a:r>
            <a:r>
              <a:rPr lang="en-IN" dirty="0" err="1"/>
              <a:t>Albanie</a:t>
            </a:r>
            <a:r>
              <a:rPr lang="en-IN" dirty="0"/>
              <a:t>, “Sarcasm detection: bolstering lexical features with contextual clues”, University of Dublin, Trinity College</a:t>
            </a:r>
            <a:r>
              <a:rPr lang="en-IN"/>
              <a:t>, September 2013.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3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F8F4-9698-4299-A332-DC70DC4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E24C-41BD-4976-AE06-DBFBE61E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has been a lot of increase in opinionated textual data in social media.</a:t>
            </a:r>
          </a:p>
          <a:p>
            <a:r>
              <a:rPr lang="en-IN" dirty="0"/>
              <a:t>Large product-based companies use sentiment analysis to analyse these opinionated text.</a:t>
            </a:r>
          </a:p>
          <a:p>
            <a:r>
              <a:rPr lang="en-IN" dirty="0"/>
              <a:t>Now, sarcastic texts have the opposite meaning of what you actually write.</a:t>
            </a:r>
          </a:p>
          <a:p>
            <a:r>
              <a:rPr lang="en-IN" dirty="0"/>
              <a:t>Sarcasm Detection is one of the major problems faced in sentiment analysis.</a:t>
            </a:r>
          </a:p>
          <a:p>
            <a:r>
              <a:rPr lang="en-IN" dirty="0"/>
              <a:t>Our project aims to detect this “sarcasm” in the text.</a:t>
            </a:r>
          </a:p>
        </p:txBody>
      </p:sp>
    </p:spTree>
    <p:extLst>
      <p:ext uri="{BB962C8B-B14F-4D97-AF65-F5344CB8AC3E}">
        <p14:creationId xmlns:p14="http://schemas.microsoft.com/office/powerpoint/2010/main" val="181185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0233-D599-4E47-9017-AEFC3026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89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8B418-62BC-4A5A-9531-AE2B7FF9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3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Basic phases/modules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F40BA38-2707-4D23-833A-C9A605292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1" y="129904"/>
            <a:ext cx="3911512" cy="65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3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89EB-6E19-4ACA-A5FF-2FCC88F8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FCEF-45B1-43A4-9BE4-AEEF9BED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the data pre-processing steps suggested by the research papers: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Tokenization: Sentence and phrases are tokenized into words.</a:t>
            </a:r>
            <a:r>
              <a:rPr lang="en-IN" baseline="30000" dirty="0"/>
              <a:t>[2]                                           </a:t>
            </a:r>
          </a:p>
          <a:p>
            <a:pPr lvl="1"/>
            <a:r>
              <a:rPr lang="en-IN" dirty="0"/>
              <a:t>Stop word removal: Remove stop words(a, an, the, etc)</a:t>
            </a:r>
            <a:r>
              <a:rPr lang="en-IN" baseline="30000" dirty="0"/>
              <a:t>[2]</a:t>
            </a:r>
          </a:p>
          <a:p>
            <a:pPr lvl="1"/>
            <a:r>
              <a:rPr lang="en-IN" dirty="0"/>
              <a:t>Stemming and Lemmatization: Converting words into their root words</a:t>
            </a:r>
            <a:r>
              <a:rPr lang="en-IN" baseline="30000" dirty="0"/>
              <a:t>[2]</a:t>
            </a:r>
          </a:p>
          <a:p>
            <a:pPr lvl="1"/>
            <a:r>
              <a:rPr lang="en-IN" strike="sngStrike" dirty="0"/>
              <a:t>P-O-S tagging: Parts of speech tagging(noun, verb, adjective, etc)</a:t>
            </a:r>
            <a:r>
              <a:rPr lang="en-IN" strike="sngStrike" baseline="30000" dirty="0"/>
              <a:t>[2]</a:t>
            </a:r>
            <a:endParaRPr lang="en-IN" strike="sngStrike" dirty="0"/>
          </a:p>
          <a:p>
            <a:pPr lvl="1"/>
            <a:endParaRPr lang="en-IN" dirty="0"/>
          </a:p>
          <a:p>
            <a:pPr lvl="1"/>
            <a:r>
              <a:rPr lang="en-IN" dirty="0"/>
              <a:t>Removing </a:t>
            </a:r>
            <a:r>
              <a:rPr lang="en-IN" dirty="0" err="1"/>
              <a:t>urls</a:t>
            </a:r>
            <a:r>
              <a:rPr lang="en-IN" baseline="30000" dirty="0"/>
              <a:t>[1]</a:t>
            </a:r>
            <a:endParaRPr lang="en-IN" dirty="0"/>
          </a:p>
          <a:p>
            <a:pPr lvl="1"/>
            <a:r>
              <a:rPr lang="en-IN" strike="sngStrike" dirty="0"/>
              <a:t>Removing hashtags</a:t>
            </a:r>
            <a:r>
              <a:rPr lang="en-IN" strike="sngStrike" baseline="30000" dirty="0"/>
              <a:t>[1]</a:t>
            </a:r>
            <a:endParaRPr lang="en-IN" strike="sngStrike" dirty="0"/>
          </a:p>
          <a:p>
            <a:pPr lvl="1"/>
            <a:r>
              <a:rPr lang="en-IN" dirty="0"/>
              <a:t> Removing user mentions(@---)</a:t>
            </a:r>
            <a:r>
              <a:rPr lang="en-IN" baseline="30000" dirty="0"/>
              <a:t>[1]</a:t>
            </a:r>
            <a:r>
              <a:rPr lang="en-IN" dirty="0"/>
              <a:t> </a:t>
            </a:r>
          </a:p>
          <a:p>
            <a:pPr marL="274320" lvl="1" indent="0">
              <a:buNone/>
            </a:pPr>
            <a:r>
              <a:rPr lang="en-IN" dirty="0"/>
              <a:t> </a:t>
            </a:r>
          </a:p>
          <a:p>
            <a:pPr lvl="1"/>
            <a:endParaRPr lang="en-IN" baseline="30000" dirty="0"/>
          </a:p>
          <a:p>
            <a:pPr lvl="1"/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417772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98E9-97E3-4532-B34D-9E497F21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6734-60A9-40E9-8F5B-7A00FA06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the features described in the research papers can be broadly classified in following 4 categories: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Text-expression based features (exclamations, interjections)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Emotion-based features (bigrams, Sentiment score)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Familiarity-based features (repeating letters)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Contrast-based features (Polarity-flip) </a:t>
            </a:r>
          </a:p>
          <a:p>
            <a:r>
              <a:rPr lang="en-IN" dirty="0"/>
              <a:t>Sometimes single features exceed performance of multiple features (</a:t>
            </a:r>
            <a:r>
              <a:rPr lang="en-IN" dirty="0" err="1"/>
              <a:t>eg.</a:t>
            </a:r>
            <a:r>
              <a:rPr lang="en-IN" dirty="0"/>
              <a:t> Negative word count in SVM)</a:t>
            </a:r>
            <a:r>
              <a:rPr lang="en-IN" baseline="30000" dirty="0"/>
              <a:t>[3]</a:t>
            </a:r>
            <a:r>
              <a:rPr lang="en-IN" dirty="0"/>
              <a:t>.</a:t>
            </a:r>
          </a:p>
          <a:p>
            <a:r>
              <a:rPr lang="en-IN" dirty="0"/>
              <a:t>Also, contrast-based features give consistent results for all classifiers.</a:t>
            </a:r>
            <a:r>
              <a:rPr lang="en-IN" baseline="30000" dirty="0"/>
              <a:t>[2]</a:t>
            </a:r>
            <a:endParaRPr lang="en-IN" dirty="0"/>
          </a:p>
          <a:p>
            <a:r>
              <a:rPr lang="en-IN" dirty="0"/>
              <a:t>So, we need to use multiple features with different classifiers which gives the best result.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2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59B5-DC59-834A-9EAB-8326F9F4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59F4-0925-2440-B18E-7D6E72DB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mention count</a:t>
            </a:r>
          </a:p>
          <a:p>
            <a:r>
              <a:rPr lang="en-US"/>
              <a:t>Punctuation (exclamation, ellipses,question marks)</a:t>
            </a:r>
          </a:p>
          <a:p>
            <a:r>
              <a:rPr lang="en-US"/>
              <a:t>Emoji sentiment </a:t>
            </a:r>
          </a:p>
          <a:p>
            <a:r>
              <a:rPr lang="en-US"/>
              <a:t>Unigrams,bigrams,trigrams</a:t>
            </a:r>
          </a:p>
          <a:p>
            <a:r>
              <a:rPr lang="en-US"/>
              <a:t>Hashtag polarity</a:t>
            </a:r>
          </a:p>
          <a:p>
            <a:r>
              <a:rPr lang="en-US"/>
              <a:t>Polarity flip(positive words and negative words)</a:t>
            </a:r>
          </a:p>
          <a:p>
            <a:r>
              <a:rPr lang="en-US"/>
              <a:t>Intensifier count</a:t>
            </a:r>
          </a:p>
          <a:p>
            <a:r>
              <a:rPr lang="en-US"/>
              <a:t>Interjection count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B0C8-8E22-4B00-9F05-BDEF4D7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D680-9A0D-4C0D-88FE-418B098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the classifiers discussed in the research papers:</a:t>
            </a:r>
          </a:p>
          <a:p>
            <a:pPr lvl="1"/>
            <a:r>
              <a:rPr lang="en-IN" dirty="0"/>
              <a:t>Naïve Bayes</a:t>
            </a:r>
          </a:p>
          <a:p>
            <a:pPr lvl="1"/>
            <a:r>
              <a:rPr lang="en-IN" dirty="0"/>
              <a:t>Support Vector Machine (SVM)</a:t>
            </a:r>
          </a:p>
          <a:p>
            <a:pPr lvl="1"/>
            <a:endParaRPr lang="en-IN" dirty="0"/>
          </a:p>
          <a:p>
            <a:r>
              <a:rPr lang="en-IN" dirty="0"/>
              <a:t>SVM and Neural Networks are found to give generally better results.</a:t>
            </a:r>
            <a:r>
              <a:rPr lang="en-IN" baseline="30000" dirty="0"/>
              <a:t>[1]</a:t>
            </a:r>
          </a:p>
          <a:p>
            <a:endParaRPr lang="en-IN" baseline="30000" dirty="0"/>
          </a:p>
          <a:p>
            <a:r>
              <a:rPr lang="en-IN" dirty="0"/>
              <a:t>No research paper provides proper </a:t>
            </a:r>
            <a:r>
              <a:rPr lang="en-IN" dirty="0" err="1"/>
              <a:t>comparision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21976-8517-4B77-B3D2-680DC482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Classifiers Comparison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6DB665-F550-456F-B13C-D6243E83A7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48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61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3406B-94A4-44CB-9792-37A1AE70C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220" y="803062"/>
            <a:ext cx="8977559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685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Wood Type</vt:lpstr>
      <vt:lpstr>Sarcasm detection</vt:lpstr>
      <vt:lpstr>Definition</vt:lpstr>
      <vt:lpstr>Basic phases/modules</vt:lpstr>
      <vt:lpstr>Data pre-processing</vt:lpstr>
      <vt:lpstr>Feature extraction</vt:lpstr>
      <vt:lpstr>FEATURE LIST</vt:lpstr>
      <vt:lpstr>Classifiers</vt:lpstr>
      <vt:lpstr>Classifiers Comparison</vt:lpstr>
      <vt:lpstr>PowerPoint Presentation</vt:lpstr>
      <vt:lpstr>Result analysis</vt:lpstr>
      <vt:lpstr>Deployment</vt:lpstr>
      <vt:lpstr>Research paper comparison</vt:lpstr>
      <vt:lpstr>PowerPoint Presentation</vt:lpstr>
      <vt:lpstr>timeline</vt:lpstr>
      <vt:lpstr>TIMELINE</vt:lpstr>
      <vt:lpstr>RESULT </vt:lpstr>
      <vt:lpstr>RESULT COMPARISON 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detection</dc:title>
  <dc:creator>Nihar Patel</dc:creator>
  <cp:lastModifiedBy>Unknown User</cp:lastModifiedBy>
  <cp:revision>5</cp:revision>
  <dcterms:created xsi:type="dcterms:W3CDTF">2019-10-09T04:13:14Z</dcterms:created>
  <dcterms:modified xsi:type="dcterms:W3CDTF">2020-03-05T07:28:48Z</dcterms:modified>
</cp:coreProperties>
</file>