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3978275"/>
            <a:ext cx="9144000" cy="1928772"/>
          </a:xfrm>
          <a:solidFill>
            <a:schemeClr val="tx2">
              <a:alpha val="80000"/>
            </a:schemeClr>
          </a:solidFill>
        </p:spPr>
        <p:txBody>
          <a:bodyPr vert="horz" wrap="square" lIns="457200" tIns="457200" rIns="457200" bIns="457200" rtlCol="0" anchor="ctr" anchorCtr="0">
            <a:noAutofit/>
          </a:bodyPr>
          <a:lstStyle>
            <a:lvl1pPr>
              <a:defRPr lang="en-US" sz="4400" dirty="0">
                <a:solidFill>
                  <a:schemeClr val="bg1"/>
                </a:solidFill>
                <a:latin typeface="+mj-lt"/>
                <a:cs typeface="+mj-cs"/>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30600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userDrawn="1"/>
        </p:nvSpPr>
        <p:spPr>
          <a:xfrm>
            <a:off x="-1" y="3978275"/>
            <a:ext cx="9144001" cy="192938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endParaRPr lang="en-US">
              <a:solidFill>
                <a:prstClr val="white"/>
              </a:solidFill>
            </a:endParaRPr>
          </a:p>
        </p:txBody>
      </p:sp>
      <p:sp>
        <p:nvSpPr>
          <p:cNvPr id="5" name="Text Placeholder 6"/>
          <p:cNvSpPr>
            <a:spLocks noGrp="1"/>
          </p:cNvSpPr>
          <p:nvPr>
            <p:ph type="body" sz="quarter" idx="11" hasCustomPrompt="1"/>
          </p:nvPr>
        </p:nvSpPr>
        <p:spPr>
          <a:xfrm>
            <a:off x="5781" y="3978275"/>
            <a:ext cx="3044952" cy="1929384"/>
          </a:xfrm>
        </p:spPr>
        <p:txBody>
          <a:bodyPr lIns="4572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01</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4" name="Text Placeholder 6"/>
          <p:cNvSpPr>
            <a:spLocks noGrp="1"/>
          </p:cNvSpPr>
          <p:nvPr>
            <p:ph type="body" sz="quarter" idx="12" hasCustomPrompt="1"/>
          </p:nvPr>
        </p:nvSpPr>
        <p:spPr>
          <a:xfrm>
            <a:off x="3054223" y="3978275"/>
            <a:ext cx="3044952" cy="1929384"/>
          </a:xfrm>
        </p:spPr>
        <p:txBody>
          <a:bodyPr lIns="228600" tIns="457200" rIns="2286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02</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6" name="Text Placeholder 6"/>
          <p:cNvSpPr>
            <a:spLocks noGrp="1"/>
          </p:cNvSpPr>
          <p:nvPr>
            <p:ph type="body" sz="quarter" idx="13" hasCustomPrompt="1"/>
          </p:nvPr>
        </p:nvSpPr>
        <p:spPr>
          <a:xfrm>
            <a:off x="6115398" y="3978275"/>
            <a:ext cx="3028602" cy="1929384"/>
          </a:xfrm>
        </p:spPr>
        <p:txBody>
          <a:bodyPr lIns="228600" tIns="457200" rIns="457200" bIns="457200"/>
          <a:lstStyle>
            <a:lvl1pPr marL="0" marR="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lang="en-US" sz="1600" kern="1200" baseline="0" dirty="0">
                <a:solidFill>
                  <a:schemeClr val="bg1"/>
                </a:solidFill>
                <a:latin typeface="Arial" panose="020B0604020202020204" pitchFamily="34" charset="0"/>
                <a:ea typeface="+mn-ea"/>
                <a:cs typeface="Arial" panose="020B0604020202020204" pitchFamily="34" charset="0"/>
              </a:defRPr>
            </a:lvl1pPr>
          </a:lstStyle>
          <a:p>
            <a:r>
              <a:rPr lang="en-US" dirty="0" smtClean="0"/>
              <a:t>Contact 03</a:t>
            </a:r>
            <a:br>
              <a:rPr lang="en-US" dirty="0" smtClean="0"/>
            </a:br>
            <a:r>
              <a:rPr lang="en-US" dirty="0" smtClean="0"/>
              <a:t>Address</a:t>
            </a:r>
            <a:br>
              <a:rPr lang="en-US" dirty="0" smtClean="0"/>
            </a:br>
            <a:r>
              <a:rPr lang="en-US" dirty="0" smtClean="0"/>
              <a:t>Email</a:t>
            </a:r>
            <a:br>
              <a:rPr lang="en-US" dirty="0" smtClean="0"/>
            </a:br>
            <a:r>
              <a:rPr lang="en-US" dirty="0" smtClean="0"/>
              <a:t>Phone</a:t>
            </a:r>
          </a:p>
        </p:txBody>
      </p:sp>
      <p:sp>
        <p:nvSpPr>
          <p:cNvPr id="17" name="Text Placeholder 5"/>
          <p:cNvSpPr>
            <a:spLocks noGrp="1"/>
          </p:cNvSpPr>
          <p:nvPr>
            <p:ph type="body" sz="quarter" idx="10"/>
          </p:nvPr>
        </p:nvSpPr>
        <p:spPr>
          <a:xfrm>
            <a:off x="5036821" y="5907659"/>
            <a:ext cx="4084319" cy="950341"/>
          </a:xfrm>
        </p:spPr>
        <p:txBody>
          <a:bodyPr rIns="457200" bIns="0" anchor="ctr" anchorCtr="0">
            <a:noAutofit/>
          </a:bodyPr>
          <a:lstStyle>
            <a:lvl1pPr algn="r">
              <a:defRPr sz="2400">
                <a:solidFill>
                  <a:srgbClr val="525252"/>
                </a:solidFill>
              </a:defRPr>
            </a:lvl1pPr>
            <a:lvl2pPr algn="r">
              <a:defRPr sz="2400">
                <a:solidFill>
                  <a:schemeClr val="bg1"/>
                </a:solidFill>
              </a:defRPr>
            </a:lvl2pPr>
            <a:lvl3pPr algn="r">
              <a:defRPr sz="2400">
                <a:solidFill>
                  <a:schemeClr val="bg1"/>
                </a:solidFill>
              </a:defRPr>
            </a:lvl3pPr>
            <a:lvl4pPr algn="r">
              <a:defRPr sz="2400">
                <a:solidFill>
                  <a:schemeClr val="bg1"/>
                </a:solidFill>
              </a:defRPr>
            </a:lvl4pPr>
            <a:lvl5pPr algn="r">
              <a:defRPr sz="2400">
                <a:solidFill>
                  <a:schemeClr val="bg1"/>
                </a:solidFill>
              </a:defRPr>
            </a:lvl5pPr>
          </a:lstStyle>
          <a:p>
            <a:pPr lvl="0"/>
            <a:endParaRPr lang="en-US" dirty="0"/>
          </a:p>
        </p:txBody>
      </p:sp>
    </p:spTree>
    <p:extLst>
      <p:ext uri="{BB962C8B-B14F-4D97-AF65-F5344CB8AC3E}">
        <p14:creationId xmlns:p14="http://schemas.microsoft.com/office/powerpoint/2010/main" val="388327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8720" y="1508125"/>
            <a:ext cx="6757302" cy="738664"/>
          </a:xfrm>
        </p:spPr>
        <p:txBody>
          <a:bodyPr/>
          <a:lstStyle>
            <a:lvl1pPr>
              <a:defRPr sz="4800"/>
            </a:lvl1pPr>
          </a:lstStyle>
          <a:p>
            <a:r>
              <a:rPr lang="en-US" dirty="0" smtClean="0"/>
              <a:t>Click to add title</a:t>
            </a:r>
            <a:endParaRPr lang="en-US" dirty="0"/>
          </a:p>
        </p:txBody>
      </p:sp>
      <p:sp>
        <p:nvSpPr>
          <p:cNvPr id="4" name="Text Placeholder 2"/>
          <p:cNvSpPr>
            <a:spLocks noGrp="1"/>
          </p:cNvSpPr>
          <p:nvPr>
            <p:ph type="body" idx="1"/>
          </p:nvPr>
        </p:nvSpPr>
        <p:spPr>
          <a:xfrm>
            <a:off x="1188721" y="2559685"/>
            <a:ext cx="6776014" cy="332399"/>
          </a:xfrm>
          <a:prstGeom prst="rect">
            <a:avLst/>
          </a:prstGeom>
        </p:spPr>
        <p:txBody>
          <a:bodyPr numCol="1"/>
          <a:lstStyle>
            <a:lvl1pPr marL="457200" indent="-457200">
              <a:lnSpc>
                <a:spcPct val="100000"/>
              </a:lnSpc>
              <a:spcBef>
                <a:spcPts val="0"/>
              </a:spcBef>
              <a:spcAft>
                <a:spcPts val="600"/>
              </a:spcAft>
              <a:buClr>
                <a:schemeClr val="bg2"/>
              </a:buClr>
              <a:buFont typeface="+mj-lt"/>
              <a:buAutoNum type="arabicPeriod"/>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6496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1989832"/>
            <a:ext cx="2515235" cy="2616101"/>
          </a:xfrm>
          <a:noFill/>
          <a:ln>
            <a:noFill/>
          </a:ln>
        </p:spPr>
        <p:txBody>
          <a:bodyPr/>
          <a:lstStyle>
            <a:lvl1pPr algn="r">
              <a:defRPr sz="17000"/>
            </a:lvl1pPr>
          </a:lstStyle>
          <a:p>
            <a:r>
              <a:rPr lang="en-US" dirty="0" smtClean="0"/>
              <a:t>1</a:t>
            </a:r>
            <a:endParaRPr lang="en-US" dirty="0"/>
          </a:p>
        </p:txBody>
      </p:sp>
      <p:cxnSp>
        <p:nvCxnSpPr>
          <p:cNvPr id="4" name="Straight Connector 3"/>
          <p:cNvCxnSpPr/>
          <p:nvPr userDrawn="1"/>
        </p:nvCxnSpPr>
        <p:spPr>
          <a:xfrm>
            <a:off x="3429000" y="1983582"/>
            <a:ext cx="0" cy="2662232"/>
          </a:xfrm>
          <a:prstGeom prst="line">
            <a:avLst/>
          </a:prstGeom>
          <a:ln w="539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p:cNvSpPr>
            <a:spLocks noGrp="1"/>
          </p:cNvSpPr>
          <p:nvPr>
            <p:ph type="body" sz="quarter" idx="10"/>
          </p:nvPr>
        </p:nvSpPr>
        <p:spPr>
          <a:xfrm>
            <a:off x="3977640" y="2103120"/>
            <a:ext cx="4415569" cy="2446638"/>
          </a:xfrm>
          <a:prstGeom prst="rect">
            <a:avLst/>
          </a:prstGeom>
        </p:spPr>
        <p:txBody>
          <a:bodyPr numCol="1" anchor="ctr" anchorCtr="0">
            <a:noAutofit/>
          </a:bodyPr>
          <a:lstStyle>
            <a:lvl1pPr>
              <a:lnSpc>
                <a:spcPct val="100000"/>
              </a:lnSpc>
              <a:spcBef>
                <a:spcPts val="0"/>
              </a:spcBef>
              <a:defRPr sz="3600" baseline="0">
                <a:solidFill>
                  <a:schemeClr val="tx1"/>
                </a:solidFill>
              </a:defRPr>
            </a:lvl1pPr>
          </a:lstStyle>
          <a:p>
            <a:pPr lvl="0"/>
            <a:endParaRPr lang="en-US" dirty="0"/>
          </a:p>
        </p:txBody>
      </p:sp>
    </p:spTree>
    <p:extLst>
      <p:ext uri="{BB962C8B-B14F-4D97-AF65-F5344CB8AC3E}">
        <p14:creationId xmlns:p14="http://schemas.microsoft.com/office/powerpoint/2010/main" val="78358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ONE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16" name="Text Placeholder 15"/>
          <p:cNvSpPr>
            <a:spLocks noGrp="1"/>
          </p:cNvSpPr>
          <p:nvPr>
            <p:ph type="body" sz="quarter" idx="1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5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TWO COL)">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1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
        <p:nvSpPr>
          <p:cNvPr id="6" name="Text Placeholder 5"/>
          <p:cNvSpPr>
            <a:spLocks noGrp="1"/>
          </p:cNvSpPr>
          <p:nvPr>
            <p:ph type="body" sz="quarter" idx="11"/>
          </p:nvPr>
        </p:nvSpPr>
        <p:spPr>
          <a:xfrm>
            <a:off x="4572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2"/>
          </p:nvPr>
        </p:nvSpPr>
        <p:spPr>
          <a:xfrm>
            <a:off x="4710000" y="1828800"/>
            <a:ext cx="3978275" cy="4297363"/>
          </a:xfrm>
          <a:prstGeom prst="rect">
            <a:avLst/>
          </a:prstGeom>
        </p:spPr>
        <p:txBody>
          <a:bodyPr/>
          <a:lstStyle>
            <a:lvl1pPr>
              <a:spcBef>
                <a:spcPts val="1200"/>
              </a:spcBef>
              <a:defRPr sz="2200"/>
            </a:lvl1pPr>
            <a:lvl2pPr>
              <a:spcBef>
                <a:spcPts val="600"/>
              </a:spcBef>
              <a:defRPr sz="1800"/>
            </a:lvl2pPr>
            <a:lvl3pPr>
              <a:spcBef>
                <a:spcPts val="600"/>
              </a:spcBef>
              <a:defRPr sz="1800"/>
            </a:lvl3pPr>
            <a:lvl4pPr>
              <a:spcBef>
                <a:spcPts val="600"/>
              </a:spcBef>
              <a:defRPr sz="1600"/>
            </a:lvl4pPr>
            <a:lvl5pPr>
              <a:spcBef>
                <a:spcPts val="600"/>
              </a:spcBef>
              <a:defRPr sz="1600"/>
            </a:lvl5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155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 Text &amp; 2/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3044825"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3044825" y="0"/>
            <a:ext cx="609917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285676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3 Text &amp; 1/3 Size Imag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0" y="1"/>
            <a:ext cx="6099174" cy="6858000"/>
          </a:xfrm>
        </p:spPr>
        <p:txBody>
          <a:bodyPr lIns="457200" tIns="457200" rIns="457200" bIns="822960">
            <a:normAutofit/>
          </a:bodyPr>
          <a:lstStyle>
            <a:lvl1pPr>
              <a:defRPr sz="2000"/>
            </a:lvl1pPr>
          </a:lstStyle>
          <a:p>
            <a:pPr lvl="0"/>
            <a:endParaRPr lang="en-US" dirty="0"/>
          </a:p>
        </p:txBody>
      </p:sp>
      <p:sp>
        <p:nvSpPr>
          <p:cNvPr id="4" name="Picture Placeholder 3"/>
          <p:cNvSpPr>
            <a:spLocks noGrp="1"/>
          </p:cNvSpPr>
          <p:nvPr>
            <p:ph type="pic" sz="quarter" idx="10"/>
          </p:nvPr>
        </p:nvSpPr>
        <p:spPr>
          <a:xfrm>
            <a:off x="6099174" y="0"/>
            <a:ext cx="3044825" cy="6858000"/>
          </a:xfrm>
        </p:spPr>
        <p:txBody>
          <a:bodyPr lIns="457200" tIns="457200" rIns="457200" bIns="822960"/>
          <a:lstStyle/>
          <a:p>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14273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iz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6858000"/>
          </a:xfrm>
        </p:spPr>
        <p:txBody>
          <a:bodyPr lIns="457200" tIns="457200" rIns="457200" bIns="457200"/>
          <a:lstStyle/>
          <a:p>
            <a:endParaRPr lang="en-US" dirty="0"/>
          </a:p>
        </p:txBody>
      </p:sp>
    </p:spTree>
    <p:extLst>
      <p:ext uri="{BB962C8B-B14F-4D97-AF65-F5344CB8AC3E}">
        <p14:creationId xmlns:p14="http://schemas.microsoft.com/office/powerpoint/2010/main" val="183617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11"/>
          <p:cNvSpPr>
            <a:spLocks noGrp="1"/>
          </p:cNvSpPr>
          <p:nvPr>
            <p:ph type="body" sz="quarter" idx="10"/>
          </p:nvPr>
        </p:nvSpPr>
        <p:spPr>
          <a:xfrm>
            <a:off x="457200" y="1073150"/>
            <a:ext cx="8229600" cy="434975"/>
          </a:xfrm>
          <a:prstGeom prst="rect">
            <a:avLst/>
          </a:prstGeom>
        </p:spPr>
        <p:txBody>
          <a:bodyPr/>
          <a:lstStyle>
            <a:lvl1pPr>
              <a:spcBef>
                <a:spcPts val="0"/>
              </a:spcBef>
              <a:defRPr>
                <a:solidFill>
                  <a:schemeClr val="bg2">
                    <a:lumMod val="65000"/>
                    <a:lumOff val="35000"/>
                  </a:schemeClr>
                </a:solidFill>
              </a:defRPr>
            </a:lvl1pPr>
          </a:lstStyle>
          <a:p>
            <a:pPr lvl="0"/>
            <a:endParaRPr lang="en-US" dirty="0"/>
          </a:p>
        </p:txBody>
      </p:sp>
    </p:spTree>
    <p:extLst>
      <p:ext uri="{BB962C8B-B14F-4D97-AF65-F5344CB8AC3E}">
        <p14:creationId xmlns:p14="http://schemas.microsoft.com/office/powerpoint/2010/main" val="239422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00"/>
            <a:ext cx="9144000" cy="301752"/>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62230" y="457200"/>
            <a:ext cx="8210282" cy="369332"/>
          </a:xfrm>
          <a:prstGeom prst="rect">
            <a:avLst/>
          </a:prstGeom>
        </p:spPr>
        <p:txBody>
          <a:bodyPr vert="horz" lIns="0" tIns="0" rIns="0" bIns="0" rtlCol="0" anchor="t" anchorCtr="0">
            <a:spAutoFit/>
          </a:bodyPr>
          <a:lstStyle/>
          <a:p>
            <a:r>
              <a:rPr lang="en-US" dirty="0" smtClean="0"/>
              <a:t>Click to edit Master title style</a:t>
            </a:r>
            <a:endParaRPr lang="en-US" dirty="0"/>
          </a:p>
        </p:txBody>
      </p:sp>
      <p:sp>
        <p:nvSpPr>
          <p:cNvPr id="8" name="MasterTitle"/>
          <p:cNvSpPr txBox="1">
            <a:spLocks/>
          </p:cNvSpPr>
          <p:nvPr userDrawn="1"/>
        </p:nvSpPr>
        <p:spPr>
          <a:xfrm>
            <a:off x="4168223" y="6400802"/>
            <a:ext cx="4055396"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
        <p:nvSpPr>
          <p:cNvPr id="9" name="Rectangle 47"/>
          <p:cNvSpPr txBox="1">
            <a:spLocks noChangeArrowheads="1"/>
          </p:cNvSpPr>
          <p:nvPr userDrawn="1"/>
        </p:nvSpPr>
        <p:spPr bwMode="gray">
          <a:xfrm>
            <a:off x="8228044" y="6400800"/>
            <a:ext cx="458756" cy="301752"/>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a:spcBef>
                <a:spcPct val="0"/>
              </a:spcBef>
              <a:defRPr sz="900">
                <a:solidFill>
                  <a:schemeClr val="tx1"/>
                </a:solidFill>
              </a:defRPr>
            </a:lvl1pPr>
          </a:lstStyle>
          <a:p>
            <a:pPr algn="r" fontAlgn="base">
              <a:lnSpc>
                <a:spcPct val="90000"/>
              </a:lnSpc>
              <a:spcBef>
                <a:spcPts val="1000"/>
              </a:spcBef>
              <a:spcAft>
                <a:spcPct val="0"/>
              </a:spcAft>
              <a:buFont typeface="Arial" panose="020B0604020202020204" pitchFamily="34" charset="0"/>
              <a:buNone/>
              <a:defRPr/>
            </a:pPr>
            <a:fld id="{26BA2513-99A6-4249-8CA7-3700E62FDB97}" type="slidenum">
              <a:rPr lang="en-US" sz="1200" b="1" smtClean="0">
                <a:solidFill>
                  <a:srgbClr val="525252"/>
                </a:solidFill>
                <a:cs typeface="Arial" panose="020B0604020202020204" pitchFamily="34" charset="0"/>
              </a:rPr>
              <a:pPr algn="r" fontAlgn="base">
                <a:lnSpc>
                  <a:spcPct val="90000"/>
                </a:lnSpc>
                <a:spcBef>
                  <a:spcPts val="1000"/>
                </a:spcBef>
                <a:spcAft>
                  <a:spcPct val="0"/>
                </a:spcAft>
                <a:buFont typeface="Arial" panose="020B0604020202020204" pitchFamily="34" charset="0"/>
                <a:buNone/>
                <a:defRPr/>
              </a:pPr>
              <a:t>‹#›</a:t>
            </a:fld>
            <a:endParaRPr lang="en-US" sz="1200" b="1" dirty="0">
              <a:solidFill>
                <a:srgbClr val="525252"/>
              </a:solidFill>
              <a:cs typeface="Arial" panose="020B0604020202020204" pitchFamily="34" charset="0"/>
            </a:endParaRPr>
          </a:p>
        </p:txBody>
      </p:sp>
      <p:sp>
        <p:nvSpPr>
          <p:cNvPr id="24" name="Text Placeholder 23"/>
          <p:cNvSpPr>
            <a:spLocks noGrp="1"/>
          </p:cNvSpPr>
          <p:nvPr>
            <p:ph type="body" idx="1"/>
          </p:nvPr>
        </p:nvSpPr>
        <p:spPr>
          <a:xfrm>
            <a:off x="457200" y="1828800"/>
            <a:ext cx="8229600" cy="42976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 name="Picture 2"/>
          <p:cNvPicPr>
            <a:picLocks noChangeAspect="1"/>
          </p:cNvPicPr>
          <p:nvPr userDrawn="1"/>
        </p:nvPicPr>
        <p:blipFill rotWithShape="1">
          <a:blip r:embed="rId12" cstate="print">
            <a:extLst>
              <a:ext uri="{28A0092B-C50C-407E-A947-70E740481C1C}">
                <a14:useLocalDpi xmlns:a14="http://schemas.microsoft.com/office/drawing/2010/main" val="0"/>
              </a:ext>
            </a:extLst>
          </a:blip>
          <a:srcRect t="1" r="26213" b="-2"/>
          <a:stretch/>
        </p:blipFill>
        <p:spPr>
          <a:xfrm>
            <a:off x="446541" y="6470431"/>
            <a:ext cx="1656579" cy="158969"/>
          </a:xfrm>
          <a:prstGeom prst="rect">
            <a:avLst/>
          </a:prstGeom>
        </p:spPr>
      </p:pic>
    </p:spTree>
    <p:extLst>
      <p:ext uri="{BB962C8B-B14F-4D97-AF65-F5344CB8AC3E}">
        <p14:creationId xmlns:p14="http://schemas.microsoft.com/office/powerpoint/2010/main" val="121180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10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100000"/>
        </a:lnSpc>
        <a:spcBef>
          <a:spcPts val="1200"/>
        </a:spcBef>
        <a:spcAft>
          <a:spcPts val="0"/>
        </a:spcAft>
        <a:buClr>
          <a:srgbClr val="0028A0"/>
        </a:buClr>
        <a:buSzTx/>
        <a:buFont typeface="Arial" panose="020B0604020202020204" pitchFamily="34" charset="0"/>
        <a:buNone/>
        <a:tabLst/>
        <a:defRPr sz="2400" kern="1200">
          <a:solidFill>
            <a:schemeClr val="bg2"/>
          </a:solidFill>
          <a:latin typeface="Arial" panose="020B0604020202020204" pitchFamily="34" charset="0"/>
          <a:ea typeface="+mn-ea"/>
          <a:cs typeface="Arial" panose="020B0604020202020204" pitchFamily="34" charset="0"/>
        </a:defRPr>
      </a:lvl1pPr>
      <a:lvl2pPr marL="2889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2pPr>
      <a:lvl3pPr marL="517525" marR="0" indent="-28416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2000" kern="1200">
          <a:solidFill>
            <a:schemeClr val="bg2"/>
          </a:solidFill>
          <a:latin typeface="Arial" panose="020B0604020202020204" pitchFamily="34" charset="0"/>
          <a:ea typeface="+mn-ea"/>
          <a:cs typeface="Arial" panose="020B0604020202020204" pitchFamily="34" charset="0"/>
        </a:defRPr>
      </a:lvl3pPr>
      <a:lvl4pPr marL="746125" marR="0" indent="-290513"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4pPr>
      <a:lvl5pPr marL="974725" marR="0" indent="-288925" algn="l" defTabSz="914400" rtl="0" eaLnBrk="1" fontAlgn="auto" latinLnBrk="0" hangingPunct="1">
        <a:lnSpc>
          <a:spcPct val="100000"/>
        </a:lnSpc>
        <a:spcBef>
          <a:spcPts val="600"/>
        </a:spcBef>
        <a:spcAft>
          <a:spcPts val="0"/>
        </a:spcAft>
        <a:buClr>
          <a:srgbClr val="009FDF"/>
        </a:buClr>
        <a:buSzTx/>
        <a:buFont typeface="Arial" panose="020B0604020202020204" pitchFamily="34" charset="0"/>
        <a:buChar char="-"/>
        <a:tabLst/>
        <a:defRPr sz="180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guide id="3" pos="288" userDrawn="1">
          <p15:clr>
            <a:srgbClr val="F26B43"/>
          </p15:clr>
        </p15:guide>
        <p15:guide id="4" orient="horz" pos="288" userDrawn="1">
          <p15:clr>
            <a:srgbClr val="F26B43"/>
          </p15:clr>
        </p15:guide>
        <p15:guide id="5" pos="5472" userDrawn="1">
          <p15:clr>
            <a:srgbClr val="F26B43"/>
          </p15:clr>
        </p15:guide>
        <p15:guide id="6" orient="horz" pos="4032" userDrawn="1">
          <p15:clr>
            <a:srgbClr val="F26B43"/>
          </p15:clr>
        </p15:guide>
        <p15:guide id="7" orient="horz" pos="3859" userDrawn="1">
          <p15:clr>
            <a:srgbClr val="F26B43"/>
          </p15:clr>
        </p15:guide>
        <p15:guide id="8" pos="2794" userDrawn="1">
          <p15:clr>
            <a:srgbClr val="F26B43"/>
          </p15:clr>
        </p15:guide>
        <p15:guide id="9" pos="2966" userDrawn="1">
          <p15:clr>
            <a:srgbClr val="F26B43"/>
          </p15:clr>
        </p15:guide>
        <p15:guide id="10" orient="horz" pos="950" userDrawn="1">
          <p15:clr>
            <a:srgbClr val="F26B43"/>
          </p15:clr>
        </p15:guide>
        <p15:guide id="11" orient="horz" pos="1152" userDrawn="1">
          <p15:clr>
            <a:srgbClr val="F26B43"/>
          </p15:clr>
        </p15:guide>
        <p15:guide id="12" pos="1918" userDrawn="1">
          <p15:clr>
            <a:srgbClr val="F26B43"/>
          </p15:clr>
        </p15:guide>
        <p15:guide id="13" pos="3842" userDrawn="1">
          <p15:clr>
            <a:srgbClr val="F26B43"/>
          </p15:clr>
        </p15:guide>
        <p15:guide id="15" orient="horz" pos="25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Ullas</a:t>
            </a:r>
            <a:r>
              <a:rPr lang="en-US" dirty="0"/>
              <a:t> </a:t>
            </a:r>
            <a:r>
              <a:rPr lang="en-US" dirty="0" smtClean="0"/>
              <a:t>Kumar</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algn="just">
              <a:lnSpc>
                <a:spcPct val="100000"/>
              </a:lnSpc>
              <a:spcBef>
                <a:spcPts val="0"/>
              </a:spcBef>
              <a:spcAft>
                <a:spcPts val="300"/>
              </a:spcAft>
              <a:buClr>
                <a:sysClr val="windowText" lastClr="000000"/>
              </a:buClr>
            </a:pPr>
            <a:r>
              <a:rPr lang="en-US" altLang="en-US" kern="0" dirty="0">
                <a:solidFill>
                  <a:sysClr val="windowText" lastClr="000000"/>
                </a:solidFill>
              </a:rPr>
              <a:t>A management graduate with over 8 years of experience. Expertise in corporate fundamentals, estimates data, analytics, economic data, research, requirement gathering and client/vendor management. Currently, is Delivery Manager at Moody’s Analytics, responsible for back history validation of corporate fundamentals/financials of banks, data gathering, analysis etc. Prior to joining Moody’s Analytics, worked as Junior Manager responsible for transitioning of CCAR &amp; SOX validation projects. Has knowledge in use of data sources, such as Thomson Reuters, Morgan Markets, Bloomberg, Capital IQ, etc. Has worked on SQL, R, Tableau, and Excel. Holds a Post Graduate degree in Management &amp; Finance.</a:t>
            </a:r>
          </a:p>
        </p:txBody>
      </p:sp>
      <p:graphicFrame>
        <p:nvGraphicFramePr>
          <p:cNvPr id="9" name="Table 8"/>
          <p:cNvGraphicFramePr>
            <a:graphicFrameLocks noGrp="1"/>
          </p:cNvGraphicFramePr>
          <p:nvPr>
            <p:extLst>
              <p:ext uri="{D42A27DB-BD31-4B8C-83A1-F6EECF244321}">
                <p14:modId xmlns:p14="http://schemas.microsoft.com/office/powerpoint/2010/main" val="3201841007"/>
              </p:ext>
            </p:extLst>
          </p:nvPr>
        </p:nvGraphicFramePr>
        <p:xfrm>
          <a:off x="457200" y="1887118"/>
          <a:ext cx="8211600" cy="4422648"/>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Sep 2015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Delivery Manager</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Currently works for a hedge fund client; responsible for ensuring completeness, accuracy, and data consistency. Identifies and investigates inconsistencies and accounting changes, and calculates measures using company reports/SEC filings/TR data to match client-specific logic. Maintains consistent time series at aggregate levels. Documents procedures and ideal definitions, and tracks progress. Also, understands tests and provides feedback on enhancements to validation tools. Prior to this role, worked with the Global Index Research team of a large investment bank client (Sep 15-Dec 15), responsible for index rebalancing, trends analysis in fixed income markets, and daily price checks.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AMERICAN INTERNATIONAL GROUP		</a:t>
                      </a:r>
                      <a:r>
                        <a:rPr lang="en-US" sz="900" b="1" i="1" kern="1200" spc="0" baseline="0" dirty="0" smtClean="0">
                          <a:solidFill>
                            <a:schemeClr val="bg2"/>
                          </a:solidFill>
                          <a:latin typeface="Arial" pitchFamily="34" charset="0"/>
                          <a:ea typeface="+mn-ea"/>
                          <a:cs typeface="Arial" pitchFamily="34" charset="0"/>
                        </a:rPr>
                        <a:t>Sep 2014 – Sep 2015,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Junior Manager, Risk Analytics and Fed Readiness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Transitioned CCAR &amp; SOX validation projects, involving reviewing financial data of AIG pre &amp; post stress testing scenarios. Recruited/trained a team of 19 FTEs to ensure the project was on track to meet target dates set out by Fed. Prepared SOP’s, handled issues/dependencies (including BCP situations).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THOMSON REUTERS		</a:t>
                      </a:r>
                      <a:r>
                        <a:rPr lang="en-US" sz="900" b="1" i="1" kern="1200" spc="0" baseline="0" dirty="0" smtClean="0">
                          <a:solidFill>
                            <a:schemeClr val="bg2"/>
                          </a:solidFill>
                          <a:latin typeface="Arial" pitchFamily="34" charset="0"/>
                          <a:ea typeface="+mn-ea"/>
                          <a:cs typeface="Arial" pitchFamily="34" charset="0"/>
                        </a:rPr>
                        <a:t>Apr 2011 – Sep 2014,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Subject Matter Expert - Reference &amp; Market Data</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Worked on various projects involving data gathering, validating bond prices, reference data for fixed income &amp; exchange traded instruments, Bloomberg/Thomson Reuters field mapping, asset class checks, validation of, analyzing index constituents, index/portfolio rebalancing, track spread/yield movements, legal entity restructuring, requirement gathering. Handled RFQs, new business requirements, and issues of global clients for pricing, reference data, and research-related projects.</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HSBC		</a:t>
                      </a:r>
                      <a:r>
                        <a:rPr lang="en-US" sz="900" b="1" i="1" kern="1200" spc="0" baseline="0" dirty="0" smtClean="0">
                          <a:solidFill>
                            <a:schemeClr val="bg2"/>
                          </a:solidFill>
                          <a:latin typeface="Arial" pitchFamily="34" charset="0"/>
                          <a:ea typeface="+mn-ea"/>
                          <a:cs typeface="Arial" pitchFamily="34" charset="0"/>
                        </a:rPr>
                        <a:t>Nov 2008 – Sep 2009, India</a:t>
                      </a:r>
                      <a:endParaRPr lang="en-US" sz="900" i="1" spc="0" baseline="0" dirty="0" smtClean="0">
                        <a:solidFill>
                          <a:schemeClr val="bg2"/>
                        </a:solidFill>
                        <a:latin typeface="Arial" pitchFamily="34" charset="0"/>
                        <a:ea typeface="Times New Roman"/>
                        <a:cs typeface="Arial" pitchFamily="34" charset="0"/>
                      </a:endParaRP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lvl="0" algn="just">
                        <a:lnSpc>
                          <a:spcPct val="110000"/>
                        </a:lnSpc>
                        <a:spcBef>
                          <a:spcPts val="500"/>
                        </a:spcBef>
                        <a:spcAft>
                          <a:spcPts val="300"/>
                        </a:spcAft>
                      </a:pP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10000"/>
                        </a:lnSpc>
                        <a:spcBef>
                          <a:spcPts val="50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Credit Analyst, Global Banking and Markets</a:t>
                      </a:r>
                    </a:p>
                  </a:txBody>
                  <a:tcPr marL="46800" marR="46800" marT="36576" marB="36576">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lvl="0" algn="just">
                        <a:lnSpc>
                          <a:spcPct val="110000"/>
                        </a:lnSpc>
                        <a:spcBef>
                          <a:spcPts val="500"/>
                        </a:spcBef>
                        <a:spcAft>
                          <a:spcPts val="300"/>
                        </a:spcAft>
                      </a:pPr>
                      <a:r>
                        <a:rPr lang="en-US" sz="900" kern="1200" spc="0" baseline="0" dirty="0" smtClean="0">
                          <a:solidFill>
                            <a:schemeClr val="bg2"/>
                          </a:solidFill>
                          <a:latin typeface="Arial" pitchFamily="34" charset="0"/>
                          <a:ea typeface="+mn-ea"/>
                          <a:cs typeface="Arial" pitchFamily="34" charset="0"/>
                        </a:rPr>
                        <a:t>Credit underwriting for global clientele, source data, analyze company reports, credit ratings, market cap etc. Ensure strict quality control, understand risk management systems and comply with AMT &amp; KYC norms. </a:t>
                      </a:r>
                    </a:p>
                  </a:txBody>
                  <a:tcPr marL="46800" marR="46800" marT="36576" marB="36576">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Post Graduate Diploma in Management (Financial Management), </a:t>
                      </a:r>
                      <a:r>
                        <a:rPr lang="en-US" sz="900" b="0" kern="1200" spc="0" baseline="0" dirty="0" smtClean="0">
                          <a:solidFill>
                            <a:schemeClr val="bg2"/>
                          </a:solidFill>
                          <a:latin typeface="Arial" pitchFamily="34" charset="0"/>
                          <a:ea typeface="+mn-ea"/>
                          <a:cs typeface="Arial" pitchFamily="34" charset="0"/>
                        </a:rPr>
                        <a:t>Alliance School of Business, India – 2015</a:t>
                      </a:r>
                    </a:p>
                    <a:p>
                      <a:pPr marL="0" marR="0" indent="0" algn="l" defTabSz="914400" rtl="0" eaLnBrk="1" fontAlgn="auto" latinLnBrk="0" hangingPunct="1">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Bachelor of Commerce (Finance &amp; Marketing), </a:t>
                      </a:r>
                      <a:r>
                        <a:rPr lang="en-US" sz="900" b="0" kern="1200" spc="0" baseline="0" dirty="0" smtClean="0">
                          <a:solidFill>
                            <a:schemeClr val="bg2"/>
                          </a:solidFill>
                          <a:latin typeface="Arial" pitchFamily="34" charset="0"/>
                          <a:ea typeface="+mn-ea"/>
                          <a:cs typeface="Arial" pitchFamily="34" charset="0"/>
                        </a:rPr>
                        <a:t>Bangalore University, India – 2008</a:t>
                      </a:r>
                    </a:p>
                  </a:txBody>
                  <a:tcPr marL="46800" marR="46800" marT="36576" marB="36576">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33355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Deepak </a:t>
            </a:r>
            <a:r>
              <a:rPr lang="en-US" dirty="0" err="1" smtClean="0"/>
              <a:t>Behera</a:t>
            </a:r>
            <a:endParaRPr lang="en-US" dirty="0"/>
          </a:p>
        </p:txBody>
      </p:sp>
      <p:sp>
        <p:nvSpPr>
          <p:cNvPr id="8" name="Content Placeholder 6"/>
          <p:cNvSpPr txBox="1">
            <a:spLocks/>
          </p:cNvSpPr>
          <p:nvPr/>
        </p:nvSpPr>
        <p:spPr bwMode="gray">
          <a:xfrm>
            <a:off x="457200" y="1073150"/>
            <a:ext cx="8211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IN" altLang="en-US" kern="0" dirty="0">
                <a:solidFill>
                  <a:sysClr val="windowText" lastClr="000000"/>
                </a:solidFill>
              </a:rPr>
              <a:t>An Electronics and Communication Engineering graduate with over </a:t>
            </a:r>
            <a:r>
              <a:rPr lang="en-IN" altLang="en-US" kern="0" dirty="0" smtClean="0">
                <a:solidFill>
                  <a:sysClr val="windowText" lastClr="000000"/>
                </a:solidFill>
              </a:rPr>
              <a:t>4 </a:t>
            </a:r>
            <a:r>
              <a:rPr lang="en-IN" altLang="en-US" kern="0" dirty="0">
                <a:solidFill>
                  <a:sysClr val="windowText" lastClr="000000"/>
                </a:solidFill>
              </a:rPr>
              <a:t>years of total work experience. Gained experience in data engineering, data cleansing, data lake preparation using Hadoop and Python, basic data analysis using </a:t>
            </a:r>
            <a:r>
              <a:rPr lang="en-IN" altLang="en-US" kern="0" dirty="0" err="1">
                <a:solidFill>
                  <a:sysClr val="windowText" lastClr="000000"/>
                </a:solidFill>
              </a:rPr>
              <a:t>NumPy</a:t>
            </a:r>
            <a:r>
              <a:rPr lang="en-IN" altLang="en-US" kern="0" dirty="0">
                <a:solidFill>
                  <a:sysClr val="windowText" lastClr="000000"/>
                </a:solidFill>
              </a:rPr>
              <a:t> and Pandas, and application development using python across the Healthcare, Industrial Automation, and Asset Management sectors. Currently at Moody’s Analytics Knowledge Services, is Associate, serving an asset manager, with responsibilities of creating a library for reusable scenarios, incorporating best practices on technology and process fronts for the client’s existing solution, and creating script for generating risk reports for different types of funds. Prior to joining Moody’s Analytics Knowledge Services, worked as Senior Design and Development Engineer at the Indian subsidiary of a German multinational engineering and electronics conglomerate, responsible for </a:t>
            </a:r>
            <a:r>
              <a:rPr lang="en-IN" altLang="en-US" kern="0" dirty="0" err="1">
                <a:solidFill>
                  <a:sysClr val="windowText" lastClr="000000"/>
                </a:solidFill>
              </a:rPr>
              <a:t>analyzing</a:t>
            </a:r>
            <a:r>
              <a:rPr lang="en-IN" altLang="en-US" kern="0" dirty="0">
                <a:solidFill>
                  <a:sysClr val="windowText" lastClr="000000"/>
                </a:solidFill>
              </a:rPr>
              <a:t> the automation scenarios provided by the German partner. </a:t>
            </a:r>
            <a:endParaRPr lang="en-US" altLang="en-US" kern="0" dirty="0">
              <a:solidFill>
                <a:sysClr val="windowText" lastClr="0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207535470"/>
              </p:ext>
            </p:extLst>
          </p:nvPr>
        </p:nvGraphicFramePr>
        <p:xfrm>
          <a:off x="457200" y="2213749"/>
          <a:ext cx="8211600" cy="3036960"/>
        </p:xfrm>
        <a:graphic>
          <a:graphicData uri="http://schemas.openxmlformats.org/drawingml/2006/table">
            <a:tbl>
              <a:tblPr/>
              <a:tblGrid>
                <a:gridCol w="1108800"/>
                <a:gridCol w="7102800"/>
              </a:tblGrid>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US"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Apr 2017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Senior 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Created a Python library for reusable scenarios and scripts for generating risk reports for different types of funds.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SIEMENS TECHNOLOGY AND SERVICES PVT LTD</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Nov 2016 – Mar 2017,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endParaRPr lang="en-US" sz="900" kern="120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Senior Design and Development Engineer</a:t>
                      </a:r>
                      <a:endParaRPr lang="en-US" sz="900" b="1"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Analyzed the automation scenarios provided by the German partner. Wrote Python scripts for automating scenarios using Python in Squish. Updated the script by integrating new scenarios into the existing framework.</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tabLst>
                          <a:tab pos="4405313" algn="ctr"/>
                          <a:tab pos="8874125" algn="r"/>
                        </a:tabLst>
                      </a:pPr>
                      <a:r>
                        <a:rPr lang="en-IN" sz="900" b="1" kern="1200" spc="0" baseline="0" dirty="0" smtClean="0">
                          <a:solidFill>
                            <a:schemeClr val="bg2"/>
                          </a:solidFill>
                          <a:latin typeface="Arial" pitchFamily="34" charset="0"/>
                          <a:ea typeface="+mn-ea"/>
                          <a:cs typeface="Arial" pitchFamily="34" charset="0"/>
                        </a:rPr>
                        <a:t>ACCENTURE SERVICES PVT LTD</a:t>
                      </a:r>
                      <a:r>
                        <a:rPr lang="en-US" sz="900" b="1" spc="0" baseline="0" dirty="0" smtClean="0">
                          <a:solidFill>
                            <a:schemeClr val="bg2"/>
                          </a:solidFill>
                          <a:latin typeface="Arial" pitchFamily="34" charset="0"/>
                          <a:ea typeface="Times New Roman"/>
                          <a:cs typeface="Arial" pitchFamily="34" charset="0"/>
                        </a:rPr>
                        <a:t>	</a:t>
                      </a:r>
                      <a:r>
                        <a:rPr lang="en-US" sz="900" b="1" spc="0" baseline="0" dirty="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Dec 2013 – Nov 2016, India</a:t>
                      </a:r>
                      <a:endParaRPr lang="en-US" sz="900" b="1" spc="0" baseline="0" dirty="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Application Development Analyst</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IN" sz="900" kern="1200" spc="0" baseline="0" dirty="0" smtClean="0">
                          <a:solidFill>
                            <a:schemeClr val="bg2"/>
                          </a:solidFill>
                          <a:latin typeface="Arial" pitchFamily="34" charset="0"/>
                          <a:ea typeface="+mn-ea"/>
                          <a:cs typeface="Arial" pitchFamily="34" charset="0"/>
                        </a:rPr>
                        <a:t>Studied the client requirement and evaluated the pattern of data provided by third-party vendors. Wrote the Python script for file level validation, i.e., file naming convention, file layout validation, zero byte file check, and duplicate file check. Extracted the required data from the source as per business needs. Developed the Python script to interact with HIVE and load the required data into HDFS through HIVE. Wrote scripts for informing the client on the type of failure, while validating the file and loading the successful data into HIVE tables. Prepared the DDL script using HIVE query language for defining new schema and tables. Performed unit testing for all validations and filed level testing for HIVE tables using HUE.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Computer Applications, </a:t>
                      </a:r>
                      <a:r>
                        <a:rPr lang="en-IN" sz="900" b="0" kern="1200" spc="0" baseline="0" dirty="0" err="1" smtClean="0">
                          <a:solidFill>
                            <a:schemeClr val="bg2"/>
                          </a:solidFill>
                          <a:latin typeface="Arial" pitchFamily="34" charset="0"/>
                          <a:ea typeface="+mn-ea"/>
                          <a:cs typeface="Arial" pitchFamily="34" charset="0"/>
                        </a:rPr>
                        <a:t>Biju</a:t>
                      </a:r>
                      <a:r>
                        <a:rPr lang="en-IN" sz="900" b="0" kern="1200" spc="0" baseline="0" dirty="0" smtClean="0">
                          <a:solidFill>
                            <a:schemeClr val="bg2"/>
                          </a:solidFill>
                          <a:latin typeface="Arial" pitchFamily="34" charset="0"/>
                          <a:ea typeface="+mn-ea"/>
                          <a:cs typeface="Arial" pitchFamily="34" charset="0"/>
                        </a:rPr>
                        <a:t> Patnaik University of Technology, India – 2013</a:t>
                      </a:r>
                      <a:endParaRPr lang="en-US"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52345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30" y="457200"/>
            <a:ext cx="8210282" cy="369332"/>
          </a:xfrm>
        </p:spPr>
        <p:txBody>
          <a:bodyPr/>
          <a:lstStyle/>
          <a:p>
            <a:r>
              <a:rPr lang="en-US" dirty="0" err="1"/>
              <a:t>Sairam</a:t>
            </a:r>
            <a:r>
              <a:rPr lang="en-US" dirty="0"/>
              <a:t> </a:t>
            </a:r>
            <a:r>
              <a:rPr lang="en-US" dirty="0" err="1"/>
              <a:t>Doddaparthi</a:t>
            </a:r>
            <a:endParaRPr lang="en-US" dirty="0"/>
          </a:p>
        </p:txBody>
      </p:sp>
      <p:sp>
        <p:nvSpPr>
          <p:cNvPr id="8" name="Content Placeholder 6"/>
          <p:cNvSpPr txBox="1">
            <a:spLocks/>
          </p:cNvSpPr>
          <p:nvPr/>
        </p:nvSpPr>
        <p:spPr bwMode="gray">
          <a:xfrm>
            <a:off x="457200" y="1073150"/>
            <a:ext cx="821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ts val="800"/>
              </a:spcBef>
              <a:spcAft>
                <a:spcPct val="0"/>
              </a:spcAft>
              <a:buClr>
                <a:schemeClr val="tx1"/>
              </a:buClr>
              <a:buSzPct val="75000"/>
              <a:buFontTx/>
              <a:buNone/>
              <a:defRPr sz="1000" baseline="0">
                <a:solidFill>
                  <a:schemeClr val="tx1"/>
                </a:solidFill>
                <a:latin typeface="+mn-lt"/>
                <a:ea typeface="+mn-ea"/>
                <a:cs typeface="+mn-cs"/>
              </a:defRPr>
            </a:lvl1pPr>
            <a:lvl2pPr marL="182880" indent="-182880" algn="l" rtl="0" eaLnBrk="1" fontAlgn="base" hangingPunct="1">
              <a:lnSpc>
                <a:spcPct val="110000"/>
              </a:lnSpc>
              <a:spcBef>
                <a:spcPts val="800"/>
              </a:spcBef>
              <a:spcAft>
                <a:spcPct val="0"/>
              </a:spcAft>
              <a:buClr>
                <a:schemeClr val="bg2"/>
              </a:buClr>
              <a:buSzPct val="150000"/>
              <a:buFont typeface="Arial" pitchFamily="34" charset="0"/>
              <a:buChar char="»"/>
              <a:defRPr sz="1000" baseline="0">
                <a:solidFill>
                  <a:schemeClr val="tx1"/>
                </a:solidFill>
                <a:latin typeface="+mn-lt"/>
              </a:defRPr>
            </a:lvl2pPr>
            <a:lvl3pPr marL="365760" indent="-182880" algn="l" rtl="0" eaLnBrk="1" fontAlgn="base" hangingPunct="1">
              <a:lnSpc>
                <a:spcPct val="110000"/>
              </a:lnSpc>
              <a:spcBef>
                <a:spcPts val="500"/>
              </a:spcBef>
              <a:spcAft>
                <a:spcPct val="0"/>
              </a:spcAft>
              <a:buClr>
                <a:srgbClr val="008998"/>
              </a:buClr>
              <a:buSzPct val="100000"/>
              <a:buFont typeface="Arial" pitchFamily="34" charset="0"/>
              <a:buChar char="–"/>
              <a:defRPr sz="1000" baseline="0">
                <a:solidFill>
                  <a:schemeClr val="tx1"/>
                </a:solidFill>
                <a:latin typeface="+mn-lt"/>
              </a:defRPr>
            </a:lvl3pPr>
            <a:lvl4pPr marL="548640" indent="-182880" algn="l" rtl="0" eaLnBrk="1" fontAlgn="base" hangingPunct="1">
              <a:lnSpc>
                <a:spcPct val="110000"/>
              </a:lnSpc>
              <a:spcBef>
                <a:spcPts val="500"/>
              </a:spcBef>
              <a:spcAft>
                <a:spcPct val="0"/>
              </a:spcAft>
              <a:buClr>
                <a:srgbClr val="008998"/>
              </a:buClr>
              <a:buSzPct val="100000"/>
              <a:buFont typeface="Wingdings" pitchFamily="2" charset="2"/>
              <a:buChar char=""/>
              <a:defRPr sz="1000" baseline="0">
                <a:solidFill>
                  <a:schemeClr val="tx1"/>
                </a:solidFill>
                <a:latin typeface="+mn-lt"/>
              </a:defRPr>
            </a:lvl4pPr>
            <a:lvl5pPr marL="731520" indent="-182880" algn="l" rtl="0" eaLnBrk="1" fontAlgn="base" hangingPunct="1">
              <a:lnSpc>
                <a:spcPct val="110000"/>
              </a:lnSpc>
              <a:spcBef>
                <a:spcPts val="500"/>
              </a:spcBef>
              <a:spcAft>
                <a:spcPct val="0"/>
              </a:spcAft>
              <a:buClr>
                <a:srgbClr val="008998"/>
              </a:buClr>
              <a:buSzPct val="100000"/>
              <a:buFont typeface="Webdings" pitchFamily="18" charset="2"/>
              <a:buChar char=""/>
              <a:defRPr sz="1000" baseline="0">
                <a:solidFill>
                  <a:schemeClr val="tx1"/>
                </a:solidFill>
                <a:latin typeface="+mn-lt"/>
              </a:defRPr>
            </a:lvl5pPr>
            <a:lvl6pPr marL="15986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6pPr>
            <a:lvl7pPr marL="20558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7pPr>
            <a:lvl8pPr marL="25130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8pPr>
            <a:lvl9pPr marL="2970213" indent="-227013" algn="l" rtl="0" eaLnBrk="1" fontAlgn="base" hangingPunct="1">
              <a:spcBef>
                <a:spcPct val="50000"/>
              </a:spcBef>
              <a:spcAft>
                <a:spcPct val="0"/>
              </a:spcAft>
              <a:buClr>
                <a:srgbClr val="0A2647"/>
              </a:buClr>
              <a:buFont typeface="Arial" charset="0"/>
              <a:buChar char="»"/>
              <a:defRPr sz="1200">
                <a:solidFill>
                  <a:schemeClr val="tx1"/>
                </a:solidFill>
                <a:latin typeface="+mn-lt"/>
              </a:defRPr>
            </a:lvl9pPr>
          </a:lstStyle>
          <a:p>
            <a:pPr lvl="0" algn="just">
              <a:lnSpc>
                <a:spcPct val="100000"/>
              </a:lnSpc>
              <a:spcBef>
                <a:spcPts val="0"/>
              </a:spcBef>
              <a:spcAft>
                <a:spcPts val="300"/>
              </a:spcAft>
              <a:buClr>
                <a:sysClr val="windowText" lastClr="000000"/>
              </a:buClr>
            </a:pPr>
            <a:r>
              <a:rPr lang="en-US" altLang="en-US" kern="0" dirty="0">
                <a:solidFill>
                  <a:sysClr val="windowText" lastClr="000000"/>
                </a:solidFill>
              </a:rPr>
              <a:t>A Technology graduate with over 2 years of total work experience in all aspects of design and development of Python (services, websites scraping, automating, and repeated work). Has knowledge of programming languages, such as Python and </a:t>
            </a:r>
            <a:r>
              <a:rPr lang="en-US" altLang="en-US" kern="0" dirty="0" err="1">
                <a:solidFill>
                  <a:sysClr val="windowText" lastClr="000000"/>
                </a:solidFill>
              </a:rPr>
              <a:t>Django</a:t>
            </a:r>
            <a:r>
              <a:rPr lang="en-US" altLang="en-US" kern="0" dirty="0">
                <a:solidFill>
                  <a:sysClr val="windowText" lastClr="000000"/>
                </a:solidFill>
              </a:rPr>
              <a:t>, databases, such as MySQL and Mongo DB, frameworks, such as JavaScript and Angular JS, and webservers, such as Apache Tomcat Server. Currently is Associate at Moody’s Analytics Knowledge Services, undergoing its training program. Prior to this, was Software Developer at a technological solutions company, responsible for scraping data from websites using Python and creating web applications using </a:t>
            </a:r>
            <a:r>
              <a:rPr lang="en-US" altLang="en-US" kern="0" dirty="0" err="1">
                <a:solidFill>
                  <a:sysClr val="windowText" lastClr="000000"/>
                </a:solidFill>
              </a:rPr>
              <a:t>Django</a:t>
            </a:r>
            <a:r>
              <a:rPr lang="en-US" altLang="en-US" kern="0" dirty="0">
                <a:solidFill>
                  <a:sysClr val="windowText" lastClr="000000"/>
                </a:solidFill>
              </a:rPr>
              <a:t>. </a:t>
            </a:r>
          </a:p>
        </p:txBody>
      </p:sp>
      <p:graphicFrame>
        <p:nvGraphicFramePr>
          <p:cNvPr id="9" name="Table 8"/>
          <p:cNvGraphicFramePr>
            <a:graphicFrameLocks noGrp="1"/>
          </p:cNvGraphicFramePr>
          <p:nvPr>
            <p:extLst>
              <p:ext uri="{D42A27DB-BD31-4B8C-83A1-F6EECF244321}">
                <p14:modId xmlns:p14="http://schemas.microsoft.com/office/powerpoint/2010/main" val="94202245"/>
              </p:ext>
            </p:extLst>
          </p:nvPr>
        </p:nvGraphicFramePr>
        <p:xfrm>
          <a:off x="457200" y="1899741"/>
          <a:ext cx="8211600" cy="2163960"/>
        </p:xfrm>
        <a:graphic>
          <a:graphicData uri="http://schemas.openxmlformats.org/drawingml/2006/table">
            <a:tbl>
              <a:tblPr/>
              <a:tblGrid>
                <a:gridCol w="1108800"/>
                <a:gridCol w="7102800"/>
              </a:tblGrid>
              <a:tr h="124234">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WORK HISTORY</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MOODY’S ANALYTICS KNOWLEDGE SERVICES</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Mar 2018 to date,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Associate</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Scraping Websites, finding </a:t>
                      </a:r>
                      <a:r>
                        <a:rPr lang="en-US" sz="900" kern="1200" spc="0" baseline="0" dirty="0" err="1" smtClean="0">
                          <a:solidFill>
                            <a:schemeClr val="bg2"/>
                          </a:solidFill>
                          <a:latin typeface="Arial" pitchFamily="34" charset="0"/>
                          <a:ea typeface="+mn-ea"/>
                          <a:cs typeface="Arial" pitchFamily="34" charset="0"/>
                        </a:rPr>
                        <a:t>api’s</a:t>
                      </a:r>
                      <a:r>
                        <a:rPr lang="en-US" sz="900" kern="1200" spc="0" baseline="0" dirty="0" smtClean="0">
                          <a:solidFill>
                            <a:schemeClr val="bg2"/>
                          </a:solidFill>
                          <a:latin typeface="Arial" pitchFamily="34" charset="0"/>
                          <a:ea typeface="+mn-ea"/>
                          <a:cs typeface="Arial" pitchFamily="34" charset="0"/>
                        </a:rPr>
                        <a:t>, Getting Data inside text, using python regular expression, finding the ways for scraping websites like different technologies, scraping </a:t>
                      </a:r>
                      <a:r>
                        <a:rPr lang="en-US" sz="900" kern="1200" spc="0" baseline="0" dirty="0" err="1" smtClean="0">
                          <a:solidFill>
                            <a:schemeClr val="bg2"/>
                          </a:solidFill>
                          <a:latin typeface="Arial" pitchFamily="34" charset="0"/>
                          <a:ea typeface="+mn-ea"/>
                          <a:cs typeface="Arial" pitchFamily="34" charset="0"/>
                        </a:rPr>
                        <a:t>javascript</a:t>
                      </a:r>
                      <a:r>
                        <a:rPr lang="en-US" sz="900" kern="1200" spc="0" baseline="0" dirty="0" smtClean="0">
                          <a:solidFill>
                            <a:schemeClr val="bg2"/>
                          </a:solidFill>
                          <a:latin typeface="Arial" pitchFamily="34" charset="0"/>
                          <a:ea typeface="+mn-ea"/>
                          <a:cs typeface="Arial" pitchFamily="34" charset="0"/>
                        </a:rPr>
                        <a:t> based websites, using postman for checking REST </a:t>
                      </a:r>
                      <a:r>
                        <a:rPr lang="en-US" sz="900" kern="1200" spc="0" baseline="0" dirty="0" err="1" smtClean="0">
                          <a:solidFill>
                            <a:schemeClr val="bg2"/>
                          </a:solidFill>
                          <a:latin typeface="Arial" pitchFamily="34" charset="0"/>
                          <a:ea typeface="+mn-ea"/>
                          <a:cs typeface="Arial" pitchFamily="34" charset="0"/>
                        </a:rPr>
                        <a:t>api’s</a:t>
                      </a:r>
                      <a:r>
                        <a:rPr lang="en-US" sz="900" kern="1200" spc="0" baseline="0" dirty="0" smtClean="0">
                          <a:solidFill>
                            <a:schemeClr val="bg2"/>
                          </a:solidFill>
                          <a:latin typeface="Arial" pitchFamily="34" charset="0"/>
                          <a:ea typeface="+mn-ea"/>
                          <a:cs typeface="Arial" pitchFamily="34" charset="0"/>
                        </a:rPr>
                        <a:t>, using pandas for data filtering, using request and </a:t>
                      </a:r>
                      <a:r>
                        <a:rPr lang="en-US" sz="900" kern="1200" spc="0" baseline="0" dirty="0" err="1" smtClean="0">
                          <a:solidFill>
                            <a:schemeClr val="bg2"/>
                          </a:solidFill>
                          <a:latin typeface="Arial" pitchFamily="34" charset="0"/>
                          <a:ea typeface="+mn-ea"/>
                          <a:cs typeface="Arial" pitchFamily="34" charset="0"/>
                        </a:rPr>
                        <a:t>beautifulsoup</a:t>
                      </a:r>
                      <a:r>
                        <a:rPr lang="en-US" sz="900" kern="1200" spc="0" baseline="0" dirty="0" smtClean="0">
                          <a:solidFill>
                            <a:schemeClr val="bg2"/>
                          </a:solidFill>
                          <a:latin typeface="Arial" pitchFamily="34" charset="0"/>
                          <a:ea typeface="+mn-ea"/>
                          <a:cs typeface="Arial" pitchFamily="34" charset="0"/>
                        </a:rPr>
                        <a:t> modules for scraping, Using selenium for scraping </a:t>
                      </a:r>
                      <a:r>
                        <a:rPr lang="en-US" sz="900" kern="1200" spc="0" baseline="0" dirty="0" err="1" smtClean="0">
                          <a:solidFill>
                            <a:schemeClr val="bg2"/>
                          </a:solidFill>
                          <a:latin typeface="Arial" pitchFamily="34" charset="0"/>
                          <a:ea typeface="+mn-ea"/>
                          <a:cs typeface="Arial" pitchFamily="34" charset="0"/>
                        </a:rPr>
                        <a:t>Javascript</a:t>
                      </a:r>
                      <a:r>
                        <a:rPr lang="en-US" sz="900" kern="1200" spc="0" baseline="0" dirty="0" smtClean="0">
                          <a:solidFill>
                            <a:schemeClr val="bg2"/>
                          </a:solidFill>
                          <a:latin typeface="Arial" pitchFamily="34" charset="0"/>
                          <a:ea typeface="+mn-ea"/>
                          <a:cs typeface="Arial" pitchFamily="34" charset="0"/>
                        </a:rPr>
                        <a:t> based Websites.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tab pos="4405313" algn="ctr"/>
                          <a:tab pos="8874125" algn="r"/>
                        </a:tabLst>
                        <a:defRPr/>
                      </a:pPr>
                      <a:r>
                        <a:rPr lang="en-IN" sz="900" b="1" kern="1200" spc="0" baseline="0" dirty="0" smtClean="0">
                          <a:solidFill>
                            <a:schemeClr val="bg2"/>
                          </a:solidFill>
                          <a:latin typeface="Arial" pitchFamily="34" charset="0"/>
                          <a:ea typeface="+mn-ea"/>
                          <a:cs typeface="Arial" pitchFamily="34" charset="0"/>
                        </a:rPr>
                        <a:t>APIK DIGITAL DESIGNERS </a:t>
                      </a:r>
                      <a:r>
                        <a:rPr lang="en-US" sz="900" b="1" spc="0" baseline="0" dirty="0" smtClean="0">
                          <a:solidFill>
                            <a:schemeClr val="bg2"/>
                          </a:solidFill>
                          <a:latin typeface="Arial" pitchFamily="34" charset="0"/>
                          <a:ea typeface="Times New Roman"/>
                          <a:cs typeface="Arial" pitchFamily="34" charset="0"/>
                        </a:rPr>
                        <a:t>		</a:t>
                      </a:r>
                      <a:r>
                        <a:rPr lang="en-US" sz="900" b="1" i="1" spc="0" baseline="0" dirty="0" smtClean="0">
                          <a:solidFill>
                            <a:schemeClr val="bg2"/>
                          </a:solidFill>
                          <a:latin typeface="Arial" pitchFamily="34" charset="0"/>
                          <a:ea typeface="Times New Roman"/>
                          <a:cs typeface="Arial" pitchFamily="34" charset="0"/>
                        </a:rPr>
                        <a:t>Jun 2015 to Feb 2018, India</a:t>
                      </a:r>
                      <a:endParaRPr lang="en-US" sz="900" spc="0" baseline="0" dirty="0" smtClean="0">
                        <a:solidFill>
                          <a:schemeClr val="bg2"/>
                        </a:solidFill>
                        <a:latin typeface="Arial" pitchFamily="34" charset="0"/>
                        <a:ea typeface="Times New Roman"/>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0">
                        <a:lnSpc>
                          <a:spcPct val="100000"/>
                        </a:lnSpc>
                        <a:spcBef>
                          <a:spcPts val="0"/>
                        </a:spcBef>
                        <a:spcAft>
                          <a:spcPts val="300"/>
                        </a:spcAft>
                        <a:buClrTx/>
                        <a:buSzTx/>
                        <a:buFontTx/>
                        <a:buNone/>
                        <a:tabLst/>
                        <a:defRPr/>
                      </a:pPr>
                      <a:r>
                        <a:rPr lang="en-US" sz="900" b="1" kern="1200" spc="0" baseline="0" dirty="0" smtClean="0">
                          <a:solidFill>
                            <a:schemeClr val="bg2"/>
                          </a:solidFill>
                          <a:latin typeface="Arial" pitchFamily="34" charset="0"/>
                          <a:ea typeface="+mn-ea"/>
                          <a:cs typeface="Arial" pitchFamily="34" charset="0"/>
                        </a:rPr>
                        <a:t>Software Developer </a:t>
                      </a:r>
                      <a:endParaRPr lang="en-US" sz="90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just" defTabSz="914400" rtl="0" eaLnBrk="1" fontAlgn="auto" latinLnBrk="0" hangingPunct="0">
                        <a:lnSpc>
                          <a:spcPct val="100000"/>
                        </a:lnSpc>
                        <a:spcBef>
                          <a:spcPts val="0"/>
                        </a:spcBef>
                        <a:spcAft>
                          <a:spcPts val="300"/>
                        </a:spcAft>
                        <a:buClrTx/>
                        <a:buSzTx/>
                        <a:buFontTx/>
                        <a:buNone/>
                        <a:tabLst/>
                        <a:defRPr/>
                      </a:pPr>
                      <a:r>
                        <a:rPr lang="en-US" sz="900" kern="1200" spc="0" baseline="0" dirty="0" smtClean="0">
                          <a:solidFill>
                            <a:schemeClr val="bg2"/>
                          </a:solidFill>
                          <a:latin typeface="Arial" pitchFamily="34" charset="0"/>
                          <a:ea typeface="+mn-ea"/>
                          <a:cs typeface="Arial" pitchFamily="34" charset="0"/>
                        </a:rPr>
                        <a:t>Scraped data from websites using Python, created web applications using </a:t>
                      </a:r>
                      <a:r>
                        <a:rPr lang="en-US" sz="900" kern="1200" spc="0" baseline="0" dirty="0" err="1" smtClean="0">
                          <a:solidFill>
                            <a:schemeClr val="bg2"/>
                          </a:solidFill>
                          <a:latin typeface="Arial" pitchFamily="34" charset="0"/>
                          <a:ea typeface="+mn-ea"/>
                          <a:cs typeface="Arial" pitchFamily="34" charset="0"/>
                        </a:rPr>
                        <a:t>Django</a:t>
                      </a:r>
                      <a:r>
                        <a:rPr lang="en-US" sz="900" kern="1200" spc="0" baseline="0" dirty="0" smtClean="0">
                          <a:solidFill>
                            <a:schemeClr val="bg2"/>
                          </a:solidFill>
                          <a:latin typeface="Arial" pitchFamily="34" charset="0"/>
                          <a:ea typeface="+mn-ea"/>
                          <a:cs typeface="Arial" pitchFamily="34" charset="0"/>
                        </a:rPr>
                        <a:t>, automated repeated work using Python, and handled missing data. Also, developed front-end applications using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and created custom directives, filters, and services (</a:t>
                      </a:r>
                      <a:r>
                        <a:rPr lang="en-US" sz="900" kern="1200" spc="0" baseline="0" dirty="0" err="1" smtClean="0">
                          <a:solidFill>
                            <a:schemeClr val="bg2"/>
                          </a:solidFill>
                          <a:latin typeface="Arial" pitchFamily="34" charset="0"/>
                          <a:ea typeface="+mn-ea"/>
                          <a:cs typeface="Arial" pitchFamily="34" charset="0"/>
                        </a:rPr>
                        <a:t>Angularjs</a:t>
                      </a:r>
                      <a:r>
                        <a:rPr lang="en-US" sz="900" kern="1200" spc="0" baseline="0" dirty="0" smtClean="0">
                          <a:solidFill>
                            <a:schemeClr val="bg2"/>
                          </a:solidFill>
                          <a:latin typeface="Arial" pitchFamily="34" charset="0"/>
                          <a:ea typeface="+mn-ea"/>
                          <a:cs typeface="Arial" pitchFamily="34" charset="0"/>
                        </a:rPr>
                        <a:t>). In addition, enhanced applications based on requirements from clients.</a:t>
                      </a:r>
                    </a:p>
                  </a:txBody>
                  <a:tcPr marL="46800" marR="46800" marT="46800" marB="468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ysClr val="window" lastClr="FFFFFF"/>
                    </a:solidFill>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nSpc>
                          <a:spcPct val="100000"/>
                        </a:lnSpc>
                        <a:spcBef>
                          <a:spcPts val="0"/>
                        </a:spcBef>
                        <a:spcAft>
                          <a:spcPts val="300"/>
                        </a:spcAft>
                      </a:pPr>
                      <a:r>
                        <a:rPr lang="en-US" sz="900" b="1" spc="0" baseline="0" dirty="0" smtClean="0">
                          <a:solidFill>
                            <a:schemeClr val="bg1"/>
                          </a:solidFill>
                          <a:latin typeface="Arial" pitchFamily="34" charset="0"/>
                          <a:ea typeface="Times New Roman"/>
                          <a:cs typeface="Arial" pitchFamily="34" charset="0"/>
                        </a:rPr>
                        <a:t>EDUCATION</a:t>
                      </a:r>
                      <a:endParaRPr lang="en-US" sz="900" spc="0" baseline="0" dirty="0">
                        <a:solidFill>
                          <a:schemeClr val="bg1"/>
                        </a:solidFill>
                        <a:latin typeface="Arial" pitchFamily="34" charset="0"/>
                        <a:ea typeface="Times New Roman"/>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r>
              <a:tr h="0">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300"/>
                        </a:spcAft>
                        <a:buClrTx/>
                        <a:buSzTx/>
                        <a:buFontTx/>
                        <a:buNone/>
                        <a:tabLst/>
                        <a:defRPr/>
                      </a:pPr>
                      <a:r>
                        <a:rPr lang="en-IN" sz="900" b="1" kern="1200" spc="0" baseline="0" dirty="0" smtClean="0">
                          <a:solidFill>
                            <a:schemeClr val="bg2"/>
                          </a:solidFill>
                          <a:latin typeface="Arial" pitchFamily="34" charset="0"/>
                          <a:ea typeface="+mn-ea"/>
                          <a:cs typeface="Arial" pitchFamily="34" charset="0"/>
                        </a:rPr>
                        <a:t>Bachelor of Technology, </a:t>
                      </a:r>
                      <a:r>
                        <a:rPr lang="en-US" sz="900" b="0" kern="1200" spc="0" baseline="0" dirty="0" err="1" smtClean="0">
                          <a:solidFill>
                            <a:schemeClr val="bg2"/>
                          </a:solidFill>
                          <a:latin typeface="Arial" pitchFamily="34" charset="0"/>
                          <a:ea typeface="+mn-ea"/>
                          <a:cs typeface="Arial" pitchFamily="34" charset="0"/>
                        </a:rPr>
                        <a:t>Malineni</a:t>
                      </a:r>
                      <a:r>
                        <a:rPr lang="en-US" sz="900" b="0" kern="1200" spc="0" baseline="0" dirty="0" smtClean="0">
                          <a:solidFill>
                            <a:schemeClr val="bg2"/>
                          </a:solidFill>
                          <a:latin typeface="Arial" pitchFamily="34" charset="0"/>
                          <a:ea typeface="+mn-ea"/>
                          <a:cs typeface="Arial" pitchFamily="34" charset="0"/>
                        </a:rPr>
                        <a:t> </a:t>
                      </a:r>
                      <a:r>
                        <a:rPr lang="en-US" sz="900" b="0" kern="1200" spc="0" baseline="0" dirty="0" err="1" smtClean="0">
                          <a:solidFill>
                            <a:schemeClr val="bg2"/>
                          </a:solidFill>
                          <a:latin typeface="Arial" pitchFamily="34" charset="0"/>
                          <a:ea typeface="+mn-ea"/>
                          <a:cs typeface="Arial" pitchFamily="34" charset="0"/>
                        </a:rPr>
                        <a:t>Lakshmaiah</a:t>
                      </a:r>
                      <a:r>
                        <a:rPr lang="en-US" sz="900" b="0" kern="1200" spc="0" baseline="0" dirty="0" smtClean="0">
                          <a:solidFill>
                            <a:schemeClr val="bg2"/>
                          </a:solidFill>
                          <a:latin typeface="Arial" pitchFamily="34" charset="0"/>
                          <a:ea typeface="+mn-ea"/>
                          <a:cs typeface="Arial" pitchFamily="34" charset="0"/>
                        </a:rPr>
                        <a:t> Engineering College, India – 2014</a:t>
                      </a:r>
                      <a:endParaRPr lang="en-IN" sz="900" b="0" kern="1200" spc="0" baseline="0" dirty="0" smtClean="0">
                        <a:solidFill>
                          <a:schemeClr val="bg2"/>
                        </a:solidFill>
                        <a:latin typeface="Arial" pitchFamily="34" charset="0"/>
                        <a:ea typeface="+mn-ea"/>
                        <a:cs typeface="Arial" pitchFamily="34" charset="0"/>
                      </a:endParaRPr>
                    </a:p>
                  </a:txBody>
                  <a:tcPr marL="46800" marR="46800" marT="46800" marB="468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242482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 Theme">
  <a:themeElements>
    <a:clrScheme name="Moody's Theme 4.0">
      <a:dk1>
        <a:srgbClr val="0028A0"/>
      </a:dk1>
      <a:lt1>
        <a:sysClr val="window" lastClr="FFFFFF"/>
      </a:lt1>
      <a:dk2>
        <a:srgbClr val="009FDF"/>
      </a:dk2>
      <a:lt2>
        <a:srgbClr val="000000"/>
      </a:lt2>
      <a:accent1>
        <a:srgbClr val="009775"/>
      </a:accent1>
      <a:accent2>
        <a:srgbClr val="41B6E6"/>
      </a:accent2>
      <a:accent3>
        <a:srgbClr val="0028A0"/>
      </a:accent3>
      <a:accent4>
        <a:srgbClr val="78BE20"/>
      </a:accent4>
      <a:accent5>
        <a:srgbClr val="75787B"/>
      </a:accent5>
      <a:accent6>
        <a:srgbClr val="002E5D"/>
      </a:accent6>
      <a:hlink>
        <a:srgbClr val="009FDF"/>
      </a:hlink>
      <a:folHlink>
        <a:srgbClr val="009FD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solidFill>
              <a:schemeClr val="bg2"/>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1095</Words>
  <Application>Microsoft Office PowerPoint</Application>
  <PresentationFormat>On-screen Show (4:3)</PresentationFormat>
  <Paragraphs>43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MA Theme</vt:lpstr>
      <vt:lpstr>Ullas Kumar</vt:lpstr>
      <vt:lpstr>Deepak Behera</vt:lpstr>
      <vt:lpstr>Sairam Doddaparthi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Ullas Kumar</dc:title>
  <dc:creator>Vasanthakumar Manoharan</dc:creator>
  <cp:lastModifiedBy>Sairam Doddaparthi</cp:lastModifiedBy>
  <cp:revision>5</cp:revision>
  <dcterms:created xsi:type="dcterms:W3CDTF">2018-04-04T07:57:07Z</dcterms:created>
  <dcterms:modified xsi:type="dcterms:W3CDTF">2018-04-04T09:32:52Z</dcterms:modified>
</cp:coreProperties>
</file>