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64" r:id="rId5"/>
    <p:sldId id="276" r:id="rId6"/>
    <p:sldId id="281" r:id="rId7"/>
    <p:sldId id="286" r:id="rId8"/>
    <p:sldId id="288" r:id="rId9"/>
    <p:sldId id="289" r:id="rId10"/>
    <p:sldId id="293" r:id="rId11"/>
    <p:sldId id="290" r:id="rId12"/>
    <p:sldId id="294" r:id="rId13"/>
    <p:sldId id="295" r:id="rId14"/>
    <p:sldId id="296" r:id="rId15"/>
    <p:sldId id="297" r:id="rId16"/>
    <p:sldId id="298" r:id="rId17"/>
    <p:sldId id="291" r:id="rId18"/>
    <p:sldId id="292" r:id="rId19"/>
    <p:sldId id="277" r:id="rId20"/>
    <p:sldId id="283" r:id="rId21"/>
    <p:sldId id="284" r:id="rId22"/>
    <p:sldId id="300" r:id="rId23"/>
    <p:sldId id="302" r:id="rId24"/>
    <p:sldId id="299" r:id="rId25"/>
    <p:sldId id="266" r:id="rId26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20623"/>
    <a:srgbClr val="5069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47" autoAdjust="0"/>
    <p:restoredTop sz="96379" autoAdjust="0"/>
  </p:normalViewPr>
  <p:slideViewPr>
    <p:cSldViewPr showGuides="1">
      <p:cViewPr varScale="1">
        <p:scale>
          <a:sx n="110" d="100"/>
          <a:sy n="110" d="100"/>
        </p:scale>
        <p:origin x="258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___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___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___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___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___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___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___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200" dirty="0"/>
              <a:t>数据量变化对</a:t>
            </a:r>
            <a:r>
              <a:rPr lang="zh-CN" sz="1200" dirty="0"/>
              <a:t>多线程优化索引的查询性能影响</a:t>
            </a:r>
          </a:p>
        </c:rich>
      </c:tx>
      <c:layout>
        <c:manualLayout>
          <c:xMode val="edge"/>
          <c:yMode val="edge"/>
          <c:x val="0.1384027777777777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2475231481481482"/>
          <c:y val="0.115115625"/>
          <c:w val="0.80035879629629625"/>
          <c:h val="0.7203899305555555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多线程优化索引!$A$2</c:f>
              <c:strCache>
                <c:ptCount val="1"/>
                <c:pt idx="0">
                  <c:v>单线程TDIndex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多线程优化索引!$B$1:$K$1</c:f>
              <c:numCache>
                <c:formatCode>General</c:formatCode>
                <c:ptCount val="10"/>
                <c:pt idx="0">
                  <c:v>100000</c:v>
                </c:pt>
                <c:pt idx="1">
                  <c:v>200000</c:v>
                </c:pt>
                <c:pt idx="2">
                  <c:v>300000</c:v>
                </c:pt>
                <c:pt idx="3">
                  <c:v>400000</c:v>
                </c:pt>
                <c:pt idx="4">
                  <c:v>500000</c:v>
                </c:pt>
                <c:pt idx="5">
                  <c:v>600000</c:v>
                </c:pt>
                <c:pt idx="6">
                  <c:v>700000</c:v>
                </c:pt>
                <c:pt idx="7">
                  <c:v>800000</c:v>
                </c:pt>
                <c:pt idx="8">
                  <c:v>900000</c:v>
                </c:pt>
                <c:pt idx="9">
                  <c:v>1000000</c:v>
                </c:pt>
              </c:numCache>
            </c:numRef>
          </c:xVal>
          <c:yVal>
            <c:numRef>
              <c:f>多线程优化索引!$B$2:$K$2</c:f>
              <c:numCache>
                <c:formatCode>General</c:formatCode>
                <c:ptCount val="10"/>
                <c:pt idx="0">
                  <c:v>0.57999999999999996</c:v>
                </c:pt>
                <c:pt idx="1">
                  <c:v>2.6</c:v>
                </c:pt>
                <c:pt idx="2">
                  <c:v>6.3879999999999999</c:v>
                </c:pt>
                <c:pt idx="3">
                  <c:v>11.757999999999999</c:v>
                </c:pt>
                <c:pt idx="4">
                  <c:v>18.884</c:v>
                </c:pt>
                <c:pt idx="5">
                  <c:v>25.928000000000001</c:v>
                </c:pt>
                <c:pt idx="6">
                  <c:v>35.32</c:v>
                </c:pt>
                <c:pt idx="7">
                  <c:v>47.414000000000001</c:v>
                </c:pt>
                <c:pt idx="8">
                  <c:v>59.746000000000002</c:v>
                </c:pt>
                <c:pt idx="9">
                  <c:v>71.445999999999998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A46-44A2-BB95-CD4CA1212847}"/>
            </c:ext>
          </c:extLst>
        </c:ser>
        <c:ser>
          <c:idx val="1"/>
          <c:order val="1"/>
          <c:tx>
            <c:strRef>
              <c:f>多线程优化索引!$A$3</c:f>
              <c:strCache>
                <c:ptCount val="1"/>
                <c:pt idx="0">
                  <c:v>8线程优化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多线程优化索引!$B$1:$K$1</c:f>
              <c:numCache>
                <c:formatCode>General</c:formatCode>
                <c:ptCount val="10"/>
                <c:pt idx="0">
                  <c:v>100000</c:v>
                </c:pt>
                <c:pt idx="1">
                  <c:v>200000</c:v>
                </c:pt>
                <c:pt idx="2">
                  <c:v>300000</c:v>
                </c:pt>
                <c:pt idx="3">
                  <c:v>400000</c:v>
                </c:pt>
                <c:pt idx="4">
                  <c:v>500000</c:v>
                </c:pt>
                <c:pt idx="5">
                  <c:v>600000</c:v>
                </c:pt>
                <c:pt idx="6">
                  <c:v>700000</c:v>
                </c:pt>
                <c:pt idx="7">
                  <c:v>800000</c:v>
                </c:pt>
                <c:pt idx="8">
                  <c:v>900000</c:v>
                </c:pt>
                <c:pt idx="9">
                  <c:v>1000000</c:v>
                </c:pt>
              </c:numCache>
            </c:numRef>
          </c:xVal>
          <c:yVal>
            <c:numRef>
              <c:f>多线程优化索引!$B$3:$K$3</c:f>
              <c:numCache>
                <c:formatCode>General</c:formatCode>
                <c:ptCount val="10"/>
                <c:pt idx="0">
                  <c:v>2.044</c:v>
                </c:pt>
                <c:pt idx="1">
                  <c:v>3.9180000000000001</c:v>
                </c:pt>
                <c:pt idx="2">
                  <c:v>4.75</c:v>
                </c:pt>
                <c:pt idx="3">
                  <c:v>6.6520000000000001</c:v>
                </c:pt>
                <c:pt idx="4">
                  <c:v>9.4619999999999997</c:v>
                </c:pt>
                <c:pt idx="5">
                  <c:v>12.401999999999999</c:v>
                </c:pt>
                <c:pt idx="6">
                  <c:v>16.53</c:v>
                </c:pt>
                <c:pt idx="7">
                  <c:v>22.135999999999999</c:v>
                </c:pt>
                <c:pt idx="8">
                  <c:v>28.007999999999999</c:v>
                </c:pt>
                <c:pt idx="9">
                  <c:v>31.405999999999999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A46-44A2-BB95-CD4CA1212847}"/>
            </c:ext>
          </c:extLst>
        </c:ser>
        <c:ser>
          <c:idx val="2"/>
          <c:order val="2"/>
          <c:tx>
            <c:strRef>
              <c:f>多线程优化索引!$A$4</c:f>
              <c:strCache>
                <c:ptCount val="1"/>
                <c:pt idx="0">
                  <c:v>32线程优化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多线程优化索引!$B$1:$K$1</c:f>
              <c:numCache>
                <c:formatCode>General</c:formatCode>
                <c:ptCount val="10"/>
                <c:pt idx="0">
                  <c:v>100000</c:v>
                </c:pt>
                <c:pt idx="1">
                  <c:v>200000</c:v>
                </c:pt>
                <c:pt idx="2">
                  <c:v>300000</c:v>
                </c:pt>
                <c:pt idx="3">
                  <c:v>400000</c:v>
                </c:pt>
                <c:pt idx="4">
                  <c:v>500000</c:v>
                </c:pt>
                <c:pt idx="5">
                  <c:v>600000</c:v>
                </c:pt>
                <c:pt idx="6">
                  <c:v>700000</c:v>
                </c:pt>
                <c:pt idx="7">
                  <c:v>800000</c:v>
                </c:pt>
                <c:pt idx="8">
                  <c:v>900000</c:v>
                </c:pt>
                <c:pt idx="9">
                  <c:v>1000000</c:v>
                </c:pt>
              </c:numCache>
            </c:numRef>
          </c:xVal>
          <c:yVal>
            <c:numRef>
              <c:f>多线程优化索引!$B$4:$K$4</c:f>
            </c:numRef>
          </c:yVal>
          <c:smooth val="1"/>
          <c:extLst>
            <c:ext xmlns:c16="http://schemas.microsoft.com/office/drawing/2014/chart" uri="{C3380CC4-5D6E-409C-BE32-E72D297353CC}">
              <c16:uniqueId val="{00000002-8A46-44A2-BB95-CD4CA12128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4574511"/>
        <c:axId val="954572431"/>
      </c:scatterChart>
      <c:valAx>
        <c:axId val="954574511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zh-CN"/>
                  <a:t>数据量</a:t>
                </a:r>
                <a:r>
                  <a:rPr lang="zh-CN" altLang="en-US"/>
                  <a:t>（十万条）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.38567268518518516"/>
              <c:y val="0.900460763888888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954572431"/>
        <c:crosses val="autoZero"/>
        <c:crossBetween val="midCat"/>
        <c:majorUnit val="100000"/>
        <c:dispUnits>
          <c:builtInUnit val="hundredThousands"/>
        </c:dispUnits>
      </c:valAx>
      <c:valAx>
        <c:axId val="954572431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zh-CN"/>
                  <a:t>查询开销（</a:t>
                </a:r>
                <a:r>
                  <a:rPr lang="en-US"/>
                  <a:t>ms</a:t>
                </a:r>
                <a:r>
                  <a:rPr lang="zh-CN"/>
                  <a:t>）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95457451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5000000000000002"/>
          <c:y val="0.22421215277777778"/>
          <c:w val="0.2621412037037037"/>
          <c:h val="0.154018908664417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/>
              <a:t>查询窗口跨度变化对索引性能影响</a:t>
            </a:r>
            <a:endParaRPr lang="zh-CN"/>
          </a:p>
        </c:rich>
      </c:tx>
      <c:layout>
        <c:manualLayout>
          <c:xMode val="edge"/>
          <c:yMode val="edge"/>
          <c:x val="0.1736805555555555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1412731481481482"/>
          <c:y val="0.13077534722222225"/>
          <c:w val="0.8275393518518519"/>
          <c:h val="0.70076041666666677"/>
        </c:manualLayout>
      </c:layout>
      <c:lineChart>
        <c:grouping val="standard"/>
        <c:varyColors val="0"/>
        <c:ser>
          <c:idx val="0"/>
          <c:order val="0"/>
          <c:tx>
            <c:strRef>
              <c:f>查询窗口跨度变化!$A$3</c:f>
              <c:strCache>
                <c:ptCount val="1"/>
                <c:pt idx="0">
                  <c:v>单线程TDIndex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查询窗口跨度变化!$B$2:$G$2</c:f>
              <c:numCache>
                <c:formatCode>0%</c:formatCode>
                <c:ptCount val="6"/>
                <c:pt idx="0">
                  <c:v>0.5</c:v>
                </c:pt>
                <c:pt idx="1">
                  <c:v>0.35</c:v>
                </c:pt>
                <c:pt idx="2">
                  <c:v>0.2</c:v>
                </c:pt>
                <c:pt idx="3">
                  <c:v>0.1</c:v>
                </c:pt>
                <c:pt idx="4">
                  <c:v>0.05</c:v>
                </c:pt>
                <c:pt idx="5">
                  <c:v>0.01</c:v>
                </c:pt>
              </c:numCache>
            </c:numRef>
          </c:cat>
          <c:val>
            <c:numRef>
              <c:f>查询窗口跨度变化!$B$3:$G$3</c:f>
              <c:numCache>
                <c:formatCode>General</c:formatCode>
                <c:ptCount val="6"/>
                <c:pt idx="0">
                  <c:v>4.4640000000000004</c:v>
                </c:pt>
                <c:pt idx="1">
                  <c:v>6.96</c:v>
                </c:pt>
                <c:pt idx="2">
                  <c:v>9.8360000000000003</c:v>
                </c:pt>
                <c:pt idx="3">
                  <c:v>12.012</c:v>
                </c:pt>
                <c:pt idx="4">
                  <c:v>13.07</c:v>
                </c:pt>
                <c:pt idx="5">
                  <c:v>15.084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592F-4137-87CF-DE2C6338054D}"/>
            </c:ext>
          </c:extLst>
        </c:ser>
        <c:ser>
          <c:idx val="1"/>
          <c:order val="1"/>
          <c:tx>
            <c:strRef>
              <c:f>查询窗口跨度变化!$A$4</c:f>
              <c:strCache>
                <c:ptCount val="1"/>
                <c:pt idx="0">
                  <c:v>8线程优化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查询窗口跨度变化!$B$2:$G$2</c:f>
              <c:numCache>
                <c:formatCode>0%</c:formatCode>
                <c:ptCount val="6"/>
                <c:pt idx="0">
                  <c:v>0.5</c:v>
                </c:pt>
                <c:pt idx="1">
                  <c:v>0.35</c:v>
                </c:pt>
                <c:pt idx="2">
                  <c:v>0.2</c:v>
                </c:pt>
                <c:pt idx="3">
                  <c:v>0.1</c:v>
                </c:pt>
                <c:pt idx="4">
                  <c:v>0.05</c:v>
                </c:pt>
                <c:pt idx="5">
                  <c:v>0.01</c:v>
                </c:pt>
              </c:numCache>
            </c:numRef>
          </c:cat>
          <c:val>
            <c:numRef>
              <c:f>查询窗口跨度变化!$B$4:$G$4</c:f>
              <c:numCache>
                <c:formatCode>General</c:formatCode>
                <c:ptCount val="6"/>
                <c:pt idx="0">
                  <c:v>2.8980000000000001</c:v>
                </c:pt>
                <c:pt idx="1">
                  <c:v>3.8140000000000001</c:v>
                </c:pt>
                <c:pt idx="2">
                  <c:v>5.32</c:v>
                </c:pt>
                <c:pt idx="3">
                  <c:v>6.71</c:v>
                </c:pt>
                <c:pt idx="4">
                  <c:v>6.84</c:v>
                </c:pt>
                <c:pt idx="5">
                  <c:v>8.8940000000000001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592F-4137-87CF-DE2C633805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4575759"/>
        <c:axId val="954579503"/>
      </c:lineChart>
      <c:catAx>
        <c:axId val="954575759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zh-CN"/>
                  <a:t>时间期间跨度（</a:t>
                </a:r>
                <a:r>
                  <a:rPr lang="en-US"/>
                  <a:t>T</a:t>
                </a:r>
                <a:r>
                  <a:rPr lang="zh-CN"/>
                  <a:t>）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954579503"/>
        <c:crosses val="autoZero"/>
        <c:auto val="1"/>
        <c:lblAlgn val="ctr"/>
        <c:lblOffset val="100"/>
        <c:tickMarkSkip val="1"/>
        <c:noMultiLvlLbl val="0"/>
      </c:catAx>
      <c:valAx>
        <c:axId val="954579503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zh-CN"/>
                  <a:t>查询开销（</a:t>
                </a:r>
                <a:r>
                  <a:rPr lang="en-US"/>
                  <a:t>ms</a:t>
                </a:r>
                <a:r>
                  <a:rPr lang="zh-CN"/>
                  <a:t>）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954575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4037037037037037"/>
          <c:y val="0.2273375"/>
          <c:w val="0.3097685185185185"/>
          <c:h val="0.156251093613298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dirty="0"/>
              <a:t>数据量变化对各策略的性能影响</a:t>
            </a:r>
          </a:p>
        </c:rich>
      </c:tx>
      <c:layout>
        <c:manualLayout>
          <c:xMode val="edge"/>
          <c:yMode val="edge"/>
          <c:x val="0.26781885249791371"/>
          <c:y val="3.052374792731944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4353148148148148"/>
          <c:y val="0.11346284722222222"/>
          <c:w val="0.78450185185185173"/>
          <c:h val="0.7342451388888888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数据量变化!$A$2</c:f>
              <c:strCache>
                <c:ptCount val="1"/>
                <c:pt idx="0">
                  <c:v>连续策略划分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数据量变化!$B$1:$F$1</c:f>
              <c:numCache>
                <c:formatCode>General</c:formatCode>
                <c:ptCount val="5"/>
                <c:pt idx="0">
                  <c:v>1000000</c:v>
                </c:pt>
                <c:pt idx="1">
                  <c:v>2000000</c:v>
                </c:pt>
                <c:pt idx="2">
                  <c:v>3000000</c:v>
                </c:pt>
                <c:pt idx="3">
                  <c:v>4000000</c:v>
                </c:pt>
                <c:pt idx="4">
                  <c:v>5000000</c:v>
                </c:pt>
              </c:numCache>
            </c:numRef>
          </c:xVal>
          <c:yVal>
            <c:numRef>
              <c:f>数据量变化!$B$2:$F$2</c:f>
              <c:numCache>
                <c:formatCode>General</c:formatCode>
                <c:ptCount val="5"/>
                <c:pt idx="0">
                  <c:v>14</c:v>
                </c:pt>
                <c:pt idx="1">
                  <c:v>20</c:v>
                </c:pt>
                <c:pt idx="2">
                  <c:v>26</c:v>
                </c:pt>
                <c:pt idx="3">
                  <c:v>27</c:v>
                </c:pt>
                <c:pt idx="4">
                  <c:v>28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ABC-447B-B9F2-7E4646968303}"/>
            </c:ext>
          </c:extLst>
        </c:ser>
        <c:ser>
          <c:idx val="1"/>
          <c:order val="1"/>
          <c:tx>
            <c:strRef>
              <c:f>数据量变化!$A$3</c:f>
              <c:strCache>
                <c:ptCount val="1"/>
                <c:pt idx="0">
                  <c:v>交叉策略划分</c:v>
                </c:pt>
              </c:strCache>
            </c:strRef>
          </c:tx>
          <c:spPr>
            <a:ln w="19050" cap="sq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bevel/>
              </a:ln>
              <a:effectLst/>
            </c:spPr>
          </c:marker>
          <c:xVal>
            <c:numRef>
              <c:f>数据量变化!$B$1:$F$1</c:f>
              <c:numCache>
                <c:formatCode>General</c:formatCode>
                <c:ptCount val="5"/>
                <c:pt idx="0">
                  <c:v>1000000</c:v>
                </c:pt>
                <c:pt idx="1">
                  <c:v>2000000</c:v>
                </c:pt>
                <c:pt idx="2">
                  <c:v>3000000</c:v>
                </c:pt>
                <c:pt idx="3">
                  <c:v>4000000</c:v>
                </c:pt>
                <c:pt idx="4">
                  <c:v>5000000</c:v>
                </c:pt>
              </c:numCache>
            </c:numRef>
          </c:xVal>
          <c:yVal>
            <c:numRef>
              <c:f>数据量变化!$B$3:$F$3</c:f>
              <c:numCache>
                <c:formatCode>General</c:formatCode>
                <c:ptCount val="5"/>
                <c:pt idx="0">
                  <c:v>6</c:v>
                </c:pt>
                <c:pt idx="1">
                  <c:v>11</c:v>
                </c:pt>
                <c:pt idx="2">
                  <c:v>13</c:v>
                </c:pt>
                <c:pt idx="3">
                  <c:v>12</c:v>
                </c:pt>
                <c:pt idx="4">
                  <c:v>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ABC-447B-B9F2-7E4646968303}"/>
            </c:ext>
          </c:extLst>
        </c:ser>
        <c:ser>
          <c:idx val="2"/>
          <c:order val="2"/>
          <c:tx>
            <c:strRef>
              <c:f>数据量变化!$A$4</c:f>
              <c:strCache>
                <c:ptCount val="1"/>
                <c:pt idx="0">
                  <c:v>前部连续策略划分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数据量变化!$B$1:$F$1</c:f>
              <c:numCache>
                <c:formatCode>General</c:formatCode>
                <c:ptCount val="5"/>
                <c:pt idx="0">
                  <c:v>1000000</c:v>
                </c:pt>
                <c:pt idx="1">
                  <c:v>2000000</c:v>
                </c:pt>
                <c:pt idx="2">
                  <c:v>3000000</c:v>
                </c:pt>
                <c:pt idx="3">
                  <c:v>4000000</c:v>
                </c:pt>
                <c:pt idx="4">
                  <c:v>5000000</c:v>
                </c:pt>
              </c:numCache>
            </c:numRef>
          </c:xVal>
          <c:yVal>
            <c:numRef>
              <c:f>数据量变化!$B$4:$F$4</c:f>
              <c:numCache>
                <c:formatCode>General</c:formatCode>
                <c:ptCount val="5"/>
                <c:pt idx="0">
                  <c:v>5</c:v>
                </c:pt>
                <c:pt idx="1">
                  <c:v>7</c:v>
                </c:pt>
                <c:pt idx="2">
                  <c:v>11</c:v>
                </c:pt>
                <c:pt idx="3">
                  <c:v>13</c:v>
                </c:pt>
                <c:pt idx="4">
                  <c:v>16.5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ABC-447B-B9F2-7E4646968303}"/>
            </c:ext>
          </c:extLst>
        </c:ser>
        <c:ser>
          <c:idx val="3"/>
          <c:order val="3"/>
          <c:tx>
            <c:strRef>
              <c:f>数据量变化!$A$5</c:f>
              <c:strCache>
                <c:ptCount val="1"/>
                <c:pt idx="0">
                  <c:v>前部交叉策略划分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数据量变化!$B$1:$F$1</c:f>
              <c:numCache>
                <c:formatCode>General</c:formatCode>
                <c:ptCount val="5"/>
                <c:pt idx="0">
                  <c:v>1000000</c:v>
                </c:pt>
                <c:pt idx="1">
                  <c:v>2000000</c:v>
                </c:pt>
                <c:pt idx="2">
                  <c:v>3000000</c:v>
                </c:pt>
                <c:pt idx="3">
                  <c:v>4000000</c:v>
                </c:pt>
                <c:pt idx="4">
                  <c:v>5000000</c:v>
                </c:pt>
              </c:numCache>
            </c:numRef>
          </c:xVal>
          <c:yVal>
            <c:numRef>
              <c:f>数据量变化!$B$5:$F$5</c:f>
              <c:numCache>
                <c:formatCode>General</c:formatCode>
                <c:ptCount val="5"/>
                <c:pt idx="0">
                  <c:v>5</c:v>
                </c:pt>
                <c:pt idx="1">
                  <c:v>6</c:v>
                </c:pt>
                <c:pt idx="2">
                  <c:v>9</c:v>
                </c:pt>
                <c:pt idx="3">
                  <c:v>11</c:v>
                </c:pt>
                <c:pt idx="4">
                  <c:v>14.5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3ABC-447B-B9F2-7E4646968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6792176"/>
        <c:axId val="1416795504"/>
      </c:scatterChart>
      <c:valAx>
        <c:axId val="1416792176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zh-CN" altLang="en-US"/>
                  <a:t>数据量（万条）</a:t>
                </a:r>
              </a:p>
            </c:rich>
          </c:tx>
          <c:layout>
            <c:manualLayout>
              <c:xMode val="edge"/>
              <c:yMode val="edge"/>
              <c:x val="0.39680069444444444"/>
              <c:y val="0.927035069444444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416795504"/>
        <c:crosses val="autoZero"/>
        <c:crossBetween val="midCat"/>
        <c:majorUnit val="1000000"/>
        <c:dispUnits>
          <c:builtInUnit val="tenThousands"/>
        </c:dispUnits>
      </c:valAx>
      <c:valAx>
        <c:axId val="1416795504"/>
        <c:scaling>
          <c:orientation val="minMax"/>
          <c:max val="40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zh-CN" altLang="en-US"/>
                  <a:t>开销（</a:t>
                </a:r>
                <a:r>
                  <a:rPr lang="en-US" altLang="zh-CN"/>
                  <a:t>ms</a:t>
                </a:r>
                <a:r>
                  <a:rPr lang="zh-CN" altLang="en-US"/>
                  <a:t>）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4167921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17097222222222219"/>
          <c:y val="0.17014930555555555"/>
          <c:w val="0.29986111111111113"/>
          <c:h val="0.260370833333333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/>
              <a:t>查询窗口跨度变化对各策略的性能影响</a:t>
            </a:r>
          </a:p>
        </c:rich>
      </c:tx>
      <c:layout>
        <c:manualLayout>
          <c:xMode val="edge"/>
          <c:yMode val="edge"/>
          <c:x val="0.12082476851851852"/>
          <c:y val="3.052430555555555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258379629629629E-2"/>
          <c:y val="0.11346284722222222"/>
          <c:w val="0.78450185185185173"/>
          <c:h val="0.7342451388888888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跨度变化!$A$2</c:f>
              <c:strCache>
                <c:ptCount val="1"/>
                <c:pt idx="0">
                  <c:v>连续策略划分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跨度变化!$B$1:$G$1</c:f>
              <c:numCache>
                <c:formatCode>0%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</c:numCache>
            </c:numRef>
          </c:xVal>
          <c:yVal>
            <c:numRef>
              <c:f>跨度变化!$B$2:$G$2</c:f>
              <c:numCache>
                <c:formatCode>General</c:formatCode>
                <c:ptCount val="6"/>
                <c:pt idx="0">
                  <c:v>28</c:v>
                </c:pt>
                <c:pt idx="1">
                  <c:v>24</c:v>
                </c:pt>
                <c:pt idx="2">
                  <c:v>15</c:v>
                </c:pt>
                <c:pt idx="3">
                  <c:v>10</c:v>
                </c:pt>
                <c:pt idx="4">
                  <c:v>8</c:v>
                </c:pt>
                <c:pt idx="5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66A-4694-A9FE-B42947C94C58}"/>
            </c:ext>
          </c:extLst>
        </c:ser>
        <c:ser>
          <c:idx val="1"/>
          <c:order val="1"/>
          <c:tx>
            <c:strRef>
              <c:f>跨度变化!$A$3</c:f>
              <c:strCache>
                <c:ptCount val="1"/>
                <c:pt idx="0">
                  <c:v>交叉策略划分</c:v>
                </c:pt>
              </c:strCache>
            </c:strRef>
          </c:tx>
          <c:spPr>
            <a:ln w="19050" cap="sq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bevel/>
              </a:ln>
              <a:effectLst/>
            </c:spPr>
          </c:marker>
          <c:xVal>
            <c:numRef>
              <c:f>跨度变化!$B$1:$G$1</c:f>
              <c:numCache>
                <c:formatCode>0%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</c:numCache>
            </c:numRef>
          </c:xVal>
          <c:yVal>
            <c:numRef>
              <c:f>跨度变化!$B$3:$G$3</c:f>
              <c:numCache>
                <c:formatCode>General</c:formatCode>
                <c:ptCount val="6"/>
                <c:pt idx="0">
                  <c:v>15</c:v>
                </c:pt>
                <c:pt idx="1">
                  <c:v>13</c:v>
                </c:pt>
                <c:pt idx="2">
                  <c:v>8</c:v>
                </c:pt>
                <c:pt idx="3">
                  <c:v>5</c:v>
                </c:pt>
                <c:pt idx="4">
                  <c:v>4</c:v>
                </c:pt>
                <c:pt idx="5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66A-4694-A9FE-B42947C94C58}"/>
            </c:ext>
          </c:extLst>
        </c:ser>
        <c:ser>
          <c:idx val="2"/>
          <c:order val="2"/>
          <c:tx>
            <c:strRef>
              <c:f>跨度变化!$A$4</c:f>
              <c:strCache>
                <c:ptCount val="1"/>
                <c:pt idx="0">
                  <c:v>前部连续策略划分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跨度变化!$B$1:$G$1</c:f>
              <c:numCache>
                <c:formatCode>0%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</c:numCache>
            </c:numRef>
          </c:xVal>
          <c:yVal>
            <c:numRef>
              <c:f>跨度变化!$B$4:$G$4</c:f>
              <c:numCache>
                <c:formatCode>General</c:formatCode>
                <c:ptCount val="6"/>
                <c:pt idx="0">
                  <c:v>16.5</c:v>
                </c:pt>
                <c:pt idx="1">
                  <c:v>14</c:v>
                </c:pt>
                <c:pt idx="2">
                  <c:v>8</c:v>
                </c:pt>
                <c:pt idx="3">
                  <c:v>6</c:v>
                </c:pt>
                <c:pt idx="4">
                  <c:v>4</c:v>
                </c:pt>
                <c:pt idx="5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66A-4694-A9FE-B42947C94C58}"/>
            </c:ext>
          </c:extLst>
        </c:ser>
        <c:ser>
          <c:idx val="3"/>
          <c:order val="3"/>
          <c:tx>
            <c:strRef>
              <c:f>跨度变化!$A$5</c:f>
              <c:strCache>
                <c:ptCount val="1"/>
                <c:pt idx="0">
                  <c:v>前部交叉策略划分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跨度变化!$B$1:$G$1</c:f>
              <c:numCache>
                <c:formatCode>0%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</c:numCache>
            </c:numRef>
          </c:xVal>
          <c:yVal>
            <c:numRef>
              <c:f>跨度变化!$B$5:$G$5</c:f>
              <c:numCache>
                <c:formatCode>General</c:formatCode>
                <c:ptCount val="6"/>
                <c:pt idx="0">
                  <c:v>14.5</c:v>
                </c:pt>
                <c:pt idx="1">
                  <c:v>12</c:v>
                </c:pt>
                <c:pt idx="2">
                  <c:v>7</c:v>
                </c:pt>
                <c:pt idx="3">
                  <c:v>5</c:v>
                </c:pt>
                <c:pt idx="4">
                  <c:v>4</c:v>
                </c:pt>
                <c:pt idx="5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D66A-4694-A9FE-B42947C94C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6792176"/>
        <c:axId val="1416795504"/>
      </c:scatterChart>
      <c:valAx>
        <c:axId val="1416792176"/>
        <c:scaling>
          <c:orientation val="maxMin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zh-CN" altLang="en-US"/>
                  <a:t>查询窗口跨度（</a:t>
                </a:r>
                <a:r>
                  <a:rPr lang="en-US" altLang="zh-CN"/>
                  <a:t>T</a:t>
                </a:r>
                <a:r>
                  <a:rPr lang="zh-CN" altLang="en-US"/>
                  <a:t>）</a:t>
                </a:r>
              </a:p>
            </c:rich>
          </c:tx>
          <c:layout>
            <c:manualLayout>
              <c:xMode val="edge"/>
              <c:yMode val="edge"/>
              <c:x val="0.39680069444444444"/>
              <c:y val="0.927035069444444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416795504"/>
        <c:crosses val="autoZero"/>
        <c:crossBetween val="midCat"/>
        <c:majorUnit val="0.1"/>
      </c:valAx>
      <c:valAx>
        <c:axId val="1416795504"/>
        <c:scaling>
          <c:orientation val="minMax"/>
        </c:scaling>
        <c:delete val="0"/>
        <c:axPos val="r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zh-CN" altLang="en-US"/>
                  <a:t>开销（</a:t>
                </a:r>
                <a:r>
                  <a:rPr lang="en-US" altLang="zh-CN"/>
                  <a:t>ms</a:t>
                </a:r>
                <a:r>
                  <a:rPr lang="zh-CN" altLang="en-US"/>
                  <a:t>）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4167921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3.8217592592592595E-2"/>
          <c:y val="0.19145763888888889"/>
          <c:w val="0.32521712962962962"/>
          <c:h val="0.244606663750364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/>
              <a:t>不同线程数的多线程加速系数比较</a:t>
            </a:r>
          </a:p>
        </c:rich>
      </c:tx>
      <c:layout>
        <c:manualLayout>
          <c:xMode val="edge"/>
          <c:yMode val="edge"/>
          <c:x val="0.12082476851851852"/>
          <c:y val="3.052430555555555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1550046296296297"/>
          <c:y val="0.11346284722222222"/>
          <c:w val="0.78450185185185173"/>
          <c:h val="0.7342451388888888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线程数变化!$A$7</c:f>
              <c:strCache>
                <c:ptCount val="1"/>
                <c:pt idx="0">
                  <c:v>连续策略划分</c:v>
                </c:pt>
              </c:strCache>
            </c:strRef>
          </c:tx>
          <c:spPr>
            <a:ln w="12700" cap="rnd">
              <a:solidFill>
                <a:srgbClr val="4F81BD"/>
              </a:solidFill>
              <a:prstDash val="lgDash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线程数变化!$B$2:$I$2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线程数变化!$B$7:$I$7</c:f>
              <c:numCache>
                <c:formatCode>General</c:formatCode>
                <c:ptCount val="8"/>
                <c:pt idx="0">
                  <c:v>1</c:v>
                </c:pt>
                <c:pt idx="1">
                  <c:v>1.024390243902439</c:v>
                </c:pt>
                <c:pt idx="2">
                  <c:v>1.1351351351351351</c:v>
                </c:pt>
                <c:pt idx="3">
                  <c:v>1.2727272727272727</c:v>
                </c:pt>
                <c:pt idx="4">
                  <c:v>1.4</c:v>
                </c:pt>
                <c:pt idx="5">
                  <c:v>1.5</c:v>
                </c:pt>
                <c:pt idx="6">
                  <c:v>1.6153846153846154</c:v>
                </c:pt>
                <c:pt idx="7">
                  <c:v>1.68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C3B-4AAE-904B-48881FBC55F3}"/>
            </c:ext>
          </c:extLst>
        </c:ser>
        <c:ser>
          <c:idx val="1"/>
          <c:order val="1"/>
          <c:tx>
            <c:strRef>
              <c:f>线程数变化!$A$8</c:f>
              <c:strCache>
                <c:ptCount val="1"/>
                <c:pt idx="0">
                  <c:v>交叉策略划分</c:v>
                </c:pt>
              </c:strCache>
            </c:strRef>
          </c:tx>
          <c:spPr>
            <a:ln w="12700" cap="rnd">
              <a:solidFill>
                <a:srgbClr val="C0504D"/>
              </a:solidFill>
              <a:prstDash val="sysDash"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线程数变化!$B$2:$I$2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线程数变化!$B$8:$I$8</c:f>
              <c:numCache>
                <c:formatCode>General</c:formatCode>
                <c:ptCount val="8"/>
                <c:pt idx="0">
                  <c:v>1</c:v>
                </c:pt>
                <c:pt idx="1">
                  <c:v>1.75</c:v>
                </c:pt>
                <c:pt idx="2">
                  <c:v>2.2105263157894739</c:v>
                </c:pt>
                <c:pt idx="3">
                  <c:v>2.625</c:v>
                </c:pt>
                <c:pt idx="4">
                  <c:v>2.8</c:v>
                </c:pt>
                <c:pt idx="5">
                  <c:v>3.2307692307692308</c:v>
                </c:pt>
                <c:pt idx="6">
                  <c:v>3.2307692307692308</c:v>
                </c:pt>
                <c:pt idx="7">
                  <c:v>3.2307692307692308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C3B-4AAE-904B-48881FBC55F3}"/>
            </c:ext>
          </c:extLst>
        </c:ser>
        <c:ser>
          <c:idx val="2"/>
          <c:order val="2"/>
          <c:tx>
            <c:strRef>
              <c:f>线程数变化!$A$9</c:f>
              <c:strCache>
                <c:ptCount val="1"/>
                <c:pt idx="0">
                  <c:v>前部连续策略划分</c:v>
                </c:pt>
              </c:strCache>
            </c:strRef>
          </c:tx>
          <c:spPr>
            <a:ln w="12700" cap="rnd">
              <a:solidFill>
                <a:sysClr val="windowText" lastClr="000000"/>
              </a:solidFill>
              <a:prstDash val="dashDot"/>
              <a:round/>
            </a:ln>
            <a:effectLst/>
          </c:spPr>
          <c:marker>
            <c:symbol val="triang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Pt>
            <c:idx val="3"/>
            <c:marker>
              <c:symbol val="triang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spPr>
              <a:ln w="12700" cap="rnd">
                <a:solidFill>
                  <a:srgbClr val="92D050"/>
                </a:solidFill>
                <a:prstDash val="dashDot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7C3B-4AAE-904B-48881FBC55F3}"/>
              </c:ext>
            </c:extLst>
          </c:dPt>
          <c:xVal>
            <c:numRef>
              <c:f>线程数变化!$B$2:$I$2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线程数变化!$B$9:$I$9</c:f>
              <c:numCache>
                <c:formatCode>General</c:formatCode>
                <c:ptCount val="8"/>
                <c:pt idx="0">
                  <c:v>1</c:v>
                </c:pt>
                <c:pt idx="1">
                  <c:v>1.4482758620689655</c:v>
                </c:pt>
                <c:pt idx="2">
                  <c:v>1.826086956521739</c:v>
                </c:pt>
                <c:pt idx="3">
                  <c:v>2.1</c:v>
                </c:pt>
                <c:pt idx="4">
                  <c:v>2.4705882352941178</c:v>
                </c:pt>
                <c:pt idx="5">
                  <c:v>2.8</c:v>
                </c:pt>
                <c:pt idx="6">
                  <c:v>3</c:v>
                </c:pt>
                <c:pt idx="7">
                  <c:v>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7C3B-4AAE-904B-48881FBC55F3}"/>
            </c:ext>
          </c:extLst>
        </c:ser>
        <c:ser>
          <c:idx val="3"/>
          <c:order val="3"/>
          <c:tx>
            <c:strRef>
              <c:f>线程数变化!$A$10</c:f>
              <c:strCache>
                <c:ptCount val="1"/>
                <c:pt idx="0">
                  <c:v>前部交叉策略划分</c:v>
                </c:pt>
              </c:strCache>
            </c:strRef>
          </c:tx>
          <c:spPr>
            <a:ln w="12700" cap="rnd">
              <a:solidFill>
                <a:srgbClr val="7030A0"/>
              </a:solidFill>
              <a:prstDash val="sysDot"/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线程数变化!$B$2:$I$2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线程数变化!$B$10:$I$10</c:f>
              <c:numCache>
                <c:formatCode>General</c:formatCode>
                <c:ptCount val="8"/>
                <c:pt idx="0">
                  <c:v>1</c:v>
                </c:pt>
                <c:pt idx="1">
                  <c:v>1.75</c:v>
                </c:pt>
                <c:pt idx="2">
                  <c:v>2.3333333333333335</c:v>
                </c:pt>
                <c:pt idx="3">
                  <c:v>2.625</c:v>
                </c:pt>
                <c:pt idx="4">
                  <c:v>2.8</c:v>
                </c:pt>
                <c:pt idx="5">
                  <c:v>3.2307692307692308</c:v>
                </c:pt>
                <c:pt idx="6">
                  <c:v>3.2307692307692308</c:v>
                </c:pt>
                <c:pt idx="7">
                  <c:v>3.2307692307692308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7C3B-4AAE-904B-48881FBC55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6792176"/>
        <c:axId val="1416795504"/>
      </c:scatterChart>
      <c:valAx>
        <c:axId val="1416792176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zh-CN" altLang="en-US"/>
                  <a:t>线程数（个）</a:t>
                </a:r>
              </a:p>
            </c:rich>
          </c:tx>
          <c:layout>
            <c:manualLayout>
              <c:xMode val="edge"/>
              <c:yMode val="edge"/>
              <c:x val="0.39680069444444444"/>
              <c:y val="0.927035069444444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416795504"/>
        <c:crosses val="autoZero"/>
        <c:crossBetween val="midCat"/>
        <c:majorUnit val="1"/>
      </c:valAx>
      <c:valAx>
        <c:axId val="141679550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zh-CN" altLang="en-US"/>
                  <a:t>多线程加速系数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4167921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3523148148148148"/>
          <c:y val="0.1561798611111111"/>
          <c:w val="0.32521712962962962"/>
          <c:h val="0.213970138888888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ysClr val="window" lastClr="FFFFFF">
          <a:lumMod val="75000"/>
        </a:sysClr>
      </a:solidFill>
      <a:round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l"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1200"/>
              <a:t>硬件核心数对</a:t>
            </a:r>
            <a:r>
              <a:rPr lang="en-US" altLang="zh-CN" sz="1200"/>
              <a:t>8</a:t>
            </a:r>
            <a:r>
              <a:rPr lang="zh-CN" altLang="en-US" sz="1200"/>
              <a:t>线程优化后的索引查询性能影响</a:t>
            </a:r>
          </a:p>
        </c:rich>
      </c:tx>
      <c:layout>
        <c:manualLayout>
          <c:xMode val="edge"/>
          <c:yMode val="edge"/>
          <c:x val="0.14140347222222199"/>
          <c:y val="3.0524305555555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lang="zh-CN"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4353148148148101"/>
          <c:y val="0.113462847222222"/>
          <c:w val="0.74317633236217295"/>
          <c:h val="0.7342451388888889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CPU核心数和线程数不同!$A$11</c:f>
              <c:strCache>
                <c:ptCount val="1"/>
                <c:pt idx="0">
                  <c:v>连续策略划分</c:v>
                </c:pt>
              </c:strCache>
            </c:strRef>
          </c:tx>
          <c:spPr>
            <a:ln w="19050" cap="flat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1"/>
              </a:solidFill>
              <a:ln w="9525" cap="rnd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CPU核心数和线程数不同!$B$10:$E$10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xVal>
          <c:yVal>
            <c:numRef>
              <c:f>CPU核心数和线程数不同!$B$11:$E$11</c:f>
              <c:numCache>
                <c:formatCode>General</c:formatCode>
                <c:ptCount val="4"/>
                <c:pt idx="0">
                  <c:v>39</c:v>
                </c:pt>
                <c:pt idx="1">
                  <c:v>32</c:v>
                </c:pt>
                <c:pt idx="2">
                  <c:v>17</c:v>
                </c:pt>
                <c:pt idx="3">
                  <c:v>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E29-4C50-BEA1-2BF91C05EE0E}"/>
            </c:ext>
          </c:extLst>
        </c:ser>
        <c:ser>
          <c:idx val="1"/>
          <c:order val="1"/>
          <c:tx>
            <c:strRef>
              <c:f>CPU核心数和线程数不同!$A$12</c:f>
              <c:strCache>
                <c:ptCount val="1"/>
                <c:pt idx="0">
                  <c:v>交叉策略划分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CPU核心数和线程数不同!$B$10:$E$10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xVal>
          <c:yVal>
            <c:numRef>
              <c:f>CPU核心数和线程数不同!$B$12:$E$12</c:f>
              <c:numCache>
                <c:formatCode>General</c:formatCode>
                <c:ptCount val="4"/>
                <c:pt idx="0">
                  <c:v>30</c:v>
                </c:pt>
                <c:pt idx="1">
                  <c:v>27</c:v>
                </c:pt>
                <c:pt idx="2">
                  <c:v>10</c:v>
                </c:pt>
                <c:pt idx="3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E29-4C50-BEA1-2BF91C05EE0E}"/>
            </c:ext>
          </c:extLst>
        </c:ser>
        <c:ser>
          <c:idx val="2"/>
          <c:order val="2"/>
          <c:tx>
            <c:strRef>
              <c:f>CPU核心数和线程数不同!$A$13</c:f>
              <c:strCache>
                <c:ptCount val="1"/>
                <c:pt idx="0">
                  <c:v>前部连续策略划分</c:v>
                </c:pt>
              </c:strCache>
            </c:strRef>
          </c:tx>
          <c:spPr>
            <a:ln w="19050" cap="sq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bevel/>
              </a:ln>
              <a:effectLst/>
            </c:spPr>
          </c:marker>
          <c:xVal>
            <c:numRef>
              <c:f>CPU核心数和线程数不同!$B$10:$E$10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xVal>
          <c:yVal>
            <c:numRef>
              <c:f>CPU核心数和线程数不同!$B$13:$E$13</c:f>
              <c:numCache>
                <c:formatCode>General</c:formatCode>
                <c:ptCount val="4"/>
                <c:pt idx="0">
                  <c:v>56</c:v>
                </c:pt>
                <c:pt idx="1">
                  <c:v>53</c:v>
                </c:pt>
                <c:pt idx="2">
                  <c:v>21</c:v>
                </c:pt>
                <c:pt idx="3">
                  <c:v>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E29-4C50-BEA1-2BF91C05EE0E}"/>
            </c:ext>
          </c:extLst>
        </c:ser>
        <c:ser>
          <c:idx val="3"/>
          <c:order val="3"/>
          <c:tx>
            <c:strRef>
              <c:f>CPU核心数和线程数不同!$A$14</c:f>
              <c:strCache>
                <c:ptCount val="1"/>
                <c:pt idx="0">
                  <c:v>前部交叉策略划分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CPU核心数和线程数不同!$B$10:$E$10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xVal>
          <c:yVal>
            <c:numRef>
              <c:f>CPU核心数和线程数不同!$B$14:$E$14</c:f>
              <c:numCache>
                <c:formatCode>General</c:formatCode>
                <c:ptCount val="4"/>
                <c:pt idx="0">
                  <c:v>27</c:v>
                </c:pt>
                <c:pt idx="1">
                  <c:v>24</c:v>
                </c:pt>
                <c:pt idx="2">
                  <c:v>10</c:v>
                </c:pt>
                <c:pt idx="3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6E29-4C50-BEA1-2BF91C05EE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6792176"/>
        <c:axId val="1416795504"/>
      </c:scatterChart>
      <c:valAx>
        <c:axId val="1416792176"/>
        <c:scaling>
          <c:orientation val="maxMin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  <a:r>
                  <a:rPr lang="zh-CN" altLang="en-US"/>
                  <a:t>硬件核心数（个）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.39680069444444399"/>
              <c:y val="0.927035069444444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endParaRPr lang="zh-CN"/>
          </a:p>
        </c:txPr>
        <c:crossAx val="1416795504"/>
        <c:crosses val="autoZero"/>
        <c:crossBetween val="midCat"/>
      </c:valAx>
      <c:valAx>
        <c:axId val="1416795504"/>
        <c:scaling>
          <c:orientation val="minMax"/>
        </c:scaling>
        <c:delete val="0"/>
        <c:axPos val="r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  <a:r>
                  <a:rPr lang="zh-CN"/>
                  <a:t>查询开销（</a:t>
                </a:r>
                <a:r>
                  <a:rPr lang="en-US"/>
                  <a:t>ms</a:t>
                </a:r>
                <a:r>
                  <a:rPr lang="zh-CN"/>
                  <a:t>）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endParaRPr lang="zh-CN"/>
          </a:p>
        </c:txPr>
        <c:crossAx val="14167921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64881018518519"/>
          <c:y val="0.177479861111111"/>
          <c:w val="0.30108671525178299"/>
          <c:h val="0.307959900649288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bg1">
          <a:lumMod val="75000"/>
        </a:schemeClr>
      </a:solidFill>
      <a:round/>
    </a:ln>
    <a:effectLst/>
  </c:spPr>
  <c:txPr>
    <a:bodyPr/>
    <a:lstStyle/>
    <a:p>
      <a:pPr>
        <a:defRPr lang="zh-CN">
          <a:latin typeface="微软雅黑" panose="020B0503020204020204" charset="-122"/>
          <a:ea typeface="微软雅黑" panose="020B0503020204020204" charset="-122"/>
        </a:defRPr>
      </a:pPr>
      <a:endParaRPr lang="zh-CN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 altLang="zh-CN"/>
              <a:t>mysql</a:t>
            </a:r>
            <a:r>
              <a:rPr lang="zh-CN" altLang="en-US"/>
              <a:t>索引与磁盘分文件</a:t>
            </a:r>
            <a:r>
              <a:rPr lang="en-US" altLang="zh-CN"/>
              <a:t>TDIndex</a:t>
            </a:r>
            <a:r>
              <a:rPr lang="zh-CN" altLang="en-US"/>
              <a:t>索引的查询比较</a:t>
            </a:r>
          </a:p>
        </c:rich>
      </c:tx>
      <c:layout>
        <c:manualLayout>
          <c:xMode val="edge"/>
          <c:yMode val="edge"/>
          <c:x val="0.12082476851851852"/>
          <c:y val="3.052430555555555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4353148148148148"/>
          <c:y val="0.11346284722222222"/>
          <c:w val="0.78450185185185173"/>
          <c:h val="0.7342451388888888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mysql与磁盘分文件索引!$E$2</c:f>
              <c:strCache>
                <c:ptCount val="1"/>
                <c:pt idx="0">
                  <c:v>mysql自带索引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mysql与磁盘分文件索引!$F$1:$J$1</c:f>
              <c:numCache>
                <c:formatCode>General</c:formatCode>
                <c:ptCount val="5"/>
                <c:pt idx="0">
                  <c:v>1000000</c:v>
                </c:pt>
                <c:pt idx="1">
                  <c:v>2000000</c:v>
                </c:pt>
                <c:pt idx="2">
                  <c:v>3000000</c:v>
                </c:pt>
                <c:pt idx="3">
                  <c:v>4000000</c:v>
                </c:pt>
                <c:pt idx="4">
                  <c:v>5000000</c:v>
                </c:pt>
              </c:numCache>
            </c:numRef>
          </c:xVal>
          <c:yVal>
            <c:numRef>
              <c:f>mysql与磁盘分文件索引!$F$2:$J$2</c:f>
              <c:numCache>
                <c:formatCode>General</c:formatCode>
                <c:ptCount val="5"/>
                <c:pt idx="0">
                  <c:v>3141</c:v>
                </c:pt>
                <c:pt idx="1">
                  <c:v>6019</c:v>
                </c:pt>
                <c:pt idx="2">
                  <c:v>10853</c:v>
                </c:pt>
                <c:pt idx="3">
                  <c:v>15513</c:v>
                </c:pt>
                <c:pt idx="4">
                  <c:v>17317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A81-42AE-9869-874501B7A7EF}"/>
            </c:ext>
          </c:extLst>
        </c:ser>
        <c:ser>
          <c:idx val="1"/>
          <c:order val="1"/>
          <c:tx>
            <c:strRef>
              <c:f>mysql与磁盘分文件索引!$E$3</c:f>
              <c:strCache>
                <c:ptCount val="1"/>
                <c:pt idx="0">
                  <c:v>磁盘分文件存储的TDIndex</c:v>
                </c:pt>
              </c:strCache>
            </c:strRef>
          </c:tx>
          <c:spPr>
            <a:ln w="19050" cap="sq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bevel/>
              </a:ln>
              <a:effectLst/>
            </c:spPr>
          </c:marker>
          <c:xVal>
            <c:numRef>
              <c:f>mysql与磁盘分文件索引!$F$1:$J$1</c:f>
              <c:numCache>
                <c:formatCode>General</c:formatCode>
                <c:ptCount val="5"/>
                <c:pt idx="0">
                  <c:v>1000000</c:v>
                </c:pt>
                <c:pt idx="1">
                  <c:v>2000000</c:v>
                </c:pt>
                <c:pt idx="2">
                  <c:v>3000000</c:v>
                </c:pt>
                <c:pt idx="3">
                  <c:v>4000000</c:v>
                </c:pt>
                <c:pt idx="4">
                  <c:v>5000000</c:v>
                </c:pt>
              </c:numCache>
            </c:numRef>
          </c:xVal>
          <c:yVal>
            <c:numRef>
              <c:f>mysql与磁盘分文件索引!$F$3:$J$3</c:f>
              <c:numCache>
                <c:formatCode>General</c:formatCode>
                <c:ptCount val="5"/>
                <c:pt idx="0">
                  <c:v>3236</c:v>
                </c:pt>
                <c:pt idx="1">
                  <c:v>5700</c:v>
                </c:pt>
                <c:pt idx="2">
                  <c:v>8973</c:v>
                </c:pt>
                <c:pt idx="3">
                  <c:v>11370</c:v>
                </c:pt>
                <c:pt idx="4">
                  <c:v>12209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A81-42AE-9869-874501B7A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6792176"/>
        <c:axId val="1416795504"/>
      </c:scatterChart>
      <c:valAx>
        <c:axId val="1416792176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zh-CN" altLang="en-US"/>
                  <a:t>数据量（万条）</a:t>
                </a:r>
              </a:p>
            </c:rich>
          </c:tx>
          <c:layout>
            <c:manualLayout>
              <c:xMode val="edge"/>
              <c:yMode val="edge"/>
              <c:x val="0.39680069444444444"/>
              <c:y val="0.927035069444444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416795504"/>
        <c:crosses val="autoZero"/>
        <c:crossBetween val="midCat"/>
        <c:majorUnit val="1000000"/>
        <c:dispUnits>
          <c:builtInUnit val="tenThousands"/>
        </c:dispUnits>
      </c:valAx>
      <c:valAx>
        <c:axId val="141679550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zh-CN" altLang="en-US"/>
                  <a:t>开销（</a:t>
                </a:r>
                <a:r>
                  <a:rPr lang="en-US" altLang="zh-CN"/>
                  <a:t>ms</a:t>
                </a:r>
                <a:r>
                  <a:rPr lang="zh-CN" altLang="en-US"/>
                  <a:t>）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4167921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17097222222222219"/>
          <c:y val="0.17014930555555555"/>
          <c:w val="0.29986111111111113"/>
          <c:h val="0.260370833333333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/>
              <a:t>随查询跨度变化的磁盘分文件索引的性能评估</a:t>
            </a:r>
          </a:p>
        </c:rich>
      </c:tx>
      <c:layout>
        <c:manualLayout>
          <c:xMode val="edge"/>
          <c:yMode val="edge"/>
          <c:x val="0.12082476851851852"/>
          <c:y val="3.052430555555555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258379629629629E-2"/>
          <c:y val="0.11346284722222222"/>
          <c:w val="0.78450185185185173"/>
          <c:h val="0.7342451388888888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随查询跨度变化的磁盘分文件索引!$E$2</c:f>
              <c:strCache>
                <c:ptCount val="1"/>
                <c:pt idx="0">
                  <c:v>mysql自带索引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随查询跨度变化的磁盘分文件索引!$F$1:$K$1</c:f>
              <c:numCache>
                <c:formatCode>0%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</c:numCache>
            </c:numRef>
          </c:xVal>
          <c:yVal>
            <c:numRef>
              <c:f>随查询跨度变化的磁盘分文件索引!$F$2:$K$2</c:f>
              <c:numCache>
                <c:formatCode>General</c:formatCode>
                <c:ptCount val="6"/>
                <c:pt idx="0">
                  <c:v>19258</c:v>
                </c:pt>
                <c:pt idx="1">
                  <c:v>15069</c:v>
                </c:pt>
                <c:pt idx="2">
                  <c:v>11278</c:v>
                </c:pt>
                <c:pt idx="3">
                  <c:v>9544</c:v>
                </c:pt>
                <c:pt idx="4">
                  <c:v>7967</c:v>
                </c:pt>
                <c:pt idx="5">
                  <c:v>7454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C60-4D58-862A-B5861891BAF6}"/>
            </c:ext>
          </c:extLst>
        </c:ser>
        <c:ser>
          <c:idx val="1"/>
          <c:order val="1"/>
          <c:tx>
            <c:strRef>
              <c:f>随查询跨度变化的磁盘分文件索引!$E$3</c:f>
              <c:strCache>
                <c:ptCount val="1"/>
                <c:pt idx="0">
                  <c:v>磁盘分文件TDIndex</c:v>
                </c:pt>
              </c:strCache>
            </c:strRef>
          </c:tx>
          <c:spPr>
            <a:ln w="19050" cap="sq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bevel/>
              </a:ln>
              <a:effectLst/>
            </c:spPr>
          </c:marker>
          <c:xVal>
            <c:numRef>
              <c:f>随查询跨度变化的磁盘分文件索引!$F$1:$K$1</c:f>
              <c:numCache>
                <c:formatCode>0%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</c:numCache>
            </c:numRef>
          </c:xVal>
          <c:yVal>
            <c:numRef>
              <c:f>随查询跨度变化的磁盘分文件索引!$F$3:$K$3</c:f>
              <c:numCache>
                <c:formatCode>General</c:formatCode>
                <c:ptCount val="6"/>
                <c:pt idx="0">
                  <c:v>14773</c:v>
                </c:pt>
                <c:pt idx="1">
                  <c:v>12599</c:v>
                </c:pt>
                <c:pt idx="2">
                  <c:v>10118</c:v>
                </c:pt>
                <c:pt idx="3">
                  <c:v>7637</c:v>
                </c:pt>
                <c:pt idx="4">
                  <c:v>6445</c:v>
                </c:pt>
                <c:pt idx="5">
                  <c:v>5253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C60-4D58-862A-B5861891BA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6792176"/>
        <c:axId val="1416795504"/>
      </c:scatterChart>
      <c:valAx>
        <c:axId val="1416792176"/>
        <c:scaling>
          <c:orientation val="maxMin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zh-CN" altLang="en-US"/>
                  <a:t>查询窗口跨度（</a:t>
                </a:r>
                <a:r>
                  <a:rPr lang="en-US" altLang="zh-CN"/>
                  <a:t>T</a:t>
                </a:r>
                <a:r>
                  <a:rPr lang="zh-CN" altLang="en-US"/>
                  <a:t>）</a:t>
                </a:r>
              </a:p>
            </c:rich>
          </c:tx>
          <c:layout>
            <c:manualLayout>
              <c:xMode val="edge"/>
              <c:yMode val="edge"/>
              <c:x val="0.39680069444444444"/>
              <c:y val="0.927035069444444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416795504"/>
        <c:crosses val="autoZero"/>
        <c:crossBetween val="midCat"/>
        <c:majorUnit val="0.1"/>
      </c:valAx>
      <c:valAx>
        <c:axId val="1416795504"/>
        <c:scaling>
          <c:orientation val="minMax"/>
        </c:scaling>
        <c:delete val="0"/>
        <c:axPos val="r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zh-CN" altLang="en-US"/>
                  <a:t>开销（</a:t>
                </a:r>
                <a:r>
                  <a:rPr lang="en-US" altLang="zh-CN"/>
                  <a:t>ms</a:t>
                </a:r>
                <a:r>
                  <a:rPr lang="zh-CN" altLang="en-US"/>
                  <a:t>）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4167921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3.8217592592592595E-2"/>
          <c:y val="0.19145763888888889"/>
          <c:w val="0.32521712962962962"/>
          <c:h val="0.156643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2017/5/25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2017/5/25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 smtClean="0"/>
              <a:t>论文意在研究与实现基于多线程的时态数据查询方法，提出高效的划分策略，具有更高效的查询能力，并研究时态索引的磁盘分文件存储机制。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7047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前部策略划分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altLang="zh-CN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658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前部策略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altLang="zh-CN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951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连续或者交叉策略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altLang="zh-CN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9531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 smtClean="0"/>
              <a:t>在</a:t>
            </a:r>
            <a:r>
              <a:rPr lang="en-US" altLang="zh-CN" sz="1600" dirty="0" err="1" smtClean="0"/>
              <a:t>TDIndex</a:t>
            </a:r>
            <a:r>
              <a:rPr lang="zh-CN" altLang="en-US" sz="1600" dirty="0" smtClean="0"/>
              <a:t>的时态索引框架下，搭建了</a:t>
            </a:r>
            <a:r>
              <a:rPr lang="en-US" altLang="zh-CN" sz="1600" dirty="0" err="1" smtClean="0"/>
              <a:t>TempMT_Index</a:t>
            </a:r>
            <a:r>
              <a:rPr lang="zh-CN" altLang="en-US" sz="1600" dirty="0" smtClean="0"/>
              <a:t>平台，实现了多线程的时态数据查询，针对 线序划分特性提出了四种高效的划分策略，</a:t>
            </a:r>
            <a:r>
              <a:rPr lang="en-US" altLang="zh-CN" sz="1600" dirty="0" err="1" smtClean="0"/>
              <a:t>TDIndex</a:t>
            </a:r>
            <a:r>
              <a:rPr lang="zh-CN" altLang="en-US" sz="1600" dirty="0" smtClean="0"/>
              <a:t>的磁盘索引存储机制。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229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下右优先的算法建成，或者深度优先遍历的方法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altLang="zh-CN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298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二分查找，起始序列查找，内部遍历查找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09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连续策略划分，最先考虑，将每个分支平均分配到每个线程里进行运算的方案。</a:t>
            </a:r>
            <a:endParaRPr lang="en-US" altLang="zh-CN" dirty="0" smtClean="0"/>
          </a:p>
          <a:p>
            <a:r>
              <a:rPr lang="zh-CN" altLang="en-US" dirty="0" smtClean="0"/>
              <a:t>交叉策略划分，根据负载均衡的方法，再不影响</a:t>
            </a:r>
            <a:r>
              <a:rPr lang="en-US" altLang="zh-CN" dirty="0" smtClean="0"/>
              <a:t>max(l)</a:t>
            </a:r>
            <a:r>
              <a:rPr lang="zh-CN" altLang="en-US" dirty="0" smtClean="0"/>
              <a:t>的开始时间递增顺序时，做的划分方案。</a:t>
            </a:r>
            <a:endParaRPr lang="en-US" altLang="zh-CN" dirty="0" smtClean="0"/>
          </a:p>
          <a:p>
            <a:r>
              <a:rPr lang="zh-CN" altLang="en-US" dirty="0" smtClean="0"/>
              <a:t>前部连续策略划分，根据</a:t>
            </a:r>
            <a:r>
              <a:rPr lang="en-US" altLang="zh-CN" dirty="0" smtClean="0"/>
              <a:t>max(l)</a:t>
            </a:r>
            <a:r>
              <a:rPr lang="zh-CN" altLang="en-US" dirty="0" smtClean="0"/>
              <a:t> 包含查询窗口的情况的线序分支，再采用连续划分的方案。</a:t>
            </a:r>
            <a:endParaRPr lang="en-US" altLang="zh-CN" dirty="0" smtClean="0"/>
          </a:p>
          <a:p>
            <a:r>
              <a:rPr lang="zh-CN" altLang="en-US" dirty="0" smtClean="0"/>
              <a:t>前部交叉策略划分，根据</a:t>
            </a:r>
            <a:r>
              <a:rPr lang="en-US" altLang="zh-CN" dirty="0" smtClean="0"/>
              <a:t>min(l)</a:t>
            </a:r>
            <a:r>
              <a:rPr lang="zh-CN" altLang="en-US" dirty="0" smtClean="0"/>
              <a:t> 包含查询窗口的情况的线序分支，再采用交叉划分的方案。</a:t>
            </a:r>
            <a:endParaRPr lang="en-US" altLang="zh-CN" dirty="0" smtClean="0"/>
          </a:p>
          <a:p>
            <a:r>
              <a:rPr lang="zh-CN" altLang="en-US" dirty="0" smtClean="0"/>
              <a:t>根据线序划分的特性，做的多线程划分方案。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altLang="zh-CN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363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连续策略划分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altLang="zh-CN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160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连续策略划分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altLang="zh-CN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647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交叉策略划分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altLang="zh-CN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396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交叉策略划分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altLang="zh-CN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69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zh-CN" altLang="en-US" noProof="0" dirty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677D0B-F53C-4787-A85A-18D33BC3BEA1}" type="datetime1">
              <a:rPr lang="zh-CN" altLang="en-US" smtClean="0"/>
              <a:pPr/>
              <a:t>2017/5/25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B89B6B-C640-4814-94E3-C138F9C73EE7}" type="datetime1">
              <a:rPr lang="zh-CN" altLang="en-US" smtClean="0"/>
              <a:pPr/>
              <a:t>2017/5/25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2BB3D5-B3F4-4256-B6ED-4B874E5DE258}" type="datetime1">
              <a:rPr lang="zh-CN" altLang="en-US" smtClean="0"/>
              <a:pPr/>
              <a:t>2017/5/25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9DE028-75A5-419A-B395-C2EDFBD58642}" type="datetime1">
              <a:rPr lang="zh-CN" altLang="en-US" smtClean="0"/>
              <a:pPr/>
              <a:t>2017/5/25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B54F77-3742-4919-9EAD-96757A014E94}" type="datetime1">
              <a:rPr lang="zh-CN" altLang="en-US" smtClean="0"/>
              <a:pPr/>
              <a:t>2017/5/25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6EB163-526A-4855-8844-4C6501B96975}" type="datetime1">
              <a:rPr lang="zh-CN" altLang="en-US" smtClean="0"/>
              <a:pPr/>
              <a:t>2017/5/25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9B638C-251D-44EC-B8B2-08EC45208A21}" type="datetime1">
              <a:rPr lang="zh-CN" altLang="en-US" smtClean="0"/>
              <a:pPr/>
              <a:t>2017/5/25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D005F57-EA56-4A95-B718-20B6AA09091F}" type="datetime1">
              <a:rPr lang="zh-CN" altLang="en-US" smtClean="0"/>
              <a:pPr/>
              <a:t>2017/5/25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F99FFF-1AD8-41BA-A4C2-05782CB95A16}" type="datetime1">
              <a:rPr lang="zh-CN" altLang="en-US" smtClean="0"/>
              <a:pPr/>
              <a:t>2017/5/25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2017/5/25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8" name="Picture 8" descr="7校徽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764" y="126405"/>
            <a:ext cx="2736850" cy="86677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141512"/>
            <a:ext cx="7008574" cy="3298825"/>
          </a:xfrm>
        </p:spPr>
        <p:txBody>
          <a:bodyPr rtlCol="0"/>
          <a:lstStyle/>
          <a:p>
            <a:r>
              <a:rPr lang="zh-CN" altLang="en-US" dirty="0" smtClean="0"/>
              <a:t>基于多线程的时态数据查询研究与实现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437112"/>
            <a:ext cx="7008574" cy="2420888"/>
          </a:xfrm>
        </p:spPr>
        <p:txBody>
          <a:bodyPr rtlCol="0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导　师：叶</a:t>
            </a:r>
            <a:r>
              <a:rPr lang="zh-CN" altLang="en-US" dirty="0" smtClean="0"/>
              <a:t>小平</a:t>
            </a:r>
            <a:endParaRPr lang="en-US" altLang="zh-CN" dirty="0" smtClean="0"/>
          </a:p>
          <a:p>
            <a:pPr rtl="0">
              <a:lnSpc>
                <a:spcPct val="150000"/>
              </a:lnSpc>
            </a:pPr>
            <a:r>
              <a:rPr lang="zh-CN" altLang="en-US" dirty="0" smtClean="0"/>
              <a:t>答辩人：池雪辉</a:t>
            </a:r>
            <a:endParaRPr lang="en-US" altLang="zh-CN" dirty="0" smtClean="0"/>
          </a:p>
          <a:p>
            <a:pPr rtl="0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　业：计算机科学与技术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rtl="0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27">
        <p:fade/>
      </p:transition>
    </mc:Choice>
    <mc:Fallback>
      <p:transition spd="med" advTm="22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3530424" y="692696"/>
            <a:ext cx="3182228" cy="6103586"/>
            <a:chOff x="414381" y="100261"/>
            <a:chExt cx="2448273" cy="6727962"/>
          </a:xfrm>
        </p:grpSpPr>
        <p:sp>
          <p:nvSpPr>
            <p:cNvPr id="88" name="圆柱形 87"/>
            <p:cNvSpPr/>
            <p:nvPr/>
          </p:nvSpPr>
          <p:spPr>
            <a:xfrm>
              <a:off x="414381" y="100261"/>
              <a:ext cx="2448272" cy="6727962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" name="椭圆 88"/>
            <p:cNvSpPr/>
            <p:nvPr/>
          </p:nvSpPr>
          <p:spPr>
            <a:xfrm>
              <a:off x="414382" y="106567"/>
              <a:ext cx="2448272" cy="8815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线程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7045372" y="1455809"/>
            <a:ext cx="3150648" cy="4833156"/>
            <a:chOff x="414381" y="100261"/>
            <a:chExt cx="2448273" cy="6727962"/>
          </a:xfrm>
        </p:grpSpPr>
        <p:sp>
          <p:nvSpPr>
            <p:cNvPr id="91" name="圆柱形 90"/>
            <p:cNvSpPr/>
            <p:nvPr/>
          </p:nvSpPr>
          <p:spPr>
            <a:xfrm>
              <a:off x="414381" y="100261"/>
              <a:ext cx="2448272" cy="6727962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椭圆 91"/>
            <p:cNvSpPr/>
            <p:nvPr/>
          </p:nvSpPr>
          <p:spPr>
            <a:xfrm>
              <a:off x="414382" y="106566"/>
              <a:ext cx="2448272" cy="1077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线程</a:t>
              </a:r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sp>
        <p:nvSpPr>
          <p:cNvPr id="2" name="圆角矩形 1"/>
          <p:cNvSpPr/>
          <p:nvPr/>
        </p:nvSpPr>
        <p:spPr>
          <a:xfrm>
            <a:off x="10030482" y="1075132"/>
            <a:ext cx="1868057" cy="8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查询包含</a:t>
            </a:r>
            <a:r>
              <a:rPr lang="en-US" altLang="zh-CN" dirty="0" smtClean="0"/>
              <a:t>(4,5)</a:t>
            </a:r>
            <a:r>
              <a:rPr lang="zh-CN" altLang="en-US" dirty="0" smtClean="0"/>
              <a:t>的元素</a:t>
            </a:r>
            <a:endParaRPr lang="zh-CN" altLang="en-US" dirty="0"/>
          </a:p>
        </p:txBody>
      </p:sp>
      <p:grpSp>
        <p:nvGrpSpPr>
          <p:cNvPr id="48" name="组合 47"/>
          <p:cNvGrpSpPr/>
          <p:nvPr/>
        </p:nvGrpSpPr>
        <p:grpSpPr>
          <a:xfrm>
            <a:off x="69035" y="-1"/>
            <a:ext cx="3255016" cy="6824911"/>
            <a:chOff x="414381" y="100261"/>
            <a:chExt cx="2448273" cy="6727962"/>
          </a:xfrm>
        </p:grpSpPr>
        <p:sp>
          <p:nvSpPr>
            <p:cNvPr id="47" name="圆柱形 46"/>
            <p:cNvSpPr/>
            <p:nvPr/>
          </p:nvSpPr>
          <p:spPr>
            <a:xfrm>
              <a:off x="414381" y="100261"/>
              <a:ext cx="2448272" cy="6727962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椭圆 2"/>
            <p:cNvSpPr/>
            <p:nvPr/>
          </p:nvSpPr>
          <p:spPr>
            <a:xfrm>
              <a:off x="414382" y="106568"/>
              <a:ext cx="2448272" cy="7777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线程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sp>
        <p:nvSpPr>
          <p:cNvPr id="4" name="Oval 15"/>
          <p:cNvSpPr>
            <a:spLocks noChangeArrowheads="1"/>
          </p:cNvSpPr>
          <p:nvPr/>
        </p:nvSpPr>
        <p:spPr bwMode="auto">
          <a:xfrm>
            <a:off x="139454" y="1145297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(1,10)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Oval 15"/>
          <p:cNvSpPr>
            <a:spLocks noChangeArrowheads="1"/>
          </p:cNvSpPr>
          <p:nvPr/>
        </p:nvSpPr>
        <p:spPr bwMode="auto">
          <a:xfrm>
            <a:off x="133331" y="1914653"/>
            <a:ext cx="576263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(1,9)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Oval 15"/>
          <p:cNvSpPr>
            <a:spLocks noChangeArrowheads="1"/>
          </p:cNvSpPr>
          <p:nvPr/>
        </p:nvSpPr>
        <p:spPr bwMode="auto">
          <a:xfrm>
            <a:off x="133330" y="2737030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(1,8)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Oval 15"/>
          <p:cNvSpPr>
            <a:spLocks noChangeArrowheads="1"/>
          </p:cNvSpPr>
          <p:nvPr/>
        </p:nvSpPr>
        <p:spPr bwMode="auto">
          <a:xfrm>
            <a:off x="129098" y="3560464"/>
            <a:ext cx="576263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(1,7)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1000792" y="4389178"/>
            <a:ext cx="576262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(2,6)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1000792" y="5217392"/>
            <a:ext cx="576262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(2,5)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989880" y="3560463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(2,7)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430093" y="2414406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6" name="Line 23"/>
          <p:cNvSpPr>
            <a:spLocks noChangeShapeType="1"/>
          </p:cNvSpPr>
          <p:nvPr/>
        </p:nvSpPr>
        <p:spPr bwMode="auto">
          <a:xfrm>
            <a:off x="430093" y="3313292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9" name="Line 23"/>
          <p:cNvSpPr>
            <a:spLocks noChangeShapeType="1"/>
          </p:cNvSpPr>
          <p:nvPr/>
        </p:nvSpPr>
        <p:spPr bwMode="auto">
          <a:xfrm>
            <a:off x="427585" y="1674340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7" name="Line 23"/>
          <p:cNvSpPr>
            <a:spLocks noChangeShapeType="1"/>
          </p:cNvSpPr>
          <p:nvPr/>
        </p:nvSpPr>
        <p:spPr bwMode="auto">
          <a:xfrm>
            <a:off x="1278011" y="4045841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9" name="Line 23"/>
          <p:cNvSpPr>
            <a:spLocks noChangeShapeType="1"/>
          </p:cNvSpPr>
          <p:nvPr/>
        </p:nvSpPr>
        <p:spPr bwMode="auto">
          <a:xfrm>
            <a:off x="1278011" y="4915450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1" name="Line 23"/>
          <p:cNvSpPr>
            <a:spLocks noChangeShapeType="1"/>
          </p:cNvSpPr>
          <p:nvPr/>
        </p:nvSpPr>
        <p:spPr bwMode="auto">
          <a:xfrm flipH="1">
            <a:off x="705361" y="3829848"/>
            <a:ext cx="299882" cy="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6" name="Line 23"/>
          <p:cNvSpPr>
            <a:spLocks noChangeShapeType="1"/>
          </p:cNvSpPr>
          <p:nvPr/>
        </p:nvSpPr>
        <p:spPr bwMode="auto">
          <a:xfrm flipH="1">
            <a:off x="1575467" y="6327309"/>
            <a:ext cx="299882" cy="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7" name="Oval 15"/>
          <p:cNvSpPr>
            <a:spLocks noChangeArrowheads="1"/>
          </p:cNvSpPr>
          <p:nvPr/>
        </p:nvSpPr>
        <p:spPr bwMode="auto">
          <a:xfrm>
            <a:off x="1870253" y="6016071"/>
            <a:ext cx="574675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(3,4)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8" name="Oval 15"/>
          <p:cNvSpPr>
            <a:spLocks noChangeArrowheads="1"/>
          </p:cNvSpPr>
          <p:nvPr/>
        </p:nvSpPr>
        <p:spPr bwMode="auto">
          <a:xfrm>
            <a:off x="1000792" y="6016070"/>
            <a:ext cx="576262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(2,4)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9" name="Oval 15"/>
          <p:cNvSpPr>
            <a:spLocks noChangeArrowheads="1"/>
          </p:cNvSpPr>
          <p:nvPr/>
        </p:nvSpPr>
        <p:spPr bwMode="auto">
          <a:xfrm>
            <a:off x="2732382" y="6016070"/>
            <a:ext cx="576262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(4,4)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0" name="Line 23"/>
          <p:cNvSpPr>
            <a:spLocks noChangeShapeType="1"/>
          </p:cNvSpPr>
          <p:nvPr/>
        </p:nvSpPr>
        <p:spPr bwMode="auto">
          <a:xfrm flipH="1">
            <a:off x="2444928" y="6327309"/>
            <a:ext cx="299882" cy="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1" name="Line 23"/>
          <p:cNvSpPr>
            <a:spLocks noChangeShapeType="1"/>
          </p:cNvSpPr>
          <p:nvPr/>
        </p:nvSpPr>
        <p:spPr bwMode="auto">
          <a:xfrm>
            <a:off x="1278011" y="5793654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3569" y="739834"/>
            <a:ext cx="288032" cy="288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Oval 15"/>
          <p:cNvSpPr>
            <a:spLocks noChangeArrowheads="1"/>
          </p:cNvSpPr>
          <p:nvPr/>
        </p:nvSpPr>
        <p:spPr bwMode="auto">
          <a:xfrm>
            <a:off x="1884855" y="5217393"/>
            <a:ext cx="574675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(3,5)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1015394" y="2731748"/>
            <a:ext cx="574675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(2,8)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1883268" y="2755256"/>
            <a:ext cx="576262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(3,8)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1019736" y="1927771"/>
            <a:ext cx="574675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(2,9)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2746984" y="5217392"/>
            <a:ext cx="576262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(4,5)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6" name="Line 23"/>
          <p:cNvSpPr>
            <a:spLocks noChangeShapeType="1"/>
          </p:cNvSpPr>
          <p:nvPr/>
        </p:nvSpPr>
        <p:spPr bwMode="auto">
          <a:xfrm>
            <a:off x="1296027" y="2414406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0" name="Line 23"/>
          <p:cNvSpPr>
            <a:spLocks noChangeShapeType="1"/>
          </p:cNvSpPr>
          <p:nvPr/>
        </p:nvSpPr>
        <p:spPr bwMode="auto">
          <a:xfrm flipH="1">
            <a:off x="2459530" y="5528631"/>
            <a:ext cx="299882" cy="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2" name="Line 23"/>
          <p:cNvSpPr>
            <a:spLocks noChangeShapeType="1"/>
          </p:cNvSpPr>
          <p:nvPr/>
        </p:nvSpPr>
        <p:spPr bwMode="auto">
          <a:xfrm flipH="1">
            <a:off x="1590069" y="3019879"/>
            <a:ext cx="299882" cy="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2" name="Line 23"/>
          <p:cNvSpPr>
            <a:spLocks noChangeShapeType="1"/>
          </p:cNvSpPr>
          <p:nvPr/>
        </p:nvSpPr>
        <p:spPr bwMode="auto">
          <a:xfrm>
            <a:off x="2172887" y="3331518"/>
            <a:ext cx="0" cy="1940193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43278" y="1433527"/>
            <a:ext cx="288032" cy="288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3555499" y="3546869"/>
            <a:ext cx="576262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(3,9)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4424532" y="5164338"/>
            <a:ext cx="574675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(4,7)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4420618" y="3549240"/>
            <a:ext cx="574675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(4,9)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5280621" y="5146106"/>
            <a:ext cx="574675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(5,7)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8" name="Oval 15"/>
          <p:cNvSpPr>
            <a:spLocks noChangeArrowheads="1"/>
          </p:cNvSpPr>
          <p:nvPr/>
        </p:nvSpPr>
        <p:spPr bwMode="auto">
          <a:xfrm>
            <a:off x="5296453" y="5981682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(5,6)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3" name="Line 23"/>
          <p:cNvSpPr>
            <a:spLocks noChangeShapeType="1"/>
          </p:cNvSpPr>
          <p:nvPr/>
        </p:nvSpPr>
        <p:spPr bwMode="auto">
          <a:xfrm flipH="1">
            <a:off x="4131761" y="3834812"/>
            <a:ext cx="299882" cy="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4" name="Line 23"/>
          <p:cNvSpPr>
            <a:spLocks noChangeShapeType="1"/>
          </p:cNvSpPr>
          <p:nvPr/>
        </p:nvSpPr>
        <p:spPr bwMode="auto">
          <a:xfrm>
            <a:off x="4702531" y="4123132"/>
            <a:ext cx="0" cy="103514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5" name="Line 23"/>
          <p:cNvSpPr>
            <a:spLocks noChangeShapeType="1"/>
          </p:cNvSpPr>
          <p:nvPr/>
        </p:nvSpPr>
        <p:spPr bwMode="auto">
          <a:xfrm flipH="1">
            <a:off x="4995293" y="5427659"/>
            <a:ext cx="299882" cy="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6" name="Line 23"/>
          <p:cNvSpPr>
            <a:spLocks noChangeShapeType="1"/>
          </p:cNvSpPr>
          <p:nvPr/>
        </p:nvSpPr>
        <p:spPr bwMode="auto">
          <a:xfrm>
            <a:off x="5548658" y="5715517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710151" y="3003640"/>
            <a:ext cx="288032" cy="288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9" name="Oval 15"/>
          <p:cNvSpPr>
            <a:spLocks noChangeArrowheads="1"/>
          </p:cNvSpPr>
          <p:nvPr/>
        </p:nvSpPr>
        <p:spPr bwMode="auto">
          <a:xfrm>
            <a:off x="5153732" y="2771146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(5,10)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5153733" y="3485167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(5,9)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Oval 15"/>
          <p:cNvSpPr>
            <a:spLocks noChangeArrowheads="1"/>
          </p:cNvSpPr>
          <p:nvPr/>
        </p:nvSpPr>
        <p:spPr bwMode="auto">
          <a:xfrm>
            <a:off x="5137900" y="4328063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(5,8)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6142266" y="5139607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(6,7)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7" name="Line 23"/>
          <p:cNvSpPr>
            <a:spLocks noChangeShapeType="1"/>
          </p:cNvSpPr>
          <p:nvPr/>
        </p:nvSpPr>
        <p:spPr bwMode="auto">
          <a:xfrm>
            <a:off x="5405937" y="3291122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8" name="Line 23"/>
          <p:cNvSpPr>
            <a:spLocks noChangeShapeType="1"/>
          </p:cNvSpPr>
          <p:nvPr/>
        </p:nvSpPr>
        <p:spPr bwMode="auto">
          <a:xfrm>
            <a:off x="5406199" y="3968557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9" name="L 形 78"/>
          <p:cNvSpPr/>
          <p:nvPr/>
        </p:nvSpPr>
        <p:spPr>
          <a:xfrm flipH="1" flipV="1">
            <a:off x="5715037" y="4575816"/>
            <a:ext cx="760311" cy="713508"/>
          </a:xfrm>
          <a:prstGeom prst="corner">
            <a:avLst>
              <a:gd name="adj1" fmla="val 10610"/>
              <a:gd name="adj2" fmla="val 978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5297847" y="2309397"/>
            <a:ext cx="288032" cy="288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auto">
          <a:xfrm>
            <a:off x="7170688" y="3917312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(6,10)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Oval 15"/>
          <p:cNvSpPr>
            <a:spLocks noChangeArrowheads="1"/>
          </p:cNvSpPr>
          <p:nvPr/>
        </p:nvSpPr>
        <p:spPr bwMode="auto">
          <a:xfrm>
            <a:off x="8172037" y="4653081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(7,9)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5" name="Oval 15"/>
          <p:cNvSpPr>
            <a:spLocks noChangeArrowheads="1"/>
          </p:cNvSpPr>
          <p:nvPr/>
        </p:nvSpPr>
        <p:spPr bwMode="auto">
          <a:xfrm>
            <a:off x="8172037" y="5480565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(7,8)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0" name="L 形 79"/>
          <p:cNvSpPr/>
          <p:nvPr/>
        </p:nvSpPr>
        <p:spPr>
          <a:xfrm flipH="1" flipV="1">
            <a:off x="7735521" y="4149157"/>
            <a:ext cx="760311" cy="713508"/>
          </a:xfrm>
          <a:prstGeom prst="corner">
            <a:avLst>
              <a:gd name="adj1" fmla="val 8830"/>
              <a:gd name="adj2" fmla="val 889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Line 23"/>
          <p:cNvSpPr>
            <a:spLocks noChangeShapeType="1"/>
          </p:cNvSpPr>
          <p:nvPr/>
        </p:nvSpPr>
        <p:spPr bwMode="auto">
          <a:xfrm>
            <a:off x="8445607" y="5206645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314803" y="3455563"/>
            <a:ext cx="288032" cy="288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2" name="Oval 15"/>
          <p:cNvSpPr>
            <a:spLocks noChangeArrowheads="1"/>
          </p:cNvSpPr>
          <p:nvPr/>
        </p:nvSpPr>
        <p:spPr bwMode="auto">
          <a:xfrm>
            <a:off x="9269333" y="3049775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(8,11)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3" name="Oval 15"/>
          <p:cNvSpPr>
            <a:spLocks noChangeArrowheads="1"/>
          </p:cNvSpPr>
          <p:nvPr/>
        </p:nvSpPr>
        <p:spPr bwMode="auto">
          <a:xfrm>
            <a:off x="9269580" y="3813646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(8,10)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4" name="Oval 15"/>
          <p:cNvSpPr>
            <a:spLocks noChangeArrowheads="1"/>
          </p:cNvSpPr>
          <p:nvPr/>
        </p:nvSpPr>
        <p:spPr bwMode="auto">
          <a:xfrm>
            <a:off x="9269580" y="4641130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(8,9)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8" name="Line 23"/>
          <p:cNvSpPr>
            <a:spLocks noChangeShapeType="1"/>
          </p:cNvSpPr>
          <p:nvPr/>
        </p:nvSpPr>
        <p:spPr bwMode="auto">
          <a:xfrm>
            <a:off x="9543150" y="4367210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3" name="Line 23"/>
          <p:cNvSpPr>
            <a:spLocks noChangeShapeType="1"/>
          </p:cNvSpPr>
          <p:nvPr/>
        </p:nvSpPr>
        <p:spPr bwMode="auto">
          <a:xfrm>
            <a:off x="9531277" y="3550634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9387261" y="2636132"/>
            <a:ext cx="288032" cy="288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10464778" y="4969160"/>
            <a:ext cx="1224136" cy="859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连续策略划分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91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2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3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7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8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 animBg="1"/>
      <p:bldP spid="12" grpId="0" animBg="1"/>
      <p:bldP spid="15" grpId="0" animBg="1"/>
      <p:bldP spid="8" grpId="0" animBg="1"/>
      <p:bldP spid="9" grpId="0" animBg="1"/>
      <p:bldP spid="10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39" grpId="0" animBg="1"/>
      <p:bldP spid="43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3530424" y="692696"/>
            <a:ext cx="3182228" cy="6103586"/>
            <a:chOff x="414381" y="100261"/>
            <a:chExt cx="2448273" cy="6727962"/>
          </a:xfrm>
        </p:grpSpPr>
        <p:sp>
          <p:nvSpPr>
            <p:cNvPr id="88" name="圆柱形 87"/>
            <p:cNvSpPr/>
            <p:nvPr/>
          </p:nvSpPr>
          <p:spPr>
            <a:xfrm>
              <a:off x="414381" y="100261"/>
              <a:ext cx="2448272" cy="6727962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" name="椭圆 88"/>
            <p:cNvSpPr/>
            <p:nvPr/>
          </p:nvSpPr>
          <p:spPr>
            <a:xfrm>
              <a:off x="414382" y="106567"/>
              <a:ext cx="2448272" cy="8815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线程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7044581" y="1498188"/>
            <a:ext cx="3150648" cy="4833156"/>
            <a:chOff x="414381" y="100261"/>
            <a:chExt cx="2448273" cy="6727962"/>
          </a:xfrm>
        </p:grpSpPr>
        <p:sp>
          <p:nvSpPr>
            <p:cNvPr id="91" name="圆柱形 90"/>
            <p:cNvSpPr/>
            <p:nvPr/>
          </p:nvSpPr>
          <p:spPr>
            <a:xfrm>
              <a:off x="414381" y="100261"/>
              <a:ext cx="2448272" cy="6727962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椭圆 91"/>
            <p:cNvSpPr/>
            <p:nvPr/>
          </p:nvSpPr>
          <p:spPr>
            <a:xfrm>
              <a:off x="414382" y="106566"/>
              <a:ext cx="2448272" cy="1077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线程</a:t>
              </a:r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sp>
        <p:nvSpPr>
          <p:cNvPr id="2" name="圆角矩形 1"/>
          <p:cNvSpPr/>
          <p:nvPr/>
        </p:nvSpPr>
        <p:spPr>
          <a:xfrm>
            <a:off x="10030482" y="1075132"/>
            <a:ext cx="1868057" cy="8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查询包含</a:t>
            </a:r>
            <a:r>
              <a:rPr lang="en-US" altLang="zh-CN" dirty="0" smtClean="0"/>
              <a:t>(4,5)</a:t>
            </a:r>
            <a:r>
              <a:rPr lang="zh-CN" altLang="en-US" dirty="0" smtClean="0"/>
              <a:t>的元素</a:t>
            </a:r>
            <a:endParaRPr lang="zh-CN" altLang="en-US" dirty="0"/>
          </a:p>
        </p:txBody>
      </p:sp>
      <p:grpSp>
        <p:nvGrpSpPr>
          <p:cNvPr id="48" name="组合 47"/>
          <p:cNvGrpSpPr/>
          <p:nvPr/>
        </p:nvGrpSpPr>
        <p:grpSpPr>
          <a:xfrm>
            <a:off x="55334" y="0"/>
            <a:ext cx="3255016" cy="6824911"/>
            <a:chOff x="414381" y="100261"/>
            <a:chExt cx="2448273" cy="6727962"/>
          </a:xfrm>
        </p:grpSpPr>
        <p:sp>
          <p:nvSpPr>
            <p:cNvPr id="47" name="圆柱形 46"/>
            <p:cNvSpPr/>
            <p:nvPr/>
          </p:nvSpPr>
          <p:spPr>
            <a:xfrm>
              <a:off x="414381" y="100261"/>
              <a:ext cx="2448272" cy="6727962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椭圆 2"/>
            <p:cNvSpPr/>
            <p:nvPr/>
          </p:nvSpPr>
          <p:spPr>
            <a:xfrm>
              <a:off x="414382" y="106568"/>
              <a:ext cx="2448272" cy="7777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线程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682842" y="921261"/>
            <a:ext cx="3179546" cy="5852499"/>
            <a:chOff x="1682842" y="921261"/>
            <a:chExt cx="3179546" cy="5852499"/>
          </a:xfrm>
        </p:grpSpPr>
        <p:sp>
          <p:nvSpPr>
            <p:cNvPr id="4" name="Oval 15"/>
            <p:cNvSpPr>
              <a:spLocks noChangeArrowheads="1"/>
            </p:cNvSpPr>
            <p:nvPr/>
          </p:nvSpPr>
          <p:spPr bwMode="auto">
            <a:xfrm>
              <a:off x="1693198" y="1326724"/>
              <a:ext cx="576263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(1,10)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5" name="Oval 15"/>
            <p:cNvSpPr>
              <a:spLocks noChangeArrowheads="1"/>
            </p:cNvSpPr>
            <p:nvPr/>
          </p:nvSpPr>
          <p:spPr bwMode="auto">
            <a:xfrm>
              <a:off x="1687075" y="2096080"/>
              <a:ext cx="576263" cy="57626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(1,9)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" name="Oval 15"/>
            <p:cNvSpPr>
              <a:spLocks noChangeArrowheads="1"/>
            </p:cNvSpPr>
            <p:nvPr/>
          </p:nvSpPr>
          <p:spPr bwMode="auto">
            <a:xfrm>
              <a:off x="1687074" y="2918457"/>
              <a:ext cx="576263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(1,8)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7" name="Oval 15"/>
            <p:cNvSpPr>
              <a:spLocks noChangeArrowheads="1"/>
            </p:cNvSpPr>
            <p:nvPr/>
          </p:nvSpPr>
          <p:spPr bwMode="auto">
            <a:xfrm>
              <a:off x="1682842" y="3741891"/>
              <a:ext cx="576263" cy="57626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(1,7)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Oval 15"/>
            <p:cNvSpPr>
              <a:spLocks noChangeArrowheads="1"/>
            </p:cNvSpPr>
            <p:nvPr/>
          </p:nvSpPr>
          <p:spPr bwMode="auto">
            <a:xfrm>
              <a:off x="2554536" y="4570605"/>
              <a:ext cx="576262" cy="57626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(2,6)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2554536" y="5398819"/>
              <a:ext cx="576262" cy="57626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(2,5)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2543624" y="3741890"/>
              <a:ext cx="576263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(2,7)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1983837" y="2595833"/>
              <a:ext cx="0" cy="356262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46" name="Line 23"/>
            <p:cNvSpPr>
              <a:spLocks noChangeShapeType="1"/>
            </p:cNvSpPr>
            <p:nvPr/>
          </p:nvSpPr>
          <p:spPr bwMode="auto">
            <a:xfrm>
              <a:off x="1983837" y="3494719"/>
              <a:ext cx="0" cy="356262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49" name="Line 23"/>
            <p:cNvSpPr>
              <a:spLocks noChangeShapeType="1"/>
            </p:cNvSpPr>
            <p:nvPr/>
          </p:nvSpPr>
          <p:spPr bwMode="auto">
            <a:xfrm>
              <a:off x="1981329" y="1855767"/>
              <a:ext cx="0" cy="356262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2831755" y="4227268"/>
              <a:ext cx="0" cy="356262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59" name="Line 23"/>
            <p:cNvSpPr>
              <a:spLocks noChangeShapeType="1"/>
            </p:cNvSpPr>
            <p:nvPr/>
          </p:nvSpPr>
          <p:spPr bwMode="auto">
            <a:xfrm>
              <a:off x="2831755" y="5096877"/>
              <a:ext cx="0" cy="356262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1" name="Line 23"/>
            <p:cNvSpPr>
              <a:spLocks noChangeShapeType="1"/>
            </p:cNvSpPr>
            <p:nvPr/>
          </p:nvSpPr>
          <p:spPr bwMode="auto">
            <a:xfrm flipH="1">
              <a:off x="2259105" y="4011275"/>
              <a:ext cx="299882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6" name="Line 23"/>
            <p:cNvSpPr>
              <a:spLocks noChangeShapeType="1"/>
            </p:cNvSpPr>
            <p:nvPr/>
          </p:nvSpPr>
          <p:spPr bwMode="auto">
            <a:xfrm flipH="1">
              <a:off x="3129211" y="6508736"/>
              <a:ext cx="299882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7" name="Oval 15"/>
            <p:cNvSpPr>
              <a:spLocks noChangeArrowheads="1"/>
            </p:cNvSpPr>
            <p:nvPr/>
          </p:nvSpPr>
          <p:spPr bwMode="auto">
            <a:xfrm>
              <a:off x="3423997" y="6197498"/>
              <a:ext cx="574675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(3,4)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8" name="Oval 15"/>
            <p:cNvSpPr>
              <a:spLocks noChangeArrowheads="1"/>
            </p:cNvSpPr>
            <p:nvPr/>
          </p:nvSpPr>
          <p:spPr bwMode="auto">
            <a:xfrm>
              <a:off x="2554536" y="6197497"/>
              <a:ext cx="576262" cy="57626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(2,4)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9" name="Oval 15"/>
            <p:cNvSpPr>
              <a:spLocks noChangeArrowheads="1"/>
            </p:cNvSpPr>
            <p:nvPr/>
          </p:nvSpPr>
          <p:spPr bwMode="auto">
            <a:xfrm>
              <a:off x="4286126" y="6197497"/>
              <a:ext cx="576262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(4,4)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70" name="Line 23"/>
            <p:cNvSpPr>
              <a:spLocks noChangeShapeType="1"/>
            </p:cNvSpPr>
            <p:nvPr/>
          </p:nvSpPr>
          <p:spPr bwMode="auto">
            <a:xfrm flipH="1">
              <a:off x="3998672" y="6508736"/>
              <a:ext cx="299882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71" name="Line 23"/>
            <p:cNvSpPr>
              <a:spLocks noChangeShapeType="1"/>
            </p:cNvSpPr>
            <p:nvPr/>
          </p:nvSpPr>
          <p:spPr bwMode="auto">
            <a:xfrm>
              <a:off x="2831755" y="5975081"/>
              <a:ext cx="0" cy="356262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837313" y="921261"/>
              <a:ext cx="288032" cy="2880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554536" y="1614954"/>
            <a:ext cx="2307852" cy="4360128"/>
            <a:chOff x="2554536" y="1614954"/>
            <a:chExt cx="2307852" cy="4360128"/>
          </a:xfrm>
        </p:grpSpPr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3423997" y="5398820"/>
              <a:ext cx="574675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(3,5)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" name="Oval 15"/>
            <p:cNvSpPr>
              <a:spLocks noChangeArrowheads="1"/>
            </p:cNvSpPr>
            <p:nvPr/>
          </p:nvSpPr>
          <p:spPr bwMode="auto">
            <a:xfrm>
              <a:off x="2554536" y="2913175"/>
              <a:ext cx="574675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(2,8)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3422410" y="2936683"/>
              <a:ext cx="576262" cy="57626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(3,8)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2558878" y="2109198"/>
              <a:ext cx="574675" cy="57626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(2,9)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4286126" y="5398819"/>
              <a:ext cx="576262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(4,5)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56" name="Line 23"/>
            <p:cNvSpPr>
              <a:spLocks noChangeShapeType="1"/>
            </p:cNvSpPr>
            <p:nvPr/>
          </p:nvSpPr>
          <p:spPr bwMode="auto">
            <a:xfrm>
              <a:off x="2835169" y="2595833"/>
              <a:ext cx="0" cy="356262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0" name="Line 23"/>
            <p:cNvSpPr>
              <a:spLocks noChangeShapeType="1"/>
            </p:cNvSpPr>
            <p:nvPr/>
          </p:nvSpPr>
          <p:spPr bwMode="auto">
            <a:xfrm flipH="1">
              <a:off x="3998672" y="5710058"/>
              <a:ext cx="299882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2" name="Line 23"/>
            <p:cNvSpPr>
              <a:spLocks noChangeShapeType="1"/>
            </p:cNvSpPr>
            <p:nvPr/>
          </p:nvSpPr>
          <p:spPr bwMode="auto">
            <a:xfrm flipH="1">
              <a:off x="3129211" y="3201306"/>
              <a:ext cx="299882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72" name="Line 23"/>
            <p:cNvSpPr>
              <a:spLocks noChangeShapeType="1"/>
            </p:cNvSpPr>
            <p:nvPr/>
          </p:nvSpPr>
          <p:spPr bwMode="auto">
            <a:xfrm>
              <a:off x="3712029" y="3512945"/>
              <a:ext cx="0" cy="1940193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682420" y="1614954"/>
              <a:ext cx="288032" cy="2880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429093" y="1587256"/>
            <a:ext cx="2317217" cy="3554304"/>
            <a:chOff x="3429093" y="1587256"/>
            <a:chExt cx="2317217" cy="3554304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429093" y="2130485"/>
              <a:ext cx="576262" cy="57626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(3,9)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298126" y="3747954"/>
              <a:ext cx="574675" cy="57626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(4,7)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294212" y="2132856"/>
              <a:ext cx="574675" cy="57626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(4,9)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5154215" y="3729722"/>
              <a:ext cx="574675" cy="57626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(5,7)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38" name="Oval 15"/>
            <p:cNvSpPr>
              <a:spLocks noChangeArrowheads="1"/>
            </p:cNvSpPr>
            <p:nvPr/>
          </p:nvSpPr>
          <p:spPr bwMode="auto">
            <a:xfrm>
              <a:off x="5170047" y="4565298"/>
              <a:ext cx="576263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(5,6)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73" name="Line 23"/>
            <p:cNvSpPr>
              <a:spLocks noChangeShapeType="1"/>
            </p:cNvSpPr>
            <p:nvPr/>
          </p:nvSpPr>
          <p:spPr bwMode="auto">
            <a:xfrm flipH="1">
              <a:off x="4005355" y="2418428"/>
              <a:ext cx="299882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74" name="Line 23"/>
            <p:cNvSpPr>
              <a:spLocks noChangeShapeType="1"/>
            </p:cNvSpPr>
            <p:nvPr/>
          </p:nvSpPr>
          <p:spPr bwMode="auto">
            <a:xfrm>
              <a:off x="4576125" y="2706748"/>
              <a:ext cx="0" cy="1035142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75" name="Line 23"/>
            <p:cNvSpPr>
              <a:spLocks noChangeShapeType="1"/>
            </p:cNvSpPr>
            <p:nvPr/>
          </p:nvSpPr>
          <p:spPr bwMode="auto">
            <a:xfrm flipH="1">
              <a:off x="4868887" y="4011275"/>
              <a:ext cx="299882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76" name="Line 23"/>
            <p:cNvSpPr>
              <a:spLocks noChangeShapeType="1"/>
            </p:cNvSpPr>
            <p:nvPr/>
          </p:nvSpPr>
          <p:spPr bwMode="auto">
            <a:xfrm>
              <a:off x="5422252" y="4299133"/>
              <a:ext cx="0" cy="356262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583745" y="1587256"/>
              <a:ext cx="288032" cy="2880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154215" y="921261"/>
            <a:ext cx="1580629" cy="3406472"/>
            <a:chOff x="5154215" y="921261"/>
            <a:chExt cx="1580629" cy="3406472"/>
          </a:xfrm>
        </p:grpSpPr>
        <p:sp>
          <p:nvSpPr>
            <p:cNvPr id="39" name="Oval 15"/>
            <p:cNvSpPr>
              <a:spLocks noChangeArrowheads="1"/>
            </p:cNvSpPr>
            <p:nvPr/>
          </p:nvSpPr>
          <p:spPr bwMode="auto">
            <a:xfrm>
              <a:off x="5170047" y="1383010"/>
              <a:ext cx="576263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(5,10)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40" name="Oval 15"/>
            <p:cNvSpPr>
              <a:spLocks noChangeArrowheads="1"/>
            </p:cNvSpPr>
            <p:nvPr/>
          </p:nvSpPr>
          <p:spPr bwMode="auto">
            <a:xfrm>
              <a:off x="5170048" y="2097031"/>
              <a:ext cx="576263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(5,9)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41" name="Oval 15"/>
            <p:cNvSpPr>
              <a:spLocks noChangeArrowheads="1"/>
            </p:cNvSpPr>
            <p:nvPr/>
          </p:nvSpPr>
          <p:spPr bwMode="auto">
            <a:xfrm>
              <a:off x="5154215" y="2939927"/>
              <a:ext cx="576263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(5,8)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42" name="Oval 15"/>
            <p:cNvSpPr>
              <a:spLocks noChangeArrowheads="1"/>
            </p:cNvSpPr>
            <p:nvPr/>
          </p:nvSpPr>
          <p:spPr bwMode="auto">
            <a:xfrm>
              <a:off x="6158581" y="3751471"/>
              <a:ext cx="576263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(6,7)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77" name="Line 23"/>
            <p:cNvSpPr>
              <a:spLocks noChangeShapeType="1"/>
            </p:cNvSpPr>
            <p:nvPr/>
          </p:nvSpPr>
          <p:spPr bwMode="auto">
            <a:xfrm>
              <a:off x="5422252" y="1902986"/>
              <a:ext cx="0" cy="356262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78" name="Line 23"/>
            <p:cNvSpPr>
              <a:spLocks noChangeShapeType="1"/>
            </p:cNvSpPr>
            <p:nvPr/>
          </p:nvSpPr>
          <p:spPr bwMode="auto">
            <a:xfrm>
              <a:off x="5422514" y="2580421"/>
              <a:ext cx="0" cy="356262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79" name="L 形 78"/>
            <p:cNvSpPr/>
            <p:nvPr/>
          </p:nvSpPr>
          <p:spPr>
            <a:xfrm flipH="1" flipV="1">
              <a:off x="5731352" y="3187680"/>
              <a:ext cx="760311" cy="713508"/>
            </a:xfrm>
            <a:prstGeom prst="corner">
              <a:avLst>
                <a:gd name="adj1" fmla="val 10610"/>
                <a:gd name="adj2" fmla="val 978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5314162" y="921261"/>
              <a:ext cx="288032" cy="2880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158581" y="921261"/>
            <a:ext cx="1577612" cy="2601264"/>
            <a:chOff x="6158581" y="921261"/>
            <a:chExt cx="1577612" cy="2601264"/>
          </a:xfrm>
        </p:grpSpPr>
        <p:sp>
          <p:nvSpPr>
            <p:cNvPr id="43" name="Oval 15"/>
            <p:cNvSpPr>
              <a:spLocks noChangeArrowheads="1"/>
            </p:cNvSpPr>
            <p:nvPr/>
          </p:nvSpPr>
          <p:spPr bwMode="auto">
            <a:xfrm>
              <a:off x="6158581" y="1383010"/>
              <a:ext cx="576263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(6,10)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7159930" y="2118779"/>
              <a:ext cx="576263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(7,9)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45" name="Oval 15"/>
            <p:cNvSpPr>
              <a:spLocks noChangeArrowheads="1"/>
            </p:cNvSpPr>
            <p:nvPr/>
          </p:nvSpPr>
          <p:spPr bwMode="auto">
            <a:xfrm>
              <a:off x="7159930" y="2946263"/>
              <a:ext cx="576263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(7,8)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0" name="L 形 79"/>
            <p:cNvSpPr/>
            <p:nvPr/>
          </p:nvSpPr>
          <p:spPr>
            <a:xfrm flipH="1" flipV="1">
              <a:off x="6723414" y="1614855"/>
              <a:ext cx="760311" cy="713508"/>
            </a:xfrm>
            <a:prstGeom prst="corner">
              <a:avLst>
                <a:gd name="adj1" fmla="val 8830"/>
                <a:gd name="adj2" fmla="val 889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Line 23"/>
            <p:cNvSpPr>
              <a:spLocks noChangeShapeType="1"/>
            </p:cNvSpPr>
            <p:nvPr/>
          </p:nvSpPr>
          <p:spPr bwMode="auto">
            <a:xfrm>
              <a:off x="7433500" y="2672343"/>
              <a:ext cx="0" cy="356262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302696" y="921261"/>
              <a:ext cx="288032" cy="2880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148463" y="100261"/>
            <a:ext cx="576510" cy="2581260"/>
            <a:chOff x="8148463" y="100261"/>
            <a:chExt cx="576510" cy="2581260"/>
          </a:xfrm>
        </p:grpSpPr>
        <p:sp>
          <p:nvSpPr>
            <p:cNvPr id="52" name="Oval 15"/>
            <p:cNvSpPr>
              <a:spLocks noChangeArrowheads="1"/>
            </p:cNvSpPr>
            <p:nvPr/>
          </p:nvSpPr>
          <p:spPr bwMode="auto">
            <a:xfrm>
              <a:off x="8148463" y="513904"/>
              <a:ext cx="576263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(8,11)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53" name="Oval 15"/>
            <p:cNvSpPr>
              <a:spLocks noChangeArrowheads="1"/>
            </p:cNvSpPr>
            <p:nvPr/>
          </p:nvSpPr>
          <p:spPr bwMode="auto">
            <a:xfrm>
              <a:off x="8148710" y="1277775"/>
              <a:ext cx="576263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(8,10)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54" name="Oval 15"/>
            <p:cNvSpPr>
              <a:spLocks noChangeArrowheads="1"/>
            </p:cNvSpPr>
            <p:nvPr/>
          </p:nvSpPr>
          <p:spPr bwMode="auto">
            <a:xfrm>
              <a:off x="8148710" y="2105259"/>
              <a:ext cx="576263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(8,9)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58" name="Line 23"/>
            <p:cNvSpPr>
              <a:spLocks noChangeShapeType="1"/>
            </p:cNvSpPr>
            <p:nvPr/>
          </p:nvSpPr>
          <p:spPr bwMode="auto">
            <a:xfrm>
              <a:off x="8422280" y="1831339"/>
              <a:ext cx="0" cy="356262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3" name="Line 23"/>
            <p:cNvSpPr>
              <a:spLocks noChangeShapeType="1"/>
            </p:cNvSpPr>
            <p:nvPr/>
          </p:nvSpPr>
          <p:spPr bwMode="auto">
            <a:xfrm>
              <a:off x="8410407" y="1014763"/>
              <a:ext cx="0" cy="356262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266391" y="100261"/>
              <a:ext cx="288032" cy="2880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</p:grpSp>
      <p:sp>
        <p:nvSpPr>
          <p:cNvPr id="50" name="圆角矩形 49"/>
          <p:cNvSpPr/>
          <p:nvPr/>
        </p:nvSpPr>
        <p:spPr>
          <a:xfrm>
            <a:off x="10464778" y="4969160"/>
            <a:ext cx="1224136" cy="859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交叉策略</a:t>
            </a:r>
            <a:r>
              <a:rPr lang="zh-CN" altLang="en-US" dirty="0"/>
              <a:t>划分</a:t>
            </a:r>
          </a:p>
        </p:txBody>
      </p:sp>
    </p:spTree>
    <p:extLst>
      <p:ext uri="{BB962C8B-B14F-4D97-AF65-F5344CB8AC3E}">
        <p14:creationId xmlns:p14="http://schemas.microsoft.com/office/powerpoint/2010/main" val="30275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1542E-7 3.7037E-7 L -0.12998 -0.023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99" y="-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263E-6 -7.40741E-7 L 0.08023 0.108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1" y="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94E-7 7.40741E-7 L 0.30177 0.1652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82" y="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1381E-6 1.11111E-6 L -0.27898 -0.0201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49" y="-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85647E-8 -2.59259E-6 L -0.08466 0.1178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3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8039E-6 2.22222E-6 L 0.12099 0.3108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3" y="1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3530424" y="692696"/>
            <a:ext cx="3182228" cy="6103586"/>
            <a:chOff x="414381" y="100261"/>
            <a:chExt cx="2448273" cy="6727962"/>
          </a:xfrm>
        </p:grpSpPr>
        <p:sp>
          <p:nvSpPr>
            <p:cNvPr id="88" name="圆柱形 87"/>
            <p:cNvSpPr/>
            <p:nvPr/>
          </p:nvSpPr>
          <p:spPr>
            <a:xfrm>
              <a:off x="414381" y="100261"/>
              <a:ext cx="2448272" cy="6727962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" name="椭圆 88"/>
            <p:cNvSpPr/>
            <p:nvPr/>
          </p:nvSpPr>
          <p:spPr>
            <a:xfrm>
              <a:off x="414382" y="106567"/>
              <a:ext cx="2448272" cy="8815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线程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7044581" y="908720"/>
            <a:ext cx="3150648" cy="5422624"/>
            <a:chOff x="414381" y="100261"/>
            <a:chExt cx="2448273" cy="6727962"/>
          </a:xfrm>
        </p:grpSpPr>
        <p:sp>
          <p:nvSpPr>
            <p:cNvPr id="91" name="圆柱形 90"/>
            <p:cNvSpPr/>
            <p:nvPr/>
          </p:nvSpPr>
          <p:spPr>
            <a:xfrm>
              <a:off x="414381" y="100261"/>
              <a:ext cx="2448272" cy="6727962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椭圆 91"/>
            <p:cNvSpPr/>
            <p:nvPr/>
          </p:nvSpPr>
          <p:spPr>
            <a:xfrm>
              <a:off x="414382" y="106566"/>
              <a:ext cx="2448272" cy="1077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线程</a:t>
              </a:r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sp>
        <p:nvSpPr>
          <p:cNvPr id="2" name="圆角矩形 1"/>
          <p:cNvSpPr/>
          <p:nvPr/>
        </p:nvSpPr>
        <p:spPr>
          <a:xfrm>
            <a:off x="10030482" y="1075132"/>
            <a:ext cx="1868057" cy="8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查询包含</a:t>
            </a:r>
            <a:r>
              <a:rPr lang="en-US" altLang="zh-CN" dirty="0" smtClean="0"/>
              <a:t>(4,5)</a:t>
            </a:r>
            <a:r>
              <a:rPr lang="zh-CN" altLang="en-US" dirty="0" smtClean="0"/>
              <a:t>的元素</a:t>
            </a:r>
            <a:endParaRPr lang="zh-CN" altLang="en-US" dirty="0"/>
          </a:p>
        </p:txBody>
      </p:sp>
      <p:grpSp>
        <p:nvGrpSpPr>
          <p:cNvPr id="48" name="组合 47"/>
          <p:cNvGrpSpPr/>
          <p:nvPr/>
        </p:nvGrpSpPr>
        <p:grpSpPr>
          <a:xfrm>
            <a:off x="69035" y="-1"/>
            <a:ext cx="3255016" cy="6824911"/>
            <a:chOff x="414381" y="100261"/>
            <a:chExt cx="2448273" cy="6727962"/>
          </a:xfrm>
        </p:grpSpPr>
        <p:sp>
          <p:nvSpPr>
            <p:cNvPr id="47" name="圆柱形 46"/>
            <p:cNvSpPr/>
            <p:nvPr/>
          </p:nvSpPr>
          <p:spPr>
            <a:xfrm>
              <a:off x="414381" y="100261"/>
              <a:ext cx="2448272" cy="6727962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椭圆 2"/>
            <p:cNvSpPr/>
            <p:nvPr/>
          </p:nvSpPr>
          <p:spPr>
            <a:xfrm>
              <a:off x="414382" y="106568"/>
              <a:ext cx="2448272" cy="7777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线程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sp>
        <p:nvSpPr>
          <p:cNvPr id="4" name="Oval 15"/>
          <p:cNvSpPr>
            <a:spLocks noChangeArrowheads="1"/>
          </p:cNvSpPr>
          <p:nvPr/>
        </p:nvSpPr>
        <p:spPr bwMode="auto">
          <a:xfrm>
            <a:off x="84307" y="1152645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(1,10)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Oval 15"/>
          <p:cNvSpPr>
            <a:spLocks noChangeArrowheads="1"/>
          </p:cNvSpPr>
          <p:nvPr/>
        </p:nvSpPr>
        <p:spPr bwMode="auto">
          <a:xfrm>
            <a:off x="78184" y="1922001"/>
            <a:ext cx="576263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(1,9)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Oval 15"/>
          <p:cNvSpPr>
            <a:spLocks noChangeArrowheads="1"/>
          </p:cNvSpPr>
          <p:nvPr/>
        </p:nvSpPr>
        <p:spPr bwMode="auto">
          <a:xfrm>
            <a:off x="78183" y="2744378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(1,8)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Oval 15"/>
          <p:cNvSpPr>
            <a:spLocks noChangeArrowheads="1"/>
          </p:cNvSpPr>
          <p:nvPr/>
        </p:nvSpPr>
        <p:spPr bwMode="auto">
          <a:xfrm>
            <a:off x="73951" y="3567812"/>
            <a:ext cx="576263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(1,7)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945645" y="4396526"/>
            <a:ext cx="576262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(2,6)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945645" y="5224740"/>
            <a:ext cx="576262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(2,5)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934733" y="3567811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(2,7)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374946" y="2421754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6" name="Line 23"/>
          <p:cNvSpPr>
            <a:spLocks noChangeShapeType="1"/>
          </p:cNvSpPr>
          <p:nvPr/>
        </p:nvSpPr>
        <p:spPr bwMode="auto">
          <a:xfrm>
            <a:off x="374946" y="3320640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9" name="Line 23"/>
          <p:cNvSpPr>
            <a:spLocks noChangeShapeType="1"/>
          </p:cNvSpPr>
          <p:nvPr/>
        </p:nvSpPr>
        <p:spPr bwMode="auto">
          <a:xfrm>
            <a:off x="372438" y="1681688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7" name="Line 23"/>
          <p:cNvSpPr>
            <a:spLocks noChangeShapeType="1"/>
          </p:cNvSpPr>
          <p:nvPr/>
        </p:nvSpPr>
        <p:spPr bwMode="auto">
          <a:xfrm>
            <a:off x="1222864" y="4053189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9" name="Line 23"/>
          <p:cNvSpPr>
            <a:spLocks noChangeShapeType="1"/>
          </p:cNvSpPr>
          <p:nvPr/>
        </p:nvSpPr>
        <p:spPr bwMode="auto">
          <a:xfrm>
            <a:off x="1222864" y="4922798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1" name="Line 23"/>
          <p:cNvSpPr>
            <a:spLocks noChangeShapeType="1"/>
          </p:cNvSpPr>
          <p:nvPr/>
        </p:nvSpPr>
        <p:spPr bwMode="auto">
          <a:xfrm flipH="1">
            <a:off x="650214" y="3837196"/>
            <a:ext cx="299882" cy="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6" name="Line 23"/>
          <p:cNvSpPr>
            <a:spLocks noChangeShapeType="1"/>
          </p:cNvSpPr>
          <p:nvPr/>
        </p:nvSpPr>
        <p:spPr bwMode="auto">
          <a:xfrm flipH="1">
            <a:off x="1520320" y="6334657"/>
            <a:ext cx="299882" cy="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7" name="Oval 15"/>
          <p:cNvSpPr>
            <a:spLocks noChangeArrowheads="1"/>
          </p:cNvSpPr>
          <p:nvPr/>
        </p:nvSpPr>
        <p:spPr bwMode="auto">
          <a:xfrm>
            <a:off x="1815106" y="6023419"/>
            <a:ext cx="574675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(3,4)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8" name="Oval 15"/>
          <p:cNvSpPr>
            <a:spLocks noChangeArrowheads="1"/>
          </p:cNvSpPr>
          <p:nvPr/>
        </p:nvSpPr>
        <p:spPr bwMode="auto">
          <a:xfrm>
            <a:off x="945645" y="6023418"/>
            <a:ext cx="576262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(2,4)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9" name="Oval 15"/>
          <p:cNvSpPr>
            <a:spLocks noChangeArrowheads="1"/>
          </p:cNvSpPr>
          <p:nvPr/>
        </p:nvSpPr>
        <p:spPr bwMode="auto">
          <a:xfrm>
            <a:off x="2677235" y="6023418"/>
            <a:ext cx="576262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(4,4)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0" name="Line 23"/>
          <p:cNvSpPr>
            <a:spLocks noChangeShapeType="1"/>
          </p:cNvSpPr>
          <p:nvPr/>
        </p:nvSpPr>
        <p:spPr bwMode="auto">
          <a:xfrm flipH="1">
            <a:off x="2389781" y="6334657"/>
            <a:ext cx="299882" cy="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1" name="Line 23"/>
          <p:cNvSpPr>
            <a:spLocks noChangeShapeType="1"/>
          </p:cNvSpPr>
          <p:nvPr/>
        </p:nvSpPr>
        <p:spPr bwMode="auto">
          <a:xfrm>
            <a:off x="1222864" y="5801002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8422" y="747182"/>
            <a:ext cx="288032" cy="288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Oval 15"/>
          <p:cNvSpPr>
            <a:spLocks noChangeArrowheads="1"/>
          </p:cNvSpPr>
          <p:nvPr/>
        </p:nvSpPr>
        <p:spPr bwMode="auto">
          <a:xfrm>
            <a:off x="4479950" y="6000328"/>
            <a:ext cx="574675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(3,5)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3610489" y="3514683"/>
            <a:ext cx="574675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(2,8)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4478363" y="3538191"/>
            <a:ext cx="576262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(3,8)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3614831" y="2710706"/>
            <a:ext cx="574675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(2,9)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5342079" y="6000327"/>
            <a:ext cx="576262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(4,5)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6" name="Line 23"/>
          <p:cNvSpPr>
            <a:spLocks noChangeShapeType="1"/>
          </p:cNvSpPr>
          <p:nvPr/>
        </p:nvSpPr>
        <p:spPr bwMode="auto">
          <a:xfrm>
            <a:off x="3891122" y="3197341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0" name="Line 23"/>
          <p:cNvSpPr>
            <a:spLocks noChangeShapeType="1"/>
          </p:cNvSpPr>
          <p:nvPr/>
        </p:nvSpPr>
        <p:spPr bwMode="auto">
          <a:xfrm flipH="1">
            <a:off x="5054625" y="6311566"/>
            <a:ext cx="299882" cy="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2" name="Line 23"/>
          <p:cNvSpPr>
            <a:spLocks noChangeShapeType="1"/>
          </p:cNvSpPr>
          <p:nvPr/>
        </p:nvSpPr>
        <p:spPr bwMode="auto">
          <a:xfrm flipH="1">
            <a:off x="4185164" y="3802814"/>
            <a:ext cx="299882" cy="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2" name="Line 23"/>
          <p:cNvSpPr>
            <a:spLocks noChangeShapeType="1"/>
          </p:cNvSpPr>
          <p:nvPr/>
        </p:nvSpPr>
        <p:spPr bwMode="auto">
          <a:xfrm>
            <a:off x="4767982" y="4114453"/>
            <a:ext cx="0" cy="1940193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738373" y="2216462"/>
            <a:ext cx="288032" cy="288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107782" y="3243377"/>
            <a:ext cx="576262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(3,9)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7976815" y="4860846"/>
            <a:ext cx="574675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(4,7)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7972901" y="3245748"/>
            <a:ext cx="574675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(4,9)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8832904" y="4842614"/>
            <a:ext cx="574675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(5,7)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8" name="Oval 15"/>
          <p:cNvSpPr>
            <a:spLocks noChangeArrowheads="1"/>
          </p:cNvSpPr>
          <p:nvPr/>
        </p:nvSpPr>
        <p:spPr bwMode="auto">
          <a:xfrm>
            <a:off x="8848736" y="5678190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(5,6)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3" name="Line 23"/>
          <p:cNvSpPr>
            <a:spLocks noChangeShapeType="1"/>
          </p:cNvSpPr>
          <p:nvPr/>
        </p:nvSpPr>
        <p:spPr bwMode="auto">
          <a:xfrm flipH="1">
            <a:off x="7684044" y="3531320"/>
            <a:ext cx="299882" cy="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4" name="Line 23"/>
          <p:cNvSpPr>
            <a:spLocks noChangeShapeType="1"/>
          </p:cNvSpPr>
          <p:nvPr/>
        </p:nvSpPr>
        <p:spPr bwMode="auto">
          <a:xfrm>
            <a:off x="8254814" y="3819640"/>
            <a:ext cx="0" cy="103514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5" name="Line 23"/>
          <p:cNvSpPr>
            <a:spLocks noChangeShapeType="1"/>
          </p:cNvSpPr>
          <p:nvPr/>
        </p:nvSpPr>
        <p:spPr bwMode="auto">
          <a:xfrm flipH="1">
            <a:off x="8547576" y="5124167"/>
            <a:ext cx="299882" cy="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6" name="Line 23"/>
          <p:cNvSpPr>
            <a:spLocks noChangeShapeType="1"/>
          </p:cNvSpPr>
          <p:nvPr/>
        </p:nvSpPr>
        <p:spPr bwMode="auto">
          <a:xfrm>
            <a:off x="9100941" y="5412025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262434" y="2700148"/>
            <a:ext cx="288032" cy="288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9" name="Oval 15"/>
          <p:cNvSpPr>
            <a:spLocks noChangeArrowheads="1"/>
          </p:cNvSpPr>
          <p:nvPr/>
        </p:nvSpPr>
        <p:spPr bwMode="auto">
          <a:xfrm>
            <a:off x="1750598" y="1271847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(5,10)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1750599" y="1985868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(5,9)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Oval 15"/>
          <p:cNvSpPr>
            <a:spLocks noChangeArrowheads="1"/>
          </p:cNvSpPr>
          <p:nvPr/>
        </p:nvSpPr>
        <p:spPr bwMode="auto">
          <a:xfrm>
            <a:off x="1734766" y="2828764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(5,8)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2739132" y="3640308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(6,7)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7" name="Line 23"/>
          <p:cNvSpPr>
            <a:spLocks noChangeShapeType="1"/>
          </p:cNvSpPr>
          <p:nvPr/>
        </p:nvSpPr>
        <p:spPr bwMode="auto">
          <a:xfrm>
            <a:off x="2002803" y="1791823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8" name="Line 23"/>
          <p:cNvSpPr>
            <a:spLocks noChangeShapeType="1"/>
          </p:cNvSpPr>
          <p:nvPr/>
        </p:nvSpPr>
        <p:spPr bwMode="auto">
          <a:xfrm>
            <a:off x="2003065" y="2469258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9" name="L 形 78"/>
          <p:cNvSpPr/>
          <p:nvPr/>
        </p:nvSpPr>
        <p:spPr>
          <a:xfrm flipH="1" flipV="1">
            <a:off x="2311903" y="3076517"/>
            <a:ext cx="760311" cy="713508"/>
          </a:xfrm>
          <a:prstGeom prst="corner">
            <a:avLst>
              <a:gd name="adj1" fmla="val 10610"/>
              <a:gd name="adj2" fmla="val 978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1894713" y="810098"/>
            <a:ext cx="288032" cy="288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auto">
          <a:xfrm>
            <a:off x="5137393" y="1966931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(6,10)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Oval 15"/>
          <p:cNvSpPr>
            <a:spLocks noChangeArrowheads="1"/>
          </p:cNvSpPr>
          <p:nvPr/>
        </p:nvSpPr>
        <p:spPr bwMode="auto">
          <a:xfrm>
            <a:off x="6138742" y="2702700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(7,9)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5" name="Oval 15"/>
          <p:cNvSpPr>
            <a:spLocks noChangeArrowheads="1"/>
          </p:cNvSpPr>
          <p:nvPr/>
        </p:nvSpPr>
        <p:spPr bwMode="auto">
          <a:xfrm>
            <a:off x="6138742" y="3530184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(7,8)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0" name="L 形 79"/>
          <p:cNvSpPr/>
          <p:nvPr/>
        </p:nvSpPr>
        <p:spPr>
          <a:xfrm flipH="1" flipV="1">
            <a:off x="5702226" y="2198776"/>
            <a:ext cx="760311" cy="713508"/>
          </a:xfrm>
          <a:prstGeom prst="corner">
            <a:avLst>
              <a:gd name="adj1" fmla="val 8830"/>
              <a:gd name="adj2" fmla="val 889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Line 23"/>
          <p:cNvSpPr>
            <a:spLocks noChangeShapeType="1"/>
          </p:cNvSpPr>
          <p:nvPr/>
        </p:nvSpPr>
        <p:spPr bwMode="auto">
          <a:xfrm>
            <a:off x="6412312" y="3256264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281508" y="1505182"/>
            <a:ext cx="288032" cy="288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2" name="Oval 15"/>
          <p:cNvSpPr>
            <a:spLocks noChangeArrowheads="1"/>
          </p:cNvSpPr>
          <p:nvPr/>
        </p:nvSpPr>
        <p:spPr bwMode="auto">
          <a:xfrm>
            <a:off x="9612288" y="2114451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(8,11)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3" name="Oval 15"/>
          <p:cNvSpPr>
            <a:spLocks noChangeArrowheads="1"/>
          </p:cNvSpPr>
          <p:nvPr/>
        </p:nvSpPr>
        <p:spPr bwMode="auto">
          <a:xfrm>
            <a:off x="9612535" y="2878322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(8,10)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4" name="Oval 15"/>
          <p:cNvSpPr>
            <a:spLocks noChangeArrowheads="1"/>
          </p:cNvSpPr>
          <p:nvPr/>
        </p:nvSpPr>
        <p:spPr bwMode="auto">
          <a:xfrm>
            <a:off x="9612535" y="3705806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(8,9)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8" name="Line 23"/>
          <p:cNvSpPr>
            <a:spLocks noChangeShapeType="1"/>
          </p:cNvSpPr>
          <p:nvPr/>
        </p:nvSpPr>
        <p:spPr bwMode="auto">
          <a:xfrm>
            <a:off x="9886105" y="3431886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3" name="Line 23"/>
          <p:cNvSpPr>
            <a:spLocks noChangeShapeType="1"/>
          </p:cNvSpPr>
          <p:nvPr/>
        </p:nvSpPr>
        <p:spPr bwMode="auto">
          <a:xfrm>
            <a:off x="9874232" y="2615310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9730216" y="1700808"/>
            <a:ext cx="288032" cy="288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10464778" y="4969160"/>
            <a:ext cx="1224136" cy="859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交叉策略</a:t>
            </a:r>
            <a:r>
              <a:rPr lang="zh-CN" altLang="en-US" dirty="0"/>
              <a:t>划分</a:t>
            </a:r>
          </a:p>
        </p:txBody>
      </p:sp>
    </p:spTree>
    <p:extLst>
      <p:ext uri="{BB962C8B-B14F-4D97-AF65-F5344CB8AC3E}">
        <p14:creationId xmlns:p14="http://schemas.microsoft.com/office/powerpoint/2010/main" val="55217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2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3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7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8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 animBg="1"/>
      <p:bldP spid="12" grpId="0" animBg="1"/>
      <p:bldP spid="15" grpId="0" animBg="1"/>
      <p:bldP spid="8" grpId="0" animBg="1"/>
      <p:bldP spid="9" grpId="0" animBg="1"/>
      <p:bldP spid="10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39" grpId="0" animBg="1"/>
      <p:bldP spid="43" grpId="0" animBg="1"/>
      <p:bldP spid="5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15"/>
          <p:cNvSpPr>
            <a:spLocks noChangeArrowheads="1"/>
          </p:cNvSpPr>
          <p:nvPr/>
        </p:nvSpPr>
        <p:spPr bwMode="auto">
          <a:xfrm>
            <a:off x="1693198" y="1326724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(1,10)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1687075" y="2096080"/>
            <a:ext cx="576263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(1,9)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1687074" y="2918457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(1,8)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1682842" y="3741891"/>
            <a:ext cx="576263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(1,7)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2554536" y="4570605"/>
            <a:ext cx="576262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(2,6)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554536" y="5398819"/>
            <a:ext cx="576262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(2,5)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2543624" y="3741890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(2,7)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>
            <a:off x="1983837" y="2595833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Line 23"/>
          <p:cNvSpPr>
            <a:spLocks noChangeShapeType="1"/>
          </p:cNvSpPr>
          <p:nvPr/>
        </p:nvSpPr>
        <p:spPr bwMode="auto">
          <a:xfrm>
            <a:off x="1983837" y="3494719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Line 23"/>
          <p:cNvSpPr>
            <a:spLocks noChangeShapeType="1"/>
          </p:cNvSpPr>
          <p:nvPr/>
        </p:nvSpPr>
        <p:spPr bwMode="auto">
          <a:xfrm>
            <a:off x="1981329" y="1855767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2831755" y="4227268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>
            <a:off x="2831755" y="5096877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 flipH="1">
            <a:off x="2259105" y="4011275"/>
            <a:ext cx="299882" cy="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>
            <a:off x="3129211" y="6508736"/>
            <a:ext cx="299882" cy="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3423997" y="6197498"/>
            <a:ext cx="574675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(3,4)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3" name="Oval 15"/>
          <p:cNvSpPr>
            <a:spLocks noChangeArrowheads="1"/>
          </p:cNvSpPr>
          <p:nvPr/>
        </p:nvSpPr>
        <p:spPr bwMode="auto">
          <a:xfrm>
            <a:off x="2554536" y="6197497"/>
            <a:ext cx="576262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(2,4)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4" name="Oval 15"/>
          <p:cNvSpPr>
            <a:spLocks noChangeArrowheads="1"/>
          </p:cNvSpPr>
          <p:nvPr/>
        </p:nvSpPr>
        <p:spPr bwMode="auto">
          <a:xfrm>
            <a:off x="4286126" y="6197497"/>
            <a:ext cx="576262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(4,4)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H="1">
            <a:off x="3998672" y="6508736"/>
            <a:ext cx="299882" cy="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2831755" y="5975081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837313" y="921261"/>
            <a:ext cx="288032" cy="288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3423997" y="5398820"/>
            <a:ext cx="574675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(3,5)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0" name="Oval 15"/>
          <p:cNvSpPr>
            <a:spLocks noChangeArrowheads="1"/>
          </p:cNvSpPr>
          <p:nvPr/>
        </p:nvSpPr>
        <p:spPr bwMode="auto">
          <a:xfrm>
            <a:off x="2554536" y="2913175"/>
            <a:ext cx="574675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(2,8)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1" name="Oval 15"/>
          <p:cNvSpPr>
            <a:spLocks noChangeArrowheads="1"/>
          </p:cNvSpPr>
          <p:nvPr/>
        </p:nvSpPr>
        <p:spPr bwMode="auto">
          <a:xfrm>
            <a:off x="3422410" y="2936683"/>
            <a:ext cx="576262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(3,8)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2" name="Oval 15"/>
          <p:cNvSpPr>
            <a:spLocks noChangeArrowheads="1"/>
          </p:cNvSpPr>
          <p:nvPr/>
        </p:nvSpPr>
        <p:spPr bwMode="auto">
          <a:xfrm>
            <a:off x="2558878" y="2109198"/>
            <a:ext cx="574675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(2,9)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3" name="Oval 15"/>
          <p:cNvSpPr>
            <a:spLocks noChangeArrowheads="1"/>
          </p:cNvSpPr>
          <p:nvPr/>
        </p:nvSpPr>
        <p:spPr bwMode="auto">
          <a:xfrm>
            <a:off x="4286126" y="5398819"/>
            <a:ext cx="576262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(4,5)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Line 23"/>
          <p:cNvSpPr>
            <a:spLocks noChangeShapeType="1"/>
          </p:cNvSpPr>
          <p:nvPr/>
        </p:nvSpPr>
        <p:spPr bwMode="auto">
          <a:xfrm>
            <a:off x="2835169" y="2595833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Line 23"/>
          <p:cNvSpPr>
            <a:spLocks noChangeShapeType="1"/>
          </p:cNvSpPr>
          <p:nvPr/>
        </p:nvSpPr>
        <p:spPr bwMode="auto">
          <a:xfrm flipH="1">
            <a:off x="3998672" y="5710058"/>
            <a:ext cx="299882" cy="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Line 23"/>
          <p:cNvSpPr>
            <a:spLocks noChangeShapeType="1"/>
          </p:cNvSpPr>
          <p:nvPr/>
        </p:nvSpPr>
        <p:spPr bwMode="auto">
          <a:xfrm flipH="1">
            <a:off x="3129211" y="3201306"/>
            <a:ext cx="299882" cy="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7" name="Line 23"/>
          <p:cNvSpPr>
            <a:spLocks noChangeShapeType="1"/>
          </p:cNvSpPr>
          <p:nvPr/>
        </p:nvSpPr>
        <p:spPr bwMode="auto">
          <a:xfrm>
            <a:off x="3712029" y="3512945"/>
            <a:ext cx="0" cy="1940193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682420" y="1614954"/>
            <a:ext cx="288032" cy="288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3429093" y="2130485"/>
            <a:ext cx="576262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(3,9)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Oval 15"/>
          <p:cNvSpPr>
            <a:spLocks noChangeArrowheads="1"/>
          </p:cNvSpPr>
          <p:nvPr/>
        </p:nvSpPr>
        <p:spPr bwMode="auto">
          <a:xfrm>
            <a:off x="4298126" y="3747954"/>
            <a:ext cx="574675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(4,7)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4294212" y="2132856"/>
            <a:ext cx="574675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(4,9)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auto">
          <a:xfrm>
            <a:off x="5154215" y="3729722"/>
            <a:ext cx="574675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(5,7)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Oval 15"/>
          <p:cNvSpPr>
            <a:spLocks noChangeArrowheads="1"/>
          </p:cNvSpPr>
          <p:nvPr/>
        </p:nvSpPr>
        <p:spPr bwMode="auto">
          <a:xfrm>
            <a:off x="5170047" y="4565298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(5,6)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5" name="Line 23"/>
          <p:cNvSpPr>
            <a:spLocks noChangeShapeType="1"/>
          </p:cNvSpPr>
          <p:nvPr/>
        </p:nvSpPr>
        <p:spPr bwMode="auto">
          <a:xfrm flipH="1">
            <a:off x="4005355" y="2418428"/>
            <a:ext cx="299882" cy="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6" name="Line 23"/>
          <p:cNvSpPr>
            <a:spLocks noChangeShapeType="1"/>
          </p:cNvSpPr>
          <p:nvPr/>
        </p:nvSpPr>
        <p:spPr bwMode="auto">
          <a:xfrm>
            <a:off x="4576125" y="2706748"/>
            <a:ext cx="0" cy="103514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7" name="Line 23"/>
          <p:cNvSpPr>
            <a:spLocks noChangeShapeType="1"/>
          </p:cNvSpPr>
          <p:nvPr/>
        </p:nvSpPr>
        <p:spPr bwMode="auto">
          <a:xfrm flipH="1">
            <a:off x="4868887" y="4011275"/>
            <a:ext cx="299882" cy="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8" name="Line 23"/>
          <p:cNvSpPr>
            <a:spLocks noChangeShapeType="1"/>
          </p:cNvSpPr>
          <p:nvPr/>
        </p:nvSpPr>
        <p:spPr bwMode="auto">
          <a:xfrm>
            <a:off x="5422252" y="4299133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583745" y="1587256"/>
            <a:ext cx="288032" cy="288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1" name="Oval 15"/>
          <p:cNvSpPr>
            <a:spLocks noChangeArrowheads="1"/>
          </p:cNvSpPr>
          <p:nvPr/>
        </p:nvSpPr>
        <p:spPr bwMode="auto">
          <a:xfrm>
            <a:off x="5170047" y="1383010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(5,10)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2" name="Oval 15"/>
          <p:cNvSpPr>
            <a:spLocks noChangeArrowheads="1"/>
          </p:cNvSpPr>
          <p:nvPr/>
        </p:nvSpPr>
        <p:spPr bwMode="auto">
          <a:xfrm>
            <a:off x="5170048" y="2097031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(5,9)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3" name="Oval 15"/>
          <p:cNvSpPr>
            <a:spLocks noChangeArrowheads="1"/>
          </p:cNvSpPr>
          <p:nvPr/>
        </p:nvSpPr>
        <p:spPr bwMode="auto">
          <a:xfrm>
            <a:off x="5154215" y="2939927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(5,8)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4" name="Oval 15"/>
          <p:cNvSpPr>
            <a:spLocks noChangeArrowheads="1"/>
          </p:cNvSpPr>
          <p:nvPr/>
        </p:nvSpPr>
        <p:spPr bwMode="auto">
          <a:xfrm>
            <a:off x="6158581" y="3751471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(6,7)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5" name="Line 23"/>
          <p:cNvSpPr>
            <a:spLocks noChangeShapeType="1"/>
          </p:cNvSpPr>
          <p:nvPr/>
        </p:nvSpPr>
        <p:spPr bwMode="auto">
          <a:xfrm>
            <a:off x="5422252" y="1902986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6" name="Line 23"/>
          <p:cNvSpPr>
            <a:spLocks noChangeShapeType="1"/>
          </p:cNvSpPr>
          <p:nvPr/>
        </p:nvSpPr>
        <p:spPr bwMode="auto">
          <a:xfrm>
            <a:off x="5422514" y="2580421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7" name="L 形 56"/>
          <p:cNvSpPr/>
          <p:nvPr/>
        </p:nvSpPr>
        <p:spPr>
          <a:xfrm flipH="1" flipV="1">
            <a:off x="5731352" y="3187680"/>
            <a:ext cx="760311" cy="713508"/>
          </a:xfrm>
          <a:prstGeom prst="corner">
            <a:avLst>
              <a:gd name="adj1" fmla="val 10610"/>
              <a:gd name="adj2" fmla="val 978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5314162" y="921261"/>
            <a:ext cx="288032" cy="288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0" name="Oval 15"/>
          <p:cNvSpPr>
            <a:spLocks noChangeArrowheads="1"/>
          </p:cNvSpPr>
          <p:nvPr/>
        </p:nvSpPr>
        <p:spPr bwMode="auto">
          <a:xfrm>
            <a:off x="6158581" y="1383010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(6,10)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1" name="Oval 15"/>
          <p:cNvSpPr>
            <a:spLocks noChangeArrowheads="1"/>
          </p:cNvSpPr>
          <p:nvPr/>
        </p:nvSpPr>
        <p:spPr bwMode="auto">
          <a:xfrm>
            <a:off x="7159930" y="2118779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(7,9)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2" name="Oval 15"/>
          <p:cNvSpPr>
            <a:spLocks noChangeArrowheads="1"/>
          </p:cNvSpPr>
          <p:nvPr/>
        </p:nvSpPr>
        <p:spPr bwMode="auto">
          <a:xfrm>
            <a:off x="7159930" y="2946263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(7,8)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3" name="L 形 62"/>
          <p:cNvSpPr/>
          <p:nvPr/>
        </p:nvSpPr>
        <p:spPr>
          <a:xfrm flipH="1" flipV="1">
            <a:off x="6723414" y="1614855"/>
            <a:ext cx="760311" cy="713508"/>
          </a:xfrm>
          <a:prstGeom prst="corner">
            <a:avLst>
              <a:gd name="adj1" fmla="val 8830"/>
              <a:gd name="adj2" fmla="val 889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Line 23"/>
          <p:cNvSpPr>
            <a:spLocks noChangeShapeType="1"/>
          </p:cNvSpPr>
          <p:nvPr/>
        </p:nvSpPr>
        <p:spPr bwMode="auto">
          <a:xfrm>
            <a:off x="7433500" y="2672343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302696" y="921261"/>
            <a:ext cx="288032" cy="288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7" name="Oval 15"/>
          <p:cNvSpPr>
            <a:spLocks noChangeArrowheads="1"/>
          </p:cNvSpPr>
          <p:nvPr/>
        </p:nvSpPr>
        <p:spPr bwMode="auto">
          <a:xfrm>
            <a:off x="8148463" y="513904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(8,11)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8" name="Oval 15"/>
          <p:cNvSpPr>
            <a:spLocks noChangeArrowheads="1"/>
          </p:cNvSpPr>
          <p:nvPr/>
        </p:nvSpPr>
        <p:spPr bwMode="auto">
          <a:xfrm>
            <a:off x="8148710" y="1277775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(8,10)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9" name="Oval 15"/>
          <p:cNvSpPr>
            <a:spLocks noChangeArrowheads="1"/>
          </p:cNvSpPr>
          <p:nvPr/>
        </p:nvSpPr>
        <p:spPr bwMode="auto">
          <a:xfrm>
            <a:off x="8148710" y="2105259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(8,9)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0" name="Line 23"/>
          <p:cNvSpPr>
            <a:spLocks noChangeShapeType="1"/>
          </p:cNvSpPr>
          <p:nvPr/>
        </p:nvSpPr>
        <p:spPr bwMode="auto">
          <a:xfrm>
            <a:off x="8422280" y="1831339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1" name="Line 23"/>
          <p:cNvSpPr>
            <a:spLocks noChangeShapeType="1"/>
          </p:cNvSpPr>
          <p:nvPr/>
        </p:nvSpPr>
        <p:spPr bwMode="auto">
          <a:xfrm>
            <a:off x="8410407" y="1014763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8266391" y="100261"/>
            <a:ext cx="288032" cy="288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73" name="圆角矩形 72"/>
          <p:cNvSpPr/>
          <p:nvPr/>
        </p:nvSpPr>
        <p:spPr>
          <a:xfrm>
            <a:off x="9821104" y="3364483"/>
            <a:ext cx="1868057" cy="8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查询包含</a:t>
            </a:r>
            <a:r>
              <a:rPr lang="en-US" altLang="zh-CN" dirty="0" smtClean="0"/>
              <a:t>(4,5)</a:t>
            </a:r>
            <a:r>
              <a:rPr lang="zh-CN" altLang="en-US" dirty="0" smtClean="0"/>
              <a:t>的元素</a:t>
            </a:r>
            <a:endParaRPr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10464778" y="4969160"/>
            <a:ext cx="1224136" cy="859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前部策略</a:t>
            </a:r>
            <a:r>
              <a:rPr lang="zh-CN" altLang="en-US" dirty="0"/>
              <a:t>划分</a:t>
            </a:r>
          </a:p>
        </p:txBody>
      </p:sp>
    </p:spTree>
    <p:extLst>
      <p:ext uri="{BB962C8B-B14F-4D97-AF65-F5344CB8AC3E}">
        <p14:creationId xmlns:p14="http://schemas.microsoft.com/office/powerpoint/2010/main" val="204477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1" grpId="0" animBg="1"/>
      <p:bldP spid="62" grpId="0" animBg="1"/>
      <p:bldP spid="63" grpId="0" animBg="1"/>
      <p:bldP spid="64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先在</a:t>
            </a:r>
            <a:r>
              <a:rPr lang="en-US" altLang="zh-CN" dirty="0" smtClean="0"/>
              <a:t>MAX(L)</a:t>
            </a:r>
            <a:r>
              <a:rPr lang="zh-CN" altLang="en-US" dirty="0" smtClean="0"/>
              <a:t>上筛选，是否包含</a:t>
            </a:r>
            <a:r>
              <a:rPr lang="en-US" altLang="zh-CN" dirty="0" smtClean="0"/>
              <a:t>(4,5)</a:t>
            </a:r>
            <a:endParaRPr lang="zh-CN" altLang="en-US" dirty="0"/>
          </a:p>
        </p:txBody>
      </p:sp>
      <p:sp>
        <p:nvSpPr>
          <p:cNvPr id="4" name="Oval 15"/>
          <p:cNvSpPr>
            <a:spLocks noChangeArrowheads="1"/>
          </p:cNvSpPr>
          <p:nvPr/>
        </p:nvSpPr>
        <p:spPr bwMode="auto">
          <a:xfrm>
            <a:off x="852864" y="2446635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(1,10)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Oval 15"/>
          <p:cNvSpPr>
            <a:spLocks noChangeArrowheads="1"/>
          </p:cNvSpPr>
          <p:nvPr/>
        </p:nvSpPr>
        <p:spPr bwMode="auto">
          <a:xfrm>
            <a:off x="2208699" y="3382739"/>
            <a:ext cx="574675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(2,9)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Oval 15"/>
          <p:cNvSpPr>
            <a:spLocks noChangeArrowheads="1"/>
          </p:cNvSpPr>
          <p:nvPr/>
        </p:nvSpPr>
        <p:spPr bwMode="auto">
          <a:xfrm>
            <a:off x="3597819" y="3382739"/>
            <a:ext cx="576262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(3,9)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Oval 15"/>
          <p:cNvSpPr>
            <a:spLocks noChangeArrowheads="1"/>
          </p:cNvSpPr>
          <p:nvPr/>
        </p:nvSpPr>
        <p:spPr bwMode="auto">
          <a:xfrm>
            <a:off x="6166420" y="2446637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(5,10)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Oval 15"/>
          <p:cNvSpPr>
            <a:spLocks noChangeArrowheads="1"/>
          </p:cNvSpPr>
          <p:nvPr/>
        </p:nvSpPr>
        <p:spPr bwMode="auto">
          <a:xfrm>
            <a:off x="7548518" y="2457326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(6,10)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10078539" y="1498749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(8,11)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821104" y="3364483"/>
            <a:ext cx="1868057" cy="8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查询包含</a:t>
            </a:r>
            <a:r>
              <a:rPr lang="en-US" altLang="zh-CN" dirty="0" smtClean="0"/>
              <a:t>(4,5)</a:t>
            </a:r>
            <a:r>
              <a:rPr lang="zh-CN" altLang="en-US" dirty="0" smtClean="0"/>
              <a:t>的元素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10464778" y="4969160"/>
            <a:ext cx="1224136" cy="859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前部策略</a:t>
            </a:r>
            <a:r>
              <a:rPr lang="zh-CN" altLang="en-US" dirty="0"/>
              <a:t>划分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597819" y="764704"/>
            <a:ext cx="3179546" cy="5852499"/>
            <a:chOff x="1682842" y="921261"/>
            <a:chExt cx="3179546" cy="5852499"/>
          </a:xfrm>
        </p:grpSpPr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1693198" y="1326724"/>
              <a:ext cx="576263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(1,10)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1687075" y="2096080"/>
              <a:ext cx="576263" cy="57626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(1,9)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1687074" y="2918457"/>
              <a:ext cx="576263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(1,8)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1682842" y="3741891"/>
              <a:ext cx="576263" cy="57626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(1,7)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54536" y="4570605"/>
              <a:ext cx="576262" cy="57626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(2,6)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2554536" y="5398819"/>
              <a:ext cx="576262" cy="57626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(2,5)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2543624" y="3741890"/>
              <a:ext cx="576263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(2,7)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1983837" y="2595833"/>
              <a:ext cx="0" cy="356262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1983837" y="3494719"/>
              <a:ext cx="0" cy="356262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1981329" y="1855767"/>
              <a:ext cx="0" cy="356262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2831755" y="4227268"/>
              <a:ext cx="0" cy="356262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2831755" y="5096877"/>
              <a:ext cx="0" cy="356262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2259105" y="4011275"/>
              <a:ext cx="299882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>
              <a:off x="3129211" y="6508736"/>
              <a:ext cx="299882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7" name="Oval 15"/>
            <p:cNvSpPr>
              <a:spLocks noChangeArrowheads="1"/>
            </p:cNvSpPr>
            <p:nvPr/>
          </p:nvSpPr>
          <p:spPr bwMode="auto">
            <a:xfrm>
              <a:off x="3423997" y="6197498"/>
              <a:ext cx="574675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(3,4)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/>
          </p:nvSpPr>
          <p:spPr bwMode="auto">
            <a:xfrm>
              <a:off x="2554536" y="6197497"/>
              <a:ext cx="576262" cy="57626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(2,4)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4286126" y="6197497"/>
              <a:ext cx="576262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(4,4)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 flipH="1">
              <a:off x="3998672" y="6508736"/>
              <a:ext cx="299882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>
              <a:off x="2831755" y="5975081"/>
              <a:ext cx="0" cy="356262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837313" y="921261"/>
              <a:ext cx="288032" cy="2880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66828" y="1448910"/>
            <a:ext cx="2307852" cy="4360128"/>
            <a:chOff x="2554536" y="1614954"/>
            <a:chExt cx="2307852" cy="4360128"/>
          </a:xfrm>
        </p:grpSpPr>
        <p:sp>
          <p:nvSpPr>
            <p:cNvPr id="34" name="Oval 15"/>
            <p:cNvSpPr>
              <a:spLocks noChangeArrowheads="1"/>
            </p:cNvSpPr>
            <p:nvPr/>
          </p:nvSpPr>
          <p:spPr bwMode="auto">
            <a:xfrm>
              <a:off x="3423997" y="5398820"/>
              <a:ext cx="574675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(3,5)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35" name="Oval 15"/>
            <p:cNvSpPr>
              <a:spLocks noChangeArrowheads="1"/>
            </p:cNvSpPr>
            <p:nvPr/>
          </p:nvSpPr>
          <p:spPr bwMode="auto">
            <a:xfrm>
              <a:off x="2554536" y="2913175"/>
              <a:ext cx="574675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(2,8)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36" name="Oval 15"/>
            <p:cNvSpPr>
              <a:spLocks noChangeArrowheads="1"/>
            </p:cNvSpPr>
            <p:nvPr/>
          </p:nvSpPr>
          <p:spPr bwMode="auto">
            <a:xfrm>
              <a:off x="3422410" y="2936683"/>
              <a:ext cx="576262" cy="57626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(3,8)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37" name="Oval 15"/>
            <p:cNvSpPr>
              <a:spLocks noChangeArrowheads="1"/>
            </p:cNvSpPr>
            <p:nvPr/>
          </p:nvSpPr>
          <p:spPr bwMode="auto">
            <a:xfrm>
              <a:off x="2558878" y="2109198"/>
              <a:ext cx="574675" cy="57626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(2,9)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38" name="Oval 15"/>
            <p:cNvSpPr>
              <a:spLocks noChangeArrowheads="1"/>
            </p:cNvSpPr>
            <p:nvPr/>
          </p:nvSpPr>
          <p:spPr bwMode="auto">
            <a:xfrm>
              <a:off x="4286126" y="5398819"/>
              <a:ext cx="576262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(4,5)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39" name="Line 23"/>
            <p:cNvSpPr>
              <a:spLocks noChangeShapeType="1"/>
            </p:cNvSpPr>
            <p:nvPr/>
          </p:nvSpPr>
          <p:spPr bwMode="auto">
            <a:xfrm>
              <a:off x="2835169" y="2595833"/>
              <a:ext cx="0" cy="356262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40" name="Line 23"/>
            <p:cNvSpPr>
              <a:spLocks noChangeShapeType="1"/>
            </p:cNvSpPr>
            <p:nvPr/>
          </p:nvSpPr>
          <p:spPr bwMode="auto">
            <a:xfrm flipH="1">
              <a:off x="3998672" y="5710058"/>
              <a:ext cx="299882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 flipH="1">
              <a:off x="3129211" y="3201306"/>
              <a:ext cx="299882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42" name="Line 23"/>
            <p:cNvSpPr>
              <a:spLocks noChangeShapeType="1"/>
            </p:cNvSpPr>
            <p:nvPr/>
          </p:nvSpPr>
          <p:spPr bwMode="auto">
            <a:xfrm>
              <a:off x="3712029" y="3512945"/>
              <a:ext cx="0" cy="1940193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682420" y="1614954"/>
              <a:ext cx="288032" cy="2880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322183" y="1380496"/>
            <a:ext cx="2317217" cy="3554304"/>
            <a:chOff x="3429093" y="1587256"/>
            <a:chExt cx="2317217" cy="3554304"/>
          </a:xfrm>
        </p:grpSpPr>
        <p:sp>
          <p:nvSpPr>
            <p:cNvPr id="45" name="Oval 15"/>
            <p:cNvSpPr>
              <a:spLocks noChangeArrowheads="1"/>
            </p:cNvSpPr>
            <p:nvPr/>
          </p:nvSpPr>
          <p:spPr bwMode="auto">
            <a:xfrm>
              <a:off x="3429093" y="2130485"/>
              <a:ext cx="576262" cy="57626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(3,9)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46" name="Oval 15"/>
            <p:cNvSpPr>
              <a:spLocks noChangeArrowheads="1"/>
            </p:cNvSpPr>
            <p:nvPr/>
          </p:nvSpPr>
          <p:spPr bwMode="auto">
            <a:xfrm>
              <a:off x="4298126" y="3747954"/>
              <a:ext cx="574675" cy="57626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(4,7)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47" name="Oval 15"/>
            <p:cNvSpPr>
              <a:spLocks noChangeArrowheads="1"/>
            </p:cNvSpPr>
            <p:nvPr/>
          </p:nvSpPr>
          <p:spPr bwMode="auto">
            <a:xfrm>
              <a:off x="4294212" y="2132856"/>
              <a:ext cx="574675" cy="57626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(4,9)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48" name="Oval 15"/>
            <p:cNvSpPr>
              <a:spLocks noChangeArrowheads="1"/>
            </p:cNvSpPr>
            <p:nvPr/>
          </p:nvSpPr>
          <p:spPr bwMode="auto">
            <a:xfrm>
              <a:off x="5154215" y="3729722"/>
              <a:ext cx="574675" cy="57626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(5,7)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49" name="Oval 15"/>
            <p:cNvSpPr>
              <a:spLocks noChangeArrowheads="1"/>
            </p:cNvSpPr>
            <p:nvPr/>
          </p:nvSpPr>
          <p:spPr bwMode="auto">
            <a:xfrm>
              <a:off x="5170047" y="4565298"/>
              <a:ext cx="576263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(5,6)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50" name="Line 23"/>
            <p:cNvSpPr>
              <a:spLocks noChangeShapeType="1"/>
            </p:cNvSpPr>
            <p:nvPr/>
          </p:nvSpPr>
          <p:spPr bwMode="auto">
            <a:xfrm flipH="1">
              <a:off x="4005355" y="2418428"/>
              <a:ext cx="299882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51" name="Line 23"/>
            <p:cNvSpPr>
              <a:spLocks noChangeShapeType="1"/>
            </p:cNvSpPr>
            <p:nvPr/>
          </p:nvSpPr>
          <p:spPr bwMode="auto">
            <a:xfrm>
              <a:off x="4576125" y="2706748"/>
              <a:ext cx="0" cy="1035142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52" name="Line 23"/>
            <p:cNvSpPr>
              <a:spLocks noChangeShapeType="1"/>
            </p:cNvSpPr>
            <p:nvPr/>
          </p:nvSpPr>
          <p:spPr bwMode="auto">
            <a:xfrm flipH="1">
              <a:off x="4868887" y="4011275"/>
              <a:ext cx="299882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53" name="Line 23"/>
            <p:cNvSpPr>
              <a:spLocks noChangeShapeType="1"/>
            </p:cNvSpPr>
            <p:nvPr/>
          </p:nvSpPr>
          <p:spPr bwMode="auto">
            <a:xfrm>
              <a:off x="5422252" y="4299133"/>
              <a:ext cx="0" cy="356262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583745" y="1587256"/>
              <a:ext cx="288032" cy="2880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531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3592E-6 -1.11111E-6 L 0.22584 -0.1872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92" y="-9375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17921E-7 4.81481E-6 L 0.18573 -0.20973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86" y="-10486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8718E-6 4.81481E-6 L 0.14184 -0.2132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5" y="-10671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9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3266E-6 -4.44444E-6 L -0.25632 0.0294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6" y="1458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9067E-6 3.33333E-6 L -0.003 0.15463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7731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3311E-6 3.33333E-6 L 0.15642 0.06041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4107823" y="1148435"/>
            <a:ext cx="2880000" cy="5040000"/>
            <a:chOff x="414381" y="100261"/>
            <a:chExt cx="2448273" cy="6727962"/>
          </a:xfrm>
        </p:grpSpPr>
        <p:sp>
          <p:nvSpPr>
            <p:cNvPr id="51" name="圆柱形 50"/>
            <p:cNvSpPr/>
            <p:nvPr/>
          </p:nvSpPr>
          <p:spPr>
            <a:xfrm>
              <a:off x="414381" y="100261"/>
              <a:ext cx="2448272" cy="6727962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椭圆 51"/>
            <p:cNvSpPr/>
            <p:nvPr/>
          </p:nvSpPr>
          <p:spPr>
            <a:xfrm>
              <a:off x="414382" y="106566"/>
              <a:ext cx="2448272" cy="937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线程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621980" y="1148435"/>
            <a:ext cx="2880000" cy="5040000"/>
            <a:chOff x="414381" y="100261"/>
            <a:chExt cx="2448273" cy="6727962"/>
          </a:xfrm>
        </p:grpSpPr>
        <p:sp>
          <p:nvSpPr>
            <p:cNvPr id="54" name="圆柱形 53"/>
            <p:cNvSpPr/>
            <p:nvPr/>
          </p:nvSpPr>
          <p:spPr>
            <a:xfrm>
              <a:off x="414381" y="100261"/>
              <a:ext cx="2448272" cy="6727962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椭圆 54"/>
            <p:cNvSpPr/>
            <p:nvPr/>
          </p:nvSpPr>
          <p:spPr>
            <a:xfrm>
              <a:off x="414382" y="100262"/>
              <a:ext cx="2448272" cy="9439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线程</a:t>
              </a:r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46434" y="1148435"/>
            <a:ext cx="2880000" cy="5040000"/>
            <a:chOff x="414381" y="100261"/>
            <a:chExt cx="2448273" cy="6727962"/>
          </a:xfrm>
        </p:grpSpPr>
        <p:sp>
          <p:nvSpPr>
            <p:cNvPr id="57" name="圆柱形 56"/>
            <p:cNvSpPr/>
            <p:nvPr/>
          </p:nvSpPr>
          <p:spPr>
            <a:xfrm>
              <a:off x="414381" y="100261"/>
              <a:ext cx="2448272" cy="6727962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椭圆 57"/>
            <p:cNvSpPr/>
            <p:nvPr/>
          </p:nvSpPr>
          <p:spPr>
            <a:xfrm>
              <a:off x="414382" y="106567"/>
              <a:ext cx="2448272" cy="937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线程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sp>
        <p:nvSpPr>
          <p:cNvPr id="7" name="Oval 15"/>
          <p:cNvSpPr>
            <a:spLocks noChangeArrowheads="1"/>
          </p:cNvSpPr>
          <p:nvPr/>
        </p:nvSpPr>
        <p:spPr bwMode="auto">
          <a:xfrm>
            <a:off x="838729" y="2127796"/>
            <a:ext cx="409531" cy="40953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(1,10)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Oval 15"/>
          <p:cNvSpPr>
            <a:spLocks noChangeArrowheads="1"/>
          </p:cNvSpPr>
          <p:nvPr/>
        </p:nvSpPr>
        <p:spPr bwMode="auto">
          <a:xfrm>
            <a:off x="834377" y="2674552"/>
            <a:ext cx="409531" cy="409531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(1,9)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834377" y="3258989"/>
            <a:ext cx="409531" cy="40953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(1,8)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831369" y="3844176"/>
            <a:ext cx="409531" cy="409531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(1,7)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1450853" y="4433116"/>
            <a:ext cx="409530" cy="409531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(2,6)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1450853" y="5021701"/>
            <a:ext cx="409530" cy="409531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(2,5)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1443099" y="3844175"/>
            <a:ext cx="409531" cy="40953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(2,7)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1045276" y="3029710"/>
            <a:ext cx="0" cy="253184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>
            <a:off x="1045276" y="3668519"/>
            <a:ext cx="0" cy="253184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Line 23"/>
          <p:cNvSpPr>
            <a:spLocks noChangeShapeType="1"/>
          </p:cNvSpPr>
          <p:nvPr/>
        </p:nvSpPr>
        <p:spPr bwMode="auto">
          <a:xfrm>
            <a:off x="1043494" y="2503770"/>
            <a:ext cx="0" cy="253184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Line 23"/>
          <p:cNvSpPr>
            <a:spLocks noChangeShapeType="1"/>
          </p:cNvSpPr>
          <p:nvPr/>
        </p:nvSpPr>
        <p:spPr bwMode="auto">
          <a:xfrm>
            <a:off x="1647864" y="4189118"/>
            <a:ext cx="0" cy="253184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1647864" y="4807120"/>
            <a:ext cx="0" cy="253184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 flipH="1">
            <a:off x="1240900" y="4035619"/>
            <a:ext cx="213116" cy="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 flipH="1">
            <a:off x="1859256" y="5810482"/>
            <a:ext cx="213116" cy="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Oval 15"/>
          <p:cNvSpPr>
            <a:spLocks noChangeArrowheads="1"/>
          </p:cNvSpPr>
          <p:nvPr/>
        </p:nvSpPr>
        <p:spPr bwMode="auto">
          <a:xfrm>
            <a:off x="2068751" y="5589296"/>
            <a:ext cx="408403" cy="40953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(3,4)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1450853" y="5589295"/>
            <a:ext cx="409530" cy="409531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(2,4)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3" name="Oval 15"/>
          <p:cNvSpPr>
            <a:spLocks noChangeArrowheads="1"/>
          </p:cNvSpPr>
          <p:nvPr/>
        </p:nvSpPr>
        <p:spPr bwMode="auto">
          <a:xfrm>
            <a:off x="2681438" y="5589295"/>
            <a:ext cx="409530" cy="40953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(4,4)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H="1">
            <a:off x="2477153" y="5810482"/>
            <a:ext cx="213116" cy="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1647864" y="5431231"/>
            <a:ext cx="0" cy="253184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41146" y="1839647"/>
            <a:ext cx="204695" cy="2046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8" name="Oval 15"/>
          <p:cNvSpPr>
            <a:spLocks noChangeArrowheads="1"/>
          </p:cNvSpPr>
          <p:nvPr/>
        </p:nvSpPr>
        <p:spPr bwMode="auto">
          <a:xfrm>
            <a:off x="5218181" y="5537116"/>
            <a:ext cx="554648" cy="55618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(3,5)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4379019" y="3138092"/>
            <a:ext cx="554648" cy="55618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(2,8)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0" name="Oval 15"/>
          <p:cNvSpPr>
            <a:spLocks noChangeArrowheads="1"/>
          </p:cNvSpPr>
          <p:nvPr/>
        </p:nvSpPr>
        <p:spPr bwMode="auto">
          <a:xfrm>
            <a:off x="5216649" y="3160781"/>
            <a:ext cx="556180" cy="556181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(3,8)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1" name="Oval 15"/>
          <p:cNvSpPr>
            <a:spLocks noChangeArrowheads="1"/>
          </p:cNvSpPr>
          <p:nvPr/>
        </p:nvSpPr>
        <p:spPr bwMode="auto">
          <a:xfrm>
            <a:off x="4383210" y="2362132"/>
            <a:ext cx="554648" cy="556181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(2,9)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2" name="Oval 15"/>
          <p:cNvSpPr>
            <a:spLocks noChangeArrowheads="1"/>
          </p:cNvSpPr>
          <p:nvPr/>
        </p:nvSpPr>
        <p:spPr bwMode="auto">
          <a:xfrm>
            <a:off x="6050266" y="5537115"/>
            <a:ext cx="556180" cy="55618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(4,5)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3" name="Line 23"/>
          <p:cNvSpPr>
            <a:spLocks noChangeShapeType="1"/>
          </p:cNvSpPr>
          <p:nvPr/>
        </p:nvSpPr>
        <p:spPr bwMode="auto">
          <a:xfrm>
            <a:off x="4649872" y="2831809"/>
            <a:ext cx="0" cy="343847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Line 23"/>
          <p:cNvSpPr>
            <a:spLocks noChangeShapeType="1"/>
          </p:cNvSpPr>
          <p:nvPr/>
        </p:nvSpPr>
        <p:spPr bwMode="auto">
          <a:xfrm flipH="1">
            <a:off x="5772829" y="5837508"/>
            <a:ext cx="289432" cy="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Line 23"/>
          <p:cNvSpPr>
            <a:spLocks noChangeShapeType="1"/>
          </p:cNvSpPr>
          <p:nvPr/>
        </p:nvSpPr>
        <p:spPr bwMode="auto">
          <a:xfrm flipH="1">
            <a:off x="4933667" y="3416182"/>
            <a:ext cx="289432" cy="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Line 23"/>
          <p:cNvSpPr>
            <a:spLocks noChangeShapeType="1"/>
          </p:cNvSpPr>
          <p:nvPr/>
        </p:nvSpPr>
        <p:spPr bwMode="auto">
          <a:xfrm>
            <a:off x="5496175" y="3716961"/>
            <a:ext cx="0" cy="187258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502446" y="1885112"/>
            <a:ext cx="277995" cy="277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7903370" y="2636558"/>
            <a:ext cx="576262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(3,9)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Oval 15"/>
          <p:cNvSpPr>
            <a:spLocks noChangeArrowheads="1"/>
          </p:cNvSpPr>
          <p:nvPr/>
        </p:nvSpPr>
        <p:spPr bwMode="auto">
          <a:xfrm>
            <a:off x="8772403" y="4254027"/>
            <a:ext cx="574675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(4,7)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8768489" y="2638929"/>
            <a:ext cx="574675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(4,9)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auto">
          <a:xfrm>
            <a:off x="9628492" y="4235795"/>
            <a:ext cx="574675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(5,7)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Oval 15"/>
          <p:cNvSpPr>
            <a:spLocks noChangeArrowheads="1"/>
          </p:cNvSpPr>
          <p:nvPr/>
        </p:nvSpPr>
        <p:spPr bwMode="auto">
          <a:xfrm>
            <a:off x="9644324" y="5071371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(5,6)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5" name="Line 23"/>
          <p:cNvSpPr>
            <a:spLocks noChangeShapeType="1"/>
          </p:cNvSpPr>
          <p:nvPr/>
        </p:nvSpPr>
        <p:spPr bwMode="auto">
          <a:xfrm flipH="1">
            <a:off x="8479632" y="2924501"/>
            <a:ext cx="299882" cy="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6" name="Line 23"/>
          <p:cNvSpPr>
            <a:spLocks noChangeShapeType="1"/>
          </p:cNvSpPr>
          <p:nvPr/>
        </p:nvSpPr>
        <p:spPr bwMode="auto">
          <a:xfrm>
            <a:off x="9050402" y="3212821"/>
            <a:ext cx="0" cy="103514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7" name="Line 23"/>
          <p:cNvSpPr>
            <a:spLocks noChangeShapeType="1"/>
          </p:cNvSpPr>
          <p:nvPr/>
        </p:nvSpPr>
        <p:spPr bwMode="auto">
          <a:xfrm flipH="1">
            <a:off x="9343164" y="4517348"/>
            <a:ext cx="299882" cy="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8" name="Line 23"/>
          <p:cNvSpPr>
            <a:spLocks noChangeShapeType="1"/>
          </p:cNvSpPr>
          <p:nvPr/>
        </p:nvSpPr>
        <p:spPr bwMode="auto">
          <a:xfrm>
            <a:off x="9896529" y="4805206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058022" y="2093329"/>
            <a:ext cx="288032" cy="288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9" name="圆角矩形 58"/>
          <p:cNvSpPr/>
          <p:nvPr/>
        </p:nvSpPr>
        <p:spPr>
          <a:xfrm>
            <a:off x="10464778" y="4969160"/>
            <a:ext cx="1224136" cy="859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连续或交叉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89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40" grpId="0" animBg="1"/>
      <p:bldP spid="41" grpId="0" animBg="1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8001439" cy="1397000"/>
          </a:xfrm>
        </p:spPr>
        <p:txBody>
          <a:bodyPr rtlCol="0"/>
          <a:lstStyle/>
          <a:p>
            <a:r>
              <a:rPr lang="zh-CN" altLang="en-US" dirty="0" smtClean="0"/>
              <a:t>多</a:t>
            </a:r>
            <a:r>
              <a:rPr lang="zh-CN" altLang="en-US" dirty="0"/>
              <a:t>线程优化</a:t>
            </a:r>
            <a:r>
              <a:rPr lang="zh-CN" altLang="en-US" dirty="0" smtClean="0"/>
              <a:t>索引与</a:t>
            </a:r>
            <a:r>
              <a:rPr lang="en-US" altLang="zh-CN" dirty="0" err="1" smtClean="0"/>
              <a:t>TDIndex</a:t>
            </a:r>
            <a:r>
              <a:rPr lang="zh-CN" altLang="en-US" dirty="0" smtClean="0"/>
              <a:t>的查询</a:t>
            </a:r>
            <a:r>
              <a:rPr lang="zh-CN" altLang="en-US" dirty="0"/>
              <a:t>性能影响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787457614"/>
              </p:ext>
            </p:extLst>
          </p:nvPr>
        </p:nvGraphicFramePr>
        <p:xfrm>
          <a:off x="1117309" y="3212976"/>
          <a:ext cx="4319905" cy="287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141433305"/>
              </p:ext>
            </p:extLst>
          </p:nvPr>
        </p:nvGraphicFramePr>
        <p:xfrm>
          <a:off x="6526460" y="3216796"/>
          <a:ext cx="4319905" cy="287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8001439" cy="1397000"/>
          </a:xfrm>
        </p:spPr>
        <p:txBody>
          <a:bodyPr rtlCol="0"/>
          <a:lstStyle/>
          <a:p>
            <a:r>
              <a:rPr lang="zh-CN" altLang="en-US" dirty="0" smtClean="0"/>
              <a:t>四种线程划分策略</a:t>
            </a:r>
            <a:r>
              <a:rPr lang="zh-CN" altLang="en-US" dirty="0"/>
              <a:t>的性能影响</a:t>
            </a: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870263929"/>
              </p:ext>
            </p:extLst>
          </p:nvPr>
        </p:nvGraphicFramePr>
        <p:xfrm>
          <a:off x="1117309" y="3216795"/>
          <a:ext cx="4319905" cy="287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618849633"/>
              </p:ext>
            </p:extLst>
          </p:nvPr>
        </p:nvGraphicFramePr>
        <p:xfrm>
          <a:off x="6238428" y="3216794"/>
          <a:ext cx="4319905" cy="287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8992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8001439" cy="1397000"/>
          </a:xfrm>
        </p:spPr>
        <p:txBody>
          <a:bodyPr rtlCol="0"/>
          <a:lstStyle/>
          <a:p>
            <a:r>
              <a:rPr lang="zh-CN" altLang="en-US" dirty="0" smtClean="0"/>
              <a:t>多核多线程环境的</a:t>
            </a:r>
            <a:r>
              <a:rPr lang="zh-CN" altLang="en-US" dirty="0"/>
              <a:t>性能影响</a:t>
            </a: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312054396"/>
              </p:ext>
            </p:extLst>
          </p:nvPr>
        </p:nvGraphicFramePr>
        <p:xfrm>
          <a:off x="1117309" y="3214909"/>
          <a:ext cx="4319905" cy="2879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3385279820"/>
              </p:ext>
            </p:extLst>
          </p:nvPr>
        </p:nvGraphicFramePr>
        <p:xfrm>
          <a:off x="6310436" y="3214274"/>
          <a:ext cx="4319905" cy="287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9363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磁盘分文件存储索引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根结点：存放带有时间关键字的数据，每一条数据对应一个</a:t>
            </a:r>
            <a:r>
              <a:rPr lang="en-US" altLang="zh-CN" dirty="0" smtClean="0"/>
              <a:t>max(L)</a:t>
            </a:r>
            <a:r>
              <a:rPr lang="zh-CN" altLang="en-US" dirty="0" smtClean="0"/>
              <a:t>，对应一</a:t>
            </a:r>
            <a:r>
              <a:rPr lang="zh-CN" altLang="en-US" dirty="0" smtClean="0"/>
              <a:t>个分支。一个根结点存放一个文件。（也可以根据数据量和磁盘块的大小，存放多个文件）</a:t>
            </a:r>
            <a:endParaRPr lang="en-US" altLang="zh-CN" dirty="0" smtClean="0"/>
          </a:p>
          <a:p>
            <a:r>
              <a:rPr lang="zh-CN" altLang="en-US" dirty="0" smtClean="0"/>
              <a:t>叶结点：存放带有数据本体和时间属性的数据</a:t>
            </a:r>
            <a:r>
              <a:rPr lang="zh-CN" altLang="en-US" dirty="0" smtClean="0"/>
              <a:t>。每一个分支存放一个文件。（也可以根据磁盘块的大小，将多个叶结点放到一个文件里）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满足大数据量读取进内存的要求。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24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zh-CN" altLang="en-US" sz="3600" dirty="0"/>
              <a:t>研究背景</a:t>
            </a:r>
          </a:p>
          <a:p>
            <a:r>
              <a:rPr lang="zh-CN" altLang="en-US" sz="3600" dirty="0"/>
              <a:t>课题方向</a:t>
            </a:r>
          </a:p>
          <a:p>
            <a:r>
              <a:rPr lang="zh-CN" altLang="en-US" sz="3600" dirty="0"/>
              <a:t>论文工作</a:t>
            </a:r>
          </a:p>
          <a:p>
            <a:r>
              <a:rPr lang="zh-CN" altLang="en-US" sz="3600" dirty="0"/>
              <a:t>总结与</a:t>
            </a:r>
            <a:r>
              <a:rPr lang="zh-CN" altLang="en-US" sz="3600" dirty="0" smtClean="0"/>
              <a:t>展望</a:t>
            </a:r>
            <a:endParaRPr lang="zh-CN" alt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922">
        <p:fade/>
      </p:transition>
    </mc:Choice>
    <mc:Fallback>
      <p:transition spd="med" advTm="92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8001439" cy="1397000"/>
          </a:xfrm>
        </p:spPr>
        <p:txBody>
          <a:bodyPr rtlCol="0"/>
          <a:lstStyle/>
          <a:p>
            <a:r>
              <a:rPr lang="zh-CN" altLang="en-US" dirty="0"/>
              <a:t>磁盘分文件</a:t>
            </a:r>
            <a:r>
              <a:rPr lang="zh-CN" altLang="en-US" dirty="0" smtClean="0"/>
              <a:t>存储分文件索引</a:t>
            </a:r>
            <a:endParaRPr lang="zh-CN" altLang="en-US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093114889"/>
              </p:ext>
            </p:extLst>
          </p:nvPr>
        </p:nvGraphicFramePr>
        <p:xfrm>
          <a:off x="1117309" y="3284984"/>
          <a:ext cx="4319905" cy="287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337503623"/>
              </p:ext>
            </p:extLst>
          </p:nvPr>
        </p:nvGraphicFramePr>
        <p:xfrm>
          <a:off x="6382444" y="3284983"/>
          <a:ext cx="4319905" cy="287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2258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总结与展望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 smtClean="0"/>
              <a:t>论文主要贡献于基于多线程的时态数据查询，与对</a:t>
            </a:r>
            <a:r>
              <a:rPr lang="en-US" altLang="zh-CN" sz="4000" dirty="0" err="1" smtClean="0"/>
              <a:t>TDIndex</a:t>
            </a:r>
            <a:r>
              <a:rPr lang="zh-CN" altLang="en-US" sz="4000" dirty="0" smtClean="0"/>
              <a:t>做了磁盘索引存储机制</a:t>
            </a:r>
            <a:r>
              <a:rPr lang="zh-CN" altLang="en-US" sz="4000" dirty="0" smtClean="0"/>
              <a:t>。</a:t>
            </a:r>
            <a:endParaRPr lang="en-US" altLang="zh-CN" sz="4000" dirty="0" smtClean="0"/>
          </a:p>
          <a:p>
            <a:pPr>
              <a:lnSpc>
                <a:spcPct val="150000"/>
              </a:lnSpc>
            </a:pPr>
            <a:r>
              <a:rPr lang="zh-CN" altLang="en-US" sz="4000" dirty="0" smtClean="0"/>
              <a:t>可以分析每个线序分支的长度，来找到更好的线程划分方法。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3336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3212976"/>
            <a:ext cx="6217927" cy="3162424"/>
          </a:xfrm>
        </p:spPr>
        <p:txBody>
          <a:bodyPr rtlCol="0"/>
          <a:lstStyle/>
          <a:p>
            <a:pPr rtl="0"/>
            <a:r>
              <a:rPr lang="zh-CN" altLang="en-US" dirty="0" smtClean="0"/>
              <a:t>谢谢大家！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0281" y="188640"/>
            <a:ext cx="3288263" cy="1008112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 smtClean="0"/>
              <a:t>研究背景</a:t>
            </a:r>
            <a:endParaRPr lang="en-US" dirty="0"/>
          </a:p>
        </p:txBody>
      </p:sp>
      <p:sp>
        <p:nvSpPr>
          <p:cNvPr id="4" name="椭圆 3"/>
          <p:cNvSpPr/>
          <p:nvPr/>
        </p:nvSpPr>
        <p:spPr>
          <a:xfrm>
            <a:off x="3934172" y="2836757"/>
            <a:ext cx="2052380" cy="1299841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数据本体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6598468" y="2852935"/>
            <a:ext cx="2026835" cy="128366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时间信息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230316" y="4777530"/>
            <a:ext cx="2026835" cy="128366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时态数据</a:t>
            </a:r>
            <a:endParaRPr lang="zh-CN" altLang="en-US" dirty="0"/>
          </a:p>
        </p:txBody>
      </p:sp>
      <p:cxnSp>
        <p:nvCxnSpPr>
          <p:cNvPr id="8" name="肘形连接符 7"/>
          <p:cNvCxnSpPr>
            <a:stCxn id="4" idx="4"/>
            <a:endCxn id="6" idx="0"/>
          </p:cNvCxnSpPr>
          <p:nvPr/>
        </p:nvCxnSpPr>
        <p:spPr>
          <a:xfrm rot="16200000" flipH="1">
            <a:off x="5281582" y="3815378"/>
            <a:ext cx="640932" cy="1283372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5" idx="4"/>
            <a:endCxn id="6" idx="0"/>
          </p:cNvCxnSpPr>
          <p:nvPr/>
        </p:nvCxnSpPr>
        <p:spPr>
          <a:xfrm rot="5400000">
            <a:off x="6607344" y="3772987"/>
            <a:ext cx="640933" cy="1368152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云形 15"/>
          <p:cNvSpPr/>
          <p:nvPr/>
        </p:nvSpPr>
        <p:spPr>
          <a:xfrm>
            <a:off x="1002423" y="937866"/>
            <a:ext cx="3165851" cy="1610376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互联网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1594064" y="3024865"/>
            <a:ext cx="1728192" cy="923621"/>
          </a:xfrm>
          <a:prstGeom prst="roundRect">
            <a:avLst/>
          </a:prstGeom>
          <a:solidFill>
            <a:srgbClr val="506988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数据量大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1594064" y="4218068"/>
            <a:ext cx="1728192" cy="923621"/>
          </a:xfrm>
          <a:prstGeom prst="roundRect">
            <a:avLst/>
          </a:prstGeom>
          <a:solidFill>
            <a:srgbClr val="506988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数据查询访问频繁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1594064" y="5411271"/>
            <a:ext cx="1728192" cy="923621"/>
          </a:xfrm>
          <a:prstGeom prst="roundRect">
            <a:avLst/>
          </a:prstGeom>
          <a:solidFill>
            <a:srgbClr val="506988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时态数据查询特殊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271778" y="3457191"/>
            <a:ext cx="1728192" cy="92362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多核多线程环境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5275584" y="4818194"/>
            <a:ext cx="1728192" cy="92362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并行计算趋势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3189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1649">
        <p:fade/>
      </p:transition>
    </mc:Choice>
    <mc:Fallback>
      <p:transition spd="med" advTm="1164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2" animBg="1"/>
      <p:bldP spid="5" grpId="0" animBg="1"/>
      <p:bldP spid="5" grpId="2" animBg="1"/>
      <p:bldP spid="6" grpId="0" animBg="1"/>
      <p:bldP spid="6" grpId="2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课题方向</a:t>
            </a:r>
            <a:endParaRPr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/>
              <a:t>论文意在研究与实现基于多线程的时态数据查询方法，</a:t>
            </a:r>
            <a:r>
              <a:rPr lang="zh-CN" altLang="en-US" sz="3600" dirty="0" smtClean="0"/>
              <a:t>提出较好的</a:t>
            </a:r>
            <a:r>
              <a:rPr lang="zh-CN" altLang="en-US" sz="3600" dirty="0" smtClean="0"/>
              <a:t>划分策略，具有更高效的查询能力，</a:t>
            </a:r>
            <a:r>
              <a:rPr lang="en-US" altLang="zh-CN" sz="3600" dirty="0"/>
              <a:t> </a:t>
            </a:r>
            <a:r>
              <a:rPr lang="zh-CN" altLang="en-US" sz="3600" dirty="0" smtClean="0"/>
              <a:t>时态索引的</a:t>
            </a:r>
            <a:r>
              <a:rPr lang="zh-CN" altLang="en-US" sz="3600" dirty="0"/>
              <a:t>磁盘索引存储</a:t>
            </a:r>
            <a:r>
              <a:rPr lang="zh-CN" altLang="en-US" sz="3600" dirty="0" smtClean="0"/>
              <a:t>机制。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77561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8911">
        <p:fade/>
      </p:transition>
    </mc:Choice>
    <mc:Fallback>
      <p:transition spd="med" advTm="189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论文工作</a:t>
            </a:r>
            <a:endParaRPr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/>
              <a:t>在</a:t>
            </a:r>
            <a:r>
              <a:rPr lang="en-US" altLang="zh-CN" sz="3600" dirty="0" err="1" smtClean="0"/>
              <a:t>TDIndex</a:t>
            </a:r>
            <a:r>
              <a:rPr lang="zh-CN" altLang="en-US" sz="3600" dirty="0" smtClean="0"/>
              <a:t>的时态索引框架下，搭建了</a:t>
            </a:r>
            <a:r>
              <a:rPr lang="en-US" altLang="zh-CN" sz="3600" dirty="0" err="1" smtClean="0"/>
              <a:t>TempMT_Index</a:t>
            </a:r>
            <a:r>
              <a:rPr lang="zh-CN" altLang="en-US" sz="3600" dirty="0" smtClean="0"/>
              <a:t>平台，实现了多线程的时态数据查询，针对 线序划分特性提出了四种高效的划分策略，</a:t>
            </a:r>
            <a:r>
              <a:rPr lang="zh-CN" altLang="en-US" sz="3600" dirty="0"/>
              <a:t>并</a:t>
            </a:r>
            <a:r>
              <a:rPr lang="zh-CN" altLang="en-US" sz="3600" dirty="0" smtClean="0"/>
              <a:t>研究和实现了时态</a:t>
            </a:r>
            <a:r>
              <a:rPr lang="zh-CN" altLang="en-US" sz="3600" dirty="0"/>
              <a:t>索引的磁盘分文件存储机制</a:t>
            </a:r>
            <a:r>
              <a:rPr lang="zh-CN" altLang="en-US" sz="3600" dirty="0" smtClean="0"/>
              <a:t>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2703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5"/>
          <p:cNvSpPr>
            <a:spLocks noChangeArrowheads="1"/>
          </p:cNvSpPr>
          <p:nvPr/>
        </p:nvSpPr>
        <p:spPr bwMode="auto">
          <a:xfrm>
            <a:off x="3193627" y="924442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(1,10)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Oval 15"/>
          <p:cNvSpPr>
            <a:spLocks noChangeArrowheads="1"/>
          </p:cNvSpPr>
          <p:nvPr/>
        </p:nvSpPr>
        <p:spPr bwMode="auto">
          <a:xfrm>
            <a:off x="3187504" y="1693798"/>
            <a:ext cx="576263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(1,9)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Oval 15"/>
          <p:cNvSpPr>
            <a:spLocks noChangeArrowheads="1"/>
          </p:cNvSpPr>
          <p:nvPr/>
        </p:nvSpPr>
        <p:spPr bwMode="auto">
          <a:xfrm>
            <a:off x="3187503" y="2516175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(1,8)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Oval 15"/>
          <p:cNvSpPr>
            <a:spLocks noChangeArrowheads="1"/>
          </p:cNvSpPr>
          <p:nvPr/>
        </p:nvSpPr>
        <p:spPr bwMode="auto">
          <a:xfrm>
            <a:off x="3183271" y="3339609"/>
            <a:ext cx="576263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(1,7)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Oval 15"/>
          <p:cNvSpPr>
            <a:spLocks noChangeArrowheads="1"/>
          </p:cNvSpPr>
          <p:nvPr/>
        </p:nvSpPr>
        <p:spPr bwMode="auto">
          <a:xfrm>
            <a:off x="4924426" y="4996538"/>
            <a:ext cx="574675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(3,5)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4054965" y="2510893"/>
            <a:ext cx="574675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(2,8)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4922839" y="2534401"/>
            <a:ext cx="576262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(3,8)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4054965" y="4168323"/>
            <a:ext cx="576262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(2,6)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4054965" y="4996537"/>
            <a:ext cx="576262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(2,5)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4059307" y="1706916"/>
            <a:ext cx="574675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(2,9)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5786555" y="4996537"/>
            <a:ext cx="576262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(4,5)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4044053" y="3339608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(2,7)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4929522" y="1728203"/>
            <a:ext cx="576262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(3,9)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5798555" y="3345672"/>
            <a:ext cx="574675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(4,7)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5794641" y="1730574"/>
            <a:ext cx="574675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(4,9)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6654644" y="3327440"/>
            <a:ext cx="574675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(5,7)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3484266" y="2193551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8" name="Oval 15"/>
          <p:cNvSpPr>
            <a:spLocks noChangeArrowheads="1"/>
          </p:cNvSpPr>
          <p:nvPr/>
        </p:nvSpPr>
        <p:spPr bwMode="auto">
          <a:xfrm>
            <a:off x="6670476" y="4163016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(5,6)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9" name="Oval 15"/>
          <p:cNvSpPr>
            <a:spLocks noChangeArrowheads="1"/>
          </p:cNvSpPr>
          <p:nvPr/>
        </p:nvSpPr>
        <p:spPr bwMode="auto">
          <a:xfrm>
            <a:off x="6670476" y="980728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(5,10)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6670477" y="1694749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(5,9)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Oval 15"/>
          <p:cNvSpPr>
            <a:spLocks noChangeArrowheads="1"/>
          </p:cNvSpPr>
          <p:nvPr/>
        </p:nvSpPr>
        <p:spPr bwMode="auto">
          <a:xfrm>
            <a:off x="6654644" y="2537645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(5,8)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7659010" y="3349189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(6,7)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auto">
          <a:xfrm>
            <a:off x="7659010" y="980728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(6,10)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Oval 15"/>
          <p:cNvSpPr>
            <a:spLocks noChangeArrowheads="1"/>
          </p:cNvSpPr>
          <p:nvPr/>
        </p:nvSpPr>
        <p:spPr bwMode="auto">
          <a:xfrm>
            <a:off x="8660359" y="1716497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(7,9)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5" name="Oval 15"/>
          <p:cNvSpPr>
            <a:spLocks noChangeArrowheads="1"/>
          </p:cNvSpPr>
          <p:nvPr/>
        </p:nvSpPr>
        <p:spPr bwMode="auto">
          <a:xfrm>
            <a:off x="8660359" y="2543981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(7,8)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6" name="Line 23"/>
          <p:cNvSpPr>
            <a:spLocks noChangeShapeType="1"/>
          </p:cNvSpPr>
          <p:nvPr/>
        </p:nvSpPr>
        <p:spPr bwMode="auto">
          <a:xfrm>
            <a:off x="3484266" y="3092437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9" name="Line 23"/>
          <p:cNvSpPr>
            <a:spLocks noChangeShapeType="1"/>
          </p:cNvSpPr>
          <p:nvPr/>
        </p:nvSpPr>
        <p:spPr bwMode="auto">
          <a:xfrm>
            <a:off x="3481758" y="1453485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6" name="Line 23"/>
          <p:cNvSpPr>
            <a:spLocks noChangeShapeType="1"/>
          </p:cNvSpPr>
          <p:nvPr/>
        </p:nvSpPr>
        <p:spPr bwMode="auto">
          <a:xfrm>
            <a:off x="4335598" y="2193551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7" name="Line 23"/>
          <p:cNvSpPr>
            <a:spLocks noChangeShapeType="1"/>
          </p:cNvSpPr>
          <p:nvPr/>
        </p:nvSpPr>
        <p:spPr bwMode="auto">
          <a:xfrm>
            <a:off x="4332184" y="3824986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9" name="Line 23"/>
          <p:cNvSpPr>
            <a:spLocks noChangeShapeType="1"/>
          </p:cNvSpPr>
          <p:nvPr/>
        </p:nvSpPr>
        <p:spPr bwMode="auto">
          <a:xfrm>
            <a:off x="4332184" y="4694595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0" name="Line 23"/>
          <p:cNvSpPr>
            <a:spLocks noChangeShapeType="1"/>
          </p:cNvSpPr>
          <p:nvPr/>
        </p:nvSpPr>
        <p:spPr bwMode="auto">
          <a:xfrm flipH="1">
            <a:off x="5499101" y="5307776"/>
            <a:ext cx="299882" cy="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1" name="Line 23"/>
          <p:cNvSpPr>
            <a:spLocks noChangeShapeType="1"/>
          </p:cNvSpPr>
          <p:nvPr/>
        </p:nvSpPr>
        <p:spPr bwMode="auto">
          <a:xfrm flipH="1">
            <a:off x="3759534" y="3608993"/>
            <a:ext cx="299882" cy="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2" name="Line 23"/>
          <p:cNvSpPr>
            <a:spLocks noChangeShapeType="1"/>
          </p:cNvSpPr>
          <p:nvPr/>
        </p:nvSpPr>
        <p:spPr bwMode="auto">
          <a:xfrm flipH="1">
            <a:off x="4629640" y="2799024"/>
            <a:ext cx="299882" cy="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6" name="Line 23"/>
          <p:cNvSpPr>
            <a:spLocks noChangeShapeType="1"/>
          </p:cNvSpPr>
          <p:nvPr/>
        </p:nvSpPr>
        <p:spPr bwMode="auto">
          <a:xfrm flipH="1">
            <a:off x="4629640" y="6106454"/>
            <a:ext cx="299882" cy="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7" name="Oval 15"/>
          <p:cNvSpPr>
            <a:spLocks noChangeArrowheads="1"/>
          </p:cNvSpPr>
          <p:nvPr/>
        </p:nvSpPr>
        <p:spPr bwMode="auto">
          <a:xfrm>
            <a:off x="4924426" y="5795216"/>
            <a:ext cx="574675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(3,4)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8" name="Oval 15"/>
          <p:cNvSpPr>
            <a:spLocks noChangeArrowheads="1"/>
          </p:cNvSpPr>
          <p:nvPr/>
        </p:nvSpPr>
        <p:spPr bwMode="auto">
          <a:xfrm>
            <a:off x="4054965" y="5795215"/>
            <a:ext cx="576262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(2,4)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9" name="Oval 15"/>
          <p:cNvSpPr>
            <a:spLocks noChangeArrowheads="1"/>
          </p:cNvSpPr>
          <p:nvPr/>
        </p:nvSpPr>
        <p:spPr bwMode="auto">
          <a:xfrm>
            <a:off x="5786555" y="5795215"/>
            <a:ext cx="576262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(4,4)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0" name="Line 23"/>
          <p:cNvSpPr>
            <a:spLocks noChangeShapeType="1"/>
          </p:cNvSpPr>
          <p:nvPr/>
        </p:nvSpPr>
        <p:spPr bwMode="auto">
          <a:xfrm flipH="1">
            <a:off x="5499101" y="6106454"/>
            <a:ext cx="299882" cy="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1" name="Line 23"/>
          <p:cNvSpPr>
            <a:spLocks noChangeShapeType="1"/>
          </p:cNvSpPr>
          <p:nvPr/>
        </p:nvSpPr>
        <p:spPr bwMode="auto">
          <a:xfrm>
            <a:off x="4332184" y="5572799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2" name="Line 23"/>
          <p:cNvSpPr>
            <a:spLocks noChangeShapeType="1"/>
          </p:cNvSpPr>
          <p:nvPr/>
        </p:nvSpPr>
        <p:spPr bwMode="auto">
          <a:xfrm>
            <a:off x="5212458" y="3110663"/>
            <a:ext cx="0" cy="1940193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3" name="Line 23"/>
          <p:cNvSpPr>
            <a:spLocks noChangeShapeType="1"/>
          </p:cNvSpPr>
          <p:nvPr/>
        </p:nvSpPr>
        <p:spPr bwMode="auto">
          <a:xfrm flipH="1">
            <a:off x="5505784" y="2016146"/>
            <a:ext cx="299882" cy="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4" name="Line 23"/>
          <p:cNvSpPr>
            <a:spLocks noChangeShapeType="1"/>
          </p:cNvSpPr>
          <p:nvPr/>
        </p:nvSpPr>
        <p:spPr bwMode="auto">
          <a:xfrm>
            <a:off x="6076554" y="2304466"/>
            <a:ext cx="0" cy="103514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5" name="Line 23"/>
          <p:cNvSpPr>
            <a:spLocks noChangeShapeType="1"/>
          </p:cNvSpPr>
          <p:nvPr/>
        </p:nvSpPr>
        <p:spPr bwMode="auto">
          <a:xfrm flipH="1">
            <a:off x="6369316" y="3608993"/>
            <a:ext cx="299882" cy="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6" name="Line 23"/>
          <p:cNvSpPr>
            <a:spLocks noChangeShapeType="1"/>
          </p:cNvSpPr>
          <p:nvPr/>
        </p:nvSpPr>
        <p:spPr bwMode="auto">
          <a:xfrm>
            <a:off x="6922681" y="3896851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7" name="Line 23"/>
          <p:cNvSpPr>
            <a:spLocks noChangeShapeType="1"/>
          </p:cNvSpPr>
          <p:nvPr/>
        </p:nvSpPr>
        <p:spPr bwMode="auto">
          <a:xfrm>
            <a:off x="6922681" y="1500704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8" name="Line 23"/>
          <p:cNvSpPr>
            <a:spLocks noChangeShapeType="1"/>
          </p:cNvSpPr>
          <p:nvPr/>
        </p:nvSpPr>
        <p:spPr bwMode="auto">
          <a:xfrm>
            <a:off x="6922943" y="2178139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9" name="L 形 78"/>
          <p:cNvSpPr/>
          <p:nvPr/>
        </p:nvSpPr>
        <p:spPr>
          <a:xfrm flipH="1" flipV="1">
            <a:off x="7231781" y="2785398"/>
            <a:ext cx="760311" cy="713508"/>
          </a:xfrm>
          <a:prstGeom prst="corner">
            <a:avLst>
              <a:gd name="adj1" fmla="val 10610"/>
              <a:gd name="adj2" fmla="val 978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L 形 79"/>
          <p:cNvSpPr/>
          <p:nvPr/>
        </p:nvSpPr>
        <p:spPr>
          <a:xfrm flipH="1" flipV="1">
            <a:off x="8223843" y="1212573"/>
            <a:ext cx="760311" cy="713508"/>
          </a:xfrm>
          <a:prstGeom prst="corner">
            <a:avLst>
              <a:gd name="adj1" fmla="val 8830"/>
              <a:gd name="adj2" fmla="val 889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Line 23"/>
          <p:cNvSpPr>
            <a:spLocks noChangeShapeType="1"/>
          </p:cNvSpPr>
          <p:nvPr/>
        </p:nvSpPr>
        <p:spPr bwMode="auto">
          <a:xfrm>
            <a:off x="8933929" y="2270061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85" name="直接箭头连接符 84"/>
          <p:cNvCxnSpPr>
            <a:stCxn id="4" idx="0"/>
            <a:endCxn id="107" idx="1"/>
          </p:cNvCxnSpPr>
          <p:nvPr/>
        </p:nvCxnSpPr>
        <p:spPr>
          <a:xfrm flipV="1">
            <a:off x="3481759" y="557742"/>
            <a:ext cx="1297822" cy="366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13" idx="0"/>
            <a:endCxn id="107" idx="2"/>
          </p:cNvCxnSpPr>
          <p:nvPr/>
        </p:nvCxnSpPr>
        <p:spPr>
          <a:xfrm flipV="1">
            <a:off x="4346645" y="845823"/>
            <a:ext cx="1087340" cy="8610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16" idx="0"/>
            <a:endCxn id="107" idx="2"/>
          </p:cNvCxnSpPr>
          <p:nvPr/>
        </p:nvCxnSpPr>
        <p:spPr>
          <a:xfrm flipV="1">
            <a:off x="5217653" y="845823"/>
            <a:ext cx="216332" cy="882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39" idx="0"/>
            <a:endCxn id="107" idx="3"/>
          </p:cNvCxnSpPr>
          <p:nvPr/>
        </p:nvCxnSpPr>
        <p:spPr>
          <a:xfrm flipH="1" flipV="1">
            <a:off x="6088389" y="557742"/>
            <a:ext cx="870219" cy="422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43" idx="0"/>
            <a:endCxn id="107" idx="3"/>
          </p:cNvCxnSpPr>
          <p:nvPr/>
        </p:nvCxnSpPr>
        <p:spPr>
          <a:xfrm flipH="1" flipV="1">
            <a:off x="6088389" y="557742"/>
            <a:ext cx="1858753" cy="422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圆角矩形 106"/>
          <p:cNvSpPr/>
          <p:nvPr/>
        </p:nvSpPr>
        <p:spPr>
          <a:xfrm>
            <a:off x="4779581" y="269660"/>
            <a:ext cx="1308808" cy="57616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MAX(L)</a:t>
            </a:r>
            <a:endParaRPr lang="zh-CN" altLang="en-US" dirty="0"/>
          </a:p>
        </p:txBody>
      </p:sp>
      <p:cxnSp>
        <p:nvCxnSpPr>
          <p:cNvPr id="108" name="直接箭头连接符 107"/>
          <p:cNvCxnSpPr>
            <a:stCxn id="38" idx="4"/>
            <a:endCxn id="113" idx="3"/>
          </p:cNvCxnSpPr>
          <p:nvPr/>
        </p:nvCxnSpPr>
        <p:spPr>
          <a:xfrm>
            <a:off x="6958608" y="4739278"/>
            <a:ext cx="2252762" cy="1317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69" idx="6"/>
            <a:endCxn id="113" idx="3"/>
          </p:cNvCxnSpPr>
          <p:nvPr/>
        </p:nvCxnSpPr>
        <p:spPr>
          <a:xfrm flipV="1">
            <a:off x="6362817" y="6057073"/>
            <a:ext cx="2848553" cy="26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4" idx="6"/>
            <a:endCxn id="113" idx="3"/>
          </p:cNvCxnSpPr>
          <p:nvPr/>
        </p:nvCxnSpPr>
        <p:spPr>
          <a:xfrm>
            <a:off x="6362817" y="5284668"/>
            <a:ext cx="2848553" cy="7724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42" idx="4"/>
            <a:endCxn id="113" idx="3"/>
          </p:cNvCxnSpPr>
          <p:nvPr/>
        </p:nvCxnSpPr>
        <p:spPr>
          <a:xfrm>
            <a:off x="7947142" y="3925451"/>
            <a:ext cx="1264228" cy="21316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45" idx="4"/>
            <a:endCxn id="113" idx="3"/>
          </p:cNvCxnSpPr>
          <p:nvPr/>
        </p:nvCxnSpPr>
        <p:spPr>
          <a:xfrm>
            <a:off x="8948491" y="3120243"/>
            <a:ext cx="262879" cy="2936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圆角矩形 112"/>
          <p:cNvSpPr/>
          <p:nvPr/>
        </p:nvSpPr>
        <p:spPr>
          <a:xfrm>
            <a:off x="7902562" y="5768991"/>
            <a:ext cx="1308808" cy="57616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MIN(L)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40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000"/>
                            </p:stCondLst>
                            <p:childTnLst>
                              <p:par>
                                <p:cTn id="17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6" grpId="0" animBg="1"/>
      <p:bldP spid="49" grpId="0" animBg="1"/>
      <p:bldP spid="56" grpId="0" animBg="1"/>
      <p:bldP spid="57" grpId="0" animBg="1"/>
      <p:bldP spid="59" grpId="0" animBg="1"/>
      <p:bldP spid="60" grpId="0" animBg="1"/>
      <p:bldP spid="61" grpId="0" animBg="1"/>
      <p:bldP spid="62" grpId="0" animBg="1"/>
      <p:bldP spid="66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3" grpId="0" animBg="1"/>
      <p:bldP spid="107" grpId="0" animBg="1"/>
      <p:bldP spid="1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5"/>
          <p:cNvSpPr>
            <a:spLocks noChangeArrowheads="1"/>
          </p:cNvSpPr>
          <p:nvPr/>
        </p:nvSpPr>
        <p:spPr bwMode="auto">
          <a:xfrm>
            <a:off x="3193627" y="924442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(1,10)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Oval 15"/>
          <p:cNvSpPr>
            <a:spLocks noChangeArrowheads="1"/>
          </p:cNvSpPr>
          <p:nvPr/>
        </p:nvSpPr>
        <p:spPr bwMode="auto">
          <a:xfrm>
            <a:off x="3187504" y="1693798"/>
            <a:ext cx="576263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(1,9)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Oval 15"/>
          <p:cNvSpPr>
            <a:spLocks noChangeArrowheads="1"/>
          </p:cNvSpPr>
          <p:nvPr/>
        </p:nvSpPr>
        <p:spPr bwMode="auto">
          <a:xfrm>
            <a:off x="3187503" y="2516175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(1,8)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Oval 15"/>
          <p:cNvSpPr>
            <a:spLocks noChangeArrowheads="1"/>
          </p:cNvSpPr>
          <p:nvPr/>
        </p:nvSpPr>
        <p:spPr bwMode="auto">
          <a:xfrm>
            <a:off x="3183271" y="3339609"/>
            <a:ext cx="576263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(1,7)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Oval 15"/>
          <p:cNvSpPr>
            <a:spLocks noChangeArrowheads="1"/>
          </p:cNvSpPr>
          <p:nvPr/>
        </p:nvSpPr>
        <p:spPr bwMode="auto">
          <a:xfrm>
            <a:off x="4924426" y="4996538"/>
            <a:ext cx="574675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(3,5)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4054965" y="2510893"/>
            <a:ext cx="574675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(2,8)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4922839" y="2534401"/>
            <a:ext cx="576262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(3,8)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4054965" y="4168323"/>
            <a:ext cx="576262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(2,6)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4054965" y="4996537"/>
            <a:ext cx="576262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(2,5)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4059307" y="1706916"/>
            <a:ext cx="574675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(2,9)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5786555" y="4996537"/>
            <a:ext cx="576262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(4,5)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4044053" y="3339608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(2,7)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4929522" y="1728203"/>
            <a:ext cx="576262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(3,9)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5798555" y="3345672"/>
            <a:ext cx="574675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(4,7)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5794641" y="1730574"/>
            <a:ext cx="574675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(4,9)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6654644" y="3327440"/>
            <a:ext cx="574675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(5,7)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3484266" y="2193551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8" name="Oval 15"/>
          <p:cNvSpPr>
            <a:spLocks noChangeArrowheads="1"/>
          </p:cNvSpPr>
          <p:nvPr/>
        </p:nvSpPr>
        <p:spPr bwMode="auto">
          <a:xfrm>
            <a:off x="6670476" y="4163016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(5,6)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9" name="Oval 15"/>
          <p:cNvSpPr>
            <a:spLocks noChangeArrowheads="1"/>
          </p:cNvSpPr>
          <p:nvPr/>
        </p:nvSpPr>
        <p:spPr bwMode="auto">
          <a:xfrm>
            <a:off x="6670476" y="980728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(5,10)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6670477" y="1694749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(5,9)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Oval 15"/>
          <p:cNvSpPr>
            <a:spLocks noChangeArrowheads="1"/>
          </p:cNvSpPr>
          <p:nvPr/>
        </p:nvSpPr>
        <p:spPr bwMode="auto">
          <a:xfrm>
            <a:off x="6654644" y="2537645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(5,8)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7659010" y="3349189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(6,7)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auto">
          <a:xfrm>
            <a:off x="7659010" y="980728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(6,10)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Oval 15"/>
          <p:cNvSpPr>
            <a:spLocks noChangeArrowheads="1"/>
          </p:cNvSpPr>
          <p:nvPr/>
        </p:nvSpPr>
        <p:spPr bwMode="auto">
          <a:xfrm>
            <a:off x="8660359" y="1716497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(7,9)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5" name="Oval 15"/>
          <p:cNvSpPr>
            <a:spLocks noChangeArrowheads="1"/>
          </p:cNvSpPr>
          <p:nvPr/>
        </p:nvSpPr>
        <p:spPr bwMode="auto">
          <a:xfrm>
            <a:off x="8660359" y="2543981"/>
            <a:ext cx="576263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(7,8)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6" name="Line 23"/>
          <p:cNvSpPr>
            <a:spLocks noChangeShapeType="1"/>
          </p:cNvSpPr>
          <p:nvPr/>
        </p:nvSpPr>
        <p:spPr bwMode="auto">
          <a:xfrm>
            <a:off x="3484266" y="3092437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9" name="Line 23"/>
          <p:cNvSpPr>
            <a:spLocks noChangeShapeType="1"/>
          </p:cNvSpPr>
          <p:nvPr/>
        </p:nvSpPr>
        <p:spPr bwMode="auto">
          <a:xfrm>
            <a:off x="3481758" y="1453485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6" name="Line 23"/>
          <p:cNvSpPr>
            <a:spLocks noChangeShapeType="1"/>
          </p:cNvSpPr>
          <p:nvPr/>
        </p:nvSpPr>
        <p:spPr bwMode="auto">
          <a:xfrm>
            <a:off x="4335598" y="2193551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7" name="Line 23"/>
          <p:cNvSpPr>
            <a:spLocks noChangeShapeType="1"/>
          </p:cNvSpPr>
          <p:nvPr/>
        </p:nvSpPr>
        <p:spPr bwMode="auto">
          <a:xfrm>
            <a:off x="4332184" y="3824986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9" name="Line 23"/>
          <p:cNvSpPr>
            <a:spLocks noChangeShapeType="1"/>
          </p:cNvSpPr>
          <p:nvPr/>
        </p:nvSpPr>
        <p:spPr bwMode="auto">
          <a:xfrm>
            <a:off x="4332184" y="4694595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0" name="Line 23"/>
          <p:cNvSpPr>
            <a:spLocks noChangeShapeType="1"/>
          </p:cNvSpPr>
          <p:nvPr/>
        </p:nvSpPr>
        <p:spPr bwMode="auto">
          <a:xfrm flipH="1">
            <a:off x="5499101" y="5307776"/>
            <a:ext cx="299882" cy="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1" name="Line 23"/>
          <p:cNvSpPr>
            <a:spLocks noChangeShapeType="1"/>
          </p:cNvSpPr>
          <p:nvPr/>
        </p:nvSpPr>
        <p:spPr bwMode="auto">
          <a:xfrm flipH="1">
            <a:off x="3759534" y="3608993"/>
            <a:ext cx="299882" cy="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2" name="Line 23"/>
          <p:cNvSpPr>
            <a:spLocks noChangeShapeType="1"/>
          </p:cNvSpPr>
          <p:nvPr/>
        </p:nvSpPr>
        <p:spPr bwMode="auto">
          <a:xfrm flipH="1">
            <a:off x="4629640" y="2799024"/>
            <a:ext cx="299882" cy="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6" name="Line 23"/>
          <p:cNvSpPr>
            <a:spLocks noChangeShapeType="1"/>
          </p:cNvSpPr>
          <p:nvPr/>
        </p:nvSpPr>
        <p:spPr bwMode="auto">
          <a:xfrm flipH="1">
            <a:off x="4629640" y="6106454"/>
            <a:ext cx="299882" cy="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7" name="Oval 15"/>
          <p:cNvSpPr>
            <a:spLocks noChangeArrowheads="1"/>
          </p:cNvSpPr>
          <p:nvPr/>
        </p:nvSpPr>
        <p:spPr bwMode="auto">
          <a:xfrm>
            <a:off x="4924426" y="5795216"/>
            <a:ext cx="574675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(3,4)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8" name="Oval 15"/>
          <p:cNvSpPr>
            <a:spLocks noChangeArrowheads="1"/>
          </p:cNvSpPr>
          <p:nvPr/>
        </p:nvSpPr>
        <p:spPr bwMode="auto">
          <a:xfrm>
            <a:off x="4054965" y="5795215"/>
            <a:ext cx="576262" cy="5762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(2,4)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9" name="Oval 15"/>
          <p:cNvSpPr>
            <a:spLocks noChangeArrowheads="1"/>
          </p:cNvSpPr>
          <p:nvPr/>
        </p:nvSpPr>
        <p:spPr bwMode="auto">
          <a:xfrm>
            <a:off x="5786555" y="5795215"/>
            <a:ext cx="576262" cy="5762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(4,4)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0" name="Line 23"/>
          <p:cNvSpPr>
            <a:spLocks noChangeShapeType="1"/>
          </p:cNvSpPr>
          <p:nvPr/>
        </p:nvSpPr>
        <p:spPr bwMode="auto">
          <a:xfrm flipH="1">
            <a:off x="5499101" y="6106454"/>
            <a:ext cx="299882" cy="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1" name="Line 23"/>
          <p:cNvSpPr>
            <a:spLocks noChangeShapeType="1"/>
          </p:cNvSpPr>
          <p:nvPr/>
        </p:nvSpPr>
        <p:spPr bwMode="auto">
          <a:xfrm>
            <a:off x="4332184" y="5572799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2" name="Line 23"/>
          <p:cNvSpPr>
            <a:spLocks noChangeShapeType="1"/>
          </p:cNvSpPr>
          <p:nvPr/>
        </p:nvSpPr>
        <p:spPr bwMode="auto">
          <a:xfrm>
            <a:off x="5212458" y="3110663"/>
            <a:ext cx="0" cy="1940193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3" name="Line 23"/>
          <p:cNvSpPr>
            <a:spLocks noChangeShapeType="1"/>
          </p:cNvSpPr>
          <p:nvPr/>
        </p:nvSpPr>
        <p:spPr bwMode="auto">
          <a:xfrm flipH="1">
            <a:off x="5505784" y="2016146"/>
            <a:ext cx="299882" cy="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4" name="Line 23"/>
          <p:cNvSpPr>
            <a:spLocks noChangeShapeType="1"/>
          </p:cNvSpPr>
          <p:nvPr/>
        </p:nvSpPr>
        <p:spPr bwMode="auto">
          <a:xfrm>
            <a:off x="6076554" y="2304466"/>
            <a:ext cx="0" cy="103514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5" name="Line 23"/>
          <p:cNvSpPr>
            <a:spLocks noChangeShapeType="1"/>
          </p:cNvSpPr>
          <p:nvPr/>
        </p:nvSpPr>
        <p:spPr bwMode="auto">
          <a:xfrm flipH="1">
            <a:off x="6369316" y="3608993"/>
            <a:ext cx="299882" cy="0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6" name="Line 23"/>
          <p:cNvSpPr>
            <a:spLocks noChangeShapeType="1"/>
          </p:cNvSpPr>
          <p:nvPr/>
        </p:nvSpPr>
        <p:spPr bwMode="auto">
          <a:xfrm>
            <a:off x="6922681" y="3896851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7" name="Line 23"/>
          <p:cNvSpPr>
            <a:spLocks noChangeShapeType="1"/>
          </p:cNvSpPr>
          <p:nvPr/>
        </p:nvSpPr>
        <p:spPr bwMode="auto">
          <a:xfrm>
            <a:off x="6922681" y="1500704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8" name="Line 23"/>
          <p:cNvSpPr>
            <a:spLocks noChangeShapeType="1"/>
          </p:cNvSpPr>
          <p:nvPr/>
        </p:nvSpPr>
        <p:spPr bwMode="auto">
          <a:xfrm>
            <a:off x="6922943" y="2178139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9" name="L 形 78"/>
          <p:cNvSpPr/>
          <p:nvPr/>
        </p:nvSpPr>
        <p:spPr>
          <a:xfrm flipH="1" flipV="1">
            <a:off x="7231781" y="2785398"/>
            <a:ext cx="760311" cy="713508"/>
          </a:xfrm>
          <a:prstGeom prst="corner">
            <a:avLst>
              <a:gd name="adj1" fmla="val 10610"/>
              <a:gd name="adj2" fmla="val 978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L 形 79"/>
          <p:cNvSpPr/>
          <p:nvPr/>
        </p:nvSpPr>
        <p:spPr>
          <a:xfrm flipH="1" flipV="1">
            <a:off x="8223843" y="1212573"/>
            <a:ext cx="760311" cy="713508"/>
          </a:xfrm>
          <a:prstGeom prst="corner">
            <a:avLst>
              <a:gd name="adj1" fmla="val 8830"/>
              <a:gd name="adj2" fmla="val 889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Line 23"/>
          <p:cNvSpPr>
            <a:spLocks noChangeShapeType="1"/>
          </p:cNvSpPr>
          <p:nvPr/>
        </p:nvSpPr>
        <p:spPr bwMode="auto">
          <a:xfrm>
            <a:off x="8933929" y="2270061"/>
            <a:ext cx="0" cy="356262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737100" y="787344"/>
            <a:ext cx="1868057" cy="8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查询包含</a:t>
            </a:r>
            <a:r>
              <a:rPr lang="en-US" altLang="zh-CN" dirty="0" smtClean="0"/>
              <a:t>(4,5)</a:t>
            </a:r>
            <a:r>
              <a:rPr lang="zh-CN" altLang="en-US" dirty="0" smtClean="0"/>
              <a:t>的元素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20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6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1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1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1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1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1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4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1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1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7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8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2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3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38" grpId="0" animBg="1"/>
      <p:bldP spid="39" grpId="0" animBg="1"/>
      <p:bldP spid="43" grpId="0" animBg="1"/>
      <p:bldP spid="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多线程划分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zh-CN" altLang="en-US" dirty="0" smtClean="0"/>
              <a:t>连续策略划分</a:t>
            </a:r>
            <a:endParaRPr lang="en-US" altLang="zh-CN" dirty="0" smtClean="0"/>
          </a:p>
          <a:p>
            <a:r>
              <a:rPr lang="zh-CN" altLang="en-US" dirty="0" smtClean="0"/>
              <a:t>交叉策略划分</a:t>
            </a:r>
            <a:endParaRPr lang="en-US" altLang="zh-CN" dirty="0" smtClean="0"/>
          </a:p>
          <a:p>
            <a:r>
              <a:rPr lang="zh-CN" altLang="en-US" dirty="0" smtClean="0"/>
              <a:t>前部连续策略划分</a:t>
            </a:r>
            <a:endParaRPr lang="en-US" altLang="zh-CN" dirty="0" smtClean="0"/>
          </a:p>
          <a:p>
            <a:r>
              <a:rPr lang="zh-CN" altLang="en-US" dirty="0" smtClean="0"/>
              <a:t>前部交叉策略划分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220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3530424" y="692696"/>
            <a:ext cx="3182228" cy="6103586"/>
            <a:chOff x="414381" y="100261"/>
            <a:chExt cx="2448273" cy="6727962"/>
          </a:xfrm>
        </p:grpSpPr>
        <p:sp>
          <p:nvSpPr>
            <p:cNvPr id="88" name="圆柱形 87"/>
            <p:cNvSpPr/>
            <p:nvPr/>
          </p:nvSpPr>
          <p:spPr>
            <a:xfrm>
              <a:off x="414381" y="100261"/>
              <a:ext cx="2448272" cy="6727962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" name="椭圆 88"/>
            <p:cNvSpPr/>
            <p:nvPr/>
          </p:nvSpPr>
          <p:spPr>
            <a:xfrm>
              <a:off x="414382" y="106567"/>
              <a:ext cx="2448272" cy="8815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线程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7044581" y="1498188"/>
            <a:ext cx="3150648" cy="4833156"/>
            <a:chOff x="414381" y="100261"/>
            <a:chExt cx="2448273" cy="6727962"/>
          </a:xfrm>
        </p:grpSpPr>
        <p:sp>
          <p:nvSpPr>
            <p:cNvPr id="91" name="圆柱形 90"/>
            <p:cNvSpPr/>
            <p:nvPr/>
          </p:nvSpPr>
          <p:spPr>
            <a:xfrm>
              <a:off x="414381" y="100261"/>
              <a:ext cx="2448272" cy="6727962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椭圆 91"/>
            <p:cNvSpPr/>
            <p:nvPr/>
          </p:nvSpPr>
          <p:spPr>
            <a:xfrm>
              <a:off x="414382" y="106566"/>
              <a:ext cx="2448272" cy="1077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线程</a:t>
              </a:r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sp>
        <p:nvSpPr>
          <p:cNvPr id="2" name="圆角矩形 1"/>
          <p:cNvSpPr/>
          <p:nvPr/>
        </p:nvSpPr>
        <p:spPr>
          <a:xfrm>
            <a:off x="10030482" y="1075132"/>
            <a:ext cx="1868057" cy="8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查询包含</a:t>
            </a:r>
            <a:r>
              <a:rPr lang="en-US" altLang="zh-CN" dirty="0" smtClean="0"/>
              <a:t>(4,5)</a:t>
            </a:r>
            <a:r>
              <a:rPr lang="zh-CN" altLang="en-US" dirty="0" smtClean="0"/>
              <a:t>的元素</a:t>
            </a:r>
            <a:endParaRPr lang="zh-CN" altLang="en-US" dirty="0"/>
          </a:p>
        </p:txBody>
      </p:sp>
      <p:grpSp>
        <p:nvGrpSpPr>
          <p:cNvPr id="48" name="组合 47"/>
          <p:cNvGrpSpPr/>
          <p:nvPr/>
        </p:nvGrpSpPr>
        <p:grpSpPr>
          <a:xfrm>
            <a:off x="69035" y="-1"/>
            <a:ext cx="3255016" cy="6824911"/>
            <a:chOff x="414381" y="100261"/>
            <a:chExt cx="2448273" cy="6727962"/>
          </a:xfrm>
        </p:grpSpPr>
        <p:sp>
          <p:nvSpPr>
            <p:cNvPr id="47" name="圆柱形 46"/>
            <p:cNvSpPr/>
            <p:nvPr/>
          </p:nvSpPr>
          <p:spPr>
            <a:xfrm>
              <a:off x="414381" y="100261"/>
              <a:ext cx="2448272" cy="6727962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椭圆 2"/>
            <p:cNvSpPr/>
            <p:nvPr/>
          </p:nvSpPr>
          <p:spPr>
            <a:xfrm>
              <a:off x="414382" y="106568"/>
              <a:ext cx="2448272" cy="7777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线程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682842" y="921261"/>
            <a:ext cx="3179546" cy="5852499"/>
            <a:chOff x="1682842" y="921261"/>
            <a:chExt cx="3179546" cy="5852499"/>
          </a:xfrm>
        </p:grpSpPr>
        <p:sp>
          <p:nvSpPr>
            <p:cNvPr id="4" name="Oval 15"/>
            <p:cNvSpPr>
              <a:spLocks noChangeArrowheads="1"/>
            </p:cNvSpPr>
            <p:nvPr/>
          </p:nvSpPr>
          <p:spPr bwMode="auto">
            <a:xfrm>
              <a:off x="1693198" y="1326724"/>
              <a:ext cx="576263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(1,10)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5" name="Oval 15"/>
            <p:cNvSpPr>
              <a:spLocks noChangeArrowheads="1"/>
            </p:cNvSpPr>
            <p:nvPr/>
          </p:nvSpPr>
          <p:spPr bwMode="auto">
            <a:xfrm>
              <a:off x="1687075" y="2096080"/>
              <a:ext cx="576263" cy="57626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(1,9)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" name="Oval 15"/>
            <p:cNvSpPr>
              <a:spLocks noChangeArrowheads="1"/>
            </p:cNvSpPr>
            <p:nvPr/>
          </p:nvSpPr>
          <p:spPr bwMode="auto">
            <a:xfrm>
              <a:off x="1687074" y="2918457"/>
              <a:ext cx="576263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(1,8)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7" name="Oval 15"/>
            <p:cNvSpPr>
              <a:spLocks noChangeArrowheads="1"/>
            </p:cNvSpPr>
            <p:nvPr/>
          </p:nvSpPr>
          <p:spPr bwMode="auto">
            <a:xfrm>
              <a:off x="1682842" y="3741891"/>
              <a:ext cx="576263" cy="57626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(1,7)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Oval 15"/>
            <p:cNvSpPr>
              <a:spLocks noChangeArrowheads="1"/>
            </p:cNvSpPr>
            <p:nvPr/>
          </p:nvSpPr>
          <p:spPr bwMode="auto">
            <a:xfrm>
              <a:off x="2554536" y="4570605"/>
              <a:ext cx="576262" cy="57626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(2,6)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2554536" y="5398819"/>
              <a:ext cx="576262" cy="57626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(2,5)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2543624" y="3741890"/>
              <a:ext cx="576263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(2,7)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1983837" y="2595833"/>
              <a:ext cx="0" cy="356262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46" name="Line 23"/>
            <p:cNvSpPr>
              <a:spLocks noChangeShapeType="1"/>
            </p:cNvSpPr>
            <p:nvPr/>
          </p:nvSpPr>
          <p:spPr bwMode="auto">
            <a:xfrm>
              <a:off x="1983837" y="3494719"/>
              <a:ext cx="0" cy="356262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49" name="Line 23"/>
            <p:cNvSpPr>
              <a:spLocks noChangeShapeType="1"/>
            </p:cNvSpPr>
            <p:nvPr/>
          </p:nvSpPr>
          <p:spPr bwMode="auto">
            <a:xfrm>
              <a:off x="1981329" y="1855767"/>
              <a:ext cx="0" cy="356262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2831755" y="4227268"/>
              <a:ext cx="0" cy="356262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59" name="Line 23"/>
            <p:cNvSpPr>
              <a:spLocks noChangeShapeType="1"/>
            </p:cNvSpPr>
            <p:nvPr/>
          </p:nvSpPr>
          <p:spPr bwMode="auto">
            <a:xfrm>
              <a:off x="2831755" y="5096877"/>
              <a:ext cx="0" cy="356262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1" name="Line 23"/>
            <p:cNvSpPr>
              <a:spLocks noChangeShapeType="1"/>
            </p:cNvSpPr>
            <p:nvPr/>
          </p:nvSpPr>
          <p:spPr bwMode="auto">
            <a:xfrm flipH="1">
              <a:off x="2259105" y="4011275"/>
              <a:ext cx="299882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6" name="Line 23"/>
            <p:cNvSpPr>
              <a:spLocks noChangeShapeType="1"/>
            </p:cNvSpPr>
            <p:nvPr/>
          </p:nvSpPr>
          <p:spPr bwMode="auto">
            <a:xfrm flipH="1">
              <a:off x="3129211" y="6508736"/>
              <a:ext cx="299882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7" name="Oval 15"/>
            <p:cNvSpPr>
              <a:spLocks noChangeArrowheads="1"/>
            </p:cNvSpPr>
            <p:nvPr/>
          </p:nvSpPr>
          <p:spPr bwMode="auto">
            <a:xfrm>
              <a:off x="3423997" y="6197498"/>
              <a:ext cx="574675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(3,4)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8" name="Oval 15"/>
            <p:cNvSpPr>
              <a:spLocks noChangeArrowheads="1"/>
            </p:cNvSpPr>
            <p:nvPr/>
          </p:nvSpPr>
          <p:spPr bwMode="auto">
            <a:xfrm>
              <a:off x="2554536" y="6197497"/>
              <a:ext cx="576262" cy="57626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(2,4)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9" name="Oval 15"/>
            <p:cNvSpPr>
              <a:spLocks noChangeArrowheads="1"/>
            </p:cNvSpPr>
            <p:nvPr/>
          </p:nvSpPr>
          <p:spPr bwMode="auto">
            <a:xfrm>
              <a:off x="4286126" y="6197497"/>
              <a:ext cx="576262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(4,4)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70" name="Line 23"/>
            <p:cNvSpPr>
              <a:spLocks noChangeShapeType="1"/>
            </p:cNvSpPr>
            <p:nvPr/>
          </p:nvSpPr>
          <p:spPr bwMode="auto">
            <a:xfrm flipH="1">
              <a:off x="3998672" y="6508736"/>
              <a:ext cx="299882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71" name="Line 23"/>
            <p:cNvSpPr>
              <a:spLocks noChangeShapeType="1"/>
            </p:cNvSpPr>
            <p:nvPr/>
          </p:nvSpPr>
          <p:spPr bwMode="auto">
            <a:xfrm>
              <a:off x="2831755" y="5975081"/>
              <a:ext cx="0" cy="356262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837313" y="921261"/>
              <a:ext cx="288032" cy="2880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554536" y="1614954"/>
            <a:ext cx="2307852" cy="4360128"/>
            <a:chOff x="2554536" y="1614954"/>
            <a:chExt cx="2307852" cy="4360128"/>
          </a:xfrm>
        </p:grpSpPr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3423997" y="5398820"/>
              <a:ext cx="574675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(3,5)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" name="Oval 15"/>
            <p:cNvSpPr>
              <a:spLocks noChangeArrowheads="1"/>
            </p:cNvSpPr>
            <p:nvPr/>
          </p:nvSpPr>
          <p:spPr bwMode="auto">
            <a:xfrm>
              <a:off x="2554536" y="2913175"/>
              <a:ext cx="574675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(2,8)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3422410" y="2936683"/>
              <a:ext cx="576262" cy="57626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(3,8)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2558878" y="2109198"/>
              <a:ext cx="574675" cy="57626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(2,9)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4286126" y="5398819"/>
              <a:ext cx="576262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(4,5)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56" name="Line 23"/>
            <p:cNvSpPr>
              <a:spLocks noChangeShapeType="1"/>
            </p:cNvSpPr>
            <p:nvPr/>
          </p:nvSpPr>
          <p:spPr bwMode="auto">
            <a:xfrm>
              <a:off x="2835169" y="2595833"/>
              <a:ext cx="0" cy="356262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0" name="Line 23"/>
            <p:cNvSpPr>
              <a:spLocks noChangeShapeType="1"/>
            </p:cNvSpPr>
            <p:nvPr/>
          </p:nvSpPr>
          <p:spPr bwMode="auto">
            <a:xfrm flipH="1">
              <a:off x="3998672" y="5710058"/>
              <a:ext cx="299882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2" name="Line 23"/>
            <p:cNvSpPr>
              <a:spLocks noChangeShapeType="1"/>
            </p:cNvSpPr>
            <p:nvPr/>
          </p:nvSpPr>
          <p:spPr bwMode="auto">
            <a:xfrm flipH="1">
              <a:off x="3129211" y="3201306"/>
              <a:ext cx="299882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72" name="Line 23"/>
            <p:cNvSpPr>
              <a:spLocks noChangeShapeType="1"/>
            </p:cNvSpPr>
            <p:nvPr/>
          </p:nvSpPr>
          <p:spPr bwMode="auto">
            <a:xfrm>
              <a:off x="3712029" y="3512945"/>
              <a:ext cx="0" cy="1940193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682420" y="1614954"/>
              <a:ext cx="288032" cy="2880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429093" y="1587256"/>
            <a:ext cx="2317217" cy="3554304"/>
            <a:chOff x="3429093" y="1587256"/>
            <a:chExt cx="2317217" cy="3554304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429093" y="2130485"/>
              <a:ext cx="576262" cy="57626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(3,9)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298126" y="3747954"/>
              <a:ext cx="574675" cy="57626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(4,7)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294212" y="2132856"/>
              <a:ext cx="574675" cy="57626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(4,9)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5154215" y="3729722"/>
              <a:ext cx="574675" cy="57626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(5,7)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38" name="Oval 15"/>
            <p:cNvSpPr>
              <a:spLocks noChangeArrowheads="1"/>
            </p:cNvSpPr>
            <p:nvPr/>
          </p:nvSpPr>
          <p:spPr bwMode="auto">
            <a:xfrm>
              <a:off x="5170047" y="4565298"/>
              <a:ext cx="576263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(5,6)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73" name="Line 23"/>
            <p:cNvSpPr>
              <a:spLocks noChangeShapeType="1"/>
            </p:cNvSpPr>
            <p:nvPr/>
          </p:nvSpPr>
          <p:spPr bwMode="auto">
            <a:xfrm flipH="1">
              <a:off x="4005355" y="2418428"/>
              <a:ext cx="299882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74" name="Line 23"/>
            <p:cNvSpPr>
              <a:spLocks noChangeShapeType="1"/>
            </p:cNvSpPr>
            <p:nvPr/>
          </p:nvSpPr>
          <p:spPr bwMode="auto">
            <a:xfrm>
              <a:off x="4576125" y="2706748"/>
              <a:ext cx="0" cy="1035142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75" name="Line 23"/>
            <p:cNvSpPr>
              <a:spLocks noChangeShapeType="1"/>
            </p:cNvSpPr>
            <p:nvPr/>
          </p:nvSpPr>
          <p:spPr bwMode="auto">
            <a:xfrm flipH="1">
              <a:off x="4868887" y="4011275"/>
              <a:ext cx="299882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76" name="Line 23"/>
            <p:cNvSpPr>
              <a:spLocks noChangeShapeType="1"/>
            </p:cNvSpPr>
            <p:nvPr/>
          </p:nvSpPr>
          <p:spPr bwMode="auto">
            <a:xfrm>
              <a:off x="5422252" y="4299133"/>
              <a:ext cx="0" cy="356262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583745" y="1587256"/>
              <a:ext cx="288032" cy="2880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154215" y="921261"/>
            <a:ext cx="1580629" cy="3406472"/>
            <a:chOff x="5154215" y="921261"/>
            <a:chExt cx="1580629" cy="3406472"/>
          </a:xfrm>
        </p:grpSpPr>
        <p:sp>
          <p:nvSpPr>
            <p:cNvPr id="39" name="Oval 15"/>
            <p:cNvSpPr>
              <a:spLocks noChangeArrowheads="1"/>
            </p:cNvSpPr>
            <p:nvPr/>
          </p:nvSpPr>
          <p:spPr bwMode="auto">
            <a:xfrm>
              <a:off x="5170047" y="1383010"/>
              <a:ext cx="576263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(5,10)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40" name="Oval 15"/>
            <p:cNvSpPr>
              <a:spLocks noChangeArrowheads="1"/>
            </p:cNvSpPr>
            <p:nvPr/>
          </p:nvSpPr>
          <p:spPr bwMode="auto">
            <a:xfrm>
              <a:off x="5170048" y="2097031"/>
              <a:ext cx="576263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(5,9)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41" name="Oval 15"/>
            <p:cNvSpPr>
              <a:spLocks noChangeArrowheads="1"/>
            </p:cNvSpPr>
            <p:nvPr/>
          </p:nvSpPr>
          <p:spPr bwMode="auto">
            <a:xfrm>
              <a:off x="5154215" y="2939927"/>
              <a:ext cx="576263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(5,8)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42" name="Oval 15"/>
            <p:cNvSpPr>
              <a:spLocks noChangeArrowheads="1"/>
            </p:cNvSpPr>
            <p:nvPr/>
          </p:nvSpPr>
          <p:spPr bwMode="auto">
            <a:xfrm>
              <a:off x="6158581" y="3751471"/>
              <a:ext cx="576263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(6,7)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77" name="Line 23"/>
            <p:cNvSpPr>
              <a:spLocks noChangeShapeType="1"/>
            </p:cNvSpPr>
            <p:nvPr/>
          </p:nvSpPr>
          <p:spPr bwMode="auto">
            <a:xfrm>
              <a:off x="5422252" y="1902986"/>
              <a:ext cx="0" cy="356262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78" name="Line 23"/>
            <p:cNvSpPr>
              <a:spLocks noChangeShapeType="1"/>
            </p:cNvSpPr>
            <p:nvPr/>
          </p:nvSpPr>
          <p:spPr bwMode="auto">
            <a:xfrm>
              <a:off x="5422514" y="2580421"/>
              <a:ext cx="0" cy="356262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79" name="L 形 78"/>
            <p:cNvSpPr/>
            <p:nvPr/>
          </p:nvSpPr>
          <p:spPr>
            <a:xfrm flipH="1" flipV="1">
              <a:off x="5731352" y="3187680"/>
              <a:ext cx="760311" cy="713508"/>
            </a:xfrm>
            <a:prstGeom prst="corner">
              <a:avLst>
                <a:gd name="adj1" fmla="val 10610"/>
                <a:gd name="adj2" fmla="val 978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5314162" y="921261"/>
              <a:ext cx="288032" cy="2880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158581" y="921261"/>
            <a:ext cx="1577612" cy="2601264"/>
            <a:chOff x="6158581" y="921261"/>
            <a:chExt cx="1577612" cy="2601264"/>
          </a:xfrm>
        </p:grpSpPr>
        <p:sp>
          <p:nvSpPr>
            <p:cNvPr id="43" name="Oval 15"/>
            <p:cNvSpPr>
              <a:spLocks noChangeArrowheads="1"/>
            </p:cNvSpPr>
            <p:nvPr/>
          </p:nvSpPr>
          <p:spPr bwMode="auto">
            <a:xfrm>
              <a:off x="6158581" y="1383010"/>
              <a:ext cx="576263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(6,10)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7159930" y="2118779"/>
              <a:ext cx="576263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(7,9)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45" name="Oval 15"/>
            <p:cNvSpPr>
              <a:spLocks noChangeArrowheads="1"/>
            </p:cNvSpPr>
            <p:nvPr/>
          </p:nvSpPr>
          <p:spPr bwMode="auto">
            <a:xfrm>
              <a:off x="7159930" y="2946263"/>
              <a:ext cx="576263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(7,8)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0" name="L 形 79"/>
            <p:cNvSpPr/>
            <p:nvPr/>
          </p:nvSpPr>
          <p:spPr>
            <a:xfrm flipH="1" flipV="1">
              <a:off x="6723414" y="1614855"/>
              <a:ext cx="760311" cy="713508"/>
            </a:xfrm>
            <a:prstGeom prst="corner">
              <a:avLst>
                <a:gd name="adj1" fmla="val 8830"/>
                <a:gd name="adj2" fmla="val 889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Line 23"/>
            <p:cNvSpPr>
              <a:spLocks noChangeShapeType="1"/>
            </p:cNvSpPr>
            <p:nvPr/>
          </p:nvSpPr>
          <p:spPr bwMode="auto">
            <a:xfrm>
              <a:off x="7433500" y="2672343"/>
              <a:ext cx="0" cy="356262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302696" y="921261"/>
              <a:ext cx="288032" cy="2880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148463" y="100261"/>
            <a:ext cx="576510" cy="2581260"/>
            <a:chOff x="8148463" y="100261"/>
            <a:chExt cx="576510" cy="2581260"/>
          </a:xfrm>
        </p:grpSpPr>
        <p:sp>
          <p:nvSpPr>
            <p:cNvPr id="52" name="Oval 15"/>
            <p:cNvSpPr>
              <a:spLocks noChangeArrowheads="1"/>
            </p:cNvSpPr>
            <p:nvPr/>
          </p:nvSpPr>
          <p:spPr bwMode="auto">
            <a:xfrm>
              <a:off x="8148463" y="513904"/>
              <a:ext cx="576263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(8,11)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53" name="Oval 15"/>
            <p:cNvSpPr>
              <a:spLocks noChangeArrowheads="1"/>
            </p:cNvSpPr>
            <p:nvPr/>
          </p:nvSpPr>
          <p:spPr bwMode="auto">
            <a:xfrm>
              <a:off x="8148710" y="1277775"/>
              <a:ext cx="576263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(8,10)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54" name="Oval 15"/>
            <p:cNvSpPr>
              <a:spLocks noChangeArrowheads="1"/>
            </p:cNvSpPr>
            <p:nvPr/>
          </p:nvSpPr>
          <p:spPr bwMode="auto">
            <a:xfrm>
              <a:off x="8148710" y="2105259"/>
              <a:ext cx="576263" cy="5762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(8,9)</a:t>
              </a:r>
              <a:endPara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58" name="Line 23"/>
            <p:cNvSpPr>
              <a:spLocks noChangeShapeType="1"/>
            </p:cNvSpPr>
            <p:nvPr/>
          </p:nvSpPr>
          <p:spPr bwMode="auto">
            <a:xfrm>
              <a:off x="8422280" y="1831339"/>
              <a:ext cx="0" cy="356262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3" name="Line 23"/>
            <p:cNvSpPr>
              <a:spLocks noChangeShapeType="1"/>
            </p:cNvSpPr>
            <p:nvPr/>
          </p:nvSpPr>
          <p:spPr bwMode="auto">
            <a:xfrm>
              <a:off x="8410407" y="1014763"/>
              <a:ext cx="0" cy="356262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266391" y="100261"/>
              <a:ext cx="288032" cy="2880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</p:grpSp>
      <p:sp>
        <p:nvSpPr>
          <p:cNvPr id="50" name="圆角矩形 49"/>
          <p:cNvSpPr/>
          <p:nvPr/>
        </p:nvSpPr>
        <p:spPr>
          <a:xfrm>
            <a:off x="10464778" y="4969160"/>
            <a:ext cx="1224136" cy="859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连续策略划分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701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1542E-7 3.7037E-7 L -0.12998 -0.023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99" y="-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263E-6 -7.40741E-7 L -0.12686 -0.0328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43" y="-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94E-7 7.40741E-7 L 0.01211 0.2300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" y="1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1381E-6 1.11111E-6 L -0.00235 0.233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1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85647E-8 -2.59259E-6 L 0.08362 0.3231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1" y="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8039E-6 2.22222E-6 L 0.08309 0.3442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5" y="1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7|0.6|1.1|1.6"/>
</p:tagLst>
</file>

<file path=ppt/theme/theme1.xml><?xml version="1.0" encoding="utf-8"?>
<a:theme xmlns:a="http://schemas.openxmlformats.org/drawingml/2006/main" name="书籍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90_TF02787940_TF02787940" id="{4CFF2609-4873-4366-AB7B-BD98A1F8069A}" vid="{9D33A994-F295-4A50-AD5F-B7EC95DFDF78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蓝色书架演示文稿（宽屏）</Template>
  <TotalTime>0</TotalTime>
  <Words>1659</Words>
  <Application>Microsoft Office PowerPoint</Application>
  <PresentationFormat>自定义</PresentationFormat>
  <Paragraphs>412</Paragraphs>
  <Slides>22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楷体_GB2312</vt:lpstr>
      <vt:lpstr>微软雅黑</vt:lpstr>
      <vt:lpstr>幼圆</vt:lpstr>
      <vt:lpstr>Arial</vt:lpstr>
      <vt:lpstr>Century Gothic</vt:lpstr>
      <vt:lpstr>书籍 16x9</vt:lpstr>
      <vt:lpstr>基于多线程的时态数据查询研究与实现</vt:lpstr>
      <vt:lpstr>目录</vt:lpstr>
      <vt:lpstr>研究背景</vt:lpstr>
      <vt:lpstr>课题方向</vt:lpstr>
      <vt:lpstr>论文工作</vt:lpstr>
      <vt:lpstr>PowerPoint 演示文稿</vt:lpstr>
      <vt:lpstr>PowerPoint 演示文稿</vt:lpstr>
      <vt:lpstr>多线程划分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先在MAX(L)上筛选，是否包含(4,5)</vt:lpstr>
      <vt:lpstr>PowerPoint 演示文稿</vt:lpstr>
      <vt:lpstr>多线程优化索引与TDIndex的查询性能影响</vt:lpstr>
      <vt:lpstr>四种线程划分策略的性能影响</vt:lpstr>
      <vt:lpstr>多核多线程环境的性能影响</vt:lpstr>
      <vt:lpstr>磁盘分文件存储索引</vt:lpstr>
      <vt:lpstr>磁盘分文件存储分文件索引</vt:lpstr>
      <vt:lpstr>总结与展望</vt:lpstr>
      <vt:lpstr>谢谢大家！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2017-05-21T13:43:03Z</dcterms:created>
  <dcterms:modified xsi:type="dcterms:W3CDTF">2017-05-25T11:52:20Z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