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84" r:id="rId3"/>
    <p:sldId id="307" r:id="rId4"/>
    <p:sldId id="308" r:id="rId5"/>
    <p:sldId id="310" r:id="rId6"/>
    <p:sldId id="309" r:id="rId7"/>
    <p:sldId id="311" r:id="rId8"/>
    <p:sldId id="314" r:id="rId9"/>
    <p:sldId id="313" r:id="rId10"/>
    <p:sldId id="316" r:id="rId11"/>
    <p:sldId id="317" r:id="rId12"/>
    <p:sldId id="318" r:id="rId13"/>
    <p:sldId id="319" r:id="rId14"/>
    <p:sldId id="320" r:id="rId15"/>
    <p:sldId id="30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6706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3E06-9BF9-47E7-A253-4260DF5CE35F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2D20-690F-4251-AC05-38DE4201A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91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52D20-690F-4251-AC05-38DE4201A6F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7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8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4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6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cn/Xconnec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nvms/fluentpdo" TargetMode="External"/><Relationship Id="rId3" Type="http://schemas.openxmlformats.org/officeDocument/2006/relationships/hyperlink" Target="https://php.org/" TargetMode="External"/><Relationship Id="rId7" Type="http://schemas.openxmlformats.org/officeDocument/2006/relationships/hyperlink" Target="https://github.com/guzzle/guzzl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js.org/" TargetMode="External"/><Relationship Id="rId5" Type="http://schemas.openxmlformats.org/officeDocument/2006/relationships/hyperlink" Target="https://github.com/tymondesigns/jwt-auth" TargetMode="External"/><Relationship Id="rId4" Type="http://schemas.openxmlformats.org/officeDocument/2006/relationships/hyperlink" Target="https://larave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82880" y="5516880"/>
            <a:ext cx="11917680" cy="100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Üniversite </a:t>
            </a:r>
            <a:r>
              <a:rPr lang="tr-TR" sz="33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Web Servisleri Tekilleştirme </a:t>
            </a:r>
            <a:r>
              <a:rPr lang="tr-TR" sz="33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 </a:t>
            </a:r>
            <a:r>
              <a:rPr lang="tr-TR" sz="33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Yetkilendirme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 İsmail CAN, 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Ondokuz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Mayıs Üniversitesi</a:t>
            </a:r>
            <a:endParaRPr lang="tr-TR" sz="2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99742" y="2462489"/>
            <a:ext cx="6697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https</a:t>
            </a:r>
            <a:r>
              <a:rPr lang="tr-TR" sz="2400" dirty="0" smtClean="0">
                <a:latin typeface="Consolas" panose="020B0609020204030204" pitchFamily="49" charset="0"/>
              </a:rPr>
              <a:t>://site-adi/api/</a:t>
            </a:r>
          </a:p>
          <a:p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#cd </a:t>
            </a:r>
            <a:r>
              <a:rPr lang="tr-TR" sz="2400" dirty="0" err="1" smtClean="0">
                <a:latin typeface="Consolas" panose="020B0609020204030204" pitchFamily="49" charset="0"/>
              </a:rPr>
              <a:t>api</a:t>
            </a:r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>
                <a:latin typeface="Consolas" panose="020B0609020204030204" pitchFamily="49" charset="0"/>
              </a:rPr>
              <a:t>#</a:t>
            </a:r>
            <a:r>
              <a:rPr lang="tr-TR" sz="2400" dirty="0" err="1">
                <a:latin typeface="Consolas" panose="020B0609020204030204" pitchFamily="49" charset="0"/>
              </a:rPr>
              <a:t>composer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</a:rPr>
              <a:t>install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cp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.</a:t>
            </a:r>
            <a:r>
              <a:rPr lang="tr-TR" sz="2400" dirty="0" err="1">
                <a:latin typeface="Consolas" panose="020B0609020204030204" pitchFamily="49" charset="0"/>
              </a:rPr>
              <a:t>env.example</a:t>
            </a:r>
            <a:r>
              <a:rPr lang="tr-TR" sz="2400" dirty="0">
                <a:latin typeface="Consolas" panose="020B0609020204030204" pitchFamily="49" charset="0"/>
              </a:rPr>
              <a:t> .</a:t>
            </a:r>
            <a:r>
              <a:rPr lang="tr-TR" sz="2400" dirty="0" err="1">
                <a:latin typeface="Consolas" panose="020B0609020204030204" pitchFamily="49" charset="0"/>
              </a:rPr>
              <a:t>env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key:generate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jwt:secret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nano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.</a:t>
            </a:r>
            <a:r>
              <a:rPr lang="tr-TR" sz="2400" dirty="0" err="1">
                <a:latin typeface="Consolas" panose="020B0609020204030204" pitchFamily="49" charset="0"/>
              </a:rPr>
              <a:t>env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migrate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 smtClean="0">
                <a:latin typeface="Consolas" panose="020B0609020204030204" pitchFamily="49" charset="0"/>
              </a:rPr>
              <a:t>seed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Kurulum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598009" y="3225177"/>
            <a:ext cx="35280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DB_CONNECTION=</a:t>
            </a:r>
            <a:r>
              <a:rPr lang="tr-TR" dirty="0" err="1"/>
              <a:t>mysql</a:t>
            </a:r>
            <a:endParaRPr lang="tr-TR" dirty="0"/>
          </a:p>
          <a:p>
            <a:r>
              <a:rPr lang="tr-TR" dirty="0"/>
              <a:t>DB_HOST=127.0.0.1</a:t>
            </a:r>
          </a:p>
          <a:p>
            <a:r>
              <a:rPr lang="tr-TR" dirty="0"/>
              <a:t>DB_PORT=3306</a:t>
            </a:r>
          </a:p>
          <a:p>
            <a:r>
              <a:rPr lang="tr-TR" dirty="0"/>
              <a:t>DB_DATABASE=</a:t>
            </a:r>
            <a:r>
              <a:rPr lang="tr-TR" dirty="0" err="1"/>
              <a:t>homestead</a:t>
            </a:r>
            <a:endParaRPr lang="tr-TR" dirty="0"/>
          </a:p>
          <a:p>
            <a:r>
              <a:rPr lang="tr-TR" dirty="0"/>
              <a:t>DB_USERNAME=</a:t>
            </a:r>
            <a:r>
              <a:rPr lang="tr-TR" dirty="0" err="1"/>
              <a:t>homestead</a:t>
            </a:r>
            <a:endParaRPr lang="tr-TR" dirty="0"/>
          </a:p>
          <a:p>
            <a:r>
              <a:rPr lang="tr-TR" dirty="0" smtClean="0"/>
              <a:t>DB_PASSWORD=</a:t>
            </a:r>
            <a:r>
              <a:rPr lang="tr-TR" dirty="0" err="1" smtClean="0"/>
              <a:t>secret</a:t>
            </a:r>
            <a:endParaRPr lang="tr-TR" dirty="0" smtClean="0"/>
          </a:p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2414726" y="4656338"/>
            <a:ext cx="5095783" cy="6525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520693" y="1483170"/>
            <a:ext cx="9248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#git </a:t>
            </a:r>
            <a:r>
              <a:rPr lang="tr-TR" sz="2400" dirty="0" err="1">
                <a:latin typeface="Consolas" panose="020B0609020204030204" pitchFamily="49" charset="0"/>
              </a:rPr>
              <a:t>clone</a:t>
            </a:r>
            <a:r>
              <a:rPr lang="tr-TR" sz="2400" dirty="0">
                <a:latin typeface="Consolas" panose="020B0609020204030204" pitchFamily="49" charset="0"/>
              </a:rPr>
              <a:t> https://github.com/smcn/Xconnect.git .</a:t>
            </a:r>
          </a:p>
        </p:txBody>
      </p:sp>
    </p:spTree>
    <p:extLst>
      <p:ext uri="{BB962C8B-B14F-4D97-AF65-F5344CB8AC3E}">
        <p14:creationId xmlns:p14="http://schemas.microsoft.com/office/powerpoint/2010/main" val="24506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37544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://site-adi/app/</a:t>
            </a:r>
          </a:p>
          <a:p>
            <a:endParaRPr lang="tr-TR" sz="2400" dirty="0" smtClean="0"/>
          </a:p>
          <a:p>
            <a:r>
              <a:rPr lang="tr-TR" sz="2400" dirty="0" smtClean="0"/>
              <a:t>#cd ../</a:t>
            </a:r>
            <a:r>
              <a:rPr lang="tr-TR" sz="2400" dirty="0" err="1" smtClean="0"/>
              <a:t>app</a:t>
            </a:r>
            <a:endParaRPr lang="tr-TR" sz="2400" dirty="0" smtClean="0"/>
          </a:p>
          <a:p>
            <a:r>
              <a:rPr lang="tr-TR" sz="2400" dirty="0"/>
              <a:t>#</a:t>
            </a:r>
            <a:r>
              <a:rPr lang="tr-TR" sz="2400" dirty="0" err="1" smtClean="0"/>
              <a:t>nano</a:t>
            </a:r>
            <a:r>
              <a:rPr lang="tr-TR" sz="2400" dirty="0" smtClean="0"/>
              <a:t> app.js</a:t>
            </a:r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Kurulum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434389" y="3194767"/>
            <a:ext cx="5199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rootScope.serviceBaseURL</a:t>
            </a:r>
            <a:r>
              <a:rPr lang="tr-TR" dirty="0"/>
              <a:t> = "https</a:t>
            </a:r>
            <a:r>
              <a:rPr lang="tr-TR" dirty="0" smtClean="0"/>
              <a:t>://site-adi/api/";</a:t>
            </a:r>
          </a:p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</a:p>
        </p:txBody>
      </p:sp>
      <p:cxnSp>
        <p:nvCxnSpPr>
          <p:cNvPr id="8" name="Düz Ok Bağlayıcısı 7"/>
          <p:cNvCxnSpPr/>
          <p:nvPr/>
        </p:nvCxnSpPr>
        <p:spPr>
          <a:xfrm>
            <a:off x="2388093" y="2895618"/>
            <a:ext cx="2965445" cy="1105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586740" y="53340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İstek Örnekleri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80946" y="1967493"/>
            <a:ext cx="89241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getJWTToken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client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request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'POST'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baseApiURL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'login'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form_params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'email'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email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'password'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password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verify</a:t>
            </a:r>
            <a:r>
              <a:rPr lang="tr-TR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false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json_decode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getBody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isset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$token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'token'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])?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$token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'token'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]: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64540" y="1487510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POST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86740" y="3137044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GET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48909" y="3567931"/>
            <a:ext cx="8676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client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request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'GET'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serviceBaseURL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apiURL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'headers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'Authorization'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'Bearer 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verify</a:t>
            </a:r>
            <a:r>
              <a:rPr lang="tr-TR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false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json_decode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getBody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586740" y="4583594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Test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48909" y="4952926"/>
            <a:ext cx="9190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apiTest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!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empty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'status'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&amp;&amp;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in_array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'status'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errorMgs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getJWTToken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}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2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586740" y="53340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İstek Örnekleri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86740" y="1480149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POST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6034485" y="1525188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</a:t>
            </a:r>
            <a:r>
              <a:rPr lang="tr-TR" dirty="0" smtClean="0"/>
              <a:t>GET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103815" y="2023243"/>
            <a:ext cx="59787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$http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'GET'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authorization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Bearer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localStorage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getItem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serviceBaseURL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success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errorMgs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indexOf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tr-T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}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86740" y="2023243"/>
            <a:ext cx="53216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'email'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'password'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$http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'POST'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url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serviceBaseURL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myobject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success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localStorage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setItem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tr-TR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1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22249" y="2819137"/>
            <a:ext cx="3754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https://site-adi/test/</a:t>
            </a:r>
          </a:p>
          <a:p>
            <a:endParaRPr lang="tr-TR" sz="2400" dirty="0"/>
          </a:p>
          <a:p>
            <a:r>
              <a:rPr lang="tr-TR" sz="2400" dirty="0"/>
              <a:t>#cd ../test</a:t>
            </a:r>
          </a:p>
          <a:p>
            <a:r>
              <a:rPr lang="tr-TR" sz="2400" dirty="0"/>
              <a:t>#</a:t>
            </a:r>
            <a:r>
              <a:rPr lang="tr-TR" sz="2400" dirty="0" err="1"/>
              <a:t>composer</a:t>
            </a:r>
            <a:r>
              <a:rPr lang="tr-TR" sz="2400" dirty="0"/>
              <a:t> </a:t>
            </a:r>
            <a:r>
              <a:rPr lang="tr-TR" sz="2400" dirty="0" err="1"/>
              <a:t>install</a:t>
            </a:r>
            <a:endParaRPr lang="tr-TR" sz="2400" dirty="0"/>
          </a:p>
          <a:p>
            <a:r>
              <a:rPr lang="tr-TR" sz="2400" dirty="0"/>
              <a:t>#</a:t>
            </a:r>
            <a:r>
              <a:rPr lang="tr-TR" sz="2400" dirty="0" err="1"/>
              <a:t>nano</a:t>
            </a:r>
            <a:r>
              <a:rPr lang="tr-TR" sz="2400" dirty="0"/>
              <a:t> </a:t>
            </a:r>
            <a:r>
              <a:rPr lang="tr-TR" sz="2400" dirty="0" err="1" smtClean="0"/>
              <a:t>YOKSISozGecmis.php</a:t>
            </a:r>
            <a:endParaRPr lang="tr-TR" sz="2400" dirty="0"/>
          </a:p>
          <a:p>
            <a:endParaRPr lang="tr-TR" sz="2400" dirty="0" smtClean="0"/>
          </a:p>
          <a:p>
            <a:r>
              <a:rPr lang="tr-TR" sz="2400" dirty="0" smtClean="0"/>
              <a:t>#</a:t>
            </a:r>
            <a:r>
              <a:rPr lang="tr-TR" sz="2400" dirty="0" err="1"/>
              <a:t>php</a:t>
            </a:r>
            <a:r>
              <a:rPr lang="tr-TR" sz="2400" dirty="0"/>
              <a:t> </a:t>
            </a:r>
            <a:r>
              <a:rPr lang="tr-TR" sz="2400" dirty="0" err="1" smtClean="0"/>
              <a:t>YOKSISozGecmis.php</a:t>
            </a:r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Test</a:t>
            </a:r>
            <a:endParaRPr lang="tr-TR" sz="2800" dirty="0">
              <a:latin typeface="Consolas" panose="020B0609020204030204" pitchFamily="49" charset="0"/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4427867" y="4250298"/>
            <a:ext cx="1850583" cy="276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6429371" y="2819137"/>
            <a:ext cx="519939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 $</a:t>
            </a:r>
            <a:r>
              <a:rPr lang="tr-TR" dirty="0" err="1"/>
              <a:t>serviceBaseURL</a:t>
            </a:r>
            <a:r>
              <a:rPr lang="tr-TR" dirty="0" smtClean="0"/>
              <a:t> </a:t>
            </a:r>
            <a:r>
              <a:rPr lang="tr-TR" dirty="0"/>
              <a:t>= 'https</a:t>
            </a:r>
            <a:r>
              <a:rPr lang="tr-TR" dirty="0" smtClean="0"/>
              <a:t>://site-adi/api/';</a:t>
            </a:r>
          </a:p>
          <a:p>
            <a:r>
              <a:rPr lang="tr-TR" dirty="0" smtClean="0"/>
              <a:t>…</a:t>
            </a:r>
          </a:p>
          <a:p>
            <a:r>
              <a:rPr lang="tr-TR" dirty="0"/>
              <a:t>$</a:t>
            </a:r>
            <a:r>
              <a:rPr lang="tr-TR" dirty="0" err="1"/>
              <a:t>bind</a:t>
            </a:r>
            <a:r>
              <a:rPr lang="tr-TR" dirty="0"/>
              <a:t> = </a:t>
            </a:r>
            <a:r>
              <a:rPr lang="tr-TR" dirty="0" err="1"/>
              <a:t>array</a:t>
            </a:r>
            <a:r>
              <a:rPr lang="tr-TR" dirty="0" smtClean="0"/>
              <a:t>('');	//</a:t>
            </a:r>
            <a:r>
              <a:rPr lang="tr-TR" dirty="0" err="1" smtClean="0"/>
              <a:t>TcKimlikNO</a:t>
            </a:r>
            <a:r>
              <a:rPr lang="tr-TR" dirty="0" smtClean="0"/>
              <a:t> </a:t>
            </a:r>
            <a:r>
              <a:rPr lang="tr-TR" dirty="0" err="1" smtClean="0"/>
              <a:t>lar</a:t>
            </a:r>
            <a:endParaRPr lang="tr-TR" dirty="0" smtClean="0"/>
          </a:p>
          <a:p>
            <a:r>
              <a:rPr lang="tr-TR" dirty="0" smtClean="0"/>
              <a:t>…</a:t>
            </a:r>
          </a:p>
          <a:p>
            <a:r>
              <a:rPr lang="tr-TR" dirty="0"/>
              <a:t>$</a:t>
            </a:r>
            <a:r>
              <a:rPr lang="tr-TR" dirty="0" err="1"/>
              <a:t>db_host</a:t>
            </a:r>
            <a:r>
              <a:rPr lang="tr-TR" dirty="0"/>
              <a:t> = '127.0.0.1';</a:t>
            </a:r>
          </a:p>
          <a:p>
            <a:r>
              <a:rPr lang="tr-TR" dirty="0"/>
              <a:t>$</a:t>
            </a:r>
            <a:r>
              <a:rPr lang="tr-TR" dirty="0" err="1"/>
              <a:t>db_database</a:t>
            </a:r>
            <a:r>
              <a:rPr lang="tr-TR" dirty="0"/>
              <a:t> = ''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db_username</a:t>
            </a:r>
            <a:r>
              <a:rPr lang="tr-TR" dirty="0"/>
              <a:t> = ''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db_password</a:t>
            </a:r>
            <a:r>
              <a:rPr lang="tr-TR" dirty="0"/>
              <a:t> = </a:t>
            </a:r>
            <a:r>
              <a:rPr lang="tr-TR" dirty="0" smtClean="0"/>
              <a:t>'';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249" y="1696291"/>
            <a:ext cx="10520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prstClr val="black"/>
                </a:solidFill>
              </a:rPr>
              <a:t>Test </a:t>
            </a:r>
            <a:r>
              <a:rPr lang="tr-TR" sz="2400" dirty="0" err="1" smtClean="0">
                <a:solidFill>
                  <a:prstClr val="black"/>
                </a:solidFill>
              </a:rPr>
              <a:t>scriptinde</a:t>
            </a:r>
            <a:r>
              <a:rPr lang="tr-TR" sz="2400" dirty="0" smtClean="0">
                <a:solidFill>
                  <a:prstClr val="black"/>
                </a:solidFill>
              </a:rPr>
              <a:t>, </a:t>
            </a:r>
            <a:r>
              <a:rPr lang="tr-TR" sz="2400" dirty="0" err="1" smtClean="0">
                <a:solidFill>
                  <a:prstClr val="black"/>
                </a:solidFill>
              </a:rPr>
              <a:t>Yöksis</a:t>
            </a:r>
            <a:r>
              <a:rPr lang="tr-TR" sz="2400" dirty="0" smtClean="0">
                <a:solidFill>
                  <a:prstClr val="black"/>
                </a:solidFill>
              </a:rPr>
              <a:t> Özgeçmiş servislerinin tüm </a:t>
            </a:r>
            <a:r>
              <a:rPr lang="tr-TR" sz="2400" dirty="0" err="1" smtClean="0">
                <a:solidFill>
                  <a:prstClr val="black"/>
                </a:solidFill>
              </a:rPr>
              <a:t>metodları</a:t>
            </a:r>
            <a:r>
              <a:rPr lang="tr-TR" sz="2400" dirty="0" smtClean="0">
                <a:solidFill>
                  <a:prstClr val="black"/>
                </a:solidFill>
              </a:rPr>
              <a:t> verilen </a:t>
            </a:r>
            <a:r>
              <a:rPr lang="tr-TR" sz="2400" dirty="0" err="1" smtClean="0">
                <a:solidFill>
                  <a:prstClr val="black"/>
                </a:solidFill>
              </a:rPr>
              <a:t>TCKimlikNo</a:t>
            </a:r>
            <a:r>
              <a:rPr lang="tr-TR" sz="2400" dirty="0" smtClean="0">
                <a:solidFill>
                  <a:prstClr val="black"/>
                </a:solidFill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</a:rPr>
              <a:t>ları</a:t>
            </a:r>
            <a:r>
              <a:rPr lang="tr-TR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tr-TR" sz="2400" dirty="0" smtClean="0">
                <a:solidFill>
                  <a:prstClr val="black"/>
                </a:solidFill>
              </a:rPr>
              <a:t>için çalıştırılmakta, gelen sonuçlara göre tablolar oluşturulmakta…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1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23899" y="4958366"/>
            <a:ext cx="11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github.com/smcn/Xconnect/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0580" y="5420031"/>
            <a:ext cx="10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Gör. İsmail CAN  -  can@omu.edu.tr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4880" y="2997229"/>
            <a:ext cx="1077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Dinlediğiniz için Teşekkürler… 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Proje Tanıtımı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Üniversiteler, çeşitli web servisleri(ÖSYM, KPS, YÖKSİS, </a:t>
            </a:r>
            <a:r>
              <a:rPr lang="tr-TR" sz="2200" dirty="0" smtClean="0">
                <a:latin typeface="Consolas" panose="020B0609020204030204" pitchFamily="49" charset="0"/>
              </a:rPr>
              <a:t>DETSİS </a:t>
            </a:r>
            <a:r>
              <a:rPr lang="tr-TR" sz="2200" dirty="0">
                <a:latin typeface="Consolas" panose="020B0609020204030204" pitchFamily="49" charset="0"/>
              </a:rPr>
              <a:t>gibi) kullanmakta</a:t>
            </a:r>
            <a:r>
              <a:rPr lang="tr-TR" sz="2200" dirty="0" smtClean="0">
                <a:latin typeface="Consolas" panose="020B0609020204030204" pitchFamily="49" charset="0"/>
              </a:rPr>
              <a:t>,</a:t>
            </a:r>
          </a:p>
          <a:p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Fakat web servis hesaplarını </a:t>
            </a:r>
            <a:r>
              <a:rPr lang="tr-TR" sz="2200" dirty="0">
                <a:latin typeface="Consolas" panose="020B0609020204030204" pitchFamily="49" charset="0"/>
              </a:rPr>
              <a:t>çeşitli dış yazılımlarla(EBYS, OBS, HBYS, BAP gibi) istemeden paylaşmakta...</a:t>
            </a:r>
          </a:p>
        </p:txBody>
      </p:sp>
      <p:sp>
        <p:nvSpPr>
          <p:cNvPr id="8" name="Yuvarlatılmış Dikdörtgen 7"/>
          <p:cNvSpPr/>
          <p:nvPr/>
        </p:nvSpPr>
        <p:spPr>
          <a:xfrm>
            <a:off x="1371600" y="3694986"/>
            <a:ext cx="158496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EBYS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1371600" y="4205620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OBS</a:t>
            </a:r>
          </a:p>
        </p:txBody>
      </p:sp>
      <p:sp>
        <p:nvSpPr>
          <p:cNvPr id="12" name="Akış Çizelgesi: Öteki İşlem 11"/>
          <p:cNvSpPr/>
          <p:nvPr/>
        </p:nvSpPr>
        <p:spPr>
          <a:xfrm>
            <a:off x="1371600" y="4677916"/>
            <a:ext cx="1584960" cy="3732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HBYS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1371600" y="5161595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BAP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003177" y="3401584"/>
            <a:ext cx="228156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algn="ctr"/>
            <a:r>
              <a:rPr lang="tr-TR" dirty="0" smtClean="0"/>
              <a:t>Üniversite</a:t>
            </a:r>
            <a:endParaRPr lang="tr-TR" dirty="0"/>
          </a:p>
          <a:p>
            <a:pPr algn="ctr"/>
            <a:r>
              <a:rPr lang="tr-TR" dirty="0"/>
              <a:t>W</a:t>
            </a:r>
            <a:r>
              <a:rPr lang="tr-TR" dirty="0" smtClean="0"/>
              <a:t>eb Servis Hesapları 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4882718" y="3694986"/>
            <a:ext cx="1482571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ÖSYM</a:t>
            </a:r>
          </a:p>
        </p:txBody>
      </p:sp>
      <p:sp>
        <p:nvSpPr>
          <p:cNvPr id="18" name="Akış Çizelgesi: Öteki İşlem 17"/>
          <p:cNvSpPr/>
          <p:nvPr/>
        </p:nvSpPr>
        <p:spPr>
          <a:xfrm>
            <a:off x="4882718" y="4205620"/>
            <a:ext cx="1473694" cy="361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KPS</a:t>
            </a:r>
          </a:p>
        </p:txBody>
      </p:sp>
      <p:sp>
        <p:nvSpPr>
          <p:cNvPr id="19" name="Akış Çizelgesi: Öteki İşlem 18"/>
          <p:cNvSpPr/>
          <p:nvPr/>
        </p:nvSpPr>
        <p:spPr>
          <a:xfrm>
            <a:off x="4882718" y="4678532"/>
            <a:ext cx="1482571" cy="3726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YÖKSİS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4900474" y="5161596"/>
            <a:ext cx="1464815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DETSİS</a:t>
            </a:r>
          </a:p>
        </p:txBody>
      </p:sp>
      <p:cxnSp>
        <p:nvCxnSpPr>
          <p:cNvPr id="24" name="Düz Ok Bağlayıcısı 23"/>
          <p:cNvCxnSpPr/>
          <p:nvPr/>
        </p:nvCxnSpPr>
        <p:spPr>
          <a:xfrm>
            <a:off x="3062796" y="3896916"/>
            <a:ext cx="1819922" cy="1447559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3062796" y="4386502"/>
            <a:ext cx="17489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>
            <a:off x="3062796" y="4386502"/>
            <a:ext cx="1748901" cy="4963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/>
          <p:nvPr/>
        </p:nvCxnSpPr>
        <p:spPr>
          <a:xfrm flipV="1">
            <a:off x="2991775" y="4396996"/>
            <a:ext cx="1819922" cy="4675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2992070" y="4875024"/>
            <a:ext cx="1855137" cy="4616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V="1">
            <a:off x="3094017" y="3886423"/>
            <a:ext cx="1717680" cy="50007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Projede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Üniversitelerde </a:t>
            </a:r>
            <a:r>
              <a:rPr lang="tr-TR" sz="2200" dirty="0" smtClean="0">
                <a:latin typeface="Consolas" panose="020B0609020204030204" pitchFamily="49" charset="0"/>
              </a:rPr>
              <a:t>kullanılan SOAP servisleri </a:t>
            </a:r>
            <a:r>
              <a:rPr lang="tr-TR" sz="2200" dirty="0" err="1">
                <a:latin typeface="Consolas" panose="020B0609020204030204" pitchFamily="49" charset="0"/>
              </a:rPr>
              <a:t>RESTful</a:t>
            </a:r>
            <a:r>
              <a:rPr lang="tr-TR" sz="2200" dirty="0">
                <a:latin typeface="Consolas" panose="020B0609020204030204" pitchFamily="49" charset="0"/>
              </a:rPr>
              <a:t> yapıya </a:t>
            </a:r>
            <a:r>
              <a:rPr lang="tr-TR" sz="2200" dirty="0" smtClean="0">
                <a:latin typeface="Consolas" panose="020B0609020204030204" pitchFamily="49" charset="0"/>
              </a:rPr>
              <a:t>döndürüldü,</a:t>
            </a:r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JWT ile </a:t>
            </a:r>
            <a:r>
              <a:rPr lang="tr-TR" sz="2200" dirty="0" err="1">
                <a:latin typeface="Consolas" panose="020B0609020204030204" pitchFamily="49" charset="0"/>
              </a:rPr>
              <a:t>kulanıcı</a:t>
            </a:r>
            <a:r>
              <a:rPr lang="tr-TR" sz="2200" dirty="0">
                <a:latin typeface="Consolas" panose="020B0609020204030204" pitchFamily="49" charset="0"/>
              </a:rPr>
              <a:t> ve rol </a:t>
            </a:r>
            <a:r>
              <a:rPr lang="tr-TR" sz="2200" dirty="0" smtClean="0">
                <a:latin typeface="Consolas" panose="020B0609020204030204" pitchFamily="49" charset="0"/>
              </a:rPr>
              <a:t>doğrulaması, </a:t>
            </a:r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Kullanıcı ve Servis </a:t>
            </a:r>
            <a:r>
              <a:rPr lang="tr-TR" sz="2200" dirty="0">
                <a:latin typeface="Consolas" panose="020B0609020204030204" pitchFamily="49" charset="0"/>
              </a:rPr>
              <a:t>yönetimi, istek sayılarını raporlayan </a:t>
            </a:r>
            <a:r>
              <a:rPr lang="tr-TR" sz="2200" dirty="0" err="1">
                <a:latin typeface="Consolas" panose="020B0609020204030204" pitchFamily="49" charset="0"/>
              </a:rPr>
              <a:t>admin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err="1">
                <a:latin typeface="Consolas" panose="020B0609020204030204" pitchFamily="49" charset="0"/>
              </a:rPr>
              <a:t>arayüzü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smtClean="0">
                <a:latin typeface="Consolas" panose="020B0609020204030204" pitchFamily="49" charset="0"/>
              </a:rPr>
              <a:t>yapıldı </a:t>
            </a:r>
          </a:p>
        </p:txBody>
      </p:sp>
      <p:sp>
        <p:nvSpPr>
          <p:cNvPr id="8" name="Yuvarlatılmış Dikdörtgen 7"/>
          <p:cNvSpPr/>
          <p:nvPr/>
        </p:nvSpPr>
        <p:spPr>
          <a:xfrm>
            <a:off x="1371600" y="3694986"/>
            <a:ext cx="158496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EBYS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1371600" y="4205620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OBS</a:t>
            </a:r>
          </a:p>
        </p:txBody>
      </p:sp>
      <p:sp>
        <p:nvSpPr>
          <p:cNvPr id="12" name="Akış Çizelgesi: Öteki İşlem 11"/>
          <p:cNvSpPr/>
          <p:nvPr/>
        </p:nvSpPr>
        <p:spPr>
          <a:xfrm>
            <a:off x="1371600" y="4677916"/>
            <a:ext cx="1584960" cy="3732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HBYS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1371600" y="5161595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BAP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8770915" y="3651181"/>
            <a:ext cx="1482571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ÖSYM</a:t>
            </a:r>
          </a:p>
        </p:txBody>
      </p:sp>
      <p:sp>
        <p:nvSpPr>
          <p:cNvPr id="18" name="Akış Çizelgesi: Öteki İşlem 17"/>
          <p:cNvSpPr/>
          <p:nvPr/>
        </p:nvSpPr>
        <p:spPr>
          <a:xfrm>
            <a:off x="8770915" y="4152233"/>
            <a:ext cx="1473694" cy="361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KPS</a:t>
            </a:r>
          </a:p>
        </p:txBody>
      </p:sp>
      <p:sp>
        <p:nvSpPr>
          <p:cNvPr id="19" name="Akış Çizelgesi: Öteki İşlem 18"/>
          <p:cNvSpPr/>
          <p:nvPr/>
        </p:nvSpPr>
        <p:spPr>
          <a:xfrm>
            <a:off x="8762037" y="4638274"/>
            <a:ext cx="1482571" cy="3726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YÖKSİS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8762037" y="5135164"/>
            <a:ext cx="1464815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DETSİS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4718518" y="3698217"/>
            <a:ext cx="228156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Üniversite</a:t>
            </a:r>
            <a:endParaRPr lang="tr-TR" dirty="0"/>
          </a:p>
          <a:p>
            <a:pPr algn="ctr"/>
            <a:r>
              <a:rPr lang="tr-TR" dirty="0" smtClean="0"/>
              <a:t>Web Servis Hesapları 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4909480" y="3869061"/>
            <a:ext cx="1899636" cy="96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Üniversite </a:t>
            </a:r>
          </a:p>
          <a:p>
            <a:pPr algn="ctr"/>
            <a:r>
              <a:rPr lang="tr-TR" dirty="0" err="1" smtClean="0"/>
              <a:t>RESTful</a:t>
            </a:r>
            <a:r>
              <a:rPr lang="tr-TR" dirty="0" smtClean="0"/>
              <a:t> </a:t>
            </a:r>
            <a:r>
              <a:rPr lang="tr-TR" dirty="0"/>
              <a:t>Servisleri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3081907" y="3961115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>
            <a:off x="3096252" y="4425373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3096251" y="4870304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3096252" y="5333972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7145949" y="3914935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>
            <a:off x="7145948" y="4388500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>
            <a:off x="7145947" y="4824581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7145946" y="5314939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3550811" y="361984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3550811" y="41087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3541124" y="456235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40" name="Dikdörtgen 39"/>
          <p:cNvSpPr/>
          <p:nvPr/>
        </p:nvSpPr>
        <p:spPr>
          <a:xfrm>
            <a:off x="3541124" y="501532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96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Teknolojiler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</a:rPr>
              <a:t>api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</a:rPr>
              <a:t>RESTful</a:t>
            </a:r>
            <a:r>
              <a:rPr lang="tr-TR" sz="2200" dirty="0" smtClean="0">
                <a:latin typeface="Consolas" panose="020B0609020204030204" pitchFamily="49" charset="0"/>
              </a:rPr>
              <a:t> </a:t>
            </a:r>
            <a:r>
              <a:rPr lang="tr-TR" sz="2200" dirty="0">
                <a:latin typeface="Consolas" panose="020B0609020204030204" pitchFamily="49" charset="0"/>
              </a:rPr>
              <a:t>Servisleri 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smtClean="0">
                <a:latin typeface="Consolas" panose="020B0609020204030204" pitchFamily="49" charset="0"/>
                <a:hlinkClick r:id="rId3"/>
              </a:rPr>
              <a:t>PHP</a:t>
            </a:r>
            <a:r>
              <a:rPr lang="tr-TR" sz="2200" dirty="0" smtClean="0">
                <a:latin typeface="Consolas" panose="020B0609020204030204" pitchFamily="49" charset="0"/>
              </a:rPr>
              <a:t> 7.2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4"/>
              </a:rPr>
              <a:t>Laravel</a:t>
            </a:r>
            <a:r>
              <a:rPr lang="tr-TR" sz="2200" dirty="0" smtClean="0">
                <a:latin typeface="Consolas" panose="020B0609020204030204" pitchFamily="49" charset="0"/>
              </a:rPr>
              <a:t> 5.8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5"/>
              </a:rPr>
              <a:t>tymon</a:t>
            </a:r>
            <a:r>
              <a:rPr lang="tr-TR" sz="2200" dirty="0" smtClean="0">
                <a:latin typeface="Consolas" panose="020B0609020204030204" pitchFamily="49" charset="0"/>
                <a:hlinkClick r:id="rId5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  <a:hlinkClick r:id="rId5"/>
              </a:rPr>
              <a:t>jwt-auth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		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</a:rPr>
              <a:t>app</a:t>
            </a:r>
            <a:r>
              <a:rPr lang="tr-TR" sz="2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>
                <a:latin typeface="Consolas" panose="020B0609020204030204" pitchFamily="49" charset="0"/>
              </a:rPr>
              <a:t>Admin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</a:rPr>
              <a:t>Arayüzü</a:t>
            </a:r>
            <a:endParaRPr lang="tr-TR" sz="2200" dirty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6"/>
              </a:rPr>
              <a:t>AngularJS</a:t>
            </a:r>
            <a:r>
              <a:rPr lang="tr-TR" sz="2200" dirty="0" smtClean="0">
                <a:latin typeface="Consolas" panose="020B0609020204030204" pitchFamily="49" charset="0"/>
              </a:rPr>
              <a:t> 2 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endParaRPr lang="tr-TR" sz="2200" dirty="0" smtClean="0">
              <a:latin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/test</a:t>
            </a:r>
          </a:p>
          <a:p>
            <a:pPr lvl="0"/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PHP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7.2</a:t>
            </a:r>
          </a:p>
          <a:p>
            <a:pPr lvl="0"/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guzzlehttp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/</a:t>
            </a:r>
            <a:r>
              <a:rPr lang="tr-TR" sz="2200" dirty="0" err="1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guzzle</a:t>
            </a:r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err="1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envms</a:t>
            </a:r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/</a:t>
            </a:r>
            <a:r>
              <a:rPr lang="tr-TR" sz="2200" dirty="0" err="1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fluentpdo</a:t>
            </a:r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492205"/>
            <a:ext cx="2458301" cy="73749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3" y="2210784"/>
            <a:ext cx="7466120" cy="41864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86740" y="1543950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JSON Web </a:t>
            </a:r>
            <a:r>
              <a:rPr lang="tr-TR" sz="2800" dirty="0" err="1" smtClean="0">
                <a:latin typeface="Consolas" panose="020B0609020204030204" pitchFamily="49" charset="0"/>
              </a:rPr>
              <a:t>Token</a:t>
            </a:r>
            <a:endParaRPr lang="tr-T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1543950"/>
            <a:ext cx="11193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err="1">
                <a:latin typeface="Consolas" panose="020B0609020204030204" pitchFamily="49" charset="0"/>
              </a:rPr>
              <a:t>Laravel</a:t>
            </a:r>
            <a:r>
              <a:rPr lang="tr-TR" sz="2800" dirty="0">
                <a:latin typeface="Consolas" panose="020B0609020204030204" pitchFamily="49" charset="0"/>
              </a:rPr>
              <a:t>, PHP dili ile yazılmış, güçlü bir </a:t>
            </a:r>
            <a:r>
              <a:rPr lang="tr-TR" sz="2800" dirty="0" err="1">
                <a:latin typeface="Consolas" panose="020B0609020204030204" pitchFamily="49" charset="0"/>
              </a:rPr>
              <a:t>frameworkdür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Söz dizimi basit ve anlamlıdır. Bu sebeple öğrenmesi daha kolaydır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OOP yapısı sebebiyle daha derli toplu, temiz, okunabilir kod yazılmasına olanak sağlar</a:t>
            </a:r>
            <a:r>
              <a:rPr lang="tr-TR" sz="2800" dirty="0" smtClean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6" y="419890"/>
            <a:ext cx="3238268" cy="8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1543950"/>
            <a:ext cx="11193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</a:rPr>
              <a:t>Google tarafından geliştirmiş MVC yapısını kullanarak </a:t>
            </a:r>
            <a:r>
              <a:rPr lang="tr-TR" sz="2800" dirty="0" smtClean="0">
                <a:latin typeface="Consolas" panose="020B0609020204030204" pitchFamily="49" charset="0"/>
              </a:rPr>
              <a:t>güçlü</a:t>
            </a:r>
            <a:r>
              <a:rPr lang="tr-TR" sz="2800" dirty="0">
                <a:latin typeface="Consolas" panose="020B0609020204030204" pitchFamily="49" charset="0"/>
              </a:rPr>
              <a:t>, dinamik, etkileşimli </a:t>
            </a:r>
            <a:r>
              <a:rPr lang="tr-TR" sz="2800" dirty="0" err="1">
                <a:latin typeface="Consolas" panose="020B0609020204030204" pitchFamily="49" charset="0"/>
              </a:rPr>
              <a:t>arayüzler</a:t>
            </a:r>
            <a:r>
              <a:rPr lang="tr-TR" sz="2800" dirty="0">
                <a:latin typeface="Consolas" panose="020B0609020204030204" pitchFamily="49" charset="0"/>
              </a:rPr>
              <a:t> yapmayı sağlayan bir </a:t>
            </a:r>
            <a:r>
              <a:rPr lang="tr-TR" sz="2800" dirty="0" err="1">
                <a:latin typeface="Consolas" panose="020B0609020204030204" pitchFamily="49" charset="0"/>
              </a:rPr>
              <a:t>javascript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latin typeface="Consolas" panose="020B0609020204030204" pitchFamily="49" charset="0"/>
              </a:rPr>
              <a:t>framwork</a:t>
            </a:r>
            <a:r>
              <a:rPr lang="tr-TR" sz="2800" dirty="0" smtClean="0">
                <a:latin typeface="Consolas" panose="020B0609020204030204" pitchFamily="49" charset="0"/>
              </a:rPr>
              <a:t>' ü </a:t>
            </a:r>
            <a:r>
              <a:rPr lang="tr-TR" sz="2800" dirty="0">
                <a:latin typeface="Consolas" panose="020B0609020204030204" pitchFamily="49" charset="0"/>
              </a:rPr>
              <a:t>dür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800" dirty="0" smtClean="0">
              <a:latin typeface="Consolas" panose="020B0609020204030204" pitchFamily="49" charset="0"/>
            </a:endParaRPr>
          </a:p>
          <a:p>
            <a:r>
              <a:rPr lang="tr-TR" sz="2800" dirty="0" err="1"/>
              <a:t>HTML'ye</a:t>
            </a:r>
            <a:r>
              <a:rPr lang="tr-TR" sz="2800" dirty="0"/>
              <a:t> veri bağlama yeteneği sağlar ve böylece kullanıcıya zengin ve duyarlı bir deneyim </a:t>
            </a:r>
            <a:r>
              <a:rPr lang="tr-TR" sz="2800" dirty="0" smtClean="0"/>
              <a:t>kazandırır.</a:t>
            </a:r>
          </a:p>
          <a:p>
            <a:endParaRPr lang="tr-TR" sz="2800" dirty="0">
              <a:latin typeface="Consolas" panose="020B0609020204030204" pitchFamily="49" charset="0"/>
            </a:endParaRPr>
          </a:p>
          <a:p>
            <a:r>
              <a:rPr lang="tr-TR" sz="2800" dirty="0" err="1" smtClean="0"/>
              <a:t>AngularJS</a:t>
            </a:r>
            <a:r>
              <a:rPr lang="tr-TR" sz="2800" dirty="0" smtClean="0"/>
              <a:t> </a:t>
            </a:r>
            <a:r>
              <a:rPr lang="tr-TR" sz="2800" dirty="0"/>
              <a:t>ile geliştirici daha az kod yazar ve daha fazla işlevsellik elde eder.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5" y="421491"/>
            <a:ext cx="3006525" cy="7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1119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://site-adi/app/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 smtClean="0">
                <a:latin typeface="Consolas" panose="020B0609020204030204" pitchFamily="49" charset="0"/>
              </a:rPr>
              <a:t>Admin</a:t>
            </a:r>
            <a:r>
              <a:rPr lang="tr-TR" sz="2800" dirty="0" smtClean="0"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latin typeface="Consolas" panose="020B0609020204030204" pitchFamily="49" charset="0"/>
              </a:rPr>
              <a:t>Arayüzü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4" y="3688884"/>
            <a:ext cx="5084312" cy="27025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75" y="1538997"/>
            <a:ext cx="8131945" cy="192415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3688884"/>
            <a:ext cx="5193030" cy="26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1119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://site-adi/api/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Yardım Sayfaları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59" y="1538997"/>
            <a:ext cx="5455454" cy="4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641</Words>
  <Application>Microsoft Office PowerPoint</Application>
  <PresentationFormat>Geniş ekran</PresentationFormat>
  <Paragraphs>220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 Kaynak Antispam Teknolojileri</dc:title>
  <dc:creator>can</dc:creator>
  <cp:lastModifiedBy>can</cp:lastModifiedBy>
  <cp:revision>152</cp:revision>
  <dcterms:created xsi:type="dcterms:W3CDTF">2018-04-02T07:59:27Z</dcterms:created>
  <dcterms:modified xsi:type="dcterms:W3CDTF">2019-04-26T02:03:58Z</dcterms:modified>
</cp:coreProperties>
</file>