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3" r:id="rId2"/>
    <p:sldId id="284" r:id="rId3"/>
    <p:sldId id="307" r:id="rId4"/>
    <p:sldId id="308" r:id="rId5"/>
    <p:sldId id="310" r:id="rId6"/>
    <p:sldId id="309" r:id="rId7"/>
    <p:sldId id="311" r:id="rId8"/>
    <p:sldId id="314" r:id="rId9"/>
    <p:sldId id="313" r:id="rId10"/>
    <p:sldId id="316" r:id="rId11"/>
    <p:sldId id="317" r:id="rId12"/>
    <p:sldId id="318" r:id="rId13"/>
    <p:sldId id="319" r:id="rId14"/>
    <p:sldId id="320" r:id="rId15"/>
    <p:sldId id="306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96706" autoAdjust="0"/>
  </p:normalViewPr>
  <p:slideViewPr>
    <p:cSldViewPr snapToGrid="0">
      <p:cViewPr varScale="1">
        <p:scale>
          <a:sx n="122" d="100"/>
          <a:sy n="122" d="100"/>
        </p:scale>
        <p:origin x="480" y="96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40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3E06-9BF9-47E7-A253-4260DF5CE35F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52D20-690F-4251-AC05-38DE4201A6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891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52D20-690F-4251-AC05-38DE4201A6F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9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044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064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730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179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88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842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136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46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80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05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86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B3F7-870B-4BF0-9286-18BFBE390500}" type="datetimeFigureOut">
              <a:rPr lang="tr-TR" smtClean="0"/>
              <a:t>21.04.2019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A2EE-8933-4400-A982-CC48B0004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18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nvms/fluentpdo" TargetMode="External"/><Relationship Id="rId3" Type="http://schemas.openxmlformats.org/officeDocument/2006/relationships/hyperlink" Target="https://php.org/" TargetMode="External"/><Relationship Id="rId7" Type="http://schemas.openxmlformats.org/officeDocument/2006/relationships/hyperlink" Target="https://github.com/guzzle/guzzl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ngularjs.org/" TargetMode="External"/><Relationship Id="rId5" Type="http://schemas.openxmlformats.org/officeDocument/2006/relationships/hyperlink" Target="https://github.com/tymondesigns/jwt-auth" TargetMode="External"/><Relationship Id="rId4" Type="http://schemas.openxmlformats.org/officeDocument/2006/relationships/hyperlink" Target="https://laravel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182880" y="5516880"/>
            <a:ext cx="11917680" cy="100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3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Üniversite </a:t>
            </a:r>
            <a:r>
              <a:rPr lang="tr-TR" sz="33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Web Servisleri Tekilleştirme </a:t>
            </a:r>
            <a:r>
              <a:rPr lang="tr-TR" sz="33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ve </a:t>
            </a:r>
            <a:r>
              <a:rPr lang="tr-TR" sz="33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Yetkilendirme</a:t>
            </a:r>
            <a:r>
              <a:rPr lang="tr-TR" sz="36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		</a:t>
            </a:r>
            <a:r>
              <a:rPr lang="tr-TR" sz="21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Öğr</a:t>
            </a:r>
            <a:r>
              <a:rPr lang="tr-TR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 Gör İsmail CAN, </a:t>
            </a:r>
            <a:r>
              <a:rPr lang="tr-TR" sz="21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Ondokuz</a:t>
            </a:r>
            <a:r>
              <a:rPr lang="tr-TR" sz="2100" dirty="0" smtClean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Mayıs Üniversitesi</a:t>
            </a:r>
            <a:endParaRPr lang="tr-TR" sz="2100" dirty="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99742" y="2462489"/>
            <a:ext cx="66979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Consolas" panose="020B0609020204030204" pitchFamily="49" charset="0"/>
              </a:rPr>
              <a:t>https</a:t>
            </a:r>
            <a:r>
              <a:rPr lang="tr-TR" sz="2400" dirty="0" smtClean="0">
                <a:latin typeface="Consolas" panose="020B0609020204030204" pitchFamily="49" charset="0"/>
              </a:rPr>
              <a:t>://site-adi/api/</a:t>
            </a:r>
          </a:p>
          <a:p>
            <a:endParaRPr lang="tr-TR" sz="2400" dirty="0" smtClean="0">
              <a:latin typeface="Consolas" panose="020B0609020204030204" pitchFamily="49" charset="0"/>
            </a:endParaRPr>
          </a:p>
          <a:p>
            <a:r>
              <a:rPr lang="tr-TR" sz="2400" dirty="0" smtClean="0">
                <a:latin typeface="Consolas" panose="020B0609020204030204" pitchFamily="49" charset="0"/>
              </a:rPr>
              <a:t>#cd </a:t>
            </a:r>
            <a:r>
              <a:rPr lang="tr-TR" sz="2400" dirty="0" err="1" smtClean="0">
                <a:latin typeface="Consolas" panose="020B0609020204030204" pitchFamily="49" charset="0"/>
              </a:rPr>
              <a:t>api</a:t>
            </a:r>
            <a:endParaRPr lang="tr-TR" sz="2400" dirty="0" smtClean="0">
              <a:latin typeface="Consolas" panose="020B0609020204030204" pitchFamily="49" charset="0"/>
            </a:endParaRPr>
          </a:p>
          <a:p>
            <a:r>
              <a:rPr lang="tr-TR" sz="2400" dirty="0">
                <a:latin typeface="Consolas" panose="020B0609020204030204" pitchFamily="49" charset="0"/>
              </a:rPr>
              <a:t>#</a:t>
            </a:r>
            <a:r>
              <a:rPr lang="tr-TR" sz="2400" dirty="0" err="1">
                <a:latin typeface="Consolas" panose="020B0609020204030204" pitchFamily="49" charset="0"/>
              </a:rPr>
              <a:t>composer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 smtClean="0">
                <a:latin typeface="Consolas" panose="020B0609020204030204" pitchFamily="49" charset="0"/>
              </a:rPr>
              <a:t>install</a:t>
            </a:r>
            <a:endParaRPr lang="tr-TR" sz="2400" dirty="0">
              <a:latin typeface="Consolas" panose="020B0609020204030204" pitchFamily="49" charset="0"/>
            </a:endParaRPr>
          </a:p>
          <a:p>
            <a:r>
              <a:rPr lang="tr-TR" sz="2400" dirty="0" smtClean="0">
                <a:latin typeface="Consolas" panose="020B0609020204030204" pitchFamily="49" charset="0"/>
              </a:rPr>
              <a:t>#</a:t>
            </a:r>
            <a:r>
              <a:rPr lang="tr-TR" sz="2400" dirty="0" err="1" smtClean="0">
                <a:latin typeface="Consolas" panose="020B0609020204030204" pitchFamily="49" charset="0"/>
              </a:rPr>
              <a:t>cp</a:t>
            </a:r>
            <a:r>
              <a:rPr lang="tr-TR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>
                <a:latin typeface="Consolas" panose="020B0609020204030204" pitchFamily="49" charset="0"/>
              </a:rPr>
              <a:t>.</a:t>
            </a:r>
            <a:r>
              <a:rPr lang="tr-TR" sz="2400" dirty="0" err="1">
                <a:latin typeface="Consolas" panose="020B0609020204030204" pitchFamily="49" charset="0"/>
              </a:rPr>
              <a:t>env.example</a:t>
            </a:r>
            <a:r>
              <a:rPr lang="tr-TR" sz="2400" dirty="0">
                <a:latin typeface="Consolas" panose="020B0609020204030204" pitchFamily="49" charset="0"/>
              </a:rPr>
              <a:t> .</a:t>
            </a:r>
            <a:r>
              <a:rPr lang="tr-TR" sz="2400" dirty="0" err="1">
                <a:latin typeface="Consolas" panose="020B0609020204030204" pitchFamily="49" charset="0"/>
              </a:rPr>
              <a:t>env</a:t>
            </a:r>
            <a:endParaRPr lang="tr-TR" sz="2400" dirty="0">
              <a:latin typeface="Consolas" panose="020B0609020204030204" pitchFamily="49" charset="0"/>
            </a:endParaRPr>
          </a:p>
          <a:p>
            <a:r>
              <a:rPr lang="tr-TR" sz="2400" dirty="0" smtClean="0">
                <a:latin typeface="Consolas" panose="020B0609020204030204" pitchFamily="49" charset="0"/>
              </a:rPr>
              <a:t>#</a:t>
            </a:r>
            <a:r>
              <a:rPr lang="tr-TR" sz="2400" dirty="0" err="1" smtClean="0">
                <a:latin typeface="Consolas" panose="020B0609020204030204" pitchFamily="49" charset="0"/>
              </a:rPr>
              <a:t>php</a:t>
            </a:r>
            <a:r>
              <a:rPr lang="tr-TR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artisan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key:generate</a:t>
            </a:r>
            <a:endParaRPr lang="tr-TR" sz="2400" dirty="0">
              <a:latin typeface="Consolas" panose="020B0609020204030204" pitchFamily="49" charset="0"/>
            </a:endParaRPr>
          </a:p>
          <a:p>
            <a:r>
              <a:rPr lang="tr-TR" sz="2400" dirty="0" smtClean="0">
                <a:latin typeface="Consolas" panose="020B0609020204030204" pitchFamily="49" charset="0"/>
              </a:rPr>
              <a:t>#</a:t>
            </a:r>
            <a:r>
              <a:rPr lang="tr-TR" sz="2400" dirty="0" err="1" smtClean="0">
                <a:latin typeface="Consolas" panose="020B0609020204030204" pitchFamily="49" charset="0"/>
              </a:rPr>
              <a:t>php</a:t>
            </a:r>
            <a:r>
              <a:rPr lang="tr-TR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artisan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jwt:secret</a:t>
            </a:r>
            <a:endParaRPr lang="tr-TR" sz="2400" dirty="0">
              <a:latin typeface="Consolas" panose="020B0609020204030204" pitchFamily="49" charset="0"/>
            </a:endParaRPr>
          </a:p>
          <a:p>
            <a:r>
              <a:rPr lang="tr-TR" sz="2400" dirty="0" smtClean="0">
                <a:latin typeface="Consolas" panose="020B0609020204030204" pitchFamily="49" charset="0"/>
              </a:rPr>
              <a:t>#</a:t>
            </a:r>
            <a:r>
              <a:rPr lang="tr-TR" sz="2400" dirty="0" err="1" smtClean="0">
                <a:latin typeface="Consolas" panose="020B0609020204030204" pitchFamily="49" charset="0"/>
              </a:rPr>
              <a:t>nano</a:t>
            </a:r>
            <a:r>
              <a:rPr lang="tr-TR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>
                <a:latin typeface="Consolas" panose="020B0609020204030204" pitchFamily="49" charset="0"/>
              </a:rPr>
              <a:t>.</a:t>
            </a:r>
            <a:r>
              <a:rPr lang="tr-TR" sz="2400" dirty="0" err="1">
                <a:latin typeface="Consolas" panose="020B0609020204030204" pitchFamily="49" charset="0"/>
              </a:rPr>
              <a:t>env</a:t>
            </a:r>
            <a:endParaRPr lang="tr-TR" sz="2400" dirty="0">
              <a:latin typeface="Consolas" panose="020B0609020204030204" pitchFamily="49" charset="0"/>
            </a:endParaRPr>
          </a:p>
          <a:p>
            <a:r>
              <a:rPr lang="tr-TR" sz="2400" dirty="0" smtClean="0">
                <a:latin typeface="Consolas" panose="020B0609020204030204" pitchFamily="49" charset="0"/>
              </a:rPr>
              <a:t>#</a:t>
            </a:r>
            <a:r>
              <a:rPr lang="tr-TR" sz="2400" dirty="0" err="1" smtClean="0">
                <a:latin typeface="Consolas" panose="020B0609020204030204" pitchFamily="49" charset="0"/>
              </a:rPr>
              <a:t>php</a:t>
            </a:r>
            <a:r>
              <a:rPr lang="tr-TR" sz="2400" dirty="0" smtClean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artisan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migrate</a:t>
            </a:r>
            <a:r>
              <a:rPr lang="tr-TR" sz="2400" dirty="0">
                <a:latin typeface="Consolas" panose="020B0609020204030204" pitchFamily="49" charset="0"/>
              </a:rPr>
              <a:t> --</a:t>
            </a:r>
            <a:r>
              <a:rPr lang="tr-TR" sz="2400" dirty="0" err="1" smtClean="0">
                <a:latin typeface="Consolas" panose="020B0609020204030204" pitchFamily="49" charset="0"/>
              </a:rPr>
              <a:t>seed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86740" y="533403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Kurulum</a:t>
            </a:r>
            <a:endParaRPr lang="tr-TR" sz="2800" dirty="0">
              <a:latin typeface="Consolas" panose="020B0609020204030204" pitchFamily="49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598009" y="3225177"/>
            <a:ext cx="352806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smtClean="0"/>
              <a:t>…</a:t>
            </a:r>
          </a:p>
          <a:p>
            <a:r>
              <a:rPr lang="tr-TR" dirty="0" smtClean="0"/>
              <a:t>…</a:t>
            </a:r>
            <a:endParaRPr lang="tr-TR" dirty="0"/>
          </a:p>
          <a:p>
            <a:r>
              <a:rPr lang="tr-TR" dirty="0"/>
              <a:t>DB_CONNECTION=</a:t>
            </a:r>
            <a:r>
              <a:rPr lang="tr-TR" dirty="0" err="1"/>
              <a:t>mysql</a:t>
            </a:r>
            <a:endParaRPr lang="tr-TR" dirty="0"/>
          </a:p>
          <a:p>
            <a:r>
              <a:rPr lang="tr-TR" dirty="0"/>
              <a:t>DB_HOST=127.0.0.1</a:t>
            </a:r>
          </a:p>
          <a:p>
            <a:r>
              <a:rPr lang="tr-TR" dirty="0"/>
              <a:t>DB_PORT=3306</a:t>
            </a:r>
          </a:p>
          <a:p>
            <a:r>
              <a:rPr lang="tr-TR" dirty="0"/>
              <a:t>DB_DATABASE=</a:t>
            </a:r>
            <a:r>
              <a:rPr lang="tr-TR" dirty="0" err="1"/>
              <a:t>homestead</a:t>
            </a:r>
            <a:endParaRPr lang="tr-TR" dirty="0"/>
          </a:p>
          <a:p>
            <a:r>
              <a:rPr lang="tr-TR" dirty="0"/>
              <a:t>DB_USERNAME=</a:t>
            </a:r>
            <a:r>
              <a:rPr lang="tr-TR" dirty="0" err="1"/>
              <a:t>homestead</a:t>
            </a:r>
            <a:endParaRPr lang="tr-TR" dirty="0"/>
          </a:p>
          <a:p>
            <a:r>
              <a:rPr lang="tr-TR" dirty="0" smtClean="0"/>
              <a:t>DB_PASSWORD=</a:t>
            </a:r>
            <a:r>
              <a:rPr lang="tr-TR" dirty="0" err="1" smtClean="0"/>
              <a:t>secret</a:t>
            </a:r>
            <a:endParaRPr lang="tr-TR" dirty="0" smtClean="0"/>
          </a:p>
          <a:p>
            <a:r>
              <a:rPr lang="tr-TR" dirty="0" smtClean="0"/>
              <a:t>…</a:t>
            </a:r>
          </a:p>
          <a:p>
            <a:r>
              <a:rPr lang="tr-TR" dirty="0" smtClean="0"/>
              <a:t>…</a:t>
            </a:r>
          </a:p>
        </p:txBody>
      </p:sp>
      <p:cxnSp>
        <p:nvCxnSpPr>
          <p:cNvPr id="8" name="Düz Ok Bağlayıcısı 7"/>
          <p:cNvCxnSpPr/>
          <p:nvPr/>
        </p:nvCxnSpPr>
        <p:spPr>
          <a:xfrm flipV="1">
            <a:off x="2414726" y="4656338"/>
            <a:ext cx="5095783" cy="6525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kdörtgen 9"/>
          <p:cNvSpPr/>
          <p:nvPr/>
        </p:nvSpPr>
        <p:spPr>
          <a:xfrm>
            <a:off x="520693" y="1483170"/>
            <a:ext cx="9248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Consolas" panose="020B0609020204030204" pitchFamily="49" charset="0"/>
              </a:rPr>
              <a:t>#git </a:t>
            </a:r>
            <a:r>
              <a:rPr lang="tr-TR" sz="2400" dirty="0" err="1">
                <a:latin typeface="Consolas" panose="020B0609020204030204" pitchFamily="49" charset="0"/>
              </a:rPr>
              <a:t>clone</a:t>
            </a:r>
            <a:r>
              <a:rPr lang="tr-TR" sz="2400" dirty="0">
                <a:latin typeface="Consolas" panose="020B0609020204030204" pitchFamily="49" charset="0"/>
              </a:rPr>
              <a:t> https://github.com/smcn/Xconnect.git .</a:t>
            </a:r>
          </a:p>
        </p:txBody>
      </p:sp>
    </p:spTree>
    <p:extLst>
      <p:ext uri="{BB962C8B-B14F-4D97-AF65-F5344CB8AC3E}">
        <p14:creationId xmlns:p14="http://schemas.microsoft.com/office/powerpoint/2010/main" val="24506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538997"/>
            <a:ext cx="37544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https</a:t>
            </a:r>
            <a:r>
              <a:rPr lang="tr-TR" sz="2400" dirty="0" smtClean="0"/>
              <a:t>://site-adi/app/</a:t>
            </a:r>
          </a:p>
          <a:p>
            <a:endParaRPr lang="tr-TR" sz="2400" dirty="0" smtClean="0"/>
          </a:p>
          <a:p>
            <a:r>
              <a:rPr lang="tr-TR" sz="2400" dirty="0" smtClean="0"/>
              <a:t>#cd ../</a:t>
            </a:r>
            <a:r>
              <a:rPr lang="tr-TR" sz="2400" dirty="0" err="1" smtClean="0"/>
              <a:t>app</a:t>
            </a:r>
            <a:endParaRPr lang="tr-TR" sz="2400" dirty="0" smtClean="0"/>
          </a:p>
          <a:p>
            <a:r>
              <a:rPr lang="tr-TR" sz="2400" dirty="0"/>
              <a:t>#</a:t>
            </a:r>
            <a:r>
              <a:rPr lang="tr-TR" sz="2400" dirty="0" err="1" smtClean="0"/>
              <a:t>nano</a:t>
            </a:r>
            <a:r>
              <a:rPr lang="tr-TR" sz="2400" dirty="0" smtClean="0"/>
              <a:t> app.js</a:t>
            </a:r>
            <a:endParaRPr lang="tr-TR" sz="2400" dirty="0"/>
          </a:p>
          <a:p>
            <a:endParaRPr lang="tr-TR" sz="2400" dirty="0" smtClean="0"/>
          </a:p>
          <a:p>
            <a:endParaRPr lang="tr-TR" sz="2400" dirty="0" smtClean="0"/>
          </a:p>
        </p:txBody>
      </p:sp>
      <p:sp>
        <p:nvSpPr>
          <p:cNvPr id="9" name="Dikdörtgen 8"/>
          <p:cNvSpPr/>
          <p:nvPr/>
        </p:nvSpPr>
        <p:spPr>
          <a:xfrm>
            <a:off x="586740" y="533403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Kurulum</a:t>
            </a:r>
            <a:endParaRPr lang="tr-TR" sz="2800" dirty="0">
              <a:latin typeface="Consolas" panose="020B0609020204030204" pitchFamily="49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434389" y="3194767"/>
            <a:ext cx="5199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smtClean="0"/>
              <a:t>…</a:t>
            </a:r>
          </a:p>
          <a:p>
            <a:r>
              <a:rPr lang="tr-TR" dirty="0" smtClean="0"/>
              <a:t>…</a:t>
            </a:r>
            <a:endParaRPr lang="tr-TR" dirty="0"/>
          </a:p>
          <a:p>
            <a:r>
              <a:rPr lang="tr-TR" dirty="0"/>
              <a:t>$</a:t>
            </a:r>
            <a:r>
              <a:rPr lang="tr-TR" dirty="0" err="1"/>
              <a:t>rootScope.serviceBaseURL</a:t>
            </a:r>
            <a:r>
              <a:rPr lang="tr-TR" dirty="0"/>
              <a:t> = "https</a:t>
            </a:r>
            <a:r>
              <a:rPr lang="tr-TR" dirty="0" smtClean="0"/>
              <a:t>://site-adi/api/";</a:t>
            </a:r>
          </a:p>
          <a:p>
            <a:r>
              <a:rPr lang="tr-TR" dirty="0" smtClean="0"/>
              <a:t>…</a:t>
            </a:r>
          </a:p>
          <a:p>
            <a:r>
              <a:rPr lang="tr-TR" dirty="0" smtClean="0"/>
              <a:t>…</a:t>
            </a:r>
          </a:p>
        </p:txBody>
      </p:sp>
      <p:cxnSp>
        <p:nvCxnSpPr>
          <p:cNvPr id="8" name="Düz Ok Bağlayıcısı 7"/>
          <p:cNvCxnSpPr/>
          <p:nvPr/>
        </p:nvCxnSpPr>
        <p:spPr>
          <a:xfrm>
            <a:off x="2388093" y="2895618"/>
            <a:ext cx="2965445" cy="11058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586740" y="533403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İstek Örnekleri</a:t>
            </a:r>
            <a:endParaRPr lang="tr-TR" sz="2800" dirty="0"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80946" y="1967493"/>
            <a:ext cx="89241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function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getJWTToken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</a:t>
            </a:r>
            <a:r>
              <a:rPr lang="en-US" sz="1000" dirty="0" smtClean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response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client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request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'POST'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baseApiURL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'login'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</a:t>
            </a:r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en-US" sz="10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form_params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'email'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email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'password'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password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verify</a:t>
            </a:r>
            <a:r>
              <a:rPr lang="tr-TR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 smtClean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false</a:t>
            </a:r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tr-TR" sz="1000" dirty="0" smtClean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</a:t>
            </a:r>
            <a:r>
              <a:rPr lang="en-US" sz="1000" dirty="0" smtClean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token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json_decode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$response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getBody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true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token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isset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$token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'token'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])?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$token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'token'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]: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664540" y="1487510"/>
            <a:ext cx="3721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GuzzleHttp</a:t>
            </a:r>
            <a:r>
              <a:rPr lang="tr-TR" dirty="0"/>
              <a:t> </a:t>
            </a:r>
            <a:r>
              <a:rPr lang="tr-TR" dirty="0" smtClean="0"/>
              <a:t>POST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586740" y="3137044"/>
            <a:ext cx="3721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GuzzleHttp</a:t>
            </a:r>
            <a:r>
              <a:rPr lang="tr-TR" dirty="0"/>
              <a:t> </a:t>
            </a:r>
            <a:r>
              <a:rPr lang="tr-TR" dirty="0" smtClean="0"/>
              <a:t>GET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648909" y="3567931"/>
            <a:ext cx="8676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function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apiClient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	</a:t>
            </a: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en-US" sz="1000" dirty="0" smtClean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response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client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request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'GET'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serviceBaseURL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apiURL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</a:t>
            </a:r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'headers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'Authorization'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'Bearer 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token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],</a:t>
            </a:r>
            <a:r>
              <a:rPr lang="tr-TR" sz="1000" dirty="0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 smtClean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verify</a:t>
            </a:r>
            <a:r>
              <a:rPr lang="tr-TR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 smtClean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false</a:t>
            </a:r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json_decode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$response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getBody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true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586740" y="4583594"/>
            <a:ext cx="3721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GuzzleHttp</a:t>
            </a:r>
            <a:r>
              <a:rPr lang="tr-TR" dirty="0"/>
              <a:t> </a:t>
            </a:r>
            <a:r>
              <a:rPr lang="tr-TR" dirty="0" smtClean="0"/>
              <a:t>Test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648909" y="4952926"/>
            <a:ext cx="91908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function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apiTest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tr-TR" sz="1000" dirty="0" smtClean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response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this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apiClient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();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b="1" dirty="0" smtClean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!</a:t>
            </a:r>
            <a:r>
              <a:rPr lang="en-US" sz="10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empty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$response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'status'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])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&amp;&amp;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in_array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$response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'status'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],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$this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errorMgs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this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getJWTToken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();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response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this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tr-TR" sz="10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apiClient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();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}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b="1" dirty="0" smtClean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</a:t>
            </a:r>
            <a:r>
              <a:rPr lang="tr-TR" sz="1000" b="1" dirty="0" err="1" smtClean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return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response</a:t>
            </a:r>
            <a:r>
              <a:rPr lang="tr-TR" sz="1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2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586740" y="533403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İstek Örnekleri</a:t>
            </a:r>
            <a:endParaRPr lang="tr-TR" sz="2800" dirty="0"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586740" y="1480149"/>
            <a:ext cx="3721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AngularJS</a:t>
            </a:r>
            <a:r>
              <a:rPr lang="tr-TR" dirty="0" smtClean="0"/>
              <a:t> POST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6034485" y="1525188"/>
            <a:ext cx="3721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GuzzleHttp</a:t>
            </a:r>
            <a:r>
              <a:rPr lang="tr-TR" dirty="0"/>
              <a:t> </a:t>
            </a:r>
            <a:r>
              <a:rPr lang="tr-TR" dirty="0" smtClean="0"/>
              <a:t>GET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6103815" y="2023243"/>
            <a:ext cx="59787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$http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method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'GET'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headers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authorization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Bearer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localStorage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getItem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content-type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application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accept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application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url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serviceBaseURL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success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errorMgs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indexOf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tr-TR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isAdmin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tr-TR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isAdmin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}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error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$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86740" y="2023243"/>
            <a:ext cx="532169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'email'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email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'password'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password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$http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method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'POST'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headers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content-type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application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accept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application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json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url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serviceBaseURL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myobject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success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isAdmin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localStorage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setItem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tr-TR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$</a:t>
            </a:r>
            <a:r>
              <a:rPr lang="tr-T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</a:t>
            </a:r>
            <a:r>
              <a:rPr lang="tr-TR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go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tr-TR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tr-TR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   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isAdmin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$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}).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error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scope</a:t>
            </a:r>
            <a:r>
              <a:rPr lang="tr-TR" sz="1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tr-TR" sz="10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tr-T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tr-TR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tr-TR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19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22249" y="2819137"/>
            <a:ext cx="37544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https://site-adi/test/</a:t>
            </a:r>
          </a:p>
          <a:p>
            <a:endParaRPr lang="tr-TR" sz="2400" dirty="0"/>
          </a:p>
          <a:p>
            <a:r>
              <a:rPr lang="tr-TR" sz="2400" dirty="0"/>
              <a:t>#cd ../test</a:t>
            </a:r>
          </a:p>
          <a:p>
            <a:r>
              <a:rPr lang="tr-TR" sz="2400" dirty="0"/>
              <a:t>#</a:t>
            </a:r>
            <a:r>
              <a:rPr lang="tr-TR" sz="2400" dirty="0" err="1"/>
              <a:t>composer</a:t>
            </a:r>
            <a:r>
              <a:rPr lang="tr-TR" sz="2400" dirty="0"/>
              <a:t> </a:t>
            </a:r>
            <a:r>
              <a:rPr lang="tr-TR" sz="2400" dirty="0" err="1"/>
              <a:t>install</a:t>
            </a:r>
            <a:endParaRPr lang="tr-TR" sz="2400" dirty="0"/>
          </a:p>
          <a:p>
            <a:r>
              <a:rPr lang="tr-TR" sz="2400" dirty="0"/>
              <a:t>#</a:t>
            </a:r>
            <a:r>
              <a:rPr lang="tr-TR" sz="2400" dirty="0" err="1"/>
              <a:t>nano</a:t>
            </a:r>
            <a:r>
              <a:rPr lang="tr-TR" sz="2400" dirty="0"/>
              <a:t> </a:t>
            </a:r>
            <a:r>
              <a:rPr lang="tr-TR" sz="2400" dirty="0" err="1" smtClean="0"/>
              <a:t>YOKSIS</a:t>
            </a:r>
            <a:r>
              <a:rPr lang="tr-TR" sz="2400" dirty="0" err="1" smtClean="0"/>
              <a:t>ozGecmis.php</a:t>
            </a:r>
            <a:endParaRPr lang="tr-TR" sz="2400" dirty="0"/>
          </a:p>
          <a:p>
            <a:endParaRPr lang="tr-TR" sz="2400" dirty="0" smtClean="0"/>
          </a:p>
          <a:p>
            <a:r>
              <a:rPr lang="tr-TR" sz="2400" dirty="0" smtClean="0"/>
              <a:t>#</a:t>
            </a:r>
            <a:r>
              <a:rPr lang="tr-TR" sz="2400" dirty="0" err="1"/>
              <a:t>php</a:t>
            </a:r>
            <a:r>
              <a:rPr lang="tr-TR" sz="2400" dirty="0"/>
              <a:t> </a:t>
            </a:r>
            <a:r>
              <a:rPr lang="tr-TR" sz="2400" dirty="0" err="1" smtClean="0"/>
              <a:t>YOKSIS</a:t>
            </a:r>
            <a:r>
              <a:rPr lang="tr-TR" sz="2400" dirty="0" err="1" smtClean="0"/>
              <a:t>ozGecmis.php</a:t>
            </a:r>
            <a:endParaRPr lang="tr-TR" sz="2400" dirty="0"/>
          </a:p>
          <a:p>
            <a:endParaRPr lang="tr-TR" sz="2400" dirty="0" smtClean="0"/>
          </a:p>
          <a:p>
            <a:endParaRPr lang="tr-TR" sz="2400" dirty="0" smtClean="0"/>
          </a:p>
        </p:txBody>
      </p:sp>
      <p:sp>
        <p:nvSpPr>
          <p:cNvPr id="9" name="Dikdörtgen 8"/>
          <p:cNvSpPr/>
          <p:nvPr/>
        </p:nvSpPr>
        <p:spPr>
          <a:xfrm>
            <a:off x="586740" y="533403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Test</a:t>
            </a:r>
            <a:endParaRPr lang="tr-TR" sz="2800" dirty="0">
              <a:latin typeface="Consolas" panose="020B0609020204030204" pitchFamily="49" charset="0"/>
            </a:endParaRPr>
          </a:p>
        </p:txBody>
      </p:sp>
      <p:cxnSp>
        <p:nvCxnSpPr>
          <p:cNvPr id="8" name="Düz Ok Bağlayıcısı 7"/>
          <p:cNvCxnSpPr/>
          <p:nvPr/>
        </p:nvCxnSpPr>
        <p:spPr>
          <a:xfrm flipV="1">
            <a:off x="4427867" y="4250298"/>
            <a:ext cx="1850583" cy="276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kdörtgen 10"/>
          <p:cNvSpPr/>
          <p:nvPr/>
        </p:nvSpPr>
        <p:spPr>
          <a:xfrm>
            <a:off x="6429371" y="2819137"/>
            <a:ext cx="5199391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smtClean="0"/>
              <a:t>…</a:t>
            </a:r>
          </a:p>
          <a:p>
            <a:r>
              <a:rPr lang="tr-TR" dirty="0" err="1" smtClean="0"/>
              <a:t>private</a:t>
            </a:r>
            <a:r>
              <a:rPr lang="tr-TR" dirty="0" smtClean="0"/>
              <a:t> $</a:t>
            </a:r>
            <a:r>
              <a:rPr lang="tr-TR" dirty="0" err="1"/>
              <a:t>serviceBaseURL</a:t>
            </a:r>
            <a:r>
              <a:rPr lang="tr-TR" dirty="0" smtClean="0"/>
              <a:t> </a:t>
            </a:r>
            <a:r>
              <a:rPr lang="tr-TR" dirty="0"/>
              <a:t>= 'https</a:t>
            </a:r>
            <a:r>
              <a:rPr lang="tr-TR" dirty="0" smtClean="0"/>
              <a:t>://site-adi/api/';</a:t>
            </a:r>
          </a:p>
          <a:p>
            <a:r>
              <a:rPr lang="tr-TR" dirty="0" smtClean="0"/>
              <a:t>…</a:t>
            </a:r>
          </a:p>
          <a:p>
            <a:r>
              <a:rPr lang="tr-TR" dirty="0"/>
              <a:t>$</a:t>
            </a:r>
            <a:r>
              <a:rPr lang="tr-TR" dirty="0" err="1"/>
              <a:t>bind</a:t>
            </a:r>
            <a:r>
              <a:rPr lang="tr-TR" dirty="0"/>
              <a:t> = </a:t>
            </a:r>
            <a:r>
              <a:rPr lang="tr-TR" dirty="0" err="1"/>
              <a:t>array</a:t>
            </a:r>
            <a:r>
              <a:rPr lang="tr-TR" dirty="0" smtClean="0"/>
              <a:t>('');	//</a:t>
            </a:r>
            <a:r>
              <a:rPr lang="tr-TR" dirty="0" err="1" smtClean="0"/>
              <a:t>TcKimlikNO</a:t>
            </a:r>
            <a:r>
              <a:rPr lang="tr-TR" dirty="0" smtClean="0"/>
              <a:t> </a:t>
            </a:r>
            <a:r>
              <a:rPr lang="tr-TR" dirty="0" err="1" smtClean="0"/>
              <a:t>lar</a:t>
            </a:r>
            <a:endParaRPr lang="tr-TR" dirty="0" smtClean="0"/>
          </a:p>
          <a:p>
            <a:r>
              <a:rPr lang="tr-TR" dirty="0" smtClean="0"/>
              <a:t>…</a:t>
            </a:r>
          </a:p>
          <a:p>
            <a:r>
              <a:rPr lang="tr-TR" dirty="0"/>
              <a:t>$</a:t>
            </a:r>
            <a:r>
              <a:rPr lang="tr-TR" dirty="0" err="1"/>
              <a:t>db_host</a:t>
            </a:r>
            <a:r>
              <a:rPr lang="tr-TR" dirty="0"/>
              <a:t> = '127.0.0.1';</a:t>
            </a:r>
          </a:p>
          <a:p>
            <a:r>
              <a:rPr lang="tr-TR" dirty="0"/>
              <a:t>$</a:t>
            </a:r>
            <a:r>
              <a:rPr lang="tr-TR" dirty="0" err="1"/>
              <a:t>db_database</a:t>
            </a:r>
            <a:r>
              <a:rPr lang="tr-TR" dirty="0"/>
              <a:t> = ''</a:t>
            </a:r>
            <a:r>
              <a:rPr lang="tr-TR" dirty="0" smtClean="0"/>
              <a:t>;</a:t>
            </a:r>
            <a:endParaRPr lang="tr-TR" dirty="0"/>
          </a:p>
          <a:p>
            <a:r>
              <a:rPr lang="tr-TR" dirty="0"/>
              <a:t>$</a:t>
            </a:r>
            <a:r>
              <a:rPr lang="tr-TR" dirty="0" err="1"/>
              <a:t>db_username</a:t>
            </a:r>
            <a:r>
              <a:rPr lang="tr-TR" dirty="0"/>
              <a:t> = ''</a:t>
            </a:r>
            <a:r>
              <a:rPr lang="tr-TR" dirty="0" smtClean="0"/>
              <a:t>;</a:t>
            </a:r>
            <a:endParaRPr lang="tr-TR" dirty="0"/>
          </a:p>
          <a:p>
            <a:r>
              <a:rPr lang="tr-TR" dirty="0"/>
              <a:t>$</a:t>
            </a:r>
            <a:r>
              <a:rPr lang="tr-TR" dirty="0" err="1"/>
              <a:t>db_password</a:t>
            </a:r>
            <a:r>
              <a:rPr lang="tr-TR" dirty="0"/>
              <a:t> = </a:t>
            </a:r>
            <a:r>
              <a:rPr lang="tr-TR" dirty="0" smtClean="0"/>
              <a:t>'';</a:t>
            </a:r>
          </a:p>
          <a:p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22249" y="1696291"/>
            <a:ext cx="105203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>
                <a:solidFill>
                  <a:prstClr val="black"/>
                </a:solidFill>
              </a:rPr>
              <a:t>Test </a:t>
            </a:r>
            <a:r>
              <a:rPr lang="tr-TR" sz="2400" dirty="0" err="1" smtClean="0">
                <a:solidFill>
                  <a:prstClr val="black"/>
                </a:solidFill>
              </a:rPr>
              <a:t>scriptinde</a:t>
            </a:r>
            <a:r>
              <a:rPr lang="tr-TR" sz="2400" dirty="0" smtClean="0">
                <a:solidFill>
                  <a:prstClr val="black"/>
                </a:solidFill>
              </a:rPr>
              <a:t>, </a:t>
            </a:r>
            <a:r>
              <a:rPr lang="tr-TR" sz="2400" dirty="0" err="1" smtClean="0">
                <a:solidFill>
                  <a:prstClr val="black"/>
                </a:solidFill>
              </a:rPr>
              <a:t>Yöksis</a:t>
            </a:r>
            <a:r>
              <a:rPr lang="tr-TR" sz="2400" dirty="0" smtClean="0">
                <a:solidFill>
                  <a:prstClr val="black"/>
                </a:solidFill>
              </a:rPr>
              <a:t> Özgeçmiş servislerinin tüm </a:t>
            </a:r>
            <a:r>
              <a:rPr lang="tr-TR" sz="2400" dirty="0" err="1" smtClean="0">
                <a:solidFill>
                  <a:prstClr val="black"/>
                </a:solidFill>
              </a:rPr>
              <a:t>metodları</a:t>
            </a:r>
            <a:r>
              <a:rPr lang="tr-TR" sz="2400" dirty="0" smtClean="0">
                <a:solidFill>
                  <a:prstClr val="black"/>
                </a:solidFill>
              </a:rPr>
              <a:t> verilen </a:t>
            </a:r>
            <a:r>
              <a:rPr lang="tr-TR" sz="2400" dirty="0" err="1" smtClean="0">
                <a:solidFill>
                  <a:prstClr val="black"/>
                </a:solidFill>
              </a:rPr>
              <a:t>TCKimlikNo</a:t>
            </a:r>
            <a:r>
              <a:rPr lang="tr-TR" sz="2400" dirty="0" smtClean="0">
                <a:solidFill>
                  <a:prstClr val="black"/>
                </a:solidFill>
              </a:rPr>
              <a:t> </a:t>
            </a:r>
            <a:r>
              <a:rPr lang="tr-TR" sz="2400" dirty="0" err="1" smtClean="0">
                <a:solidFill>
                  <a:prstClr val="black"/>
                </a:solidFill>
              </a:rPr>
              <a:t>ları</a:t>
            </a:r>
            <a:r>
              <a:rPr lang="tr-TR" sz="2400" dirty="0" smtClean="0">
                <a:solidFill>
                  <a:prstClr val="black"/>
                </a:solidFill>
              </a:rPr>
              <a:t> </a:t>
            </a:r>
          </a:p>
          <a:p>
            <a:r>
              <a:rPr lang="tr-TR" sz="2400" dirty="0" smtClean="0">
                <a:solidFill>
                  <a:prstClr val="black"/>
                </a:solidFill>
              </a:rPr>
              <a:t>için çalıştırılmakta, gelen sonuçlara göre tablolar oluşturulmakta…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01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723899" y="4958366"/>
            <a:ext cx="1110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github.com/smcn/Xconnect/</a:t>
            </a:r>
            <a:endParaRPr lang="tr-TR" sz="2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0580" y="5420031"/>
            <a:ext cx="1088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Öğr</a:t>
            </a:r>
            <a:r>
              <a:rPr lang="tr-TR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Gör. İsmail CAN  -  can@omu.edu.tr</a:t>
            </a:r>
            <a:endParaRPr lang="tr-TR" sz="2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944880" y="2997229"/>
            <a:ext cx="10774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40080" y="445078"/>
            <a:ext cx="373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 smtClean="0">
                <a:latin typeface="Consolas" panose="020B0609020204030204" pitchFamily="49" charset="0"/>
              </a:rPr>
              <a:t>Proje Tanıtımı</a:t>
            </a:r>
            <a:endParaRPr lang="tr-TR" sz="3600" dirty="0"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441343"/>
            <a:ext cx="1119378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>
                <a:latin typeface="Consolas" panose="020B0609020204030204" pitchFamily="49" charset="0"/>
              </a:rPr>
              <a:t>Üniversiteler, çeşitli web servisleri(ÖSYM, KPS, YÖKSİS, </a:t>
            </a:r>
            <a:r>
              <a:rPr lang="tr-TR" sz="2200" dirty="0" smtClean="0">
                <a:latin typeface="Consolas" panose="020B0609020204030204" pitchFamily="49" charset="0"/>
              </a:rPr>
              <a:t>DETSİS </a:t>
            </a:r>
            <a:r>
              <a:rPr lang="tr-TR" sz="2200" dirty="0">
                <a:latin typeface="Consolas" panose="020B0609020204030204" pitchFamily="49" charset="0"/>
              </a:rPr>
              <a:t>gibi) kullanmakta</a:t>
            </a:r>
            <a:r>
              <a:rPr lang="tr-TR" sz="2200" dirty="0" smtClean="0">
                <a:latin typeface="Consolas" panose="020B0609020204030204" pitchFamily="49" charset="0"/>
              </a:rPr>
              <a:t>,</a:t>
            </a:r>
          </a:p>
          <a:p>
            <a:endParaRPr lang="tr-TR" sz="2200" dirty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 smtClean="0">
                <a:latin typeface="Consolas" panose="020B0609020204030204" pitchFamily="49" charset="0"/>
              </a:rPr>
              <a:t>Fakat web servis hesaplarını </a:t>
            </a:r>
            <a:r>
              <a:rPr lang="tr-TR" sz="2200" dirty="0">
                <a:latin typeface="Consolas" panose="020B0609020204030204" pitchFamily="49" charset="0"/>
              </a:rPr>
              <a:t>çeşitli dış yazılımlarla(EBYS, OBS, HBYS, BAP gibi) istemeden paylaşmakta...</a:t>
            </a:r>
          </a:p>
        </p:txBody>
      </p:sp>
      <p:sp>
        <p:nvSpPr>
          <p:cNvPr id="8" name="Yuvarlatılmış Dikdörtgen 7"/>
          <p:cNvSpPr/>
          <p:nvPr/>
        </p:nvSpPr>
        <p:spPr>
          <a:xfrm>
            <a:off x="1371600" y="3694986"/>
            <a:ext cx="1584960" cy="40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EBYS</a:t>
            </a:r>
          </a:p>
        </p:txBody>
      </p:sp>
      <p:sp>
        <p:nvSpPr>
          <p:cNvPr id="11" name="Yuvarlatılmış Dikdörtgen 10"/>
          <p:cNvSpPr/>
          <p:nvPr/>
        </p:nvSpPr>
        <p:spPr>
          <a:xfrm>
            <a:off x="1371600" y="4205620"/>
            <a:ext cx="158496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OBS</a:t>
            </a:r>
          </a:p>
        </p:txBody>
      </p:sp>
      <p:sp>
        <p:nvSpPr>
          <p:cNvPr id="12" name="Akış Çizelgesi: Öteki İşlem 11"/>
          <p:cNvSpPr/>
          <p:nvPr/>
        </p:nvSpPr>
        <p:spPr>
          <a:xfrm>
            <a:off x="1371600" y="4677916"/>
            <a:ext cx="1584960" cy="3732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HBYS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1371600" y="5161595"/>
            <a:ext cx="158496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BAP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1003177" y="3401584"/>
            <a:ext cx="2281561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algn="ctr"/>
            <a:r>
              <a:rPr lang="tr-TR" dirty="0" smtClean="0"/>
              <a:t>Üniversite</a:t>
            </a:r>
            <a:endParaRPr lang="tr-TR" dirty="0"/>
          </a:p>
          <a:p>
            <a:pPr algn="ctr"/>
            <a:r>
              <a:rPr lang="tr-TR" dirty="0"/>
              <a:t>W</a:t>
            </a:r>
            <a:r>
              <a:rPr lang="tr-TR" dirty="0" smtClean="0"/>
              <a:t>eb Servis Hesapları </a:t>
            </a:r>
            <a:endParaRPr lang="tr-TR" dirty="0"/>
          </a:p>
        </p:txBody>
      </p:sp>
      <p:sp>
        <p:nvSpPr>
          <p:cNvPr id="17" name="Yuvarlatılmış Dikdörtgen 16"/>
          <p:cNvSpPr/>
          <p:nvPr/>
        </p:nvSpPr>
        <p:spPr>
          <a:xfrm>
            <a:off x="4882718" y="3694986"/>
            <a:ext cx="1482571" cy="40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ÖSYM</a:t>
            </a:r>
          </a:p>
        </p:txBody>
      </p:sp>
      <p:sp>
        <p:nvSpPr>
          <p:cNvPr id="18" name="Akış Çizelgesi: Öteki İşlem 17"/>
          <p:cNvSpPr/>
          <p:nvPr/>
        </p:nvSpPr>
        <p:spPr>
          <a:xfrm>
            <a:off x="4882718" y="4205620"/>
            <a:ext cx="1473694" cy="3617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KPS</a:t>
            </a:r>
          </a:p>
        </p:txBody>
      </p:sp>
      <p:sp>
        <p:nvSpPr>
          <p:cNvPr id="19" name="Akış Çizelgesi: Öteki İşlem 18"/>
          <p:cNvSpPr/>
          <p:nvPr/>
        </p:nvSpPr>
        <p:spPr>
          <a:xfrm>
            <a:off x="4882718" y="4678532"/>
            <a:ext cx="1482571" cy="3726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YÖKSİS</a:t>
            </a:r>
          </a:p>
        </p:txBody>
      </p:sp>
      <p:sp>
        <p:nvSpPr>
          <p:cNvPr id="20" name="Yuvarlatılmış Dikdörtgen 19"/>
          <p:cNvSpPr/>
          <p:nvPr/>
        </p:nvSpPr>
        <p:spPr>
          <a:xfrm>
            <a:off x="4900474" y="5161596"/>
            <a:ext cx="1464815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DETSİS</a:t>
            </a:r>
          </a:p>
        </p:txBody>
      </p:sp>
      <p:cxnSp>
        <p:nvCxnSpPr>
          <p:cNvPr id="24" name="Düz Ok Bağlayıcısı 23"/>
          <p:cNvCxnSpPr/>
          <p:nvPr/>
        </p:nvCxnSpPr>
        <p:spPr>
          <a:xfrm>
            <a:off x="3062796" y="3896916"/>
            <a:ext cx="1819922" cy="1447559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/>
          <p:nvPr/>
        </p:nvCxnSpPr>
        <p:spPr>
          <a:xfrm>
            <a:off x="3062796" y="4386502"/>
            <a:ext cx="17489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/>
          <p:nvPr/>
        </p:nvCxnSpPr>
        <p:spPr>
          <a:xfrm>
            <a:off x="3062796" y="4386502"/>
            <a:ext cx="1748901" cy="49630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/>
          <p:cNvCxnSpPr/>
          <p:nvPr/>
        </p:nvCxnSpPr>
        <p:spPr>
          <a:xfrm flipV="1">
            <a:off x="2991775" y="4396996"/>
            <a:ext cx="1819922" cy="46753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/>
          <p:nvPr/>
        </p:nvCxnSpPr>
        <p:spPr>
          <a:xfrm flipV="1">
            <a:off x="2992070" y="4875024"/>
            <a:ext cx="1855137" cy="4616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/>
          <p:cNvCxnSpPr/>
          <p:nvPr/>
        </p:nvCxnSpPr>
        <p:spPr>
          <a:xfrm flipV="1">
            <a:off x="3094017" y="3886423"/>
            <a:ext cx="1717680" cy="50007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40080" y="445078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 smtClean="0">
                <a:latin typeface="Consolas" panose="020B0609020204030204" pitchFamily="49" charset="0"/>
              </a:rPr>
              <a:t>Projede</a:t>
            </a:r>
            <a:endParaRPr lang="tr-TR" sz="3600" dirty="0"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441343"/>
            <a:ext cx="111937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>
                <a:latin typeface="Consolas" panose="020B0609020204030204" pitchFamily="49" charset="0"/>
              </a:rPr>
              <a:t>Üniversitelerde </a:t>
            </a:r>
            <a:r>
              <a:rPr lang="tr-TR" sz="2200" dirty="0" smtClean="0">
                <a:latin typeface="Consolas" panose="020B0609020204030204" pitchFamily="49" charset="0"/>
              </a:rPr>
              <a:t>kullanılan SOAP servisleri </a:t>
            </a:r>
            <a:r>
              <a:rPr lang="tr-TR" sz="2200" dirty="0" err="1">
                <a:latin typeface="Consolas" panose="020B0609020204030204" pitchFamily="49" charset="0"/>
              </a:rPr>
              <a:t>RESTful</a:t>
            </a:r>
            <a:r>
              <a:rPr lang="tr-TR" sz="2200" dirty="0">
                <a:latin typeface="Consolas" panose="020B0609020204030204" pitchFamily="49" charset="0"/>
              </a:rPr>
              <a:t> yapıya </a:t>
            </a:r>
            <a:r>
              <a:rPr lang="tr-TR" sz="2200" dirty="0" smtClean="0">
                <a:latin typeface="Consolas" panose="020B0609020204030204" pitchFamily="49" charset="0"/>
              </a:rPr>
              <a:t>döndürüldü,</a:t>
            </a:r>
            <a:endParaRPr lang="tr-TR" sz="2200" dirty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>
                <a:latin typeface="Consolas" panose="020B0609020204030204" pitchFamily="49" charset="0"/>
              </a:rPr>
              <a:t>JWT ile </a:t>
            </a:r>
            <a:r>
              <a:rPr lang="tr-TR" sz="2200" dirty="0" err="1">
                <a:latin typeface="Consolas" panose="020B0609020204030204" pitchFamily="49" charset="0"/>
              </a:rPr>
              <a:t>kulanıcı</a:t>
            </a:r>
            <a:r>
              <a:rPr lang="tr-TR" sz="2200" dirty="0">
                <a:latin typeface="Consolas" panose="020B0609020204030204" pitchFamily="49" charset="0"/>
              </a:rPr>
              <a:t> ve rol </a:t>
            </a:r>
            <a:r>
              <a:rPr lang="tr-TR" sz="2200" dirty="0" smtClean="0">
                <a:latin typeface="Consolas" panose="020B0609020204030204" pitchFamily="49" charset="0"/>
              </a:rPr>
              <a:t>doğrulaması, </a:t>
            </a:r>
            <a:endParaRPr lang="tr-TR" sz="2200" dirty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 smtClean="0">
                <a:latin typeface="Consolas" panose="020B0609020204030204" pitchFamily="49" charset="0"/>
              </a:rPr>
              <a:t>Kullanıcı ve Servis </a:t>
            </a:r>
            <a:r>
              <a:rPr lang="tr-TR" sz="2200" dirty="0">
                <a:latin typeface="Consolas" panose="020B0609020204030204" pitchFamily="49" charset="0"/>
              </a:rPr>
              <a:t>yönetimi, istek sayılarını raporlayan </a:t>
            </a:r>
            <a:r>
              <a:rPr lang="tr-TR" sz="2200" dirty="0" err="1">
                <a:latin typeface="Consolas" panose="020B0609020204030204" pitchFamily="49" charset="0"/>
              </a:rPr>
              <a:t>admin</a:t>
            </a:r>
            <a:r>
              <a:rPr lang="tr-TR" sz="2200" dirty="0">
                <a:latin typeface="Consolas" panose="020B0609020204030204" pitchFamily="49" charset="0"/>
              </a:rPr>
              <a:t> </a:t>
            </a:r>
            <a:r>
              <a:rPr lang="tr-TR" sz="2200" dirty="0" err="1">
                <a:latin typeface="Consolas" panose="020B0609020204030204" pitchFamily="49" charset="0"/>
              </a:rPr>
              <a:t>arayüzü</a:t>
            </a:r>
            <a:r>
              <a:rPr lang="tr-TR" sz="2200" dirty="0">
                <a:latin typeface="Consolas" panose="020B0609020204030204" pitchFamily="49" charset="0"/>
              </a:rPr>
              <a:t> </a:t>
            </a:r>
            <a:r>
              <a:rPr lang="tr-TR" sz="2200" dirty="0" smtClean="0">
                <a:latin typeface="Consolas" panose="020B0609020204030204" pitchFamily="49" charset="0"/>
              </a:rPr>
              <a:t>yapıldı </a:t>
            </a:r>
          </a:p>
        </p:txBody>
      </p:sp>
      <p:sp>
        <p:nvSpPr>
          <p:cNvPr id="8" name="Yuvarlatılmış Dikdörtgen 7"/>
          <p:cNvSpPr/>
          <p:nvPr/>
        </p:nvSpPr>
        <p:spPr>
          <a:xfrm>
            <a:off x="1371600" y="3694986"/>
            <a:ext cx="1584960" cy="40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EBYS</a:t>
            </a:r>
          </a:p>
        </p:txBody>
      </p:sp>
      <p:sp>
        <p:nvSpPr>
          <p:cNvPr id="11" name="Yuvarlatılmış Dikdörtgen 10"/>
          <p:cNvSpPr/>
          <p:nvPr/>
        </p:nvSpPr>
        <p:spPr>
          <a:xfrm>
            <a:off x="1371600" y="4205620"/>
            <a:ext cx="158496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OBS</a:t>
            </a:r>
          </a:p>
        </p:txBody>
      </p:sp>
      <p:sp>
        <p:nvSpPr>
          <p:cNvPr id="12" name="Akış Çizelgesi: Öteki İşlem 11"/>
          <p:cNvSpPr/>
          <p:nvPr/>
        </p:nvSpPr>
        <p:spPr>
          <a:xfrm>
            <a:off x="1371600" y="4677916"/>
            <a:ext cx="1584960" cy="3732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HBYS</a:t>
            </a:r>
          </a:p>
        </p:txBody>
      </p:sp>
      <p:sp>
        <p:nvSpPr>
          <p:cNvPr id="13" name="Yuvarlatılmış Dikdörtgen 12"/>
          <p:cNvSpPr/>
          <p:nvPr/>
        </p:nvSpPr>
        <p:spPr>
          <a:xfrm>
            <a:off x="1371600" y="5161595"/>
            <a:ext cx="158496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BAP</a:t>
            </a:r>
          </a:p>
        </p:txBody>
      </p:sp>
      <p:sp>
        <p:nvSpPr>
          <p:cNvPr id="17" name="Yuvarlatılmış Dikdörtgen 16"/>
          <p:cNvSpPr/>
          <p:nvPr/>
        </p:nvSpPr>
        <p:spPr>
          <a:xfrm>
            <a:off x="8770915" y="3651181"/>
            <a:ext cx="1482571" cy="40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ÖSYM</a:t>
            </a:r>
          </a:p>
        </p:txBody>
      </p:sp>
      <p:sp>
        <p:nvSpPr>
          <p:cNvPr id="18" name="Akış Çizelgesi: Öteki İşlem 17"/>
          <p:cNvSpPr/>
          <p:nvPr/>
        </p:nvSpPr>
        <p:spPr>
          <a:xfrm>
            <a:off x="8770915" y="4152233"/>
            <a:ext cx="1473694" cy="3617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KPS</a:t>
            </a:r>
          </a:p>
        </p:txBody>
      </p:sp>
      <p:sp>
        <p:nvSpPr>
          <p:cNvPr id="19" name="Akış Çizelgesi: Öteki İşlem 18"/>
          <p:cNvSpPr/>
          <p:nvPr/>
        </p:nvSpPr>
        <p:spPr>
          <a:xfrm>
            <a:off x="8762037" y="4638274"/>
            <a:ext cx="1482571" cy="3726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YÖKSİS</a:t>
            </a:r>
          </a:p>
        </p:txBody>
      </p:sp>
      <p:sp>
        <p:nvSpPr>
          <p:cNvPr id="20" name="Yuvarlatılmış Dikdörtgen 19"/>
          <p:cNvSpPr/>
          <p:nvPr/>
        </p:nvSpPr>
        <p:spPr>
          <a:xfrm>
            <a:off x="8762037" y="5135164"/>
            <a:ext cx="1464815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DETSİS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4718518" y="3698217"/>
            <a:ext cx="2281561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Üniversite</a:t>
            </a:r>
            <a:endParaRPr lang="tr-TR" dirty="0"/>
          </a:p>
          <a:p>
            <a:pPr algn="ctr"/>
            <a:r>
              <a:rPr lang="tr-TR" dirty="0" smtClean="0"/>
              <a:t>Web Servis Hesapları </a:t>
            </a:r>
            <a:endParaRPr lang="tr-TR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4909480" y="3869061"/>
            <a:ext cx="1899636" cy="96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Üniversite </a:t>
            </a:r>
          </a:p>
          <a:p>
            <a:pPr algn="ctr"/>
            <a:r>
              <a:rPr lang="tr-TR" dirty="0" err="1" smtClean="0"/>
              <a:t>RESTful</a:t>
            </a:r>
            <a:r>
              <a:rPr lang="tr-TR" dirty="0" smtClean="0"/>
              <a:t> </a:t>
            </a:r>
            <a:r>
              <a:rPr lang="tr-TR" dirty="0"/>
              <a:t>Servisleri</a:t>
            </a:r>
          </a:p>
        </p:txBody>
      </p:sp>
      <p:cxnSp>
        <p:nvCxnSpPr>
          <p:cNvPr id="10" name="Düz Ok Bağlayıcısı 9"/>
          <p:cNvCxnSpPr/>
          <p:nvPr/>
        </p:nvCxnSpPr>
        <p:spPr>
          <a:xfrm>
            <a:off x="3081907" y="3961115"/>
            <a:ext cx="15201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/>
          <p:cNvCxnSpPr/>
          <p:nvPr/>
        </p:nvCxnSpPr>
        <p:spPr>
          <a:xfrm>
            <a:off x="3096252" y="4425373"/>
            <a:ext cx="15201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>
            <a:off x="3096251" y="4870304"/>
            <a:ext cx="15201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/>
          <p:nvPr/>
        </p:nvCxnSpPr>
        <p:spPr>
          <a:xfrm>
            <a:off x="3096252" y="5333972"/>
            <a:ext cx="15201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/>
          <p:nvPr/>
        </p:nvCxnSpPr>
        <p:spPr>
          <a:xfrm>
            <a:off x="7145949" y="3914935"/>
            <a:ext cx="15201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/>
          <p:nvPr/>
        </p:nvCxnSpPr>
        <p:spPr>
          <a:xfrm>
            <a:off x="7145948" y="4388500"/>
            <a:ext cx="15201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/>
          <p:cNvCxnSpPr/>
          <p:nvPr/>
        </p:nvCxnSpPr>
        <p:spPr>
          <a:xfrm>
            <a:off x="7145947" y="4824581"/>
            <a:ext cx="15201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/>
          <p:nvPr/>
        </p:nvCxnSpPr>
        <p:spPr>
          <a:xfrm>
            <a:off x="7145946" y="5314939"/>
            <a:ext cx="15201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3550811" y="361984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JWT</a:t>
            </a:r>
            <a:endParaRPr lang="tr-TR" dirty="0"/>
          </a:p>
        </p:txBody>
      </p:sp>
      <p:sp>
        <p:nvSpPr>
          <p:cNvPr id="38" name="Dikdörtgen 37"/>
          <p:cNvSpPr/>
          <p:nvPr/>
        </p:nvSpPr>
        <p:spPr>
          <a:xfrm>
            <a:off x="3550811" y="410874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JWT</a:t>
            </a:r>
            <a:endParaRPr lang="tr-TR" dirty="0"/>
          </a:p>
        </p:txBody>
      </p:sp>
      <p:sp>
        <p:nvSpPr>
          <p:cNvPr id="39" name="Dikdörtgen 38"/>
          <p:cNvSpPr/>
          <p:nvPr/>
        </p:nvSpPr>
        <p:spPr>
          <a:xfrm>
            <a:off x="3541124" y="456235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JWT</a:t>
            </a:r>
            <a:endParaRPr lang="tr-TR" dirty="0"/>
          </a:p>
        </p:txBody>
      </p:sp>
      <p:sp>
        <p:nvSpPr>
          <p:cNvPr id="40" name="Dikdörtgen 39"/>
          <p:cNvSpPr/>
          <p:nvPr/>
        </p:nvSpPr>
        <p:spPr>
          <a:xfrm>
            <a:off x="3541124" y="501532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JWT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96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40080" y="445078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 smtClean="0">
                <a:latin typeface="Consolas" panose="020B0609020204030204" pitchFamily="49" charset="0"/>
              </a:rPr>
              <a:t>Teknolojiler</a:t>
            </a:r>
            <a:endParaRPr lang="tr-TR" sz="3600" dirty="0"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441343"/>
            <a:ext cx="111937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 smtClean="0">
                <a:latin typeface="Consolas" panose="020B0609020204030204" pitchFamily="49" charset="0"/>
              </a:rPr>
              <a:t>/</a:t>
            </a:r>
            <a:r>
              <a:rPr lang="tr-TR" sz="2200" dirty="0" err="1" smtClean="0">
                <a:latin typeface="Consolas" panose="020B0609020204030204" pitchFamily="49" charset="0"/>
              </a:rPr>
              <a:t>api</a:t>
            </a:r>
            <a:endParaRPr lang="tr-TR" sz="2200" dirty="0" smtClean="0">
              <a:latin typeface="Consolas" panose="020B0609020204030204" pitchFamily="49" charset="0"/>
            </a:endParaRPr>
          </a:p>
          <a:p>
            <a:r>
              <a:rPr lang="tr-TR" sz="2200" dirty="0">
                <a:latin typeface="Consolas" panose="020B0609020204030204" pitchFamily="49" charset="0"/>
              </a:rPr>
              <a:t>	</a:t>
            </a:r>
            <a:r>
              <a:rPr lang="tr-TR" sz="2200" dirty="0" err="1" smtClean="0">
                <a:latin typeface="Consolas" panose="020B0609020204030204" pitchFamily="49" charset="0"/>
              </a:rPr>
              <a:t>RESTful</a:t>
            </a:r>
            <a:r>
              <a:rPr lang="tr-TR" sz="2200" dirty="0" smtClean="0">
                <a:latin typeface="Consolas" panose="020B0609020204030204" pitchFamily="49" charset="0"/>
              </a:rPr>
              <a:t> </a:t>
            </a:r>
            <a:r>
              <a:rPr lang="tr-TR" sz="2200" dirty="0">
                <a:latin typeface="Consolas" panose="020B0609020204030204" pitchFamily="49" charset="0"/>
              </a:rPr>
              <a:t>Servisleri </a:t>
            </a:r>
            <a:endParaRPr lang="tr-TR" sz="2200" dirty="0" smtClean="0">
              <a:latin typeface="Consolas" panose="020B0609020204030204" pitchFamily="49" charset="0"/>
            </a:endParaRPr>
          </a:p>
          <a:p>
            <a:r>
              <a:rPr lang="tr-TR" sz="2200" dirty="0">
                <a:latin typeface="Consolas" panose="020B0609020204030204" pitchFamily="49" charset="0"/>
              </a:rPr>
              <a:t>	</a:t>
            </a:r>
            <a:r>
              <a:rPr lang="tr-TR" sz="2200" dirty="0" smtClean="0">
                <a:latin typeface="Consolas" panose="020B0609020204030204" pitchFamily="49" charset="0"/>
                <a:hlinkClick r:id="rId3"/>
              </a:rPr>
              <a:t>PHP</a:t>
            </a:r>
            <a:r>
              <a:rPr lang="tr-TR" sz="2200" dirty="0" smtClean="0">
                <a:latin typeface="Consolas" panose="020B0609020204030204" pitchFamily="49" charset="0"/>
              </a:rPr>
              <a:t> 7.2</a:t>
            </a:r>
          </a:p>
          <a:p>
            <a:r>
              <a:rPr lang="tr-TR" sz="2200" dirty="0">
                <a:latin typeface="Consolas" panose="020B0609020204030204" pitchFamily="49" charset="0"/>
              </a:rPr>
              <a:t>	</a:t>
            </a:r>
            <a:r>
              <a:rPr lang="tr-TR" sz="2200" dirty="0" err="1" smtClean="0">
                <a:latin typeface="Consolas" panose="020B0609020204030204" pitchFamily="49" charset="0"/>
                <a:hlinkClick r:id="rId4"/>
              </a:rPr>
              <a:t>Laravel</a:t>
            </a:r>
            <a:r>
              <a:rPr lang="tr-TR" sz="2200" dirty="0" smtClean="0">
                <a:latin typeface="Consolas" panose="020B0609020204030204" pitchFamily="49" charset="0"/>
              </a:rPr>
              <a:t> 5.8</a:t>
            </a:r>
          </a:p>
          <a:p>
            <a:r>
              <a:rPr lang="tr-TR" sz="2200" dirty="0">
                <a:latin typeface="Consolas" panose="020B0609020204030204" pitchFamily="49" charset="0"/>
              </a:rPr>
              <a:t>	</a:t>
            </a:r>
            <a:r>
              <a:rPr lang="tr-TR" sz="2200" dirty="0" err="1" smtClean="0">
                <a:latin typeface="Consolas" panose="020B0609020204030204" pitchFamily="49" charset="0"/>
                <a:hlinkClick r:id="rId5"/>
              </a:rPr>
              <a:t>tymon</a:t>
            </a:r>
            <a:r>
              <a:rPr lang="tr-TR" sz="2200" dirty="0" smtClean="0">
                <a:latin typeface="Consolas" panose="020B0609020204030204" pitchFamily="49" charset="0"/>
                <a:hlinkClick r:id="rId5"/>
              </a:rPr>
              <a:t>/</a:t>
            </a:r>
            <a:r>
              <a:rPr lang="tr-TR" sz="2200" dirty="0" err="1" smtClean="0">
                <a:latin typeface="Consolas" panose="020B0609020204030204" pitchFamily="49" charset="0"/>
                <a:hlinkClick r:id="rId5"/>
              </a:rPr>
              <a:t>jwt-auth</a:t>
            </a:r>
            <a:endParaRPr lang="tr-TR" sz="2200" dirty="0" smtClean="0">
              <a:latin typeface="Consolas" panose="020B0609020204030204" pitchFamily="49" charset="0"/>
            </a:endParaRPr>
          </a:p>
          <a:p>
            <a:r>
              <a:rPr lang="tr-TR" sz="2200" dirty="0" smtClean="0">
                <a:latin typeface="Consolas" panose="020B0609020204030204" pitchFamily="49" charset="0"/>
              </a:rPr>
              <a:t>		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200" dirty="0" smtClean="0">
                <a:latin typeface="Consolas" panose="020B0609020204030204" pitchFamily="49" charset="0"/>
              </a:rPr>
              <a:t>/</a:t>
            </a:r>
            <a:r>
              <a:rPr lang="tr-TR" sz="2200" dirty="0" err="1" smtClean="0">
                <a:latin typeface="Consolas" panose="020B0609020204030204" pitchFamily="49" charset="0"/>
              </a:rPr>
              <a:t>app</a:t>
            </a:r>
            <a:r>
              <a:rPr lang="tr-TR" sz="22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tr-TR" sz="2200" dirty="0">
                <a:latin typeface="Consolas" panose="020B0609020204030204" pitchFamily="49" charset="0"/>
              </a:rPr>
              <a:t>	</a:t>
            </a:r>
            <a:r>
              <a:rPr lang="tr-TR" sz="2200" dirty="0" err="1">
                <a:latin typeface="Consolas" panose="020B0609020204030204" pitchFamily="49" charset="0"/>
              </a:rPr>
              <a:t>Admin</a:t>
            </a:r>
            <a:r>
              <a:rPr lang="tr-TR" sz="2200" dirty="0">
                <a:latin typeface="Consolas" panose="020B0609020204030204" pitchFamily="49" charset="0"/>
              </a:rPr>
              <a:t> </a:t>
            </a:r>
            <a:r>
              <a:rPr lang="tr-TR" sz="2200" dirty="0" err="1" smtClean="0">
                <a:latin typeface="Consolas" panose="020B0609020204030204" pitchFamily="49" charset="0"/>
              </a:rPr>
              <a:t>Arayüzü</a:t>
            </a:r>
            <a:endParaRPr lang="tr-TR" sz="2200" dirty="0">
              <a:latin typeface="Consolas" panose="020B0609020204030204" pitchFamily="49" charset="0"/>
            </a:endParaRPr>
          </a:p>
          <a:p>
            <a:r>
              <a:rPr lang="tr-TR" sz="2200" dirty="0" smtClean="0">
                <a:latin typeface="Consolas" panose="020B0609020204030204" pitchFamily="49" charset="0"/>
              </a:rPr>
              <a:t>	</a:t>
            </a:r>
            <a:r>
              <a:rPr lang="tr-TR" sz="2200" dirty="0" err="1" smtClean="0">
                <a:latin typeface="Consolas" panose="020B0609020204030204" pitchFamily="49" charset="0"/>
                <a:hlinkClick r:id="rId6"/>
              </a:rPr>
              <a:t>AngularJS</a:t>
            </a:r>
            <a:r>
              <a:rPr lang="tr-TR" sz="2200" dirty="0" smtClean="0">
                <a:latin typeface="Consolas" panose="020B0609020204030204" pitchFamily="49" charset="0"/>
              </a:rPr>
              <a:t> 2 </a:t>
            </a:r>
          </a:p>
          <a:p>
            <a:r>
              <a:rPr lang="tr-TR" sz="2200" dirty="0">
                <a:latin typeface="Consolas" panose="020B0609020204030204" pitchFamily="49" charset="0"/>
              </a:rPr>
              <a:t>	</a:t>
            </a:r>
            <a:endParaRPr lang="tr-TR" sz="2200" dirty="0" smtClean="0">
              <a:latin typeface="Consolas" panose="020B0609020204030204" pitchFamily="49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tr-TR" sz="2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/test</a:t>
            </a:r>
          </a:p>
          <a:p>
            <a:pPr lvl="0"/>
            <a:r>
              <a:rPr lang="tr-TR" sz="2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tr-TR" sz="2200" dirty="0" smtClean="0">
                <a:solidFill>
                  <a:prstClr val="black"/>
                </a:solidFill>
                <a:latin typeface="Consolas" panose="020B0609020204030204" pitchFamily="49" charset="0"/>
                <a:hlinkClick r:id="rId3"/>
              </a:rPr>
              <a:t>PHP</a:t>
            </a:r>
            <a:r>
              <a:rPr lang="tr-TR" sz="2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7.2</a:t>
            </a:r>
          </a:p>
          <a:p>
            <a:pPr lvl="0"/>
            <a:r>
              <a:rPr lang="tr-TR" sz="2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tr-TR" sz="2200" dirty="0" err="1" smtClean="0">
                <a:solidFill>
                  <a:prstClr val="black"/>
                </a:solidFill>
                <a:latin typeface="Consolas" panose="020B0609020204030204" pitchFamily="49" charset="0"/>
                <a:hlinkClick r:id="rId7"/>
              </a:rPr>
              <a:t>guzzlehttp</a:t>
            </a:r>
            <a:r>
              <a:rPr lang="tr-TR" sz="2200" dirty="0" smtClean="0">
                <a:solidFill>
                  <a:prstClr val="black"/>
                </a:solidFill>
                <a:latin typeface="Consolas" panose="020B0609020204030204" pitchFamily="49" charset="0"/>
                <a:hlinkClick r:id="rId7"/>
              </a:rPr>
              <a:t>/</a:t>
            </a:r>
            <a:r>
              <a:rPr lang="tr-TR" sz="2200" dirty="0" err="1" smtClean="0">
                <a:solidFill>
                  <a:prstClr val="black"/>
                </a:solidFill>
                <a:latin typeface="Consolas" panose="020B0609020204030204" pitchFamily="49" charset="0"/>
                <a:hlinkClick r:id="rId7"/>
              </a:rPr>
              <a:t>guzzle</a:t>
            </a:r>
            <a:endParaRPr lang="tr-TR" sz="2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22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tr-TR" sz="2200" dirty="0" err="1">
                <a:solidFill>
                  <a:prstClr val="black"/>
                </a:solidFill>
                <a:latin typeface="Consolas" panose="020B0609020204030204" pitchFamily="49" charset="0"/>
                <a:hlinkClick r:id="rId8"/>
              </a:rPr>
              <a:t>envms</a:t>
            </a:r>
            <a:r>
              <a:rPr lang="tr-TR" sz="2200" dirty="0">
                <a:solidFill>
                  <a:prstClr val="black"/>
                </a:solidFill>
                <a:latin typeface="Consolas" panose="020B0609020204030204" pitchFamily="49" charset="0"/>
                <a:hlinkClick r:id="rId8"/>
              </a:rPr>
              <a:t>/</a:t>
            </a:r>
            <a:r>
              <a:rPr lang="tr-TR" sz="2200" dirty="0" err="1">
                <a:solidFill>
                  <a:prstClr val="black"/>
                </a:solidFill>
                <a:latin typeface="Consolas" panose="020B0609020204030204" pitchFamily="49" charset="0"/>
                <a:hlinkClick r:id="rId8"/>
              </a:rPr>
              <a:t>fluentpdo</a:t>
            </a:r>
            <a:r>
              <a:rPr lang="tr-TR" sz="2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7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441343"/>
            <a:ext cx="111937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2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" y="492205"/>
            <a:ext cx="2458301" cy="73749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63" y="2210784"/>
            <a:ext cx="7466120" cy="418640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586740" y="1543950"/>
            <a:ext cx="2945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JSON Web </a:t>
            </a:r>
            <a:r>
              <a:rPr lang="tr-TR" sz="2800" dirty="0" err="1" smtClean="0">
                <a:latin typeface="Consolas" panose="020B0609020204030204" pitchFamily="49" charset="0"/>
              </a:rPr>
              <a:t>Token</a:t>
            </a:r>
            <a:endParaRPr lang="tr-T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441343"/>
            <a:ext cx="111937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2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86740" y="1543950"/>
            <a:ext cx="111937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tr-TR" sz="2800" dirty="0" err="1">
                <a:latin typeface="Consolas" panose="020B0609020204030204" pitchFamily="49" charset="0"/>
              </a:rPr>
              <a:t>Laravel</a:t>
            </a:r>
            <a:r>
              <a:rPr lang="tr-TR" sz="2800" dirty="0">
                <a:latin typeface="Consolas" panose="020B0609020204030204" pitchFamily="49" charset="0"/>
              </a:rPr>
              <a:t>, PHP dili ile yazılmış, güçlü bir </a:t>
            </a:r>
            <a:r>
              <a:rPr lang="tr-TR" sz="2800" dirty="0" err="1">
                <a:latin typeface="Consolas" panose="020B0609020204030204" pitchFamily="49" charset="0"/>
              </a:rPr>
              <a:t>frameworkdür</a:t>
            </a:r>
            <a:r>
              <a:rPr lang="tr-TR" sz="2800" dirty="0" smtClean="0"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tr-TR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r-TR" sz="2800" dirty="0">
                <a:latin typeface="Consolas" panose="020B0609020204030204" pitchFamily="49" charset="0"/>
              </a:rPr>
              <a:t>Söz dizimi basit ve anlamlıdır. Bu sebeple öğrenmesi daha kolaydır</a:t>
            </a:r>
            <a:r>
              <a:rPr lang="tr-TR" sz="2800" dirty="0" smtClean="0"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tr-TR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r-TR" sz="2800" dirty="0">
                <a:latin typeface="Consolas" panose="020B0609020204030204" pitchFamily="49" charset="0"/>
              </a:rPr>
              <a:t>OOP yapısı sebebiyle daha derli toplu, temiz, okunabilir kod yazılmasına olanak sağlar</a:t>
            </a:r>
            <a:r>
              <a:rPr lang="tr-TR" sz="2800" dirty="0" smtClean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6" y="419890"/>
            <a:ext cx="3238268" cy="80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982322" y="1323549"/>
            <a:ext cx="4237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Sorular? </a:t>
            </a:r>
            <a:endParaRPr lang="tr-TR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441343"/>
            <a:ext cx="111937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2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86740" y="1543950"/>
            <a:ext cx="111937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Consolas" panose="020B0609020204030204" pitchFamily="49" charset="0"/>
              </a:rPr>
              <a:t>Google tarafından geliştirmiş MVC yapısını kullanarak </a:t>
            </a:r>
            <a:r>
              <a:rPr lang="tr-TR" sz="2800" dirty="0" smtClean="0">
                <a:latin typeface="Consolas" panose="020B0609020204030204" pitchFamily="49" charset="0"/>
              </a:rPr>
              <a:t>güçlü</a:t>
            </a:r>
            <a:r>
              <a:rPr lang="tr-TR" sz="2800" dirty="0">
                <a:latin typeface="Consolas" panose="020B0609020204030204" pitchFamily="49" charset="0"/>
              </a:rPr>
              <a:t>, dinamik, etkileşimli </a:t>
            </a:r>
            <a:r>
              <a:rPr lang="tr-TR" sz="2800" dirty="0" err="1">
                <a:latin typeface="Consolas" panose="020B0609020204030204" pitchFamily="49" charset="0"/>
              </a:rPr>
              <a:t>arayüzler</a:t>
            </a:r>
            <a:r>
              <a:rPr lang="tr-TR" sz="2800" dirty="0">
                <a:latin typeface="Consolas" panose="020B0609020204030204" pitchFamily="49" charset="0"/>
              </a:rPr>
              <a:t> yapmayı sağlayan bir </a:t>
            </a:r>
            <a:r>
              <a:rPr lang="tr-TR" sz="2800" dirty="0" err="1">
                <a:latin typeface="Consolas" panose="020B0609020204030204" pitchFamily="49" charset="0"/>
              </a:rPr>
              <a:t>javascript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 err="1" smtClean="0">
                <a:latin typeface="Consolas" panose="020B0609020204030204" pitchFamily="49" charset="0"/>
              </a:rPr>
              <a:t>framwork</a:t>
            </a:r>
            <a:r>
              <a:rPr lang="tr-TR" sz="2800" dirty="0" smtClean="0">
                <a:latin typeface="Consolas" panose="020B0609020204030204" pitchFamily="49" charset="0"/>
              </a:rPr>
              <a:t>' ü </a:t>
            </a:r>
            <a:r>
              <a:rPr lang="tr-TR" sz="2800" dirty="0">
                <a:latin typeface="Consolas" panose="020B0609020204030204" pitchFamily="49" charset="0"/>
              </a:rPr>
              <a:t>dür</a:t>
            </a:r>
            <a:r>
              <a:rPr lang="tr-TR" sz="2800" dirty="0" smtClean="0">
                <a:latin typeface="Consolas" panose="020B0609020204030204" pitchFamily="49" charset="0"/>
              </a:rPr>
              <a:t>.</a:t>
            </a:r>
          </a:p>
          <a:p>
            <a:endParaRPr lang="tr-TR" sz="2800" dirty="0" smtClean="0">
              <a:latin typeface="Consolas" panose="020B0609020204030204" pitchFamily="49" charset="0"/>
            </a:endParaRPr>
          </a:p>
          <a:p>
            <a:r>
              <a:rPr lang="tr-TR" sz="2800" dirty="0" err="1"/>
              <a:t>HTML'ye</a:t>
            </a:r>
            <a:r>
              <a:rPr lang="tr-TR" sz="2800" dirty="0"/>
              <a:t> veri bağlama yeteneği sağlar ve böylece kullanıcıya zengin ve duyarlı bir deneyim </a:t>
            </a:r>
            <a:r>
              <a:rPr lang="tr-TR" sz="2800" dirty="0" smtClean="0"/>
              <a:t>kazandırır.</a:t>
            </a:r>
          </a:p>
          <a:p>
            <a:endParaRPr lang="tr-TR" sz="2800" dirty="0">
              <a:latin typeface="Consolas" panose="020B0609020204030204" pitchFamily="49" charset="0"/>
            </a:endParaRPr>
          </a:p>
          <a:p>
            <a:r>
              <a:rPr lang="tr-TR" sz="2800" dirty="0" err="1" smtClean="0"/>
              <a:t>AngularJS</a:t>
            </a:r>
            <a:r>
              <a:rPr lang="tr-TR" sz="2800" dirty="0" smtClean="0"/>
              <a:t> </a:t>
            </a:r>
            <a:r>
              <a:rPr lang="tr-TR" sz="2800" dirty="0"/>
              <a:t>ile geliştirici daha az kod yazar ve daha fazla işlevsellik elde eder.</a:t>
            </a:r>
            <a:endParaRPr lang="tr-TR" sz="2800" dirty="0">
              <a:latin typeface="Consolas" panose="020B0609020204030204" pitchFamily="49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5" y="421491"/>
            <a:ext cx="3006525" cy="79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538997"/>
            <a:ext cx="11193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https</a:t>
            </a:r>
            <a:r>
              <a:rPr lang="tr-TR" sz="2400" dirty="0" smtClean="0"/>
              <a:t>://site-adi/app/</a:t>
            </a:r>
          </a:p>
        </p:txBody>
      </p:sp>
      <p:sp>
        <p:nvSpPr>
          <p:cNvPr id="9" name="Dikdörtgen 8"/>
          <p:cNvSpPr/>
          <p:nvPr/>
        </p:nvSpPr>
        <p:spPr>
          <a:xfrm>
            <a:off x="586740" y="533403"/>
            <a:ext cx="274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err="1" smtClean="0">
                <a:latin typeface="Consolas" panose="020B0609020204030204" pitchFamily="49" charset="0"/>
              </a:rPr>
              <a:t>Admin</a:t>
            </a:r>
            <a:r>
              <a:rPr lang="tr-TR" sz="2800" dirty="0" smtClean="0">
                <a:latin typeface="Consolas" panose="020B0609020204030204" pitchFamily="49" charset="0"/>
              </a:rPr>
              <a:t> </a:t>
            </a:r>
            <a:r>
              <a:rPr lang="tr-TR" sz="2800" dirty="0" err="1" smtClean="0">
                <a:latin typeface="Consolas" panose="020B0609020204030204" pitchFamily="49" charset="0"/>
              </a:rPr>
              <a:t>Arayüzü</a:t>
            </a:r>
            <a:endParaRPr lang="tr-TR" sz="2800" dirty="0">
              <a:latin typeface="Consolas" panose="020B0609020204030204" pitchFamily="49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84" y="3688884"/>
            <a:ext cx="5084312" cy="270252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575" y="1538997"/>
            <a:ext cx="8131945" cy="192415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30" y="3688884"/>
            <a:ext cx="5193030" cy="260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99742" y="4971245"/>
            <a:ext cx="1155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tr-TR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github.com/smcn/dns/</a:t>
            </a:r>
            <a:endParaRPr lang="tr-TR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6740" y="1538997"/>
            <a:ext cx="11193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https</a:t>
            </a:r>
            <a:r>
              <a:rPr lang="tr-TR" sz="2400" dirty="0" smtClean="0"/>
              <a:t>://site-adi/api/</a:t>
            </a:r>
          </a:p>
        </p:txBody>
      </p:sp>
      <p:sp>
        <p:nvSpPr>
          <p:cNvPr id="9" name="Dikdörtgen 8"/>
          <p:cNvSpPr/>
          <p:nvPr/>
        </p:nvSpPr>
        <p:spPr>
          <a:xfrm>
            <a:off x="586740" y="533403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latin typeface="Consolas" panose="020B0609020204030204" pitchFamily="49" charset="0"/>
              </a:rPr>
              <a:t>Yardım Sayfaları</a:t>
            </a:r>
            <a:endParaRPr lang="tr-TR" sz="2800" dirty="0">
              <a:latin typeface="Consolas" panose="020B0609020204030204" pitchFamily="49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59" y="1538997"/>
            <a:ext cx="5455454" cy="49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639</Words>
  <Application>Microsoft Office PowerPoint</Application>
  <PresentationFormat>Geniş ekran</PresentationFormat>
  <Paragraphs>220</Paragraphs>
  <Slides>15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Açık Kaynak Antispam Teknolojileri</dc:title>
  <dc:creator>can</dc:creator>
  <cp:lastModifiedBy>can</cp:lastModifiedBy>
  <cp:revision>150</cp:revision>
  <dcterms:created xsi:type="dcterms:W3CDTF">2018-04-02T07:59:27Z</dcterms:created>
  <dcterms:modified xsi:type="dcterms:W3CDTF">2019-04-21T15:40:49Z</dcterms:modified>
</cp:coreProperties>
</file>