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65" r:id="rId4"/>
    <p:sldId id="261" r:id="rId5"/>
  </p:sldIdLst>
  <p:sldSz cx="9144000" cy="5143500" type="screen16x9"/>
  <p:notesSz cx="9144000" cy="6858000"/>
  <p:embeddedFontLst>
    <p:embeddedFont>
      <p:font typeface="Average" panose="020B0604020202020204" charset="0"/>
      <p:regular r:id="rId8"/>
    </p:embeddedFont>
    <p:embeddedFont>
      <p:font typeface="Oswald" panose="00000500000000000000" pitchFamily="2" charset="0"/>
      <p:regular r:id="rId9"/>
      <p:bold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712" autoAdjust="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5" d="100"/>
          <a:sy n="115" d="100"/>
        </p:scale>
        <p:origin x="241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E4D44D-8B16-16D7-F5DF-872D804DF35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C5A3D3-ADAC-4047-5B0E-2A21C0A29B3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30B5BB-675A-468E-8782-7BF8B41F3BDB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ADA3CA-8F4F-6D98-6FAC-90F7AF3689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DB5B3C-7269-6CB7-D52D-56E48659E1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442B1B-8085-46E6-BD92-F4C292E4A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362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c01b1c883a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c01b1c883a_0_50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c01b1c883a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c01b1c883a_0_65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c01b1c885e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c01b1c885e_0_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  <p:pic>
        <p:nvPicPr>
          <p:cNvPr id="3" name="Picture 2" descr="A purple triangle with text&#10;&#10;Description automatically generated">
            <a:extLst>
              <a:ext uri="{FF2B5EF4-FFF2-40B4-BE49-F238E27FC236}">
                <a16:creationId xmlns:a16="http://schemas.microsoft.com/office/drawing/2014/main" id="{A6A77C37-400C-E2E2-35F8-21F3E63A928F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962900" y="4313096"/>
            <a:ext cx="1181100" cy="735826"/>
          </a:xfrm>
          <a:prstGeom prst="rect">
            <a:avLst/>
          </a:prstGeom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4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oolziee.atlassian.net/jira/software/projects/NEX/boards/3/backlog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github.com/poolziee/NexusMeals-Docs" TargetMode="External"/><Relationship Id="rId5" Type="http://schemas.openxmlformats.org/officeDocument/2006/relationships/hyperlink" Target="https://github.com/poolziee/NexusMeals-Frontend" TargetMode="External"/><Relationship Id="rId4" Type="http://schemas.openxmlformats.org/officeDocument/2006/relationships/hyperlink" Target="https://github.com/poolziee/NexusMeals-Microservic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688294" y="174123"/>
            <a:ext cx="7801500" cy="139641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Sprint 3</a:t>
            </a:r>
            <a:endParaRPr dirty="0"/>
          </a:p>
        </p:txBody>
      </p:sp>
      <p:pic>
        <p:nvPicPr>
          <p:cNvPr id="9" name="Picture 8" descr="A purple triangle with text&#10;&#10;Description automatically generated">
            <a:extLst>
              <a:ext uri="{FF2B5EF4-FFF2-40B4-BE49-F238E27FC236}">
                <a16:creationId xmlns:a16="http://schemas.microsoft.com/office/drawing/2014/main" id="{3FE17FDC-ADC1-2BFD-212E-715EA606BE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0146" y="2205632"/>
            <a:ext cx="3883705" cy="241954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197400" y="156851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Sprint Goals</a:t>
            </a:r>
            <a:endParaRPr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D01E927-0E0A-C9D0-1AE4-F5E6E845D5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600" y="2873670"/>
            <a:ext cx="1238237" cy="1238237"/>
          </a:xfrm>
          <a:prstGeom prst="rect">
            <a:avLst/>
          </a:prstGeom>
        </p:spPr>
      </p:pic>
      <p:sp>
        <p:nvSpPr>
          <p:cNvPr id="18" name="Google Shape;72;p15">
            <a:extLst>
              <a:ext uri="{FF2B5EF4-FFF2-40B4-BE49-F238E27FC236}">
                <a16:creationId xmlns:a16="http://schemas.microsoft.com/office/drawing/2014/main" id="{B1464AE1-8E2A-B6F9-56CF-FA625A2142A1}"/>
              </a:ext>
            </a:extLst>
          </p:cNvPr>
          <p:cNvSpPr txBox="1">
            <a:spLocks/>
          </p:cNvSpPr>
          <p:nvPr/>
        </p:nvSpPr>
        <p:spPr>
          <a:xfrm>
            <a:off x="702663" y="4060000"/>
            <a:ext cx="2023969" cy="840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indent="0" algn="ctr">
              <a:spcAft>
                <a:spcPts val="1200"/>
              </a:spcAft>
              <a:buFont typeface="Average"/>
              <a:buNone/>
            </a:pPr>
            <a:r>
              <a:rPr lang="en-GB" dirty="0"/>
              <a:t>Kubernetes qualification in pipeline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4E9829-F71F-C1BC-AD1C-FA939FF0B5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5285" y="1130644"/>
            <a:ext cx="966981" cy="966981"/>
          </a:xfrm>
          <a:prstGeom prst="rect">
            <a:avLst/>
          </a:prstGeom>
        </p:spPr>
      </p:pic>
      <p:sp>
        <p:nvSpPr>
          <p:cNvPr id="5" name="Google Shape;72;p15">
            <a:extLst>
              <a:ext uri="{FF2B5EF4-FFF2-40B4-BE49-F238E27FC236}">
                <a16:creationId xmlns:a16="http://schemas.microsoft.com/office/drawing/2014/main" id="{D0E21FE8-3143-C649-F2F4-4A85161C428D}"/>
              </a:ext>
            </a:extLst>
          </p:cNvPr>
          <p:cNvSpPr txBox="1">
            <a:spLocks/>
          </p:cNvSpPr>
          <p:nvPr/>
        </p:nvSpPr>
        <p:spPr>
          <a:xfrm>
            <a:off x="867791" y="2123561"/>
            <a:ext cx="1641967" cy="840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indent="0" algn="ctr">
              <a:spcAft>
                <a:spcPts val="1200"/>
              </a:spcAft>
              <a:buFont typeface="Average"/>
              <a:buNone/>
            </a:pPr>
            <a:r>
              <a:rPr lang="en-GB" dirty="0"/>
              <a:t>Authentication/authorization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FA10F9-2833-CF04-1C6D-03AD0E714E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7865" y="1130644"/>
            <a:ext cx="966981" cy="966981"/>
          </a:xfrm>
          <a:prstGeom prst="rect">
            <a:avLst/>
          </a:prstGeom>
        </p:spPr>
      </p:pic>
      <p:sp>
        <p:nvSpPr>
          <p:cNvPr id="9" name="Google Shape;72;p15">
            <a:extLst>
              <a:ext uri="{FF2B5EF4-FFF2-40B4-BE49-F238E27FC236}">
                <a16:creationId xmlns:a16="http://schemas.microsoft.com/office/drawing/2014/main" id="{454A8420-B174-954E-EF85-E3E6A0CE2D36}"/>
              </a:ext>
            </a:extLst>
          </p:cNvPr>
          <p:cNvSpPr txBox="1">
            <a:spLocks/>
          </p:cNvSpPr>
          <p:nvPr/>
        </p:nvSpPr>
        <p:spPr>
          <a:xfrm>
            <a:off x="3460371" y="2102433"/>
            <a:ext cx="1641967" cy="840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indent="0" algn="ctr">
              <a:spcAft>
                <a:spcPts val="1200"/>
              </a:spcAft>
              <a:buFont typeface="Average"/>
              <a:buNone/>
            </a:pPr>
            <a:r>
              <a:rPr lang="en-GB" dirty="0"/>
              <a:t>CRUD categories and products (Chef)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4DE2CCB-DCB0-2E66-B766-1A10F50112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4768" y="1188413"/>
            <a:ext cx="966981" cy="966981"/>
          </a:xfrm>
          <a:prstGeom prst="rect">
            <a:avLst/>
          </a:prstGeom>
        </p:spPr>
      </p:pic>
      <p:sp>
        <p:nvSpPr>
          <p:cNvPr id="11" name="Google Shape;72;p15">
            <a:extLst>
              <a:ext uri="{FF2B5EF4-FFF2-40B4-BE49-F238E27FC236}">
                <a16:creationId xmlns:a16="http://schemas.microsoft.com/office/drawing/2014/main" id="{AB5F8BB2-37E3-6537-2C99-865858F9C642}"/>
              </a:ext>
            </a:extLst>
          </p:cNvPr>
          <p:cNvSpPr txBox="1">
            <a:spLocks/>
          </p:cNvSpPr>
          <p:nvPr/>
        </p:nvSpPr>
        <p:spPr>
          <a:xfrm>
            <a:off x="6171237" y="2086127"/>
            <a:ext cx="1641967" cy="840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indent="0" algn="ctr">
              <a:spcAft>
                <a:spcPts val="1200"/>
              </a:spcAft>
              <a:buFont typeface="Average"/>
              <a:buNone/>
            </a:pPr>
            <a:r>
              <a:rPr lang="en-GB" dirty="0"/>
              <a:t>View chefs and menus (Customer)</a:t>
            </a:r>
          </a:p>
        </p:txBody>
      </p:sp>
      <p:pic>
        <p:nvPicPr>
          <p:cNvPr id="19" name="Google Shape;82;p15">
            <a:extLst>
              <a:ext uri="{FF2B5EF4-FFF2-40B4-BE49-F238E27FC236}">
                <a16:creationId xmlns:a16="http://schemas.microsoft.com/office/drawing/2014/main" id="{70101F0D-5D3A-2B9F-6476-DCEA65338204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14155" y="913409"/>
            <a:ext cx="488451" cy="488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82;p15">
            <a:extLst>
              <a:ext uri="{FF2B5EF4-FFF2-40B4-BE49-F238E27FC236}">
                <a16:creationId xmlns:a16="http://schemas.microsoft.com/office/drawing/2014/main" id="{DB275A28-2BE3-09A6-1AB0-C96492EA9651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20620" y="889087"/>
            <a:ext cx="488451" cy="488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82;p15">
            <a:extLst>
              <a:ext uri="{FF2B5EF4-FFF2-40B4-BE49-F238E27FC236}">
                <a16:creationId xmlns:a16="http://schemas.microsoft.com/office/drawing/2014/main" id="{41D3EBC1-D39D-C737-7FEF-743E575410E7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67603" y="886418"/>
            <a:ext cx="488451" cy="488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82;p15">
            <a:extLst>
              <a:ext uri="{FF2B5EF4-FFF2-40B4-BE49-F238E27FC236}">
                <a16:creationId xmlns:a16="http://schemas.microsoft.com/office/drawing/2014/main" id="{D788352C-EB63-19D4-D88C-5E6FA373A8E4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75604" y="2912151"/>
            <a:ext cx="488451" cy="488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DFCC0AEC-699C-A19A-8B0B-B9B726E6DE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71310" y="3048417"/>
            <a:ext cx="1020088" cy="1020088"/>
          </a:xfrm>
          <a:prstGeom prst="rect">
            <a:avLst/>
          </a:prstGeom>
        </p:spPr>
      </p:pic>
      <p:sp>
        <p:nvSpPr>
          <p:cNvPr id="29" name="Google Shape;72;p15">
            <a:extLst>
              <a:ext uri="{FF2B5EF4-FFF2-40B4-BE49-F238E27FC236}">
                <a16:creationId xmlns:a16="http://schemas.microsoft.com/office/drawing/2014/main" id="{34C1F442-F184-1D27-C5F3-DEEB9FE71B79}"/>
              </a:ext>
            </a:extLst>
          </p:cNvPr>
          <p:cNvSpPr txBox="1">
            <a:spLocks/>
          </p:cNvSpPr>
          <p:nvPr/>
        </p:nvSpPr>
        <p:spPr>
          <a:xfrm>
            <a:off x="3269369" y="4068505"/>
            <a:ext cx="2023969" cy="840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indent="0" algn="ctr">
              <a:spcAft>
                <a:spcPts val="1200"/>
              </a:spcAft>
              <a:buFont typeface="Average"/>
              <a:buNone/>
            </a:pPr>
            <a:r>
              <a:rPr lang="en-GB" dirty="0"/>
              <a:t>Sample load testing step in pipeline</a:t>
            </a:r>
          </a:p>
        </p:txBody>
      </p:sp>
      <p:pic>
        <p:nvPicPr>
          <p:cNvPr id="33" name="Google Shape;82;p15">
            <a:extLst>
              <a:ext uri="{FF2B5EF4-FFF2-40B4-BE49-F238E27FC236}">
                <a16:creationId xmlns:a16="http://schemas.microsoft.com/office/drawing/2014/main" id="{9ADE10FA-749B-9438-2069-374E614F1D3E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14463" y="2844362"/>
            <a:ext cx="488451" cy="488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6050A7E6-CAF2-435F-F1BE-0C3C50706E5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78811" y="3004221"/>
            <a:ext cx="1158893" cy="1158893"/>
          </a:xfrm>
          <a:prstGeom prst="rect">
            <a:avLst/>
          </a:prstGeom>
        </p:spPr>
      </p:pic>
      <p:pic>
        <p:nvPicPr>
          <p:cNvPr id="38" name="Google Shape;82;p15">
            <a:extLst>
              <a:ext uri="{FF2B5EF4-FFF2-40B4-BE49-F238E27FC236}">
                <a16:creationId xmlns:a16="http://schemas.microsoft.com/office/drawing/2014/main" id="{DB1BDBE8-930D-2799-8BBC-BD097B75DF80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19991" y="2804191"/>
            <a:ext cx="488451" cy="488451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72;p15">
            <a:extLst>
              <a:ext uri="{FF2B5EF4-FFF2-40B4-BE49-F238E27FC236}">
                <a16:creationId xmlns:a16="http://schemas.microsoft.com/office/drawing/2014/main" id="{AB165151-821C-73BE-BC2A-B79648E284D9}"/>
              </a:ext>
            </a:extLst>
          </p:cNvPr>
          <p:cNvSpPr txBox="1">
            <a:spLocks/>
          </p:cNvSpPr>
          <p:nvPr/>
        </p:nvSpPr>
        <p:spPr>
          <a:xfrm>
            <a:off x="5980235" y="4068505"/>
            <a:ext cx="2023969" cy="711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indent="0" algn="ctr">
              <a:spcAft>
                <a:spcPts val="1200"/>
              </a:spcAft>
              <a:buFont typeface="Average"/>
              <a:buNone/>
            </a:pPr>
            <a:r>
              <a:rPr lang="en-GB" dirty="0"/>
              <a:t>Hybrid setup (replace </a:t>
            </a:r>
            <a:r>
              <a:rPr lang="en-GB" dirty="0" err="1"/>
              <a:t>amqp-rpc</a:t>
            </a:r>
            <a:r>
              <a:rPr lang="en-GB" dirty="0"/>
              <a:t> with TCP)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>
            <a:spLocks noGrp="1"/>
          </p:cNvSpPr>
          <p:nvPr>
            <p:ph type="title"/>
          </p:nvPr>
        </p:nvSpPr>
        <p:spPr>
          <a:xfrm>
            <a:off x="0" y="19428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Sprint Planning</a:t>
            </a:r>
            <a:endParaRPr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D841EE8-0D10-04F2-8079-F90632081A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562" y="1262913"/>
            <a:ext cx="966981" cy="966981"/>
          </a:xfrm>
          <a:prstGeom prst="rect">
            <a:avLst/>
          </a:prstGeom>
        </p:spPr>
      </p:pic>
      <p:sp>
        <p:nvSpPr>
          <p:cNvPr id="19" name="Google Shape;72;p15">
            <a:extLst>
              <a:ext uri="{FF2B5EF4-FFF2-40B4-BE49-F238E27FC236}">
                <a16:creationId xmlns:a16="http://schemas.microsoft.com/office/drawing/2014/main" id="{381C1A8B-7976-0E0A-0F52-338E9988FD33}"/>
              </a:ext>
            </a:extLst>
          </p:cNvPr>
          <p:cNvSpPr txBox="1">
            <a:spLocks/>
          </p:cNvSpPr>
          <p:nvPr/>
        </p:nvSpPr>
        <p:spPr>
          <a:xfrm>
            <a:off x="349509" y="2262554"/>
            <a:ext cx="1641967" cy="840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indent="0" algn="ctr">
              <a:spcAft>
                <a:spcPts val="1200"/>
              </a:spcAft>
              <a:buFont typeface="Average"/>
              <a:buNone/>
            </a:pPr>
            <a:r>
              <a:rPr lang="en-GB" dirty="0"/>
              <a:t>Place an order </a:t>
            </a:r>
          </a:p>
        </p:txBody>
      </p:sp>
      <p:pic>
        <p:nvPicPr>
          <p:cNvPr id="24" name="Google Shape;149;p23">
            <a:extLst>
              <a:ext uri="{FF2B5EF4-FFF2-40B4-BE49-F238E27FC236}">
                <a16:creationId xmlns:a16="http://schemas.microsoft.com/office/drawing/2014/main" id="{4181C89B-5340-3799-B257-6BE666FDD860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75811" y="951031"/>
            <a:ext cx="451825" cy="45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4FAE4A9-79B1-2F8E-7E56-48CFA6523D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63819" y="3076468"/>
            <a:ext cx="1026977" cy="1026977"/>
          </a:xfrm>
          <a:prstGeom prst="rect">
            <a:avLst/>
          </a:prstGeom>
        </p:spPr>
      </p:pic>
      <p:sp>
        <p:nvSpPr>
          <p:cNvPr id="6" name="Google Shape;72;p15">
            <a:extLst>
              <a:ext uri="{FF2B5EF4-FFF2-40B4-BE49-F238E27FC236}">
                <a16:creationId xmlns:a16="http://schemas.microsoft.com/office/drawing/2014/main" id="{A5243DC6-A2C9-8703-418C-442C4F999A4B}"/>
              </a:ext>
            </a:extLst>
          </p:cNvPr>
          <p:cNvSpPr txBox="1">
            <a:spLocks/>
          </p:cNvSpPr>
          <p:nvPr/>
        </p:nvSpPr>
        <p:spPr>
          <a:xfrm>
            <a:off x="1274495" y="4163439"/>
            <a:ext cx="1711619" cy="958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indent="0" algn="ctr">
              <a:spcAft>
                <a:spcPts val="1200"/>
              </a:spcAft>
              <a:buFont typeface="Average"/>
              <a:buNone/>
            </a:pPr>
            <a:r>
              <a:rPr lang="en-GB" dirty="0"/>
              <a:t>Persistent NFS pod instead of node-mounted volume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74C3EF8-7612-70F2-ED65-01A572C19F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11187" y="1170380"/>
            <a:ext cx="1116105" cy="1116105"/>
          </a:xfrm>
          <a:prstGeom prst="rect">
            <a:avLst/>
          </a:prstGeom>
        </p:spPr>
      </p:pic>
      <p:sp>
        <p:nvSpPr>
          <p:cNvPr id="14" name="Google Shape;72;p15">
            <a:extLst>
              <a:ext uri="{FF2B5EF4-FFF2-40B4-BE49-F238E27FC236}">
                <a16:creationId xmlns:a16="http://schemas.microsoft.com/office/drawing/2014/main" id="{C1203658-185D-21A0-653C-962EB80BD4FE}"/>
              </a:ext>
            </a:extLst>
          </p:cNvPr>
          <p:cNvSpPr txBox="1">
            <a:spLocks/>
          </p:cNvSpPr>
          <p:nvPr/>
        </p:nvSpPr>
        <p:spPr>
          <a:xfrm>
            <a:off x="2594967" y="2171152"/>
            <a:ext cx="1859538" cy="958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indent="0" algn="ctr">
              <a:spcAft>
                <a:spcPts val="1200"/>
              </a:spcAft>
              <a:buFont typeface="Average"/>
              <a:buNone/>
            </a:pPr>
            <a:r>
              <a:rPr lang="en-GB" dirty="0"/>
              <a:t>Cluster monitoring (Grafana/Prometheus/Loki)</a:t>
            </a:r>
          </a:p>
        </p:txBody>
      </p:sp>
      <p:pic>
        <p:nvPicPr>
          <p:cNvPr id="16" name="Google Shape;149;p23">
            <a:extLst>
              <a:ext uri="{FF2B5EF4-FFF2-40B4-BE49-F238E27FC236}">
                <a16:creationId xmlns:a16="http://schemas.microsoft.com/office/drawing/2014/main" id="{581FB3B3-67EC-5C72-0D0E-49E7CF8BE3B7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72000" y="806402"/>
            <a:ext cx="451825" cy="45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77E5EFF-9CC8-059E-CBE3-C70240BF8B1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71403" y="1162969"/>
            <a:ext cx="1019735" cy="1019735"/>
          </a:xfrm>
          <a:prstGeom prst="rect">
            <a:avLst/>
          </a:prstGeom>
        </p:spPr>
      </p:pic>
      <p:sp>
        <p:nvSpPr>
          <p:cNvPr id="25" name="Google Shape;72;p15">
            <a:extLst>
              <a:ext uri="{FF2B5EF4-FFF2-40B4-BE49-F238E27FC236}">
                <a16:creationId xmlns:a16="http://schemas.microsoft.com/office/drawing/2014/main" id="{0DFF51FA-6666-AA14-1245-6508B844A621}"/>
              </a:ext>
            </a:extLst>
          </p:cNvPr>
          <p:cNvSpPr txBox="1">
            <a:spLocks/>
          </p:cNvSpPr>
          <p:nvPr/>
        </p:nvSpPr>
        <p:spPr>
          <a:xfrm>
            <a:off x="4781510" y="2193479"/>
            <a:ext cx="1641967" cy="840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indent="0" algn="ctr">
              <a:spcAft>
                <a:spcPts val="1200"/>
              </a:spcAft>
              <a:buFont typeface="Average"/>
              <a:buNone/>
            </a:pPr>
            <a:r>
              <a:rPr lang="en-GB" dirty="0"/>
              <a:t>Extend load tests</a:t>
            </a:r>
          </a:p>
        </p:txBody>
      </p:sp>
      <p:pic>
        <p:nvPicPr>
          <p:cNvPr id="26" name="Google Shape;149;p23">
            <a:extLst>
              <a:ext uri="{FF2B5EF4-FFF2-40B4-BE49-F238E27FC236}">
                <a16:creationId xmlns:a16="http://schemas.microsoft.com/office/drawing/2014/main" id="{DFEF7167-6FA0-0F96-D716-FBDDF252656D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79229" y="951031"/>
            <a:ext cx="451825" cy="45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80280BB3-BACD-AE28-8EAA-D9162C97153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75845" y="3076468"/>
            <a:ext cx="1116001" cy="1116001"/>
          </a:xfrm>
          <a:prstGeom prst="rect">
            <a:avLst/>
          </a:prstGeom>
        </p:spPr>
      </p:pic>
      <p:sp>
        <p:nvSpPr>
          <p:cNvPr id="33" name="Google Shape;72;p15">
            <a:extLst>
              <a:ext uri="{FF2B5EF4-FFF2-40B4-BE49-F238E27FC236}">
                <a16:creationId xmlns:a16="http://schemas.microsoft.com/office/drawing/2014/main" id="{1870AC02-A796-A56B-2A97-D3CE218C6EE1}"/>
              </a:ext>
            </a:extLst>
          </p:cNvPr>
          <p:cNvSpPr txBox="1">
            <a:spLocks/>
          </p:cNvSpPr>
          <p:nvPr/>
        </p:nvSpPr>
        <p:spPr>
          <a:xfrm>
            <a:off x="3545201" y="4083187"/>
            <a:ext cx="1641967" cy="840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indent="0" algn="ctr">
              <a:spcAft>
                <a:spcPts val="1200"/>
              </a:spcAft>
              <a:buFont typeface="Average"/>
              <a:buNone/>
            </a:pPr>
            <a:r>
              <a:rPr lang="en-GB" dirty="0"/>
              <a:t>Deploy cluster on Azure</a:t>
            </a:r>
          </a:p>
        </p:txBody>
      </p:sp>
      <p:pic>
        <p:nvPicPr>
          <p:cNvPr id="35" name="Google Shape;150;p23">
            <a:extLst>
              <a:ext uri="{FF2B5EF4-FFF2-40B4-BE49-F238E27FC236}">
                <a16:creationId xmlns:a16="http://schemas.microsoft.com/office/drawing/2014/main" id="{88FC4DBE-C8FD-1FEA-765F-3EEB5DE87684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534289" y="2850785"/>
            <a:ext cx="451825" cy="45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148;p23">
            <a:extLst>
              <a:ext uri="{FF2B5EF4-FFF2-40B4-BE49-F238E27FC236}">
                <a16:creationId xmlns:a16="http://schemas.microsoft.com/office/drawing/2014/main" id="{01EA03AC-836E-7558-4EFE-AF383FF01EDE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735343" y="2868483"/>
            <a:ext cx="451825" cy="45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BDE3B36D-0135-BF3E-D016-4D1D1126A21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908576" y="1043708"/>
            <a:ext cx="1242777" cy="1242777"/>
          </a:xfrm>
          <a:prstGeom prst="rect">
            <a:avLst/>
          </a:prstGeom>
        </p:spPr>
      </p:pic>
      <p:sp>
        <p:nvSpPr>
          <p:cNvPr id="39" name="Google Shape;72;p15">
            <a:extLst>
              <a:ext uri="{FF2B5EF4-FFF2-40B4-BE49-F238E27FC236}">
                <a16:creationId xmlns:a16="http://schemas.microsoft.com/office/drawing/2014/main" id="{88AECBC6-9F1D-A617-0AEB-323834DC5E08}"/>
              </a:ext>
            </a:extLst>
          </p:cNvPr>
          <p:cNvSpPr txBox="1">
            <a:spLocks/>
          </p:cNvSpPr>
          <p:nvPr/>
        </p:nvSpPr>
        <p:spPr>
          <a:xfrm>
            <a:off x="6649203" y="2197461"/>
            <a:ext cx="1641967" cy="958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indent="0" algn="ctr">
              <a:spcAft>
                <a:spcPts val="1200"/>
              </a:spcAft>
              <a:buFont typeface="Average"/>
              <a:buNone/>
            </a:pPr>
            <a:r>
              <a:rPr lang="en-GB" dirty="0"/>
              <a:t>Push load test results to Grafana dashboard</a:t>
            </a:r>
          </a:p>
        </p:txBody>
      </p:sp>
      <p:pic>
        <p:nvPicPr>
          <p:cNvPr id="40" name="Google Shape;149;p23">
            <a:extLst>
              <a:ext uri="{FF2B5EF4-FFF2-40B4-BE49-F238E27FC236}">
                <a16:creationId xmlns:a16="http://schemas.microsoft.com/office/drawing/2014/main" id="{79ACE44E-C590-0F46-FC91-C59BAFAB9619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78456" y="879698"/>
            <a:ext cx="451825" cy="45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6EDABBDB-AB6C-F785-13B1-60BAEDFF32C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191138" y="3131099"/>
            <a:ext cx="1242778" cy="1242778"/>
          </a:xfrm>
          <a:prstGeom prst="rect">
            <a:avLst/>
          </a:prstGeom>
        </p:spPr>
      </p:pic>
      <p:pic>
        <p:nvPicPr>
          <p:cNvPr id="43" name="Google Shape;148;p23">
            <a:extLst>
              <a:ext uri="{FF2B5EF4-FFF2-40B4-BE49-F238E27FC236}">
                <a16:creationId xmlns:a16="http://schemas.microsoft.com/office/drawing/2014/main" id="{145C8626-4C07-A826-58D8-1D7DB1147868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900578" y="2968388"/>
            <a:ext cx="451825" cy="451825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72;p15">
            <a:extLst>
              <a:ext uri="{FF2B5EF4-FFF2-40B4-BE49-F238E27FC236}">
                <a16:creationId xmlns:a16="http://schemas.microsoft.com/office/drawing/2014/main" id="{CAAB106D-ED84-60BF-4C8F-32257C3DF825}"/>
              </a:ext>
            </a:extLst>
          </p:cNvPr>
          <p:cNvSpPr txBox="1">
            <a:spLocks/>
          </p:cNvSpPr>
          <p:nvPr/>
        </p:nvSpPr>
        <p:spPr>
          <a:xfrm>
            <a:off x="5954277" y="4116339"/>
            <a:ext cx="1711619" cy="958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indent="0" algn="ctr">
              <a:spcAft>
                <a:spcPts val="1200"/>
              </a:spcAft>
              <a:buFont typeface="Average"/>
              <a:buNone/>
            </a:pPr>
            <a:r>
              <a:rPr lang="en-GB" dirty="0"/>
              <a:t>Static code analysis (</a:t>
            </a:r>
            <a:r>
              <a:rPr lang="en-GB" dirty="0" err="1"/>
              <a:t>Sonarqube</a:t>
            </a:r>
            <a:r>
              <a:rPr lang="en-GB" dirty="0"/>
              <a:t> or </a:t>
            </a:r>
            <a:r>
              <a:rPr lang="en-GB" dirty="0" err="1"/>
              <a:t>Qodana</a:t>
            </a:r>
            <a:r>
              <a:rPr lang="en-GB" dirty="0"/>
              <a:t>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Links</a:t>
            </a:r>
            <a:endParaRPr dirty="0"/>
          </a:p>
        </p:txBody>
      </p:sp>
      <p:sp>
        <p:nvSpPr>
          <p:cNvPr id="6" name="Google Shape;138;p23">
            <a:extLst>
              <a:ext uri="{FF2B5EF4-FFF2-40B4-BE49-F238E27FC236}">
                <a16:creationId xmlns:a16="http://schemas.microsoft.com/office/drawing/2014/main" id="{DF23CC31-C3D3-08BD-5596-3DF4D72B6276}"/>
              </a:ext>
            </a:extLst>
          </p:cNvPr>
          <p:cNvSpPr txBox="1">
            <a:spLocks/>
          </p:cNvSpPr>
          <p:nvPr/>
        </p:nvSpPr>
        <p:spPr>
          <a:xfrm>
            <a:off x="652183" y="1331159"/>
            <a:ext cx="8078466" cy="1875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285750" indent="-285750">
              <a:spcAft>
                <a:spcPts val="1200"/>
              </a:spcAft>
            </a:pPr>
            <a:r>
              <a:rPr lang="en-US" dirty="0">
                <a:hlinkClick r:id="rId3"/>
              </a:rPr>
              <a:t>Backlog</a:t>
            </a:r>
            <a:endParaRPr lang="en-US" dirty="0"/>
          </a:p>
          <a:p>
            <a:pPr marL="285750" indent="-285750">
              <a:spcAft>
                <a:spcPts val="1200"/>
              </a:spcAft>
            </a:pPr>
            <a:r>
              <a:rPr lang="en-US" dirty="0">
                <a:hlinkClick r:id="rId4"/>
              </a:rPr>
              <a:t>Code - Backend Microservices</a:t>
            </a:r>
            <a:endParaRPr lang="en-US" dirty="0"/>
          </a:p>
          <a:p>
            <a:pPr marL="285750" indent="-285750">
              <a:spcAft>
                <a:spcPts val="1200"/>
              </a:spcAft>
            </a:pPr>
            <a:r>
              <a:rPr lang="en-US" dirty="0">
                <a:hlinkClick r:id="rId5"/>
              </a:rPr>
              <a:t>Code – Frontend</a:t>
            </a:r>
            <a:endParaRPr lang="en-US" dirty="0"/>
          </a:p>
          <a:p>
            <a:pPr marL="285750" indent="-285750">
              <a:spcAft>
                <a:spcPts val="1200"/>
              </a:spcAft>
            </a:pPr>
            <a:r>
              <a:rPr lang="en-US" dirty="0">
                <a:hlinkClick r:id="rId6"/>
              </a:rPr>
              <a:t>Documents</a:t>
            </a:r>
            <a:endParaRPr lang="en-US" dirty="0"/>
          </a:p>
          <a:p>
            <a:pPr marL="0" indent="0">
              <a:spcAft>
                <a:spcPts val="1200"/>
              </a:spcAft>
              <a:buFont typeface="Average"/>
              <a:buNone/>
            </a:pPr>
            <a:endParaRPr lang="en-GB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92</Words>
  <Application>Microsoft Office PowerPoint</Application>
  <PresentationFormat>On-screen Show (16:9)</PresentationFormat>
  <Paragraphs>21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Oswald</vt:lpstr>
      <vt:lpstr>Average</vt:lpstr>
      <vt:lpstr>Slate</vt:lpstr>
      <vt:lpstr>Sprint 3</vt:lpstr>
      <vt:lpstr>Sprint Goals</vt:lpstr>
      <vt:lpstr>Sprint Planning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X</dc:title>
  <cp:lastModifiedBy>Plamen Peev</cp:lastModifiedBy>
  <cp:revision>11</cp:revision>
  <dcterms:modified xsi:type="dcterms:W3CDTF">2024-05-13T20:05:38Z</dcterms:modified>
</cp:coreProperties>
</file>