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323" r:id="rId8"/>
    <p:sldId id="324" r:id="rId9"/>
    <p:sldId id="281" r:id="rId10"/>
    <p:sldId id="325" r:id="rId11"/>
    <p:sldId id="282"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88" autoAdjust="0"/>
  </p:normalViewPr>
  <p:slideViewPr>
    <p:cSldViewPr snapToGrid="0" snapToObjects="1">
      <p:cViewPr varScale="1">
        <p:scale>
          <a:sx n="72" d="100"/>
          <a:sy n="72" d="100"/>
        </p:scale>
        <p:origin x="660"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6512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Introduction to face detection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743052"/>
            <a:ext cx="6583680" cy="1531357"/>
          </a:xfrm>
        </p:spPr>
        <p:txBody>
          <a:bodyPr/>
          <a:lstStyle/>
          <a:p>
            <a:r>
              <a:rPr lang="en-US" b="1" i="0" dirty="0">
                <a:effectLst/>
                <a:latin typeface="Söhne"/>
              </a:rPr>
              <a:t>Objective </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56592" y="1508730"/>
            <a:ext cx="7898296" cy="3207344"/>
          </a:xfrm>
        </p:spPr>
        <p:txBody>
          <a:bodyPr>
            <a:normAutofit fontScale="85000" lnSpcReduction="20000"/>
          </a:bodyPr>
          <a:lstStyle/>
          <a:p>
            <a:pPr algn="l"/>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Computer vision is a field of artificial intelligence (AI) that focuses on enabling computers to interpret and understand visual information from the world around them, much like human vision.</a:t>
            </a:r>
          </a:p>
          <a:p>
            <a:pPr algn="l"/>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It involves developing algorithms and techniques to extract meaningful information from images or videos, enabling machines to perceive, analyze, and make decisions based on visual data.</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245704" y="1232451"/>
            <a:ext cx="9515061" cy="4568275"/>
          </a:xfrm>
        </p:spPr>
        <p:txBody>
          <a:bodyPr/>
          <a:lstStyle/>
          <a:p>
            <a:r>
              <a:rPr lang="en-US" b="1" i="0" dirty="0">
                <a:effectLst/>
                <a:latin typeface="Söhne"/>
              </a:rPr>
              <a:t>Purpose and Role of Haar Cascade Classifier in Face Detection</a:t>
            </a:r>
            <a:br>
              <a:rPr lang="en-US" b="1" i="0" dirty="0">
                <a:effectLst/>
                <a:latin typeface="Söhne"/>
              </a:rPr>
            </a:br>
            <a:br>
              <a:rPr lang="en-US" b="1" i="0" dirty="0">
                <a:effectLst/>
                <a:latin typeface="Söhne"/>
              </a:rPr>
            </a:br>
            <a:br>
              <a:rPr lang="en-US" sz="1800" b="0" i="0" dirty="0">
                <a:effectLst/>
                <a:latin typeface="Söhne"/>
              </a:rPr>
            </a:br>
            <a:r>
              <a:rPr lang="en-US" sz="1800" b="0" i="0" dirty="0">
                <a:effectLst/>
                <a:latin typeface="Söhne"/>
              </a:rPr>
              <a:t>The Haar Cascade classifier is a machine learning-based object detection algorithm primarily used for detecting objects within images or video streams. In the context of face detection, the Haar Cascade classifier serves the following purposes and plays key roles.</a:t>
            </a:r>
            <a:br>
              <a:rPr lang="en-US" sz="1800" b="0" i="0" dirty="0">
                <a:effectLst/>
                <a:latin typeface="Söhne"/>
              </a:rPr>
            </a:br>
            <a:endParaRPr lang="en-US" sz="1800" b="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712BE-2023-88C8-7B1E-9D8ACEDF9CBE}"/>
              </a:ext>
            </a:extLst>
          </p:cNvPr>
          <p:cNvSpPr>
            <a:spLocks noGrp="1"/>
          </p:cNvSpPr>
          <p:nvPr>
            <p:ph idx="1"/>
          </p:nvPr>
        </p:nvSpPr>
        <p:spPr>
          <a:xfrm>
            <a:off x="238539" y="1272209"/>
            <a:ext cx="6983896" cy="6440556"/>
          </a:xfrm>
        </p:spPr>
        <p:txBody>
          <a:bodyPr>
            <a:noAutofit/>
          </a:bodyPr>
          <a:lstStyle/>
          <a:p>
            <a:pPr algn="l"/>
            <a:r>
              <a:rPr lang="en-US" sz="3600" b="1" i="0" dirty="0">
                <a:effectLst/>
                <a:latin typeface="Söhne"/>
              </a:rPr>
              <a:t>  Purpose:</a:t>
            </a:r>
          </a:p>
          <a:p>
            <a:pPr marL="742950" lvl="1" indent="-285750" algn="l">
              <a:buFont typeface="+mj-lt"/>
              <a:buAutoNum type="arabicPeriod"/>
            </a:pPr>
            <a:r>
              <a:rPr lang="en-US" sz="1800" i="0" dirty="0">
                <a:effectLst/>
                <a:latin typeface="Söhne"/>
              </a:rPr>
              <a:t>Object Detection: The primary purpose of the Haar Cascade classifier is to detect specific objects, such as faces, within images or video frames.</a:t>
            </a:r>
          </a:p>
          <a:p>
            <a:pPr marL="742950" lvl="1" indent="-285750" algn="l">
              <a:buFont typeface="+mj-lt"/>
              <a:buAutoNum type="arabicPeriod"/>
            </a:pPr>
            <a:r>
              <a:rPr lang="en-US" sz="1800" i="0" dirty="0">
                <a:effectLst/>
                <a:latin typeface="Söhne"/>
              </a:rPr>
              <a:t>Efficiency: It is designed to be computationally efficient, making it suitable for real-time applications.</a:t>
            </a:r>
          </a:p>
          <a:p>
            <a:pPr marL="742950" lvl="1" indent="-285750" algn="l">
              <a:buFont typeface="+mj-lt"/>
              <a:buAutoNum type="arabicPeriod"/>
            </a:pPr>
            <a:r>
              <a:rPr lang="en-US" sz="1800" i="0" dirty="0">
                <a:effectLst/>
                <a:latin typeface="Söhne"/>
              </a:rPr>
              <a:t>Accuracy: While being efficient, it provides reasonably accurate results in detecting objects under various conditions.</a:t>
            </a:r>
          </a:p>
          <a:p>
            <a:endParaRPr lang="en-IN" sz="1400" b="1" dirty="0"/>
          </a:p>
        </p:txBody>
      </p:sp>
    </p:spTree>
    <p:extLst>
      <p:ext uri="{BB962C8B-B14F-4D97-AF65-F5344CB8AC3E}">
        <p14:creationId xmlns:p14="http://schemas.microsoft.com/office/powerpoint/2010/main" val="312597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712BE-2023-88C8-7B1E-9D8ACEDF9CBE}"/>
              </a:ext>
            </a:extLst>
          </p:cNvPr>
          <p:cNvSpPr>
            <a:spLocks noGrp="1"/>
          </p:cNvSpPr>
          <p:nvPr>
            <p:ph idx="1"/>
          </p:nvPr>
        </p:nvSpPr>
        <p:spPr>
          <a:xfrm>
            <a:off x="357809" y="1007166"/>
            <a:ext cx="6983896" cy="5850834"/>
          </a:xfrm>
        </p:spPr>
        <p:txBody>
          <a:bodyPr>
            <a:noAutofit/>
          </a:bodyPr>
          <a:lstStyle/>
          <a:p>
            <a:pPr algn="l"/>
            <a:r>
              <a:rPr lang="en-US" sz="3200" b="1" i="0" dirty="0">
                <a:effectLst/>
                <a:latin typeface="Söhne"/>
              </a:rPr>
              <a:t>  Role in Face Detection:</a:t>
            </a:r>
          </a:p>
          <a:p>
            <a:pPr marL="742950" lvl="1" indent="-285750" algn="l">
              <a:buFont typeface="+mj-lt"/>
              <a:buAutoNum type="arabicPeriod"/>
            </a:pPr>
            <a:r>
              <a:rPr lang="en-US" sz="1600" i="0" dirty="0">
                <a:effectLst/>
                <a:latin typeface="Söhne"/>
              </a:rPr>
              <a:t>Feature-based Detection: The Haar Cascade classifier detects faces by analyzing specific features within an image, such as the presence of eyes, nose, mouth, and the overall arrangement of pixels characteristic of a face.</a:t>
            </a:r>
          </a:p>
          <a:p>
            <a:pPr marL="742950" lvl="1" indent="-285750" algn="l">
              <a:buFont typeface="+mj-lt"/>
              <a:buAutoNum type="arabicPeriod"/>
            </a:pPr>
            <a:endParaRPr lang="en-US" sz="1600" i="0" dirty="0">
              <a:effectLst/>
              <a:latin typeface="Söhne"/>
            </a:endParaRPr>
          </a:p>
          <a:p>
            <a:pPr marL="742950" lvl="1" indent="-285750" algn="l">
              <a:buFont typeface="+mj-lt"/>
              <a:buAutoNum type="arabicPeriod"/>
            </a:pPr>
            <a:r>
              <a:rPr lang="en-US" sz="1600" i="0" dirty="0">
                <a:effectLst/>
                <a:latin typeface="Söhne"/>
              </a:rPr>
              <a:t>Training with Positive and Negative Samples: It is trained using a dataset of positive (faces) and negative (non-faces) samples, learning to distinguish between features present in positive samples and absent in negative ones.</a:t>
            </a:r>
          </a:p>
          <a:p>
            <a:endParaRPr lang="en-IN" sz="1400" b="1" dirty="0"/>
          </a:p>
        </p:txBody>
      </p:sp>
    </p:spTree>
    <p:extLst>
      <p:ext uri="{BB962C8B-B14F-4D97-AF65-F5344CB8AC3E}">
        <p14:creationId xmlns:p14="http://schemas.microsoft.com/office/powerpoint/2010/main" val="233552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82487" y="0"/>
            <a:ext cx="7686261" cy="2150016"/>
          </a:xfrm>
        </p:spPr>
        <p:txBody>
          <a:bodyPr/>
          <a:lstStyle/>
          <a:p>
            <a:r>
              <a:rPr kumimoji="0" lang="en-US" altLang="en-US" sz="3600" b="1" i="0" u="none" strike="noStrike" cap="none" normalizeH="0" baseline="0" dirty="0">
                <a:ln>
                  <a:noFill/>
                </a:ln>
                <a:effectLst/>
                <a:latin typeface="Söhne"/>
              </a:rPr>
              <a:t>Loading the Haar Cascade Classifier:</a:t>
            </a:r>
            <a:br>
              <a:rPr kumimoji="0" lang="en-US" altLang="en-US" sz="3200" b="0" i="0" u="none" strike="noStrike" cap="none" normalizeH="0" baseline="0" dirty="0">
                <a:ln>
                  <a:noFill/>
                </a:ln>
                <a:effectLst/>
              </a:rPr>
            </a:br>
            <a:endParaRPr lang="en-US" dirty="0"/>
          </a:p>
        </p:txBody>
      </p:sp>
      <p:sp>
        <p:nvSpPr>
          <p:cNvPr id="8" name="Rectangle 1">
            <a:extLst>
              <a:ext uri="{FF2B5EF4-FFF2-40B4-BE49-F238E27FC236}">
                <a16:creationId xmlns:a16="http://schemas.microsoft.com/office/drawing/2014/main" id="{100D462F-81AE-6777-0DF9-89EBF26D2297}"/>
              </a:ext>
            </a:extLst>
          </p:cNvPr>
          <p:cNvSpPr txBox="1">
            <a:spLocks noChangeArrowheads="1"/>
          </p:cNvSpPr>
          <p:nvPr/>
        </p:nvSpPr>
        <p:spPr bwMode="auto">
          <a:xfrm>
            <a:off x="914397" y="5729435"/>
            <a:ext cx="9263272" cy="646846"/>
          </a:xfrm>
          <a:prstGeom prst="rect">
            <a:avLst/>
          </a:prstGeom>
          <a:solidFill>
            <a:schemeClr val="bg1"/>
          </a:solidFill>
          <a:ln>
            <a:noFill/>
          </a:ln>
          <a:effectLst/>
        </p:spPr>
        <p:txBody>
          <a:bodyPr vert="horz" wrap="square" lIns="0" tIns="198375" rIns="0" bIns="198375" numCol="1" rtlCol="0" anchor="ctr" anchorCtr="0" compatLnSpc="1">
            <a:prstTxWarp prst="textNoShape">
              <a:avLst/>
            </a:prstTxWarp>
            <a:sp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FontTx/>
              <a:buNone/>
            </a:pPr>
            <a:endParaRPr lang="en-US" altLang="en-US" sz="1600" dirty="0">
              <a:latin typeface="Arial" panose="020B0604020202020204" pitchFamily="34" charset="0"/>
            </a:endParaRPr>
          </a:p>
        </p:txBody>
      </p:sp>
      <p:sp>
        <p:nvSpPr>
          <p:cNvPr id="9" name="Rectangle 1">
            <a:extLst>
              <a:ext uri="{FF2B5EF4-FFF2-40B4-BE49-F238E27FC236}">
                <a16:creationId xmlns:a16="http://schemas.microsoft.com/office/drawing/2014/main" id="{B09832A7-4418-F448-0FD5-1244C918C1ED}"/>
              </a:ext>
            </a:extLst>
          </p:cNvPr>
          <p:cNvSpPr txBox="1">
            <a:spLocks noChangeArrowheads="1"/>
          </p:cNvSpPr>
          <p:nvPr/>
        </p:nvSpPr>
        <p:spPr bwMode="auto">
          <a:xfrm>
            <a:off x="682487" y="1561300"/>
            <a:ext cx="10449339" cy="2062618"/>
          </a:xfrm>
          <a:prstGeom prst="rect">
            <a:avLst/>
          </a:prstGeom>
          <a:solidFill>
            <a:schemeClr val="bg1"/>
          </a:solidFill>
          <a:ln>
            <a:noFill/>
          </a:ln>
          <a:effectLst/>
        </p:spPr>
        <p:txBody>
          <a:bodyPr vert="horz" wrap="square" lIns="0" tIns="198375" rIns="0" bIns="198375" numCol="1" rtlCol="0" anchor="ctr" anchorCtr="0" compatLnSpc="1">
            <a:prstTxWarp prst="textNoShape">
              <a:avLst/>
            </a:prstTxWarp>
            <a:sp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1800" dirty="0">
              <a:latin typeface="Söhne"/>
            </a:endParaRPr>
          </a:p>
          <a:p>
            <a:pPr eaLnBrk="0" fontAlgn="base" hangingPunct="0">
              <a:spcBef>
                <a:spcPct val="0"/>
              </a:spcBef>
              <a:spcAft>
                <a:spcPct val="0"/>
              </a:spcAft>
              <a:buFontTx/>
              <a:buChar char="•"/>
            </a:pPr>
            <a:r>
              <a:rPr lang="en-US" altLang="en-US" sz="1800" dirty="0">
                <a:latin typeface="Söhne"/>
              </a:rPr>
              <a:t>   To load the classifier using the </a:t>
            </a:r>
            <a:r>
              <a:rPr lang="en-US" altLang="en-US" sz="1800" b="1" dirty="0">
                <a:latin typeface="Söhne Mono"/>
              </a:rPr>
              <a:t>cv2.CascadeClassifier()</a:t>
            </a:r>
            <a:r>
              <a:rPr lang="en-US" altLang="en-US" sz="1800" dirty="0">
                <a:latin typeface="Söhne"/>
              </a:rPr>
              <a:t> function.</a:t>
            </a:r>
          </a:p>
          <a:p>
            <a:pPr marL="285750" indent="-285750" eaLnBrk="0" fontAlgn="base" hangingPunct="0">
              <a:spcBef>
                <a:spcPct val="0"/>
              </a:spcBef>
              <a:spcAft>
                <a:spcPct val="0"/>
              </a:spcAft>
              <a:buFont typeface="Arial" panose="020B0604020202020204" pitchFamily="34" charset="0"/>
              <a:buChar char="•"/>
            </a:pPr>
            <a:r>
              <a:rPr lang="en-US" sz="1800" b="0" i="0" dirty="0">
                <a:effectLst/>
                <a:latin typeface="Söhne"/>
              </a:rPr>
              <a:t>Pre-trained classifiers are readily available in popular libraries and frameworks, OpenCV. </a:t>
            </a:r>
          </a:p>
          <a:p>
            <a:pPr marL="285750" indent="-285750" eaLnBrk="0" fontAlgn="base" hangingPunct="0">
              <a:spcBef>
                <a:spcPct val="0"/>
              </a:spcBef>
              <a:spcAft>
                <a:spcPct val="0"/>
              </a:spcAft>
              <a:buFont typeface="Arial" panose="020B0604020202020204" pitchFamily="34" charset="0"/>
              <a:buChar char="•"/>
            </a:pPr>
            <a:r>
              <a:rPr lang="en-US" sz="1800" b="0" i="0" dirty="0">
                <a:effectLst/>
                <a:latin typeface="Söhne"/>
              </a:rPr>
              <a:t>This accessibility  allows developers to easily integrate pre-trained models into their projects  without the need for extensive knowledge of machine learning algorithms or training techniques.</a:t>
            </a:r>
          </a:p>
          <a:p>
            <a:pPr eaLnBrk="0" fontAlgn="base" hangingPunct="0">
              <a:spcBef>
                <a:spcPct val="0"/>
              </a:spcBef>
              <a:spcAft>
                <a:spcPct val="0"/>
              </a:spcAft>
              <a:buFontTx/>
              <a:buNone/>
            </a:pPr>
            <a:endParaRPr lang="en-US" altLang="en-US" sz="1800" dirty="0">
              <a:latin typeface="Arial" panose="020B0604020202020204" pitchFamily="34" charset="0"/>
            </a:endParaRPr>
          </a:p>
        </p:txBody>
      </p:sp>
      <p:sp>
        <p:nvSpPr>
          <p:cNvPr id="10" name="Title 1">
            <a:extLst>
              <a:ext uri="{FF2B5EF4-FFF2-40B4-BE49-F238E27FC236}">
                <a16:creationId xmlns:a16="http://schemas.microsoft.com/office/drawing/2014/main" id="{87C4D4B5-D7DC-D47C-E332-D828D6C814CC}"/>
              </a:ext>
            </a:extLst>
          </p:cNvPr>
          <p:cNvSpPr txBox="1">
            <a:spLocks/>
          </p:cNvSpPr>
          <p:nvPr/>
        </p:nvSpPr>
        <p:spPr>
          <a:xfrm>
            <a:off x="914396" y="2437555"/>
            <a:ext cx="7686261" cy="2495028"/>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b="1" i="0" dirty="0">
                <a:effectLst/>
                <a:latin typeface="Söhne"/>
              </a:rPr>
              <a:t>Capturing Video from Webcam:</a:t>
            </a:r>
            <a:endParaRPr lang="en-US" dirty="0"/>
          </a:p>
        </p:txBody>
      </p:sp>
      <p:sp>
        <p:nvSpPr>
          <p:cNvPr id="14" name="Rectangle 5">
            <a:extLst>
              <a:ext uri="{FF2B5EF4-FFF2-40B4-BE49-F238E27FC236}">
                <a16:creationId xmlns:a16="http://schemas.microsoft.com/office/drawing/2014/main" id="{BEA9672E-3F4B-B5B9-D090-1A195EAF01BA}"/>
              </a:ext>
            </a:extLst>
          </p:cNvPr>
          <p:cNvSpPr>
            <a:spLocks noChangeArrowheads="1"/>
          </p:cNvSpPr>
          <p:nvPr/>
        </p:nvSpPr>
        <p:spPr bwMode="auto">
          <a:xfrm>
            <a:off x="1025665" y="4836377"/>
            <a:ext cx="8462892" cy="1631731"/>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6"/>
                </a:solidFill>
                <a:effectLst/>
                <a:latin typeface="Söhne"/>
              </a:rPr>
              <a:t> The process of initializing the webcam using </a:t>
            </a:r>
            <a:r>
              <a:rPr kumimoji="0" lang="en-US" altLang="en-US" sz="1600" b="1" i="0" u="none" strike="noStrike" cap="none" normalizeH="0" baseline="0" dirty="0">
                <a:ln>
                  <a:noFill/>
                </a:ln>
                <a:solidFill>
                  <a:schemeClr val="accent6"/>
                </a:solidFill>
                <a:effectLst/>
                <a:latin typeface="Söhne Mono"/>
              </a:rPr>
              <a:t>cv2.VideoCapture()</a:t>
            </a:r>
            <a:r>
              <a:rPr kumimoji="0" lang="en-US" altLang="en-US" sz="1600" b="0" i="0" u="none" strike="noStrike" cap="none" normalizeH="0" baseline="0" dirty="0">
                <a:ln>
                  <a:noFill/>
                </a:ln>
                <a:solidFill>
                  <a:schemeClr val="accent6"/>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6"/>
                </a:solidFill>
                <a:effectLst/>
                <a:latin typeface="Söhne"/>
              </a:rPr>
              <a:t> The importance of specifying the correct index for the webcam device.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6"/>
              </a:solidFill>
              <a:effectLst/>
              <a:latin typeface="Arial" panose="020B0604020202020204" pitchFamily="34" charset="0"/>
            </a:endParaRPr>
          </a:p>
        </p:txBody>
      </p:sp>
      <p:sp>
        <p:nvSpPr>
          <p:cNvPr id="15" name="Rectangle 6">
            <a:extLst>
              <a:ext uri="{FF2B5EF4-FFF2-40B4-BE49-F238E27FC236}">
                <a16:creationId xmlns:a16="http://schemas.microsoft.com/office/drawing/2014/main" id="{DD41985C-21C1-BD73-3C0C-1E3AD4EB5E4B}"/>
              </a:ext>
            </a:extLst>
          </p:cNvPr>
          <p:cNvSpPr>
            <a:spLocks noChangeArrowheads="1"/>
          </p:cNvSpPr>
          <p:nvPr/>
        </p:nvSpPr>
        <p:spPr bwMode="auto">
          <a:xfrm rot="10800000" flipV="1">
            <a:off x="758688" y="3352732"/>
            <a:ext cx="10681251" cy="861774"/>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3">
                    <a:lumMod val="75000"/>
                  </a:schemeClr>
                </a:solidFill>
                <a:effectLst/>
                <a:latin typeface="inherit"/>
              </a:rPr>
              <a:t>import cv2 </a:t>
            </a:r>
            <a:endParaRPr kumimoji="0" lang="en-US" altLang="en-US" sz="1400" b="0" i="0" u="none" strike="noStrike" cap="none" normalizeH="0" baseline="0" dirty="0">
              <a:ln>
                <a:noFill/>
              </a:ln>
              <a:solidFill>
                <a:schemeClr val="accent3">
                  <a:lumMod val="7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face_cascade = cv2.CascadeClassifier('haarcascade_frontalface_default.xml')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3">
                  <a:lumMod val="75000"/>
                </a:schemeClr>
              </a:solidFill>
              <a:effectLst/>
              <a:latin typeface="Arial" panose="020B0604020202020204" pitchFamily="34" charset="0"/>
            </a:endParaRPr>
          </a:p>
        </p:txBody>
      </p:sp>
      <p:sp>
        <p:nvSpPr>
          <p:cNvPr id="19" name="TextBox 18">
            <a:extLst>
              <a:ext uri="{FF2B5EF4-FFF2-40B4-BE49-F238E27FC236}">
                <a16:creationId xmlns:a16="http://schemas.microsoft.com/office/drawing/2014/main" id="{D61621A4-8E0E-7E34-6CAF-E6C2E831E61A}"/>
              </a:ext>
            </a:extLst>
          </p:cNvPr>
          <p:cNvSpPr txBox="1"/>
          <p:nvPr/>
        </p:nvSpPr>
        <p:spPr>
          <a:xfrm>
            <a:off x="758688" y="6317151"/>
            <a:ext cx="6109252" cy="369332"/>
          </a:xfrm>
          <a:prstGeom prst="rect">
            <a:avLst/>
          </a:prstGeom>
          <a:solidFill>
            <a:schemeClr val="tx1"/>
          </a:solidFill>
        </p:spPr>
        <p:txBody>
          <a:bodyPr wrap="square">
            <a:spAutoFit/>
          </a:bodyPr>
          <a:lstStyle/>
          <a:p>
            <a:r>
              <a:rPr lang="en-IN" b="0" i="0" dirty="0">
                <a:solidFill>
                  <a:schemeClr val="accent3">
                    <a:lumMod val="75000"/>
                  </a:schemeClr>
                </a:solidFill>
                <a:effectLst/>
                <a:latin typeface="Söhne Mono"/>
              </a:rPr>
              <a:t>cap = cv2.VideoCapture(0)</a:t>
            </a:r>
            <a:endParaRPr lang="en-IN" dirty="0">
              <a:solidFill>
                <a:schemeClr val="accent3">
                  <a:lumMod val="75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89872" y="1104706"/>
            <a:ext cx="9745542" cy="735993"/>
          </a:xfrm>
        </p:spPr>
        <p:txBody>
          <a:bodyPr/>
          <a:lstStyle/>
          <a:p>
            <a:r>
              <a:rPr kumimoji="0" lang="en-US" altLang="en-US" sz="3600" b="1" i="0" u="none" strike="noStrike" cap="none" normalizeH="0" baseline="0" dirty="0">
                <a:ln>
                  <a:noFill/>
                </a:ln>
                <a:solidFill>
                  <a:schemeClr val="accent6"/>
                </a:solidFill>
                <a:effectLst/>
                <a:latin typeface="Söhne"/>
              </a:rPr>
              <a:t>Reading Frames and Performing Face Detection</a:t>
            </a:r>
            <a:br>
              <a:rPr kumimoji="0" lang="en-US" altLang="en-US" sz="3200" b="0" i="0" u="none" strike="noStrike" cap="none" normalizeH="0" baseline="0" dirty="0">
                <a:ln>
                  <a:noFill/>
                </a:ln>
                <a:solidFill>
                  <a:schemeClr val="accent6"/>
                </a:solidFill>
                <a:effectLst/>
              </a:rPr>
            </a:br>
            <a:endParaRPr lang="en-US" dirty="0"/>
          </a:p>
        </p:txBody>
      </p:sp>
      <p:sp>
        <p:nvSpPr>
          <p:cNvPr id="8" name="Rectangle 1">
            <a:extLst>
              <a:ext uri="{FF2B5EF4-FFF2-40B4-BE49-F238E27FC236}">
                <a16:creationId xmlns:a16="http://schemas.microsoft.com/office/drawing/2014/main" id="{100D462F-81AE-6777-0DF9-89EBF26D2297}"/>
              </a:ext>
            </a:extLst>
          </p:cNvPr>
          <p:cNvSpPr txBox="1">
            <a:spLocks noChangeArrowheads="1"/>
          </p:cNvSpPr>
          <p:nvPr/>
        </p:nvSpPr>
        <p:spPr bwMode="auto">
          <a:xfrm>
            <a:off x="914397" y="5729435"/>
            <a:ext cx="9263272" cy="646846"/>
          </a:xfrm>
          <a:prstGeom prst="rect">
            <a:avLst/>
          </a:prstGeom>
          <a:solidFill>
            <a:schemeClr val="bg1"/>
          </a:solidFill>
          <a:ln>
            <a:noFill/>
          </a:ln>
          <a:effectLst/>
        </p:spPr>
        <p:txBody>
          <a:bodyPr vert="horz" wrap="square" lIns="0" tIns="198375" rIns="0" bIns="198375" numCol="1" rtlCol="0" anchor="ctr" anchorCtr="0" compatLnSpc="1">
            <a:prstTxWarp prst="textNoShape">
              <a:avLst/>
            </a:prstTxWarp>
            <a:sp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FontTx/>
              <a:buNone/>
            </a:pPr>
            <a:endParaRPr lang="en-US" altLang="en-US" sz="1600" dirty="0">
              <a:latin typeface="Arial" panose="020B0604020202020204" pitchFamily="34" charset="0"/>
            </a:endParaRPr>
          </a:p>
        </p:txBody>
      </p:sp>
      <p:sp>
        <p:nvSpPr>
          <p:cNvPr id="9" name="Rectangle 1">
            <a:extLst>
              <a:ext uri="{FF2B5EF4-FFF2-40B4-BE49-F238E27FC236}">
                <a16:creationId xmlns:a16="http://schemas.microsoft.com/office/drawing/2014/main" id="{B09832A7-4418-F448-0FD5-1244C918C1ED}"/>
              </a:ext>
            </a:extLst>
          </p:cNvPr>
          <p:cNvSpPr txBox="1">
            <a:spLocks noChangeArrowheads="1"/>
          </p:cNvSpPr>
          <p:nvPr/>
        </p:nvSpPr>
        <p:spPr bwMode="auto">
          <a:xfrm>
            <a:off x="914398" y="2577359"/>
            <a:ext cx="9263271" cy="646846"/>
          </a:xfrm>
          <a:prstGeom prst="rect">
            <a:avLst/>
          </a:prstGeom>
          <a:solidFill>
            <a:schemeClr val="bg1"/>
          </a:solidFill>
          <a:ln>
            <a:noFill/>
          </a:ln>
          <a:effectLst/>
        </p:spPr>
        <p:txBody>
          <a:bodyPr vert="horz" wrap="square" lIns="0" tIns="198375" rIns="0" bIns="198375" numCol="1" rtlCol="0" anchor="ctr" anchorCtr="0" compatLnSpc="1">
            <a:prstTxWarp prst="textNoShape">
              <a:avLst/>
            </a:prstTxWarp>
            <a:sp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FontTx/>
              <a:buNone/>
            </a:pPr>
            <a:endParaRPr lang="en-US" altLang="en-US" sz="1600" dirty="0">
              <a:latin typeface="Arial" panose="020B0604020202020204" pitchFamily="34" charset="0"/>
            </a:endParaRPr>
          </a:p>
        </p:txBody>
      </p:sp>
      <p:sp>
        <p:nvSpPr>
          <p:cNvPr id="14" name="Rectangle 5">
            <a:extLst>
              <a:ext uri="{FF2B5EF4-FFF2-40B4-BE49-F238E27FC236}">
                <a16:creationId xmlns:a16="http://schemas.microsoft.com/office/drawing/2014/main" id="{BEA9672E-3F4B-B5B9-D090-1A195EAF01BA}"/>
              </a:ext>
            </a:extLst>
          </p:cNvPr>
          <p:cNvSpPr>
            <a:spLocks noChangeArrowheads="1"/>
          </p:cNvSpPr>
          <p:nvPr/>
        </p:nvSpPr>
        <p:spPr bwMode="auto">
          <a:xfrm>
            <a:off x="1025665" y="5475497"/>
            <a:ext cx="8462892" cy="893067"/>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solidFill>
              <a:effectLst/>
              <a:latin typeface="Arial" panose="020B0604020202020204" pitchFamily="34" charset="0"/>
            </a:endParaRPr>
          </a:p>
        </p:txBody>
      </p:sp>
      <p:sp>
        <p:nvSpPr>
          <p:cNvPr id="3" name="Rectangle 1">
            <a:extLst>
              <a:ext uri="{FF2B5EF4-FFF2-40B4-BE49-F238E27FC236}">
                <a16:creationId xmlns:a16="http://schemas.microsoft.com/office/drawing/2014/main" id="{5DDF8D86-A77E-D541-F589-209604A06DFD}"/>
              </a:ext>
            </a:extLst>
          </p:cNvPr>
          <p:cNvSpPr>
            <a:spLocks noChangeArrowheads="1"/>
          </p:cNvSpPr>
          <p:nvPr/>
        </p:nvSpPr>
        <p:spPr bwMode="auto">
          <a:xfrm>
            <a:off x="895889" y="1456890"/>
            <a:ext cx="10137914" cy="2308839"/>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6">
                    <a:lumMod val="75000"/>
                  </a:schemeClr>
                </a:solidFill>
                <a:effectLst/>
                <a:latin typeface="Söhne"/>
              </a:rPr>
              <a:t>Inside the loop, it continuously reads frames from the webcam using </a:t>
            </a:r>
            <a:r>
              <a:rPr kumimoji="0" lang="en-US" altLang="en-US" sz="1600" b="1" i="0" u="none" strike="noStrike" cap="none" normalizeH="0" baseline="0" dirty="0" err="1">
                <a:ln>
                  <a:noFill/>
                </a:ln>
                <a:solidFill>
                  <a:schemeClr val="accent6">
                    <a:lumMod val="75000"/>
                  </a:schemeClr>
                </a:solidFill>
                <a:effectLst/>
                <a:latin typeface="Söhne Mono"/>
              </a:rPr>
              <a:t>cap.read</a:t>
            </a:r>
            <a:r>
              <a:rPr kumimoji="0" lang="en-US" altLang="en-US" sz="1600" b="1" i="0" u="none" strike="noStrike" cap="none" normalizeH="0" baseline="0" dirty="0">
                <a:ln>
                  <a:noFill/>
                </a:ln>
                <a:solidFill>
                  <a:schemeClr val="accent6">
                    <a:lumMod val="75000"/>
                  </a:schemeClr>
                </a:solidFill>
                <a:effectLst/>
                <a:latin typeface="Söhne Mono"/>
              </a:rPr>
              <a:t>()</a:t>
            </a:r>
            <a:r>
              <a:rPr kumimoji="0" lang="en-US" altLang="en-US" sz="1600" b="0" i="0" u="none" strike="noStrike" cap="none" normalizeH="0" baseline="0" dirty="0">
                <a:ln>
                  <a:noFill/>
                </a:ln>
                <a:solidFill>
                  <a:schemeClr val="accent6">
                    <a:lumMod val="75000"/>
                  </a:schemeClr>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6">
                    <a:lumMod val="75000"/>
                  </a:schemeClr>
                </a:solidFill>
                <a:effectLst/>
                <a:latin typeface="Söhne"/>
              </a:rPr>
              <a:t>Each frame is converted to grayscale using </a:t>
            </a:r>
            <a:r>
              <a:rPr kumimoji="0" lang="en-US" altLang="en-US" sz="1600" b="1" i="0" u="none" strike="noStrike" cap="none" normalizeH="0" baseline="0" dirty="0">
                <a:ln>
                  <a:noFill/>
                </a:ln>
                <a:solidFill>
                  <a:schemeClr val="accent6">
                    <a:lumMod val="75000"/>
                  </a:schemeClr>
                </a:solidFill>
                <a:effectLst/>
                <a:latin typeface="Söhne Mono"/>
              </a:rPr>
              <a:t>cv2.cvtColor()</a:t>
            </a:r>
            <a:r>
              <a:rPr kumimoji="0" lang="en-US" altLang="en-US" sz="1600" b="0" i="0" u="none" strike="noStrike" cap="none" normalizeH="0" baseline="0" dirty="0">
                <a:ln>
                  <a:noFill/>
                </a:ln>
                <a:solidFill>
                  <a:schemeClr val="accent6">
                    <a:lumMod val="75000"/>
                  </a:schemeClr>
                </a:solidFill>
                <a:effectLst/>
                <a:latin typeface="Söhne"/>
              </a:rPr>
              <a:t> as Haar cascade classifiers typically work on grayscale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accent6">
                    <a:lumMod val="75000"/>
                  </a:schemeClr>
                </a:solidFill>
                <a:effectLst/>
                <a:latin typeface="Söhne Mono"/>
              </a:rPr>
              <a:t>face_cascade.detectMultiScale</a:t>
            </a:r>
            <a:r>
              <a:rPr kumimoji="0" lang="en-US" altLang="en-US" sz="1600" b="1" i="0" u="none" strike="noStrike" cap="none" normalizeH="0" baseline="0" dirty="0">
                <a:ln>
                  <a:noFill/>
                </a:ln>
                <a:solidFill>
                  <a:schemeClr val="accent6">
                    <a:lumMod val="75000"/>
                  </a:schemeClr>
                </a:solidFill>
                <a:effectLst/>
                <a:latin typeface="Söhne Mono"/>
              </a:rPr>
              <a:t>()</a:t>
            </a:r>
            <a:r>
              <a:rPr kumimoji="0" lang="en-US" altLang="en-US" sz="1600" b="0" i="0" u="none" strike="noStrike" cap="none" normalizeH="0" baseline="0" dirty="0">
                <a:ln>
                  <a:noFill/>
                </a:ln>
                <a:solidFill>
                  <a:schemeClr val="accent6">
                    <a:lumMod val="75000"/>
                  </a:schemeClr>
                </a:solidFill>
                <a:effectLst/>
                <a:latin typeface="Söhne"/>
              </a:rPr>
              <a:t> is used to detect faces in the grayscale frame.</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i="0" dirty="0">
                <a:solidFill>
                  <a:schemeClr val="accent6">
                    <a:lumMod val="75000"/>
                  </a:schemeClr>
                </a:solidFill>
                <a:effectLst/>
                <a:latin typeface="Söhne"/>
              </a:rPr>
              <a:t>1.1</a:t>
            </a:r>
            <a:r>
              <a:rPr lang="en-US" sz="1600" b="0" i="0" dirty="0">
                <a:solidFill>
                  <a:schemeClr val="accent6">
                    <a:lumMod val="75000"/>
                  </a:schemeClr>
                </a:solidFill>
                <a:effectLst/>
                <a:latin typeface="Söhne"/>
              </a:rPr>
              <a:t>: This parameter represents the scale factor. It specifies how much the image size is reduced at each image scale.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i="0" dirty="0">
                <a:solidFill>
                  <a:schemeClr val="accent6">
                    <a:lumMod val="75000"/>
                  </a:schemeClr>
                </a:solidFill>
                <a:effectLst/>
                <a:latin typeface="Söhne"/>
              </a:rPr>
              <a:t>4:</a:t>
            </a:r>
            <a:r>
              <a:rPr lang="en-US" sz="1600" b="0" i="0" dirty="0">
                <a:solidFill>
                  <a:schemeClr val="accent6">
                    <a:lumMod val="75000"/>
                  </a:schemeClr>
                </a:solidFill>
                <a:effectLst/>
                <a:latin typeface="Söhne"/>
              </a:rPr>
              <a:t>This parameter represents the minimum number of neighbors required for a detected region to be considered a face</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i="0" dirty="0">
                <a:solidFill>
                  <a:schemeClr val="accent6">
                    <a:lumMod val="75000"/>
                  </a:schemeClr>
                </a:solidFill>
                <a:effectLst/>
                <a:latin typeface="Söhne"/>
              </a:rPr>
              <a:t>gray</a:t>
            </a:r>
            <a:r>
              <a:rPr lang="en-US" sz="1600" b="0" i="0" dirty="0">
                <a:solidFill>
                  <a:schemeClr val="accent6">
                    <a:lumMod val="75000"/>
                  </a:schemeClr>
                </a:solidFill>
                <a:effectLst/>
                <a:latin typeface="Söhne"/>
              </a:rPr>
              <a:t>: This is the input image in grayscale format. Grayscale images are commonly used in computer vision tasks as they simplify processing while retaining important image information. </a:t>
            </a:r>
            <a:endParaRPr kumimoji="0" lang="en-US" altLang="en-US" sz="1600" b="0" i="0" u="none" strike="noStrike" cap="none" normalizeH="0" baseline="0" dirty="0">
              <a:ln>
                <a:noFill/>
              </a:ln>
              <a:solidFill>
                <a:schemeClr val="accent6">
                  <a:lumMod val="75000"/>
                </a:schemeClr>
              </a:solidFill>
              <a:effectLst/>
              <a:latin typeface="Söhne"/>
            </a:endParaRPr>
          </a:p>
        </p:txBody>
      </p:sp>
      <p:sp>
        <p:nvSpPr>
          <p:cNvPr id="11" name="Rectangle 3">
            <a:extLst>
              <a:ext uri="{FF2B5EF4-FFF2-40B4-BE49-F238E27FC236}">
                <a16:creationId xmlns:a16="http://schemas.microsoft.com/office/drawing/2014/main" id="{C27E4E1E-B4E1-0BCB-27C1-E5FCAC277E9E}"/>
              </a:ext>
            </a:extLst>
          </p:cNvPr>
          <p:cNvSpPr>
            <a:spLocks noChangeArrowheads="1"/>
          </p:cNvSpPr>
          <p:nvPr/>
        </p:nvSpPr>
        <p:spPr bwMode="auto">
          <a:xfrm>
            <a:off x="0" y="-3388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A513DD56-5410-6B5B-3EEA-23D3D605816E}"/>
              </a:ext>
            </a:extLst>
          </p:cNvPr>
          <p:cNvSpPr txBox="1"/>
          <p:nvPr/>
        </p:nvSpPr>
        <p:spPr>
          <a:xfrm>
            <a:off x="914398" y="4110861"/>
            <a:ext cx="8052074" cy="1754326"/>
          </a:xfrm>
          <a:prstGeom prst="rect">
            <a:avLst/>
          </a:prstGeom>
          <a:solidFill>
            <a:schemeClr val="tx1"/>
          </a:solidFill>
        </p:spPr>
        <p:txBody>
          <a:bodyPr wrap="square">
            <a:spAutoFit/>
          </a:bodyPr>
          <a:lstStyle/>
          <a:p>
            <a:r>
              <a:rPr lang="en-IN" b="0" i="0" dirty="0">
                <a:solidFill>
                  <a:schemeClr val="accent3">
                    <a:lumMod val="75000"/>
                  </a:schemeClr>
                </a:solidFill>
                <a:effectLst/>
                <a:latin typeface="Söhne Mono"/>
              </a:rPr>
              <a:t>while True:</a:t>
            </a:r>
          </a:p>
          <a:p>
            <a:r>
              <a:rPr lang="en-IN" b="0" i="0" dirty="0">
                <a:solidFill>
                  <a:schemeClr val="accent3">
                    <a:lumMod val="75000"/>
                  </a:schemeClr>
                </a:solidFill>
                <a:effectLst/>
                <a:latin typeface="Söhne Mono"/>
              </a:rPr>
              <a:t>        _, </a:t>
            </a:r>
            <a:r>
              <a:rPr lang="en-IN" b="0" i="0" dirty="0" err="1">
                <a:solidFill>
                  <a:schemeClr val="accent3">
                    <a:lumMod val="75000"/>
                  </a:schemeClr>
                </a:solidFill>
                <a:effectLst/>
                <a:latin typeface="Söhne Mono"/>
              </a:rPr>
              <a:t>img</a:t>
            </a:r>
            <a:r>
              <a:rPr lang="en-IN" b="0" i="0" dirty="0">
                <a:solidFill>
                  <a:schemeClr val="accent3">
                    <a:lumMod val="75000"/>
                  </a:schemeClr>
                </a:solidFill>
                <a:effectLst/>
                <a:latin typeface="Söhne Mono"/>
              </a:rPr>
              <a:t> = </a:t>
            </a:r>
            <a:r>
              <a:rPr lang="en-IN" b="0" i="0" dirty="0" err="1">
                <a:solidFill>
                  <a:schemeClr val="accent3">
                    <a:lumMod val="75000"/>
                  </a:schemeClr>
                </a:solidFill>
                <a:effectLst/>
                <a:latin typeface="Söhne Mono"/>
              </a:rPr>
              <a:t>cap.read</a:t>
            </a:r>
            <a:r>
              <a:rPr lang="en-IN" b="0" i="0" dirty="0">
                <a:solidFill>
                  <a:schemeClr val="accent3">
                    <a:lumMod val="75000"/>
                  </a:schemeClr>
                </a:solidFill>
                <a:effectLst/>
                <a:latin typeface="Söhne Mono"/>
              </a:rPr>
              <a:t>() </a:t>
            </a:r>
          </a:p>
          <a:p>
            <a:r>
              <a:rPr lang="en-IN" b="0" i="0" dirty="0">
                <a:solidFill>
                  <a:schemeClr val="accent3">
                    <a:lumMod val="75000"/>
                  </a:schemeClr>
                </a:solidFill>
                <a:effectLst/>
                <a:latin typeface="Söhne Mono"/>
              </a:rPr>
              <a:t>        </a:t>
            </a:r>
            <a:r>
              <a:rPr lang="en-IN" b="0" i="0" dirty="0" err="1">
                <a:solidFill>
                  <a:schemeClr val="accent3">
                    <a:lumMod val="75000"/>
                  </a:schemeClr>
                </a:solidFill>
                <a:effectLst/>
                <a:latin typeface="Söhne Mono"/>
              </a:rPr>
              <a:t>gray</a:t>
            </a:r>
            <a:r>
              <a:rPr lang="en-IN" b="0" i="0" dirty="0">
                <a:solidFill>
                  <a:schemeClr val="accent3">
                    <a:lumMod val="75000"/>
                  </a:schemeClr>
                </a:solidFill>
                <a:effectLst/>
                <a:latin typeface="Söhne Mono"/>
              </a:rPr>
              <a:t> = cv2.cvtColor(</a:t>
            </a:r>
            <a:r>
              <a:rPr lang="en-IN" b="0" i="0" dirty="0" err="1">
                <a:solidFill>
                  <a:schemeClr val="accent3">
                    <a:lumMod val="75000"/>
                  </a:schemeClr>
                </a:solidFill>
                <a:effectLst/>
                <a:latin typeface="Söhne Mono"/>
              </a:rPr>
              <a:t>img</a:t>
            </a:r>
            <a:r>
              <a:rPr lang="en-IN" b="0" i="0" dirty="0">
                <a:solidFill>
                  <a:schemeClr val="accent3">
                    <a:lumMod val="75000"/>
                  </a:schemeClr>
                </a:solidFill>
                <a:effectLst/>
                <a:latin typeface="Söhne Mono"/>
              </a:rPr>
              <a:t>, cv2.COLOR_BGR2GRAY)</a:t>
            </a:r>
          </a:p>
          <a:p>
            <a:r>
              <a:rPr lang="en-IN" b="0" i="0" dirty="0">
                <a:solidFill>
                  <a:schemeClr val="accent3">
                    <a:lumMod val="75000"/>
                  </a:schemeClr>
                </a:solidFill>
                <a:effectLst/>
                <a:latin typeface="Söhne Mono"/>
              </a:rPr>
              <a:t>        faces = </a:t>
            </a:r>
            <a:r>
              <a:rPr lang="en-IN" b="0" i="0" dirty="0" err="1">
                <a:solidFill>
                  <a:schemeClr val="accent3">
                    <a:lumMod val="75000"/>
                  </a:schemeClr>
                </a:solidFill>
                <a:effectLst/>
                <a:latin typeface="Söhne Mono"/>
              </a:rPr>
              <a:t>face_cascade.detectMultiScale</a:t>
            </a:r>
            <a:r>
              <a:rPr lang="en-IN" b="0" i="0" dirty="0">
                <a:solidFill>
                  <a:schemeClr val="accent3">
                    <a:lumMod val="75000"/>
                  </a:schemeClr>
                </a:solidFill>
                <a:effectLst/>
                <a:latin typeface="Söhne Mono"/>
              </a:rPr>
              <a:t>(</a:t>
            </a:r>
            <a:r>
              <a:rPr lang="en-IN" b="0" i="0" dirty="0" err="1">
                <a:solidFill>
                  <a:schemeClr val="accent3">
                    <a:lumMod val="75000"/>
                  </a:schemeClr>
                </a:solidFill>
                <a:effectLst/>
                <a:latin typeface="Söhne Mono"/>
              </a:rPr>
              <a:t>gray</a:t>
            </a:r>
            <a:r>
              <a:rPr lang="en-IN" b="0" i="0" dirty="0">
                <a:solidFill>
                  <a:schemeClr val="accent3">
                    <a:lumMod val="75000"/>
                  </a:schemeClr>
                </a:solidFill>
                <a:effectLst/>
                <a:latin typeface="Söhne Mono"/>
              </a:rPr>
              <a:t>, 1.1, 4) </a:t>
            </a:r>
          </a:p>
          <a:p>
            <a:r>
              <a:rPr lang="en-IN" b="0" i="0" dirty="0">
                <a:solidFill>
                  <a:schemeClr val="accent3">
                    <a:lumMod val="75000"/>
                  </a:schemeClr>
                </a:solidFill>
                <a:effectLst/>
                <a:latin typeface="Söhne Mono"/>
              </a:rPr>
              <a:t>for (x, y, w, h) in faces: </a:t>
            </a:r>
          </a:p>
          <a:p>
            <a:r>
              <a:rPr lang="en-IN" dirty="0">
                <a:solidFill>
                  <a:schemeClr val="accent3">
                    <a:lumMod val="75000"/>
                  </a:schemeClr>
                </a:solidFill>
                <a:latin typeface="Söhne Mono"/>
              </a:rPr>
              <a:t>       </a:t>
            </a:r>
            <a:r>
              <a:rPr lang="en-IN" b="0" i="0" dirty="0">
                <a:solidFill>
                  <a:schemeClr val="accent3">
                    <a:lumMod val="75000"/>
                  </a:schemeClr>
                </a:solidFill>
                <a:effectLst/>
                <a:latin typeface="Söhne Mono"/>
              </a:rPr>
              <a:t>cv2.rectangle(</a:t>
            </a:r>
            <a:r>
              <a:rPr lang="en-IN" b="0" i="0" dirty="0" err="1">
                <a:solidFill>
                  <a:schemeClr val="accent3">
                    <a:lumMod val="75000"/>
                  </a:schemeClr>
                </a:solidFill>
                <a:effectLst/>
                <a:latin typeface="Söhne Mono"/>
              </a:rPr>
              <a:t>img</a:t>
            </a:r>
            <a:r>
              <a:rPr lang="en-IN" b="0" i="0" dirty="0">
                <a:solidFill>
                  <a:schemeClr val="accent3">
                    <a:lumMod val="75000"/>
                  </a:schemeClr>
                </a:solidFill>
                <a:effectLst/>
                <a:latin typeface="Söhne Mono"/>
              </a:rPr>
              <a:t>, (x, y), (</a:t>
            </a:r>
            <a:r>
              <a:rPr lang="en-IN" b="0" i="0" dirty="0" err="1">
                <a:solidFill>
                  <a:schemeClr val="accent3">
                    <a:lumMod val="75000"/>
                  </a:schemeClr>
                </a:solidFill>
                <a:effectLst/>
                <a:latin typeface="Söhne Mono"/>
              </a:rPr>
              <a:t>x+w</a:t>
            </a:r>
            <a:r>
              <a:rPr lang="en-IN" b="0" i="0" dirty="0">
                <a:solidFill>
                  <a:schemeClr val="accent3">
                    <a:lumMod val="75000"/>
                  </a:schemeClr>
                </a:solidFill>
                <a:effectLst/>
                <a:latin typeface="Söhne Mono"/>
              </a:rPr>
              <a:t>, </a:t>
            </a:r>
            <a:r>
              <a:rPr lang="en-IN" b="0" i="0" dirty="0" err="1">
                <a:solidFill>
                  <a:schemeClr val="accent3">
                    <a:lumMod val="75000"/>
                  </a:schemeClr>
                </a:solidFill>
                <a:effectLst/>
                <a:latin typeface="Söhne Mono"/>
              </a:rPr>
              <a:t>y+h</a:t>
            </a:r>
            <a:r>
              <a:rPr lang="en-IN" b="0" i="0" dirty="0">
                <a:solidFill>
                  <a:schemeClr val="accent3">
                    <a:lumMod val="75000"/>
                  </a:schemeClr>
                </a:solidFill>
                <a:effectLst/>
                <a:latin typeface="Söhne Mono"/>
              </a:rPr>
              <a:t>), (255, 0, 0), 2)</a:t>
            </a:r>
            <a:endParaRPr lang="en-IN" dirty="0">
              <a:solidFill>
                <a:schemeClr val="accent3">
                  <a:lumMod val="75000"/>
                </a:schemeClr>
              </a:solidFill>
            </a:endParaRPr>
          </a:p>
        </p:txBody>
      </p:sp>
    </p:spTree>
    <p:extLst>
      <p:ext uri="{BB962C8B-B14F-4D97-AF65-F5344CB8AC3E}">
        <p14:creationId xmlns:p14="http://schemas.microsoft.com/office/powerpoint/2010/main" val="39351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57060" y="2276890"/>
            <a:ext cx="7965461" cy="994164"/>
          </a:xfrm>
        </p:spPr>
        <p:txBody>
          <a:bodyPr/>
          <a:lstStyle/>
          <a:p>
            <a:r>
              <a:rPr lang="en-IN" sz="2800" b="1" i="0" dirty="0">
                <a:effectLst/>
                <a:latin typeface="Söhne"/>
              </a:rPr>
              <a:t>Displaying the Output:</a:t>
            </a:r>
            <a:endParaRPr lang="en-US" sz="2800" dirty="0"/>
          </a:p>
        </p:txBody>
      </p:sp>
      <p:sp>
        <p:nvSpPr>
          <p:cNvPr id="4" name="Rectangle 1">
            <a:extLst>
              <a:ext uri="{FF2B5EF4-FFF2-40B4-BE49-F238E27FC236}">
                <a16:creationId xmlns:a16="http://schemas.microsoft.com/office/drawing/2014/main" id="{85F230AD-424A-4986-D309-5B1273E61E19}"/>
              </a:ext>
            </a:extLst>
          </p:cNvPr>
          <p:cNvSpPr>
            <a:spLocks noGrp="1" noChangeArrowheads="1"/>
          </p:cNvSpPr>
          <p:nvPr>
            <p:ph sz="half" idx="2"/>
          </p:nvPr>
        </p:nvSpPr>
        <p:spPr bwMode="auto">
          <a:xfrm>
            <a:off x="2723413" y="3271054"/>
            <a:ext cx="9216796" cy="3355280"/>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accent6">
                    <a:lumMod val="75000"/>
                  </a:schemeClr>
                </a:solidFill>
                <a:latin typeface="Söhne"/>
              </a:rPr>
              <a:t>T</a:t>
            </a:r>
            <a:r>
              <a:rPr kumimoji="0" lang="en-US" altLang="en-US" sz="1600" b="0" i="0" u="none" strike="noStrike" cap="none" normalizeH="0" baseline="0" dirty="0">
                <a:ln>
                  <a:noFill/>
                </a:ln>
                <a:solidFill>
                  <a:schemeClr val="accent6">
                    <a:lumMod val="75000"/>
                  </a:schemeClr>
                </a:solidFill>
                <a:effectLst/>
                <a:latin typeface="Söhne"/>
              </a:rPr>
              <a:t>he use of </a:t>
            </a:r>
            <a:r>
              <a:rPr kumimoji="0" lang="en-US" altLang="en-US" sz="1600" b="1" i="0" u="none" strike="noStrike" cap="none" normalizeH="0" baseline="0" dirty="0">
                <a:ln>
                  <a:noFill/>
                </a:ln>
                <a:solidFill>
                  <a:schemeClr val="accent6">
                    <a:lumMod val="75000"/>
                  </a:schemeClr>
                </a:solidFill>
                <a:effectLst/>
                <a:latin typeface="Söhne Mono"/>
              </a:rPr>
              <a:t>cv2.imshow()</a:t>
            </a:r>
            <a:r>
              <a:rPr kumimoji="0" lang="en-US" altLang="en-US" sz="1600" b="0" i="0" u="none" strike="noStrike" cap="none" normalizeH="0" baseline="0" dirty="0">
                <a:ln>
                  <a:noFill/>
                </a:ln>
                <a:solidFill>
                  <a:schemeClr val="accent6">
                    <a:lumMod val="75000"/>
                  </a:schemeClr>
                </a:solidFill>
                <a:effectLst/>
                <a:latin typeface="Söhne"/>
              </a:rPr>
              <a:t> to display the output frame with the detected faces.</a:t>
            </a:r>
          </a:p>
          <a:p>
            <a:pPr marL="0" indent="0" eaLnBrk="0" fontAlgn="base" hangingPunct="0">
              <a:spcBef>
                <a:spcPct val="0"/>
              </a:spcBef>
              <a:spcAft>
                <a:spcPct val="0"/>
              </a:spcAft>
              <a:buFontTx/>
              <a:buChar char="•"/>
            </a:pPr>
            <a:r>
              <a:rPr kumimoji="0" lang="en-US" altLang="en-US" sz="1600" b="0" i="0" u="none" strike="noStrike" cap="none" normalizeH="0" baseline="0" dirty="0">
                <a:ln>
                  <a:noFill/>
                </a:ln>
                <a:solidFill>
                  <a:schemeClr val="accent6">
                    <a:lumMod val="75000"/>
                  </a:schemeClr>
                </a:solidFill>
                <a:effectLst/>
                <a:latin typeface="Söhne"/>
              </a:rPr>
              <a:t>This line displays the original frame (</a:t>
            </a:r>
            <a:r>
              <a:rPr kumimoji="0" lang="en-US" altLang="en-US" sz="1600" b="1" i="0" u="none" strike="noStrike" cap="none" normalizeH="0" baseline="0" dirty="0" err="1">
                <a:ln>
                  <a:noFill/>
                </a:ln>
                <a:solidFill>
                  <a:schemeClr val="accent6">
                    <a:lumMod val="75000"/>
                  </a:schemeClr>
                </a:solidFill>
                <a:effectLst/>
                <a:latin typeface="Söhne Mono"/>
              </a:rPr>
              <a:t>img</a:t>
            </a:r>
            <a:r>
              <a:rPr kumimoji="0" lang="en-US" altLang="en-US" sz="1600" b="0" i="0" u="none" strike="noStrike" cap="none" normalizeH="0" baseline="0" dirty="0">
                <a:ln>
                  <a:noFill/>
                </a:ln>
                <a:solidFill>
                  <a:schemeClr val="accent6">
                    <a:lumMod val="75000"/>
                  </a:schemeClr>
                </a:solidFill>
                <a:effectLst/>
                <a:latin typeface="Söhne"/>
              </a:rPr>
              <a:t>) with rectangles drawn around the detected faces.</a:t>
            </a:r>
            <a:endParaRPr lang="en-US" altLang="en-US" sz="1400" dirty="0">
              <a:solidFill>
                <a:schemeClr val="accent6">
                  <a:lumMod val="75000"/>
                </a:schemeClr>
              </a:solidFill>
              <a:latin typeface="Söhne"/>
            </a:endParaRPr>
          </a:p>
          <a:p>
            <a:pPr marL="0" indent="0" eaLnBrk="0" fontAlgn="base" hangingPunct="0">
              <a:spcBef>
                <a:spcPct val="0"/>
              </a:spcBef>
              <a:spcAft>
                <a:spcPct val="0"/>
              </a:spcAft>
              <a:buFontTx/>
              <a:buChar char="•"/>
            </a:pPr>
            <a:endParaRPr kumimoji="0" lang="en-US" altLang="en-US" sz="1600" b="0" i="0" u="none" strike="noStrike" cap="none" normalizeH="0" baseline="0" dirty="0">
              <a:ln>
                <a:noFill/>
              </a:ln>
              <a:solidFill>
                <a:schemeClr val="accent6">
                  <a:lumMod val="7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lumMod val="75000"/>
                  </a:schemeClr>
                </a:solidFill>
                <a:effectLst/>
                <a:latin typeface="inherit"/>
              </a:rPr>
              <a:t>k = cv2.waitKey(30) &amp; 0xff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lumMod val="75000"/>
                  </a:schemeClr>
                </a:solidFill>
                <a:effectLst/>
                <a:latin typeface="inherit"/>
              </a:rPr>
              <a:t> if k==27: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6">
                    <a:lumMod val="75000"/>
                  </a:schemeClr>
                </a:solidFill>
                <a:latin typeface="inherit"/>
              </a:rPr>
              <a:t>      </a:t>
            </a:r>
            <a:r>
              <a:rPr kumimoji="0" lang="en-US" altLang="en-US" sz="2400" b="0" i="0" u="none" strike="noStrike" cap="none" normalizeH="0" baseline="0" dirty="0">
                <a:ln>
                  <a:noFill/>
                </a:ln>
                <a:solidFill>
                  <a:schemeClr val="accent6">
                    <a:lumMod val="75000"/>
                  </a:schemeClr>
                </a:solidFill>
                <a:effectLst/>
                <a:latin typeface="inherit"/>
              </a:rPr>
              <a:t>break </a:t>
            </a:r>
            <a:endParaRPr kumimoji="0" lang="en-US" altLang="en-US" sz="24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6">
                    <a:lumMod val="75000"/>
                  </a:schemeClr>
                </a:solidFill>
                <a:effectLst/>
                <a:latin typeface="Söhne"/>
              </a:rPr>
              <a:t>The loop continues until the 'Esc' key (ASCII code 27) is pressed. Once the 'Esc' key is pressed, the loop breaks, and the program exits.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13" name="TextBox 12">
            <a:extLst>
              <a:ext uri="{FF2B5EF4-FFF2-40B4-BE49-F238E27FC236}">
                <a16:creationId xmlns:a16="http://schemas.microsoft.com/office/drawing/2014/main" id="{A0264A8F-CF1F-D01E-4487-B1308CE58FC3}"/>
              </a:ext>
            </a:extLst>
          </p:cNvPr>
          <p:cNvSpPr txBox="1"/>
          <p:nvPr/>
        </p:nvSpPr>
        <p:spPr>
          <a:xfrm>
            <a:off x="2657060" y="1001334"/>
            <a:ext cx="9031358" cy="178510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solidFill>
                <a:effectLst/>
                <a:latin typeface="Söhne"/>
              </a:rPr>
              <a:t>Explain the process of drawing rectangles around the detected faces using </a:t>
            </a:r>
            <a:r>
              <a:rPr kumimoji="0" lang="en-US" altLang="en-US" b="1" i="0" u="none" strike="noStrike" cap="none" normalizeH="0" baseline="0" dirty="0">
                <a:ln>
                  <a:noFill/>
                </a:ln>
                <a:solidFill>
                  <a:schemeClr val="accent6"/>
                </a:solidFill>
                <a:effectLst/>
                <a:latin typeface="Söhne Mono"/>
              </a:rPr>
              <a:t>cv2.rectangle()</a:t>
            </a:r>
            <a:r>
              <a:rPr kumimoji="0" lang="en-US" altLang="en-US" sz="1800" b="0" i="0" u="none" strike="noStrike" cap="none" normalizeH="0" baseline="0" dirty="0">
                <a:ln>
                  <a:noFill/>
                </a:ln>
                <a:solidFill>
                  <a:schemeClr val="accent6"/>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solidFill>
                <a:effectLst/>
                <a:latin typeface="Söhne"/>
              </a:rPr>
              <a:t>Discuss the significance of the </a:t>
            </a:r>
            <a:r>
              <a:rPr kumimoji="0" lang="en-US" altLang="en-US" b="1" i="0" u="none" strike="noStrike" cap="none" normalizeH="0" baseline="0" dirty="0">
                <a:ln>
                  <a:noFill/>
                </a:ln>
                <a:solidFill>
                  <a:schemeClr val="accent6"/>
                </a:solidFill>
                <a:effectLst/>
                <a:latin typeface="Söhne Mono"/>
              </a:rPr>
              <a:t>(x, y, w, h)</a:t>
            </a:r>
            <a:r>
              <a:rPr kumimoji="0" lang="en-US" altLang="en-US" sz="1800" b="0" i="0" u="none" strike="noStrike" cap="none" normalizeH="0" baseline="0" dirty="0">
                <a:ln>
                  <a:noFill/>
                </a:ln>
                <a:solidFill>
                  <a:schemeClr val="accent6"/>
                </a:solidFill>
                <a:effectLst/>
                <a:latin typeface="Söhne"/>
              </a:rPr>
              <a:t> parameters in defining the bounding box around each 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accent6"/>
              </a:solidFill>
              <a:effectLst/>
              <a:latin typeface="Arial" panose="020B0604020202020204" pitchFamily="34" charset="0"/>
            </a:endParaRPr>
          </a:p>
        </p:txBody>
      </p:sp>
      <p:sp>
        <p:nvSpPr>
          <p:cNvPr id="10" name="Title 1">
            <a:extLst>
              <a:ext uri="{FF2B5EF4-FFF2-40B4-BE49-F238E27FC236}">
                <a16:creationId xmlns:a16="http://schemas.microsoft.com/office/drawing/2014/main" id="{87C4D4B5-D7DC-D47C-E332-D828D6C814CC}"/>
              </a:ext>
            </a:extLst>
          </p:cNvPr>
          <p:cNvSpPr txBox="1">
            <a:spLocks/>
          </p:cNvSpPr>
          <p:nvPr/>
        </p:nvSpPr>
        <p:spPr>
          <a:xfrm>
            <a:off x="2657060" y="179624"/>
            <a:ext cx="7899107"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800" b="1" i="0" dirty="0">
                <a:effectLst/>
                <a:latin typeface="Söhne"/>
              </a:rPr>
              <a:t>Drawing Rectangles Around Detected Faces:</a:t>
            </a:r>
            <a:endParaRPr lang="en-US" sz="2800"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{CC92111D-34AF-4B2B-AA60-FCE743B0FE52}tf78438558_win32</Template>
  <TotalTime>348</TotalTime>
  <Words>742</Words>
  <Application>Microsoft Office PowerPoint</Application>
  <PresentationFormat>Widescreen</PresentationFormat>
  <Paragraphs>56</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inherit</vt:lpstr>
      <vt:lpstr>Sabon Next LT</vt:lpstr>
      <vt:lpstr>Söhne</vt:lpstr>
      <vt:lpstr>Söhne Mono</vt:lpstr>
      <vt:lpstr>Custom</vt:lpstr>
      <vt:lpstr>Introduction to face detection</vt:lpstr>
      <vt:lpstr>Objective  </vt:lpstr>
      <vt:lpstr>Purpose and Role of Haar Cascade Classifier in Face Detection   The Haar Cascade classifier is a machine learning-based object detection algorithm primarily used for detecting objects within images or video streams. In the context of face detection, the Haar Cascade classifier serves the following purposes and plays key roles. </vt:lpstr>
      <vt:lpstr>PowerPoint Presentation</vt:lpstr>
      <vt:lpstr>PowerPoint Presentation</vt:lpstr>
      <vt:lpstr>Loading the Haar Cascade Classifier: </vt:lpstr>
      <vt:lpstr>Reading Frames and Performing Face Detection </vt:lpstr>
      <vt:lpstr>Displaying the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face detection</dc:title>
  <dc:subject/>
  <dc:creator>Poompavai Venkat</dc:creator>
  <cp:lastModifiedBy>Poompavai Venkat</cp:lastModifiedBy>
  <cp:revision>18</cp:revision>
  <dcterms:created xsi:type="dcterms:W3CDTF">2024-03-24T07:05:35Z</dcterms:created>
  <dcterms:modified xsi:type="dcterms:W3CDTF">2024-03-24T14:14:02Z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