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7" r:id="rId3"/>
    <p:sldId id="263" r:id="rId4"/>
    <p:sldId id="268" r:id="rId5"/>
    <p:sldId id="282" r:id="rId6"/>
    <p:sldId id="283" r:id="rId7"/>
    <p:sldId id="284" r:id="rId8"/>
    <p:sldId id="285" r:id="rId9"/>
    <p:sldId id="265" r:id="rId1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제목 없는 구역" id="{F08DF9DC-E0AC-4B37-8D2F-5DA0CF71CFBC}">
          <p14:sldIdLst>
            <p14:sldId id="258"/>
            <p14:sldId id="286"/>
            <p14:sldId id="263"/>
            <p14:sldId id="268"/>
            <p14:sldId id="282"/>
            <p14:sldId id="283"/>
            <p14:sldId id="284"/>
            <p14:sldId id="285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0571"/>
    <a:srgbClr val="1653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5455" autoAdjust="0"/>
  </p:normalViewPr>
  <p:slideViewPr>
    <p:cSldViewPr>
      <p:cViewPr varScale="1">
        <p:scale>
          <a:sx n="40" d="100"/>
          <a:sy n="40" d="100"/>
        </p:scale>
        <p:origin x="-1416" y="-114"/>
      </p:cViewPr>
      <p:guideLst>
        <p:guide orient="horz" pos="2160"/>
        <p:guide orient="horz" pos="4020"/>
        <p:guide orient="horz" pos="981"/>
        <p:guide pos="288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78" y="11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B1B08-8A64-4DFD-90CB-10FEF68F6979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401CA-7D30-4627-A6DF-43C13E08AA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747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516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78067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215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743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334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775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304\Downloads\00-컨텐츠\00-탬플\15\내지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44" y="0"/>
            <a:ext cx="9144000" cy="6858000"/>
          </a:xfrm>
          <a:prstGeom prst="rect">
            <a:avLst/>
          </a:prstGeom>
          <a:noFill/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2556" y="646099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ko-KR" smtClean="0"/>
              <a:t>- </a:t>
            </a:r>
            <a:fld id="{FDAEF249-1AD3-4AC5-B98A-A012D65B5859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6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4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6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2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299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5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24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5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6" indent="0">
              <a:buNone/>
              <a:defRPr sz="1125" b="1"/>
            </a:lvl2pPr>
            <a:lvl3pPr marL="514331" indent="0">
              <a:buNone/>
              <a:defRPr sz="1013" b="1"/>
            </a:lvl3pPr>
            <a:lvl4pPr marL="771497" indent="0">
              <a:buNone/>
              <a:defRPr sz="900" b="1"/>
            </a:lvl4pPr>
            <a:lvl5pPr marL="1028662" indent="0">
              <a:buNone/>
              <a:defRPr sz="900" b="1"/>
            </a:lvl5pPr>
            <a:lvl6pPr marL="1285827" indent="0">
              <a:buNone/>
              <a:defRPr sz="900" b="1"/>
            </a:lvl6pPr>
            <a:lvl7pPr marL="1542992" indent="0">
              <a:buNone/>
              <a:defRPr sz="900" b="1"/>
            </a:lvl7pPr>
            <a:lvl8pPr marL="1800158" indent="0">
              <a:buNone/>
              <a:defRPr sz="900" b="1"/>
            </a:lvl8pPr>
            <a:lvl9pPr marL="2057324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5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6" indent="0">
              <a:buNone/>
              <a:defRPr sz="1125" b="1"/>
            </a:lvl2pPr>
            <a:lvl3pPr marL="514331" indent="0">
              <a:buNone/>
              <a:defRPr sz="1013" b="1"/>
            </a:lvl3pPr>
            <a:lvl4pPr marL="771497" indent="0">
              <a:buNone/>
              <a:defRPr sz="900" b="1"/>
            </a:lvl4pPr>
            <a:lvl5pPr marL="1028662" indent="0">
              <a:buNone/>
              <a:defRPr sz="900" b="1"/>
            </a:lvl5pPr>
            <a:lvl6pPr marL="1285827" indent="0">
              <a:buNone/>
              <a:defRPr sz="900" b="1"/>
            </a:lvl6pPr>
            <a:lvl7pPr marL="1542992" indent="0">
              <a:buNone/>
              <a:defRPr sz="900" b="1"/>
            </a:lvl7pPr>
            <a:lvl8pPr marL="1800158" indent="0">
              <a:buNone/>
              <a:defRPr sz="900" b="1"/>
            </a:lvl8pPr>
            <a:lvl9pPr marL="2057324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4" y="273055"/>
            <a:ext cx="5111751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66" indent="0">
              <a:buNone/>
              <a:defRPr sz="675"/>
            </a:lvl2pPr>
            <a:lvl3pPr marL="514331" indent="0">
              <a:buNone/>
              <a:defRPr sz="563"/>
            </a:lvl3pPr>
            <a:lvl4pPr marL="771497" indent="0">
              <a:buNone/>
              <a:defRPr sz="506"/>
            </a:lvl4pPr>
            <a:lvl5pPr marL="1028662" indent="0">
              <a:buNone/>
              <a:defRPr sz="506"/>
            </a:lvl5pPr>
            <a:lvl6pPr marL="1285827" indent="0">
              <a:buNone/>
              <a:defRPr sz="506"/>
            </a:lvl6pPr>
            <a:lvl7pPr marL="1542992" indent="0">
              <a:buNone/>
              <a:defRPr sz="506"/>
            </a:lvl7pPr>
            <a:lvl8pPr marL="1800158" indent="0">
              <a:buNone/>
              <a:defRPr sz="506"/>
            </a:lvl8pPr>
            <a:lvl9pPr marL="2057324" indent="0">
              <a:buNone/>
              <a:defRPr sz="50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66" indent="0">
              <a:buNone/>
              <a:defRPr sz="1575"/>
            </a:lvl2pPr>
            <a:lvl3pPr marL="514331" indent="0">
              <a:buNone/>
              <a:defRPr sz="1350"/>
            </a:lvl3pPr>
            <a:lvl4pPr marL="771497" indent="0">
              <a:buNone/>
              <a:defRPr sz="1125"/>
            </a:lvl4pPr>
            <a:lvl5pPr marL="1028662" indent="0">
              <a:buNone/>
              <a:defRPr sz="1125"/>
            </a:lvl5pPr>
            <a:lvl6pPr marL="1285827" indent="0">
              <a:buNone/>
              <a:defRPr sz="1125"/>
            </a:lvl6pPr>
            <a:lvl7pPr marL="1542992" indent="0">
              <a:buNone/>
              <a:defRPr sz="1125"/>
            </a:lvl7pPr>
            <a:lvl8pPr marL="1800158" indent="0">
              <a:buNone/>
              <a:defRPr sz="1125"/>
            </a:lvl8pPr>
            <a:lvl9pPr marL="2057324" indent="0">
              <a:buNone/>
              <a:defRPr sz="11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66" indent="0">
              <a:buNone/>
              <a:defRPr sz="675"/>
            </a:lvl2pPr>
            <a:lvl3pPr marL="514331" indent="0">
              <a:buNone/>
              <a:defRPr sz="563"/>
            </a:lvl3pPr>
            <a:lvl4pPr marL="771497" indent="0">
              <a:buNone/>
              <a:defRPr sz="506"/>
            </a:lvl4pPr>
            <a:lvl5pPr marL="1028662" indent="0">
              <a:buNone/>
              <a:defRPr sz="506"/>
            </a:lvl5pPr>
            <a:lvl6pPr marL="1285827" indent="0">
              <a:buNone/>
              <a:defRPr sz="506"/>
            </a:lvl6pPr>
            <a:lvl7pPr marL="1542992" indent="0">
              <a:buNone/>
              <a:defRPr sz="506"/>
            </a:lvl7pPr>
            <a:lvl8pPr marL="1800158" indent="0">
              <a:buNone/>
              <a:defRPr sz="506"/>
            </a:lvl8pPr>
            <a:lvl9pPr marL="2057324" indent="0">
              <a:buNone/>
              <a:defRPr sz="50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514331" rtl="0" eaLnBrk="1" latinLnBrk="1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4" indent="-192874" algn="l" defTabSz="514331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4" indent="-160730" algn="l" defTabSz="514331" rtl="0" eaLnBrk="1" latinLnBrk="1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14" indent="-128582" algn="l" defTabSz="514331" rtl="0" eaLnBrk="1" latinLnBrk="1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79" indent="-128582" algn="l" defTabSz="514331" rtl="0" eaLnBrk="1" latinLnBrk="1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44" indent="-128582" algn="l" defTabSz="514331" rtl="0" eaLnBrk="1" latinLnBrk="1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10" indent="-128582" algn="l" defTabSz="514331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75" indent="-128582" algn="l" defTabSz="514331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40" indent="-128582" algn="l" defTabSz="514331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06" indent="-128582" algn="l" defTabSz="514331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6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1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97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62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27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92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58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24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2880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u="sng" kern="1000" dirty="0"/>
              <a:t>‘KOSTA </a:t>
            </a:r>
            <a:r>
              <a:rPr lang="ko-KR" altLang="ko-KR" sz="2800" b="1" u="sng" kern="1000" dirty="0"/>
              <a:t>과정 프로젝트 실습에서의</a:t>
            </a:r>
            <a:r>
              <a:rPr lang="en-US" altLang="ko-KR" sz="2800" b="1" u="sng" kern="1000" dirty="0"/>
              <a:t> ESSENCE </a:t>
            </a:r>
            <a:r>
              <a:rPr lang="ko-KR" altLang="ko-KR" sz="2800" b="1" u="sng" kern="1000" dirty="0"/>
              <a:t>활용방안</a:t>
            </a:r>
            <a:r>
              <a:rPr lang="en-US" altLang="ko-KR" sz="2800" b="1" u="sng" kern="1000" dirty="0" smtClean="0"/>
              <a:t>’</a:t>
            </a:r>
          </a:p>
          <a:p>
            <a:pPr algn="ctr"/>
            <a:r>
              <a:rPr lang="ko-KR" altLang="ko-KR" sz="4400" b="1" u="sng" dirty="0" smtClean="0"/>
              <a:t>템플릿</a:t>
            </a:r>
            <a:endParaRPr lang="ko-KR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en-US" altLang="ko-KR" sz="2800" b="1" dirty="0" smtClean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052736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err="1" smtClean="0"/>
              <a:t>마일스톤</a:t>
            </a:r>
            <a:r>
              <a:rPr lang="ko-KR" altLang="en-US" sz="1400" b="1" dirty="0" smtClean="0"/>
              <a:t> 정의</a:t>
            </a:r>
            <a:endParaRPr lang="ko-KR" altLang="en-US" sz="140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57156" y="1432519"/>
          <a:ext cx="8620767" cy="5237032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083604"/>
                <a:gridCol w="1097645"/>
                <a:gridCol w="1111687"/>
                <a:gridCol w="1097645"/>
                <a:gridCol w="1097645"/>
                <a:gridCol w="1083604"/>
                <a:gridCol w="1024469"/>
                <a:gridCol w="1024468"/>
              </a:tblGrid>
              <a:tr h="289298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</a:endParaRPr>
                    </a:p>
                    <a:p>
                      <a:pPr algn="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spc="-100" dirty="0">
                          <a:effectLst/>
                        </a:rPr>
                        <a:t>알파상태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spc="-100" dirty="0">
                          <a:effectLst/>
                        </a:rPr>
                        <a:t>배열하기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spc="-100" dirty="0" err="1">
                          <a:effectLst/>
                        </a:rPr>
                        <a:t>마일스톤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spc="-100" dirty="0">
                          <a:effectLst/>
                        </a:rPr>
                        <a:t> </a:t>
                      </a:r>
                      <a:r>
                        <a:rPr lang="ko-KR" sz="900" kern="100" spc="-100" dirty="0">
                          <a:effectLst/>
                        </a:rPr>
                        <a:t>정하기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Customer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Endeavour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39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spc="-100" dirty="0">
                          <a:effectLst/>
                        </a:rPr>
                        <a:t>이해관계자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기회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요구사항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spc="-100" dirty="0">
                          <a:effectLst/>
                        </a:rPr>
                        <a:t>소프트웨어</a:t>
                      </a:r>
                      <a:r>
                        <a:rPr lang="ko-KR" sz="900" b="1" kern="100" dirty="0">
                          <a:effectLst/>
                        </a:rPr>
                        <a:t>시스템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팀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작업방식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작업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4632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</a:rPr>
                        <a:t>요구사항 정의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639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설계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32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en-US" sz="1000" kern="100" dirty="0" smtClean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12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이행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>
          <a:xfrm>
            <a:off x="3502556" y="6592267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- 2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2132856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식별</a:t>
            </a:r>
            <a:endParaRPr lang="ko-KR" altLang="en-US" sz="8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418608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작업 참여</a:t>
            </a:r>
            <a:endParaRPr lang="ko-KR" altLang="en-US" sz="8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793031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 참여</a:t>
            </a:r>
            <a:endParaRPr lang="ko-KR" altLang="en-US" sz="8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47664" y="4286256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작업 참여</a:t>
            </a:r>
            <a:endParaRPr lang="ko-KR" altLang="en-US" sz="8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35194" y="2132856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기회 식별</a:t>
            </a:r>
            <a:endParaRPr lang="ko-KR" altLang="en-US" sz="8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27784" y="2418608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필요성 확인</a:t>
            </a:r>
            <a:endParaRPr lang="ko-KR" altLang="en-US" sz="8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27784" y="3071810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솔루션가치확인</a:t>
            </a:r>
            <a:endParaRPr lang="ko-KR" altLang="en-US" sz="8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27784" y="4286256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개발</a:t>
            </a:r>
            <a:endParaRPr lang="ko-KR" altLang="en-US" sz="8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07904" y="2132856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개념정의</a:t>
            </a:r>
            <a:endParaRPr lang="ko-KR" altLang="en-US" sz="8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707904" y="2418608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범위정의</a:t>
            </a:r>
            <a:endParaRPr lang="ko-KR" altLang="en-US" sz="8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07904" y="3357562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요건정의</a:t>
            </a:r>
            <a:endParaRPr lang="ko-KR" altLang="en-US" sz="8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57752" y="2132856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아키텍처 선정</a:t>
            </a:r>
            <a:endParaRPr lang="ko-KR" altLang="en-US" sz="8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857752" y="2428868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아키텍처 검증</a:t>
            </a:r>
            <a:endParaRPr lang="ko-KR" altLang="en-US" sz="8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4286256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 구현</a:t>
            </a:r>
            <a:endParaRPr lang="ko-KR" altLang="en-US" sz="8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57752" y="5214950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사용가능</a:t>
            </a:r>
            <a:endParaRPr lang="ko-KR" altLang="en-US" sz="8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940152" y="2132856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팀요건</a:t>
            </a:r>
            <a:r>
              <a:rPr lang="ko-KR" altLang="en-US" sz="800" b="1" dirty="0" smtClean="0"/>
              <a:t> 정의</a:t>
            </a:r>
            <a:endParaRPr lang="ko-KR" altLang="en-US" sz="8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940152" y="2418608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팀 구성</a:t>
            </a:r>
            <a:endParaRPr lang="ko-KR" altLang="en-US" sz="8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940152" y="3071810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팀 빌딩</a:t>
            </a:r>
            <a:endParaRPr lang="ko-KR" altLang="en-US" sz="8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40152" y="4286256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작업수행</a:t>
            </a:r>
            <a:endParaRPr lang="ko-KR" altLang="en-US" sz="8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000892" y="2132855"/>
            <a:ext cx="876066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원칙수립</a:t>
            </a:r>
            <a:endParaRPr lang="ko-KR" altLang="en-US" sz="8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00892" y="3071809"/>
            <a:ext cx="876066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작업방식확정</a:t>
            </a:r>
            <a:endParaRPr lang="ko-KR" altLang="en-US" sz="8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000892" y="4565168"/>
            <a:ext cx="876066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시범적용</a:t>
            </a:r>
            <a:endParaRPr lang="ko-KR" altLang="en-US" sz="8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00892" y="4286256"/>
            <a:ext cx="876066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전체적용</a:t>
            </a:r>
            <a:endParaRPr lang="ko-KR" altLang="en-US" sz="8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7000892" y="4850920"/>
            <a:ext cx="857256" cy="2211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작업방식화</a:t>
            </a:r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 내제화</a:t>
            </a:r>
            <a:endParaRPr lang="ko-KR" altLang="en-US" sz="80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001024" y="2132856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과업확정</a:t>
            </a:r>
            <a:endParaRPr lang="ko-KR" altLang="en-US" sz="8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001024" y="3793031"/>
            <a:ext cx="96346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작업진행</a:t>
            </a:r>
            <a:endParaRPr lang="ko-KR" altLang="en-US" sz="800" b="1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001024" y="5214950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작업종료</a:t>
            </a:r>
            <a:endParaRPr lang="ko-KR" altLang="en-US" sz="800" b="1" dirty="0"/>
          </a:p>
        </p:txBody>
      </p:sp>
      <p:sp>
        <p:nvSpPr>
          <p:cNvPr id="59" name="오른쪽으로 구부러진 화살표 58"/>
          <p:cNvSpPr/>
          <p:nvPr/>
        </p:nvSpPr>
        <p:spPr>
          <a:xfrm>
            <a:off x="180596" y="3779350"/>
            <a:ext cx="380424" cy="10715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왼쪽으로 구부러진 화살표 59"/>
          <p:cNvSpPr/>
          <p:nvPr/>
        </p:nvSpPr>
        <p:spPr>
          <a:xfrm flipV="1">
            <a:off x="1176793" y="3750471"/>
            <a:ext cx="381700" cy="10715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-40839" y="4511787"/>
            <a:ext cx="338554" cy="4293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2060"/>
                </a:solidFill>
              </a:rPr>
              <a:t>반복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547664" y="3071810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 참여</a:t>
            </a:r>
            <a:endParaRPr lang="ko-KR" altLang="en-US" sz="8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707904" y="3071810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범위정의</a:t>
            </a:r>
            <a:endParaRPr lang="ko-KR" altLang="en-US" sz="80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857752" y="5517232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운영</a:t>
            </a:r>
            <a:endParaRPr lang="ko-KR" altLang="en-US" sz="8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857752" y="5805264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운영종료</a:t>
            </a:r>
            <a:endParaRPr lang="ko-KR" altLang="en-US" sz="8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7000892" y="3786190"/>
            <a:ext cx="876066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작업방식확정</a:t>
            </a:r>
            <a:endParaRPr lang="ko-KR" altLang="en-US" sz="800" b="1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001024" y="4572008"/>
            <a:ext cx="96346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작업진행</a:t>
            </a:r>
            <a:endParaRPr lang="ko-KR" altLang="en-US" sz="8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8001024" y="4286256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작업시작</a:t>
            </a:r>
            <a:endParaRPr lang="ko-KR" altLang="en-US" sz="800" b="1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8001024" y="3071810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과업확정</a:t>
            </a:r>
            <a:endParaRPr lang="ko-KR" altLang="en-US" sz="800" b="1" dirty="0"/>
          </a:p>
        </p:txBody>
      </p:sp>
    </p:spTree>
    <p:extLst>
      <p:ext uri="{BB962C8B-B14F-4D97-AF65-F5344CB8AC3E}">
        <p14:creationId xmlns="" xmlns:p14="http://schemas.microsoft.com/office/powerpoint/2010/main" val="25669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052736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별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7124710"/>
              </p:ext>
            </p:extLst>
          </p:nvPr>
        </p:nvGraphicFramePr>
        <p:xfrm>
          <a:off x="428596" y="1428736"/>
          <a:ext cx="8416462" cy="509660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357322"/>
                <a:gridCol w="7059140"/>
              </a:tblGrid>
              <a:tr h="3819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세부 설명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>
                          <a:effectLst/>
                        </a:rPr>
                        <a:t>활동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>
                          <a:effectLst/>
                        </a:rPr>
                        <a:t>기법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970254">
                <a:tc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요구사항 </a:t>
                      </a:r>
                      <a:endParaRPr lang="en-US" altLang="ko-KR" sz="1600" b="1" kern="1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린 캔버스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제안서</a:t>
                      </a:r>
                    </a:p>
                    <a:p>
                      <a:pPr marL="228600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100" baseline="0" dirty="0" err="1" smtClean="0">
                          <a:effectLst/>
                          <a:latin typeface="+mn-ea"/>
                          <a:ea typeface="+mn-ea"/>
                        </a:rPr>
                        <a:t>유즈케이스</a:t>
                      </a:r>
                      <a:endParaRPr lang="ko-KR" altLang="en-US" sz="1200" kern="1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사용자 요구사항 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정의서</a:t>
                      </a:r>
                    </a:p>
                    <a:p>
                      <a:pPr marL="228600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코드 정의서</a:t>
                      </a:r>
                    </a:p>
                    <a:p>
                      <a:pPr marL="228600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일정 관리</a:t>
                      </a:r>
                      <a:endParaRPr lang="en-US" altLang="ko-KR" sz="1200" kern="1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ko-KR" altLang="en-US" sz="1200" kern="1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</a:p>
                    <a:p>
                      <a:pPr marL="228600" marR="0" indent="-22860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일정관리</a:t>
                      </a:r>
                      <a:endParaRPr lang="ko-KR" altLang="en-US" sz="1200" kern="1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ERD(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논리모델</a:t>
                      </a:r>
                      <a:r>
                        <a:rPr lang="en-US" altLang="ko-KR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스토리보드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869">
                <a:tc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smtClean="0"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객체 모델</a:t>
                      </a:r>
                      <a:r>
                        <a:rPr lang="en-US" altLang="ko-KR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클래스다이어그램</a:t>
                      </a:r>
                      <a:r>
                        <a:rPr lang="en-US" altLang="ko-KR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ko-KR" sz="12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2.  ERD(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물리모델</a:t>
                      </a:r>
                      <a:r>
                        <a:rPr lang="en-US" altLang="ko-KR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7339">
                <a:tc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이행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8600" marR="0" indent="-22860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완료 보고서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향후 보완 및 개선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marR="0" indent="-22860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 </a:t>
                      </a: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메뉴얼</a:t>
                      </a:r>
                      <a:endParaRPr lang="en-US" altLang="ko-KR" sz="1200" kern="1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 smtClean="0"/>
              <a:t>- 4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53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05273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발주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4969245"/>
              </p:ext>
            </p:extLst>
          </p:nvPr>
        </p:nvGraphicFramePr>
        <p:xfrm>
          <a:off x="289622" y="1401128"/>
          <a:ext cx="8602858" cy="526823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19850"/>
                <a:gridCol w="1198785"/>
                <a:gridCol w="1205635"/>
                <a:gridCol w="2134479"/>
                <a:gridCol w="2944109"/>
              </a:tblGrid>
              <a:tr h="6245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8184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요구사항 정의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식별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작업참여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191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기회식별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필요성 확인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린 캔버스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제안서</a:t>
                      </a:r>
                      <a:endParaRPr lang="en-US" altLang="ko-KR" sz="1200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06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개념정의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범위정의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유즈케이스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35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아키텍쳐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선정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아키텍쳐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검증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시스템 요구사항 정의서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요건 정의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구성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원칙 수립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정의서,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시스템 요구사항 정의서</a:t>
                      </a:r>
                      <a:endParaRPr lang="ko-KR" altLang="ko-KR" sz="12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과업 확정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간트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차트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053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052736"/>
            <a:ext cx="294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/>
              <a:t>셋업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9932221"/>
              </p:ext>
            </p:extLst>
          </p:nvPr>
        </p:nvGraphicFramePr>
        <p:xfrm>
          <a:off x="289622" y="1401129"/>
          <a:ext cx="8602858" cy="510159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19850"/>
                <a:gridCol w="1198785"/>
                <a:gridCol w="1205635"/>
                <a:gridCol w="2126260"/>
                <a:gridCol w="2952328"/>
              </a:tblGrid>
              <a:tr h="64211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9674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작업참여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배포기준 합의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439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 가치 확인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 타당성 검증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제안서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8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범위 정의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 정의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유즈케이스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정의서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52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7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빌딩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일정 관리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시스템 요구사항 정의서</a:t>
                      </a:r>
                      <a:endParaRPr lang="ko-KR" altLang="ko-KR" sz="12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0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 확정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과업 확정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간트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차트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27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052736"/>
            <a:ext cx="322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/>
              <a:t>요구분석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2449668"/>
              </p:ext>
            </p:extLst>
          </p:nvPr>
        </p:nvGraphicFramePr>
        <p:xfrm>
          <a:off x="289622" y="1401128"/>
          <a:ext cx="8602858" cy="53496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19850"/>
                <a:gridCol w="1198785"/>
                <a:gridCol w="1205635"/>
                <a:gridCol w="2134479"/>
                <a:gridCol w="2944109"/>
              </a:tblGrid>
              <a:tr h="7317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7225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dirty="0" smtClean="0">
                          <a:effectLst/>
                        </a:rPr>
                        <a:t>설계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작업 참여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21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6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 합의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4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 확정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dirty="0" smtClean="0">
                          <a:effectLst/>
                        </a:rPr>
                        <a:t>ERD, </a:t>
                      </a:r>
                      <a:r>
                        <a:rPr lang="ko-KR" altLang="en-US" sz="1050" kern="100" dirty="0" smtClean="0">
                          <a:effectLst/>
                        </a:rPr>
                        <a:t>스토리보드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r>
                        <a:rPr lang="ko-KR" altLang="en-US" sz="1200" kern="100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진행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일정관리</a:t>
                      </a:r>
                      <a:endParaRPr lang="ko-KR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491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052736"/>
            <a:ext cx="2805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/>
              <a:t>구현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1698361"/>
              </p:ext>
            </p:extLst>
          </p:nvPr>
        </p:nvGraphicFramePr>
        <p:xfrm>
          <a:off x="289622" y="1401127"/>
          <a:ext cx="8602858" cy="516976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19850"/>
                <a:gridCol w="1198785"/>
                <a:gridCol w="1205635"/>
                <a:gridCol w="2134479"/>
                <a:gridCol w="2944109"/>
              </a:tblGrid>
              <a:tr h="674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33349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작업 참여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8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 개발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6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 구현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442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 수행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시범 적용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전체 적용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 방식 내재화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객체 모델</a:t>
                      </a:r>
                      <a:r>
                        <a:rPr lang="en-US" altLang="ko-KR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클래스다이어그램</a:t>
                      </a:r>
                      <a:r>
                        <a:rPr lang="en-US" altLang="ko-KR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ko-KR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ERD(</a:t>
                      </a:r>
                      <a:r>
                        <a:rPr lang="ko-KR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물리모델</a:t>
                      </a:r>
                      <a:r>
                        <a:rPr lang="en-US" altLang="ko-KR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 시작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 진행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테스트 문서</a:t>
                      </a:r>
                      <a:endParaRPr lang="ko-KR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73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052736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종료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3666099"/>
              </p:ext>
            </p:extLst>
          </p:nvPr>
        </p:nvGraphicFramePr>
        <p:xfrm>
          <a:off x="289622" y="1401129"/>
          <a:ext cx="8602858" cy="5196225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19850"/>
                <a:gridCol w="1198785"/>
                <a:gridCol w="1205635"/>
                <a:gridCol w="2134479"/>
                <a:gridCol w="2944109"/>
              </a:tblGrid>
              <a:tr h="706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16797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이행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배포 합의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사용 만족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79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이익 발생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79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8309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사용가능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배포준비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 종료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 </a:t>
                      </a: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메뉴얼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작업 종료</a:t>
                      </a:r>
                      <a:endParaRPr lang="ko-KR" altLang="en-US" sz="12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프로젝트 완료 보고서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31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3528" y="1052736"/>
            <a:ext cx="871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진행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종료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상태 점검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사용만족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이익발생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운영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운영종료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팀해산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사용종료를 제외한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5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점을 준 상태 예시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 smtClean="0"/>
              <a:t>- 6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71612"/>
            <a:ext cx="87249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553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7792</TotalTime>
  <Words>499</Words>
  <Application>Microsoft Office PowerPoint</Application>
  <PresentationFormat>화면 슬라이드 쇼(4:3)</PresentationFormat>
  <Paragraphs>272</Paragraphs>
  <Slides>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박은정</dc:creator>
  <cp:lastModifiedBy>kosta</cp:lastModifiedBy>
  <cp:revision>219</cp:revision>
  <cp:lastPrinted>2016-03-25T01:55:30Z</cp:lastPrinted>
  <dcterms:created xsi:type="dcterms:W3CDTF">2016-03-10T10:49:53Z</dcterms:created>
  <dcterms:modified xsi:type="dcterms:W3CDTF">2016-11-14T08:17:56Z</dcterms:modified>
</cp:coreProperties>
</file>