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  <p:sldMasterId id="2147483825" r:id="rId2"/>
  </p:sldMasterIdLst>
  <p:notesMasterIdLst>
    <p:notesMasterId r:id="rId5"/>
  </p:notesMasterIdLst>
  <p:handoutMasterIdLst>
    <p:handoutMasterId r:id="rId6"/>
  </p:handoutMasterIdLst>
  <p:sldIdLst>
    <p:sldId id="590" r:id="rId3"/>
    <p:sldId id="591" r:id="rId4"/>
  </p:sldIdLst>
  <p:sldSz cx="9906000" cy="6858000" type="A4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4CEE2"/>
    <a:srgbClr val="FFFFCC"/>
    <a:srgbClr val="CCECFF"/>
    <a:srgbClr val="927969"/>
    <a:srgbClr val="CCCCFF"/>
    <a:srgbClr val="FFD9D9"/>
    <a:srgbClr val="FFCCCC"/>
    <a:srgbClr val="FFFFFF"/>
    <a:srgbClr val="2DA2BF"/>
    <a:srgbClr val="C0C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290" autoAdjust="0"/>
    <p:restoredTop sz="84677" autoAdjust="0"/>
  </p:normalViewPr>
  <p:slideViewPr>
    <p:cSldViewPr showGuides="1">
      <p:cViewPr varScale="1">
        <p:scale>
          <a:sx n="53" d="100"/>
          <a:sy n="53" d="100"/>
        </p:scale>
        <p:origin x="-102" y="-378"/>
      </p:cViewPr>
      <p:guideLst>
        <p:guide orient="horz" pos="1842"/>
        <p:guide orient="horz" pos="73"/>
        <p:guide orient="horz" pos="3974"/>
        <p:guide orient="horz" pos="1207"/>
        <p:guide orient="horz" pos="346"/>
        <p:guide orient="horz" pos="1162"/>
        <p:guide orient="horz" pos="935"/>
        <p:guide pos="3120"/>
        <p:guide pos="172"/>
        <p:guide pos="54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33" d="100"/>
          <a:sy n="133" d="100"/>
        </p:scale>
        <p:origin x="-1512" y="-84"/>
      </p:cViewPr>
      <p:guideLst>
        <p:guide orient="horz" pos="2141"/>
        <p:guide pos="312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2027DDD-4B85-49AE-9189-BA37F2EFF31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819065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2613" y="509588"/>
            <a:ext cx="36798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C089FE8-A1A6-49F2-B317-3775AAE8295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321611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1414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7518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3_1_컨텐츠(번호정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613"/>
            <a:ext cx="9632950" cy="792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6D8CE-DAFF-415D-8D34-D87C211B3B69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262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5079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1_컨텐츠(번호정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613"/>
            <a:ext cx="9632950" cy="792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6D8CE-DAFF-415D-8D34-D87C211B3B69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374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03_2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4BB35-5A6A-4231-803D-6CBEE9FF153A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3094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9512" y="399140"/>
            <a:ext cx="8874125" cy="689430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332454" y="641003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8E65BC3-30DD-4B48-8554-AE8011D7F377}" type="slidenum">
              <a:rPr lang="ko-KR" altLang="en-US" sz="1400" smtClean="0"/>
              <a:pPr/>
              <a:t>‹#›</a:t>
            </a:fld>
            <a:endParaRPr lang="ko-KR" altLang="en-US" sz="14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787589" y="131803"/>
            <a:ext cx="1035861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  <a:spcBef>
                <a:spcPts val="0"/>
              </a:spcBef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Essence 1.1</a:t>
            </a:r>
          </a:p>
        </p:txBody>
      </p:sp>
    </p:spTree>
    <p:extLst>
      <p:ext uri="{BB962C8B-B14F-4D97-AF65-F5344CB8AC3E}">
        <p14:creationId xmlns="" xmlns:p14="http://schemas.microsoft.com/office/powerpoint/2010/main" val="38941344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5661248"/>
            <a:ext cx="15113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4785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377825"/>
            <a:ext cx="6102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I.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페이지입니다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100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5"/>
            <a:ext cx="9632950" cy="7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14pt Bold… 1995</a:t>
            </a:r>
            <a:r>
              <a:rPr lang="ko-KR" altLang="en-US" dirty="0" smtClean="0"/>
              <a:t>년 예금자보호법이 제정됨에 따라 이듬해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설립되어 </a:t>
            </a:r>
            <a:r>
              <a:rPr lang="en-US" altLang="ko-KR" dirty="0" smtClean="0"/>
              <a:t>1997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일부터 예금보험업무를 시작한 뒤 </a:t>
            </a:r>
            <a:r>
              <a:rPr lang="en-US" altLang="ko-KR" dirty="0" smtClean="0"/>
              <a:t>1998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금융권의 예금보험기금을 통합해 통합예금보험공사로</a:t>
            </a:r>
            <a:endParaRPr lang="en-US" altLang="ko-KR" dirty="0" smtClean="0"/>
          </a:p>
        </p:txBody>
      </p:sp>
      <p:sp>
        <p:nvSpPr>
          <p:cNvPr id="4124" name="Line 28"/>
          <p:cNvSpPr>
            <a:spLocks noChangeShapeType="1"/>
          </p:cNvSpPr>
          <p:nvPr userDrawn="1"/>
        </p:nvSpPr>
        <p:spPr bwMode="auto">
          <a:xfrm>
            <a:off x="273050" y="6524625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9352546" y="6573292"/>
            <a:ext cx="3529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fld id="{C8BF89A3-ED97-41A3-929F-288694448ED9}" type="slidenum">
              <a:rPr lang="en-US" altLang="ko-KR" sz="1000" b="1" smtClean="0">
                <a:solidFill>
                  <a:srgbClr val="000000"/>
                </a:solidFill>
                <a:latin typeface="맑은 고딕"/>
                <a:ea typeface="맑은 고딕"/>
              </a:rPr>
              <a:pPr algn="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10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1" name="Line 28"/>
          <p:cNvSpPr>
            <a:spLocks noChangeShapeType="1"/>
          </p:cNvSpPr>
          <p:nvPr userDrawn="1"/>
        </p:nvSpPr>
        <p:spPr bwMode="auto">
          <a:xfrm>
            <a:off x="273050" y="712788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332656"/>
            <a:ext cx="1007542" cy="2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9798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33" r:id="rId2"/>
    <p:sldLayoutId id="2147483831" r:id="rId3"/>
    <p:sldLayoutId id="2147483828" r:id="rId4"/>
    <p:sldLayoutId id="214748383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265113" indent="-254000" algn="l" rtl="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1"/>
        </a:buClr>
        <a:buFont typeface="Tahoma" pitchFamily="34" charset="0"/>
        <a:buChar char=" "/>
        <a:defRPr kumimoji="1" sz="1400" b="1">
          <a:solidFill>
            <a:srgbClr val="333333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31813" indent="-263525" algn="l" rtl="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-2002" pitchFamily="18" charset="-127"/>
        <a:buAutoNum type="arabicParenR"/>
        <a:defRPr kumimoji="1" sz="1400">
          <a:solidFill>
            <a:schemeClr val="tx1"/>
          </a:solidFill>
          <a:latin typeface="Times New Roman" pitchFamily="18" charset="0"/>
          <a:ea typeface="HY견명조" pitchFamily="18" charset="-127"/>
        </a:defRPr>
      </a:lvl2pPr>
      <a:lvl3pPr marL="803275" indent="-228600" algn="l" defTabSz="803275" rtl="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-2002" pitchFamily="18" charset="-127"/>
        <a:buAutoNum type="circleNumDbPlain"/>
        <a:tabLst>
          <a:tab pos="1160463" algn="l"/>
        </a:tabLst>
        <a:defRPr kumimoji="1" sz="1400" b="1">
          <a:solidFill>
            <a:srgbClr val="333333"/>
          </a:solidFill>
          <a:latin typeface="맑은 고딕" pitchFamily="50" charset="-127"/>
          <a:ea typeface="맑은 고딕" pitchFamily="50" charset="-127"/>
        </a:defRPr>
      </a:lvl3pPr>
      <a:lvl4pPr marL="1008063" indent="-182563" algn="l" rtl="0" eaLnBrk="0" fontAlgn="base" latinLnBrk="0" hangingPunct="0">
        <a:spcBef>
          <a:spcPct val="20000"/>
        </a:spcBef>
        <a:spcAft>
          <a:spcPct val="0"/>
        </a:spcAft>
        <a:buChar char="–"/>
        <a:defRPr kumimoji="1" sz="1400">
          <a:solidFill>
            <a:srgbClr val="7F7F7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404664"/>
            <a:ext cx="6102350" cy="274638"/>
          </a:xfrm>
        </p:spPr>
        <p:txBody>
          <a:bodyPr/>
          <a:lstStyle/>
          <a:p>
            <a:r>
              <a:rPr lang="ko-KR" altLang="en-US" dirty="0" smtClean="0"/>
              <a:t>비즈니스 모델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사례 </a:t>
            </a:r>
            <a:r>
              <a:rPr lang="en-US" altLang="ko-KR" dirty="0" smtClean="0"/>
              <a:t>1 (</a:t>
            </a:r>
            <a:r>
              <a:rPr lang="ko-KR" altLang="en-US" sz="1400" dirty="0" smtClean="0"/>
              <a:t>업무관리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5210810"/>
              </p:ext>
            </p:extLst>
          </p:nvPr>
        </p:nvGraphicFramePr>
        <p:xfrm>
          <a:off x="380968" y="779161"/>
          <a:ext cx="9073006" cy="6078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601"/>
                <a:gridCol w="1814601"/>
                <a:gridCol w="907301"/>
                <a:gridCol w="907301"/>
                <a:gridCol w="1814601"/>
                <a:gridCol w="1814601"/>
              </a:tblGrid>
              <a:tr h="198022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문제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 솔루션 </a:t>
                      </a:r>
                      <a:r>
                        <a:rPr lang="ko-KR" altLang="en-US" sz="1400" b="0" baseline="0" dirty="0" err="1" smtClean="0">
                          <a:latin typeface="+mn-ea"/>
                          <a:ea typeface="+mn-ea"/>
                        </a:rPr>
                        <a:t>미도입한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 기업체의 경우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회의진행 중 수기회의록 작성 이후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업로드 위한 회의록 작성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 이중업무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초려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400" b="0" baseline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err="1" smtClean="0">
                          <a:latin typeface="+mn-ea"/>
                          <a:ea typeface="+mn-ea"/>
                        </a:rPr>
                        <a:t>협업시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err="1" smtClean="0">
                          <a:latin typeface="+mn-ea"/>
                          <a:ea typeface="+mn-ea"/>
                        </a:rPr>
                        <a:t>협업자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 간 기존 구두전달로 인해 정보 공유가 부정확한 문제발생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400" b="0" baseline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현 시장에 </a:t>
                      </a:r>
                      <a:r>
                        <a:rPr lang="ko-KR" altLang="en-US" sz="1400" b="0" baseline="0" dirty="0" err="1" smtClean="0"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 환경을 지원하는 업무관리시스템 웹사이트 공급 부족</a:t>
                      </a:r>
                      <a:endParaRPr lang="en-US" altLang="ko-KR" sz="1400" b="0" baseline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기존 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대안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회사마다 자체적으로 쓰는 웹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 사이트가 있으나 획일화 되지 않음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솔루션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시각화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된 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구성하여 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업무 프로세스 등록 및 관리하기에 </a:t>
                      </a:r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원할함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반응형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 웹을 사용하여 </a:t>
                      </a:r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 지원 가능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고유의 가치제안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사무실 외에서도 사무실에서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err="1" smtClean="0">
                          <a:latin typeface="+mn-ea"/>
                          <a:ea typeface="+mn-ea"/>
                        </a:rPr>
                        <a:t>처럼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 이용 </a:t>
                      </a:r>
                      <a:endParaRPr lang="en-US" altLang="ko-KR" sz="1400" b="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한눈에 보는 우리 부서 </a:t>
                      </a:r>
                      <a:r>
                        <a:rPr lang="ko-KR" altLang="en-US" sz="1400" b="0" baseline="0" dirty="0" err="1" smtClean="0">
                          <a:latin typeface="+mn-ea"/>
                          <a:ea typeface="+mn-ea"/>
                        </a:rPr>
                        <a:t>스케쥴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상위 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개념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회사 인트라넷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-Microsoft Outlook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경쟁 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우위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웹 외엔 지원을 하지 않는 타 사이트에 비해 </a:t>
                      </a:r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휴대성이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 높다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고객군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마일스톤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 구축이 제대로 되지 않은 기업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외부에서 작업을 자주 하여 </a:t>
                      </a:r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모바일로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마일스톤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 확인을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 필요로 하는 직군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얼리어답터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사내 </a:t>
                      </a:r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마일스톤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 구축이 되어 있지 않은 기업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외근이 잦은 업무의 직장인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핵심지표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업무 진행 현황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회의 참석인원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채널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웹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모바일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119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비용구조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인건비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서버 사용료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수익원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프로그램 </a:t>
                      </a:r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판매시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거래비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113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404664"/>
            <a:ext cx="6102350" cy="274638"/>
          </a:xfrm>
        </p:spPr>
        <p:txBody>
          <a:bodyPr/>
          <a:lstStyle/>
          <a:p>
            <a:r>
              <a:rPr lang="ko-KR" altLang="en-US" dirty="0" smtClean="0"/>
              <a:t>비즈니스 모델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사례 </a:t>
            </a:r>
            <a:r>
              <a:rPr lang="en-US" altLang="ko-KR" dirty="0" smtClean="0"/>
              <a:t>2 (</a:t>
            </a:r>
            <a:r>
              <a:rPr lang="ko-KR" altLang="en-US" sz="1400" dirty="0" err="1" smtClean="0"/>
              <a:t>알림장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5210810"/>
              </p:ext>
            </p:extLst>
          </p:nvPr>
        </p:nvGraphicFramePr>
        <p:xfrm>
          <a:off x="344490" y="1196751"/>
          <a:ext cx="9073006" cy="5040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601"/>
                <a:gridCol w="1814601"/>
                <a:gridCol w="907301"/>
                <a:gridCol w="907301"/>
                <a:gridCol w="1814601"/>
                <a:gridCol w="1814601"/>
              </a:tblGrid>
              <a:tr h="198022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문제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대외적 학교행사 및 </a:t>
                      </a:r>
                      <a:r>
                        <a:rPr lang="ko-KR" altLang="en-US" sz="1400" b="0" baseline="0" dirty="0" err="1" smtClean="0">
                          <a:latin typeface="+mn-ea"/>
                          <a:ea typeface="+mn-ea"/>
                        </a:rPr>
                        <a:t>학급제반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 운영에 대한 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학부모간의 소통이 원활하지 못함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다양한 외부 커뮤니티를 사용으로 인해 학년이 달라질 때마다 커뮤니티를 변경해야 함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None/>
                      </a:pPr>
                      <a:endParaRPr lang="en-US" altLang="ko-KR" sz="1400" b="0" i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기존 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대안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종이 안내문 배부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인터넷 카페 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카카오톡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 그룹 채팅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솔루션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고유의 가치제안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상위 개념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경쟁 우위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고객군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얼리어답터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핵심지표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채널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119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비용구조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수익원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113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_Cover">
  <a:themeElements>
    <a:clrScheme name="카카오그룹(노랑)">
      <a:dk1>
        <a:srgbClr val="000000"/>
      </a:dk1>
      <a:lt1>
        <a:sysClr val="window" lastClr="FFFFFF"/>
      </a:lt1>
      <a:dk2>
        <a:srgbClr val="767676"/>
      </a:dk2>
      <a:lt2>
        <a:srgbClr val="F5F5F5"/>
      </a:lt2>
      <a:accent1>
        <a:srgbClr val="969696"/>
      </a:accent1>
      <a:accent2>
        <a:srgbClr val="C8C8C8"/>
      </a:accent2>
      <a:accent3>
        <a:srgbClr val="EBEBEB"/>
      </a:accent3>
      <a:accent4>
        <a:srgbClr val="61400B"/>
      </a:accent4>
      <a:accent5>
        <a:srgbClr val="FAA01A"/>
      </a:accent5>
      <a:accent6>
        <a:srgbClr val="F7E1BD"/>
      </a:accent6>
      <a:hlink>
        <a:srgbClr val="953734"/>
      </a:hlink>
      <a:folHlink>
        <a:srgbClr val="FF6700"/>
      </a:folHlink>
    </a:clrScheme>
    <a:fontScheme name="투이전용폰트스타일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_Cov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컨텐츠영역">
  <a:themeElements>
    <a:clrScheme name="04_컨텐츠영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 latinLnBrk="0">
          <a:defRPr sz="2000" b="1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04_컨텐츠영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13108</TotalTime>
  <Words>223</Words>
  <Application>Microsoft Office PowerPoint</Application>
  <PresentationFormat>A4 용지(210x297mm)</PresentationFormat>
  <Paragraphs>81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4" baseType="lpstr">
      <vt:lpstr>00_Cover</vt:lpstr>
      <vt:lpstr>7_컨텐츠영역</vt:lpstr>
      <vt:lpstr>비즈니스 모델 - 사례 1 (업무관리)</vt:lpstr>
      <vt:lpstr>비즈니스 모델 - 사례 2 (알림장)</vt:lpstr>
    </vt:vector>
  </TitlesOfParts>
  <Company>2e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Charles</dc:creator>
  <cp:lastModifiedBy>JoongWan</cp:lastModifiedBy>
  <cp:revision>1314</cp:revision>
  <cp:lastPrinted>2016-03-08T09:31:15Z</cp:lastPrinted>
  <dcterms:created xsi:type="dcterms:W3CDTF">2007-08-16T05:20:03Z</dcterms:created>
  <dcterms:modified xsi:type="dcterms:W3CDTF">2016-10-30T08:52:56Z</dcterms:modified>
</cp:coreProperties>
</file>