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89" r:id="rId2"/>
    <p:sldId id="283" r:id="rId3"/>
    <p:sldId id="284" r:id="rId4"/>
    <p:sldId id="285" r:id="rId5"/>
    <p:sldId id="286" r:id="rId6"/>
    <p:sldId id="288" r:id="rId7"/>
    <p:sldId id="287" r:id="rId8"/>
    <p:sldId id="290" r:id="rId9"/>
    <p:sldId id="268" r:id="rId10"/>
    <p:sldId id="269" r:id="rId11"/>
    <p:sldId id="265" r:id="rId12"/>
    <p:sldId id="272" r:id="rId13"/>
    <p:sldId id="271" r:id="rId14"/>
    <p:sldId id="273" r:id="rId15"/>
    <p:sldId id="274" r:id="rId16"/>
    <p:sldId id="275" r:id="rId17"/>
    <p:sldId id="276" r:id="rId18"/>
    <p:sldId id="282" r:id="rId19"/>
    <p:sldId id="277" r:id="rId20"/>
    <p:sldId id="278" r:id="rId21"/>
    <p:sldId id="279" r:id="rId22"/>
    <p:sldId id="280" r:id="rId23"/>
    <p:sldId id="281" r:id="rId24"/>
    <p:sldId id="291" r:id="rId25"/>
    <p:sldId id="292" r:id="rId26"/>
    <p:sldId id="293" r:id="rId27"/>
    <p:sldId id="294" r:id="rId28"/>
    <p:sldId id="266" r:id="rId29"/>
  </p:sldIdLst>
  <p:sldSz cx="9144000" cy="6858000" type="screen4x3"/>
  <p:notesSz cx="6858000" cy="9144000"/>
  <p:embeddedFontLst>
    <p:embeddedFont>
      <p:font typeface="나눔손글씨 펜" pitchFamily="66" charset="-127"/>
      <p:regular r:id="rId31"/>
    </p:embeddedFont>
    <p:embeddedFont>
      <p:font typeface="나눔고딕" pitchFamily="50" charset="-127"/>
      <p:regular r:id="rId32"/>
      <p:bold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640"/>
    <a:srgbClr val="346D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722" autoAdjust="0"/>
    <p:restoredTop sz="87681" autoAdjust="0"/>
  </p:normalViewPr>
  <p:slideViewPr>
    <p:cSldViewPr>
      <p:cViewPr varScale="1">
        <p:scale>
          <a:sx n="63" d="100"/>
          <a:sy n="6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afterConnectionClosed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CloseStatus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status)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연결 종료됨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users.remove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protected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handleTextMessage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message)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로부터 메시지 수신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for 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 :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users.values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s.sendMessage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(message);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메시지 발송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handleTransportError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Throwable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exception)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익셉션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발생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exception.getMessage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ko-KR" altLang="en-US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afterConnectionClosed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CloseStatus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status)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연결 종료됨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users.remove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protected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handleTextMessage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message)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로부터 메시지 수신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for 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 :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users.values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s.sendMessage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(message);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메시지 발송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handleTransportError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Throwable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exception)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익셉션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발생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exception.getMessage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ko-KR" altLang="en-US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afterConnectionClosed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CloseStatus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status)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연결 종료됨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users.remove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protected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handleTextMessage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message)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로부터 메시지 수신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for 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 :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users.values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s.sendMessage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(message);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메시지 발송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@Override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handleTransportError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Throwable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exception)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익셉션</a:t>
            </a:r>
            <a:r>
              <a:rPr lang="ko-KR" altLang="en-US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발생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sz="12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exception.getMessage</a:t>
            </a: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12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ko-KR" altLang="en-US" sz="12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150" y="4781268"/>
            <a:ext cx="4052916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소속팀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B</a:t>
            </a:r>
            <a:r>
              <a:rPr lang="ko-KR" altLang="en-US" sz="1600" b="1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</a:t>
            </a:r>
            <a:endParaRPr lang="en-US" altLang="ko-KR" sz="1600" b="1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발표자  이승훈</a:t>
            </a:r>
            <a:endParaRPr lang="en-US" altLang="ko-KR" sz="16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조원 이성준</a:t>
            </a:r>
            <a:r>
              <a:rPr lang="en-US" altLang="ko-KR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spc="-2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김중완</a:t>
            </a:r>
            <a:r>
              <a:rPr lang="en-US" altLang="ko-KR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김지현</a:t>
            </a:r>
            <a:r>
              <a:rPr lang="en-US" altLang="ko-KR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이예지</a:t>
            </a:r>
            <a:r>
              <a:rPr lang="en-US" altLang="ko-KR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1600" spc="-2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김지율</a:t>
            </a:r>
            <a:r>
              <a:rPr lang="en-US" altLang="ko-KR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16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이명철</a:t>
            </a:r>
            <a:endParaRPr lang="en-US" altLang="ko-KR" sz="16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88840"/>
            <a:ext cx="73448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XML/JSON</a:t>
            </a:r>
          </a:p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파일 업로드</a:t>
            </a:r>
            <a:endParaRPr lang="en-US" altLang="ko-KR" sz="6800" b="0" spc="-1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6800" b="0" spc="-1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웹소</a:t>
            </a:r>
            <a:r>
              <a:rPr lang="ko-KR" altLang="en-US" sz="6800" b="0" spc="-1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켓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스프링 </a:t>
            </a:r>
            <a:r>
              <a:rPr lang="en-US" altLang="ko-KR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MVC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HTML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에서의 파일 업로드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571612"/>
            <a:ext cx="5698104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&lt;form&gt;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태그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676084"/>
            <a:ext cx="5698104" cy="173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form </a:t>
            </a: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enctype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=“multipart/form-data&gt;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구현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MultipartResolver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643050"/>
            <a:ext cx="7429552" cy="491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071570" y="2071678"/>
            <a:ext cx="6809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o.s.web.multipart.commons.CommonsMultipartResolver</a:t>
            </a:r>
            <a:endParaRPr lang="en-US" altLang="ko-KR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-&gt;commons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FileUpLoad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API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이용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o.s.web.multipart.support.StandardServletMultipartResolver</a:t>
            </a:r>
            <a:endParaRPr lang="en-US" altLang="ko-KR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-&gt;</a:t>
            </a:r>
            <a:r>
              <a:rPr lang="ko-KR" altLang="en-US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서블릿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3.0 part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이용</a:t>
            </a:r>
          </a:p>
          <a:p>
            <a:pPr>
              <a:lnSpc>
                <a:spcPct val="100000"/>
              </a:lnSpc>
            </a:pP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두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구현체 중 하나 </a:t>
            </a:r>
            <a:r>
              <a:rPr lang="ko-KR" altLang="en-US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스프링빈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등록 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스프링 빈 이름은 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multipartResolver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으로 등록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&lt;bean id=“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multipartResolver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” class=“org.springframework.web.multipart.commons.CommonsMultipartResolver”&gt;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&lt;/bean&gt;</a:t>
            </a:r>
            <a:endParaRPr lang="en-US" altLang="ko-KR" sz="2400" b="0" spc="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26" name="구부러진 연결선 25"/>
          <p:cNvCxnSpPr/>
          <p:nvPr/>
        </p:nvCxnSpPr>
        <p:spPr>
          <a:xfrm rot="10800000" flipV="1">
            <a:off x="4143372" y="4286256"/>
            <a:ext cx="428628" cy="285752"/>
          </a:xfrm>
          <a:prstGeom prst="curvedConnector3">
            <a:avLst>
              <a:gd name="adj1" fmla="val 50000"/>
            </a:avLst>
          </a:prstGeom>
          <a:ln w="25400">
            <a:solidFill>
              <a:srgbClr val="1026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75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Commons </a:t>
            </a:r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FileUpload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(Maven)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643050"/>
            <a:ext cx="7429552" cy="491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071570" y="2071678"/>
            <a:ext cx="6809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&lt;dependency&gt;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groupId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commons-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fileupload</a:t>
            </a:r>
            <a:r>
              <a:rPr lang="en-US" altLang="ko-KR" sz="24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groupId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artifactId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commons-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fileupload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artifactId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&lt;version&gt;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1.2.2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&lt;/version&gt;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&lt;/dependency&gt;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&lt;dependency&gt;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groupId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commons-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io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groupId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artifactId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commons-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io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artifactId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&lt;version&gt;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1.4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&lt;/version&gt;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&lt;/dependency&gt;</a:t>
            </a:r>
            <a:endParaRPr lang="en-US" altLang="ko-KR" sz="2400" b="0" spc="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인터페이스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1" y="2000240"/>
            <a:ext cx="680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00100" y="2000240"/>
          <a:ext cx="750099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3750495"/>
                <a:gridCol w="3750495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손글씨 펜" pitchFamily="66" charset="-127"/>
                          <a:ea typeface="나눔손글씨 펜" pitchFamily="66" charset="-127"/>
                        </a:rPr>
                        <a:t>메서드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손글씨 펜" pitchFamily="66" charset="-127"/>
                          <a:ea typeface="나눔손글씨 펜" pitchFamily="66" charset="-127"/>
                        </a:rPr>
                        <a:t>설명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String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getName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파라미터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이름을 구한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String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getOrignalFilename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파일의 이름을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Boolean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isEmpty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파일이 존재하지 않는 경우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true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리턴한다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Long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getSize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파일의 크기를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Byte[]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getBytes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 throws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IOException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파일의 데이터를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InputStream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getInputStream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 throws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IOException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파일 데이터를 읽어오는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InputStream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을 구한다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InputStream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의 사용이 끝나면 알맞게 종료해주어야 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Void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transferTo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(File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dest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) throws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IOException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파일 데이터를 지정한 파일에 저장한다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업로드 파일 접근 방법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2071678"/>
            <a:ext cx="7429552" cy="307183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071570" y="2143118"/>
            <a:ext cx="7072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RequestParam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애노테이션</a:t>
            </a:r>
            <a:endParaRPr lang="ko-KR" altLang="en-US" sz="2400" spc="0" dirty="0" smtClean="0">
              <a:solidFill>
                <a:srgbClr val="10264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String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uploadByMultipartFile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(@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RequestParam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(“f”)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byte[] bytes = </a:t>
            </a:r>
            <a:r>
              <a:rPr lang="en-US" altLang="ko-KR" sz="2400" b="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multipartFile.getBytes</a:t>
            </a:r>
            <a:r>
              <a:rPr lang="en-US" altLang="ko-KR" sz="2400" b="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= 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new 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uploadPath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multipartFile.getOriginalFilename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FileCopyUtil.copy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(bytes, file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);</a:t>
            </a:r>
            <a:r>
              <a:rPr lang="en-US" altLang="ko-KR" sz="24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0" spc="0" dirty="0" smtClean="0">
              <a:solidFill>
                <a:srgbClr val="10264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4" name="그림 13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2071676"/>
            <a:ext cx="7429552" cy="30718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071570" y="2143116"/>
            <a:ext cx="7072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RequestParam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애노테이션</a:t>
            </a:r>
            <a:r>
              <a:rPr lang="ko-KR" altLang="en-US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 좀 더 간결한 방법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String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uploadByMultipartFile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(@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RequestParam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(“f”)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= new File(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uploadPath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multipartFile.getOriginalFilename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multipartFile.transferTo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(file);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업로드 파일 접근 방법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643050"/>
            <a:ext cx="7429552" cy="491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1928802"/>
            <a:ext cx="6809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MultipartHttpServletRequest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인터페이스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String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uploadByMultipartHttpServletRequest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MultipartHttpServletRequest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request){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 = 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request.getFile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(“f”);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= new File(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uploadPath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multipartFile.getOriginalFilename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multipartFile.transferTo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(file);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MultipartHttpServletRequest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인터페이스는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HttpServletRequest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인터페이스와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MultipartRequest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인터페이스를 상속한다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MultipartRequest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주요 </a:t>
            </a:r>
            <a:r>
              <a:rPr lang="ko-KR" altLang="en-US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메서드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0100" y="2000240"/>
          <a:ext cx="7500990" cy="26432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3750495"/>
                <a:gridCol w="3750495"/>
              </a:tblGrid>
              <a:tr h="426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손글씨 펜" pitchFamily="66" charset="-127"/>
                          <a:ea typeface="나눔손글씨 펜" pitchFamily="66" charset="-127"/>
                        </a:rPr>
                        <a:t>메서드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손글씨 펜" pitchFamily="66" charset="-127"/>
                          <a:ea typeface="나눔손글씨 펜" pitchFamily="66" charset="-127"/>
                        </a:rPr>
                        <a:t>설명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</a:tr>
              <a:tr h="675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Iterator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&lt;String&gt;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getFileNames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업로드 된 파일들의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파라미터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이름 목록을 제공하는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Iterator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를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MultipartFile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getFile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(String name)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파라미터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이름이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name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인 업로드 파일 정보를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List&lt;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MultipartFile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&gt;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getFiles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(String name)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파라미터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이름이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name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인 업로드 파일 정보 목록을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5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Map&lt;String,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MultipartFile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&gt; </a:t>
                      </a:r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getFileMap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파라미터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이름을 키로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파라미터에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해당하는 파일 정보를 값으로 하는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Map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을 구한다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커맨드 객체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2786058"/>
            <a:ext cx="7429552" cy="300039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3214687"/>
            <a:ext cx="6809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class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ReportCommand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private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report;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void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setReport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report){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this.report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= report;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}</a:t>
            </a:r>
            <a:endParaRPr lang="ko-KR" altLang="en-US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41304"/>
            <a:ext cx="6429420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커맨드 클래스에 </a:t>
            </a: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MultipartFile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타입의 </a:t>
            </a:r>
            <a:r>
              <a:rPr lang="ko-KR" altLang="en-US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프로퍼티를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추가해주면 된다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예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(parameter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이름이 ‘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report’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인 경우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웹소</a:t>
            </a:r>
            <a:r>
              <a:rPr lang="ko-KR" altLang="en-US" sz="6800" b="0" spc="-1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켓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스프링 </a:t>
            </a:r>
            <a:r>
              <a:rPr lang="en-US" altLang="ko-KR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MVC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2071678"/>
            <a:ext cx="7072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HTTP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프로토콜을 기반으로 웹 브라우저와 서버 간 양방향 통신을 지원하는 표준</a:t>
            </a:r>
          </a:p>
          <a:p>
            <a:pPr>
              <a:lnSpc>
                <a:spcPct val="100000"/>
              </a:lnSpc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클라이언트와 서버가 메시지를 자유롭게 주고받을 수 있다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사례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실시간 알림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채팅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웹 기반의 실시간 협업도구 등</a:t>
            </a:r>
          </a:p>
          <a:p>
            <a:pPr>
              <a:lnSpc>
                <a:spcPct val="100000"/>
              </a:lnSpc>
            </a:pPr>
            <a:endParaRPr lang="ko-KR" altLang="en-US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endParaRPr lang="ko-KR" altLang="en-US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참고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톰캣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6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버전 이나 </a:t>
            </a:r>
            <a:r>
              <a:rPr lang="ko-KR" altLang="en-US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웹소켓을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지원하지 않는 일부 서버는 스프링의 </a:t>
            </a: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SocketJS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서버 지원을 이용해서 연결을 처리 할 수 있다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스프링 </a:t>
            </a:r>
            <a:r>
              <a:rPr lang="en-US" altLang="ko-KR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MVC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000" y="2141240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XML/JSON</a:t>
            </a:r>
          </a:p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의존 설정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928801"/>
            <a:ext cx="7429552" cy="300039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2143116"/>
            <a:ext cx="6809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&lt;dependency&gt;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groupId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org.springframework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groupId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artifactId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&gt;spring-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artifactId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&lt;version&gt;4.0.4.RELEASE&lt;/version&gt;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&lt;scope&gt;compile&lt;/scope&gt;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&lt;/dependency&gt;</a:t>
            </a:r>
            <a:endParaRPr lang="ko-KR" altLang="en-US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WebSocketHandler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이용한 </a:t>
            </a:r>
            <a:r>
              <a:rPr lang="ko-KR" altLang="en-US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웹소켓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서버 구현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rot="5400000">
            <a:off x="2786844" y="3428206"/>
            <a:ext cx="857256" cy="1588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00430" y="4000504"/>
            <a:ext cx="857256" cy="784108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rot="10800000" flipV="1">
            <a:off x="1643042" y="4000504"/>
            <a:ext cx="1071572" cy="857256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포스트잇_0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000232" y="3643314"/>
            <a:ext cx="239395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그림 58" descr="포스트잇_0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85786" y="4500570"/>
            <a:ext cx="2317275" cy="642942"/>
          </a:xfrm>
          <a:prstGeom prst="rect">
            <a:avLst/>
          </a:prstGeom>
        </p:spPr>
      </p:pic>
      <p:pic>
        <p:nvPicPr>
          <p:cNvPr id="61" name="그림 60" descr="포스트잇_01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428860" y="207167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2428860" y="2143116"/>
            <a:ext cx="163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&lt;&lt;interface&gt;&gt;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WebSocketHandler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71604" y="3643314"/>
            <a:ext cx="321471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AbstractWebSocketHandle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4572008"/>
            <a:ext cx="321471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BinaryWebSocketHandle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71" name="그림 70" descr="포스트잇_0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214678" y="4500570"/>
            <a:ext cx="2317275" cy="64294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714612" y="4572008"/>
            <a:ext cx="321471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TextWebSocketHandler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73" name="구부러진 연결선 72"/>
          <p:cNvCxnSpPr/>
          <p:nvPr/>
        </p:nvCxnSpPr>
        <p:spPr>
          <a:xfrm rot="10800000" flipV="1">
            <a:off x="5429256" y="3857628"/>
            <a:ext cx="1071570" cy="928694"/>
          </a:xfrm>
          <a:prstGeom prst="curvedConnector3">
            <a:avLst>
              <a:gd name="adj1" fmla="val 50000"/>
            </a:avLst>
          </a:prstGeom>
          <a:ln w="25400">
            <a:solidFill>
              <a:srgbClr val="1026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 descr="포스트잇_1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786446" y="1357298"/>
            <a:ext cx="3071834" cy="3071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000760" y="2000240"/>
            <a:ext cx="2428892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WebSocketHandler</a:t>
            </a:r>
            <a:r>
              <a:rPr lang="en-US" altLang="ko-KR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상속하고 있는 </a:t>
            </a:r>
            <a:r>
              <a:rPr lang="en-US" altLang="ko-KR" b="1" spc="-2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TextWebSocketHandler</a:t>
            </a: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는 텍스트 메시지만 주고받도록 제한되어 있어 채팅 구현시 적합하다</a:t>
            </a:r>
            <a:r>
              <a:rPr lang="en-US" altLang="ko-KR" b="1" spc="-2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  <p:bldP spid="8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web.xml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설정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857364"/>
            <a:ext cx="7429552" cy="20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2143115"/>
            <a:ext cx="6809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param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-value&gt;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	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/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WEB-INF/ws-config.xml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param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-value&gt;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	</a:t>
            </a:r>
          </a:p>
        </p:txBody>
      </p:sp>
      <p:cxnSp>
        <p:nvCxnSpPr>
          <p:cNvPr id="8" name="구부러진 연결선 7"/>
          <p:cNvCxnSpPr/>
          <p:nvPr/>
        </p:nvCxnSpPr>
        <p:spPr>
          <a:xfrm rot="5400000">
            <a:off x="3786976" y="4142586"/>
            <a:ext cx="1000132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1026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4612" y="4286256"/>
            <a:ext cx="6143668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Ws-config.xml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dispatcher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 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web.xml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 설정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ws-config.xml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설정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857364"/>
            <a:ext cx="7429552" cy="20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2143115"/>
            <a:ext cx="6809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xmlns:websocket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="http://www.springframework.org/schema/websocket"</a:t>
            </a:r>
          </a:p>
          <a:p>
            <a:pPr>
              <a:lnSpc>
                <a:spcPct val="100000"/>
              </a:lnSpc>
            </a:pP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http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://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www.springframework.org/schema/websocket     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http://www.springframework.org/schema/websocket/spring-websocket.xsd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"&gt;</a:t>
            </a:r>
          </a:p>
          <a:p>
            <a:pPr>
              <a:lnSpc>
                <a:spcPct val="100000"/>
              </a:lnSpc>
            </a:pPr>
            <a:endParaRPr lang="en-US" altLang="ko-KR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endParaRPr lang="en-US" altLang="ko-KR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</a:t>
            </a:r>
          </a:p>
        </p:txBody>
      </p:sp>
      <p:pic>
        <p:nvPicPr>
          <p:cNvPr id="9" name="그림 8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4071942"/>
            <a:ext cx="742955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67443" y="4357693"/>
            <a:ext cx="6809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0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websocket:handlers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  </a:t>
            </a:r>
          </a:p>
          <a:p>
            <a:pPr>
              <a:lnSpc>
                <a:spcPct val="100000"/>
              </a:lnSpc>
            </a:pP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0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websocket:mapping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handler="</a:t>
            </a:r>
            <a:r>
              <a:rPr lang="en-US" altLang="ko-KR" sz="20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chatHandler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 path="</a:t>
            </a:r>
            <a:r>
              <a:rPr lang="en-US" altLang="ko-KR" sz="20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/chat-ws.do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 /&gt; &lt;/</a:t>
            </a:r>
            <a:r>
              <a:rPr lang="en-US" altLang="ko-KR" sz="20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websocket:handlers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bean id="</a:t>
            </a:r>
            <a:r>
              <a:rPr lang="en-US" altLang="ko-KR" sz="20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chatHandler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  class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="net.madvirus.spring4.chap09.ws.ChatWebSocketHandler" /&gt;</a:t>
            </a:r>
          </a:p>
          <a:p>
            <a:pPr>
              <a:lnSpc>
                <a:spcPct val="100000"/>
              </a:lnSpc>
            </a:pP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0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mvc:default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</a:t>
            </a:r>
            <a:r>
              <a:rPr lang="en-US" altLang="ko-KR" sz="20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servlet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-handler </a:t>
            </a:r>
            <a:r>
              <a:rPr lang="en-US" altLang="ko-KR" sz="20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/&gt;</a:t>
            </a:r>
            <a:endParaRPr lang="en-US" altLang="ko-KR" sz="20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endParaRPr lang="en-US" altLang="ko-KR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</a:t>
            </a:r>
          </a:p>
        </p:txBody>
      </p:sp>
      <p:cxnSp>
        <p:nvCxnSpPr>
          <p:cNvPr id="14" name="구부러진 연결선 13"/>
          <p:cNvCxnSpPr/>
          <p:nvPr/>
        </p:nvCxnSpPr>
        <p:spPr>
          <a:xfrm rot="10800000" flipV="1">
            <a:off x="3357554" y="5000636"/>
            <a:ext cx="1000132" cy="500066"/>
          </a:xfrm>
          <a:prstGeom prst="curvedConnector3">
            <a:avLst>
              <a:gd name="adj1" fmla="val 50000"/>
            </a:avLst>
          </a:prstGeom>
          <a:ln w="25400">
            <a:solidFill>
              <a:srgbClr val="1026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1934" y="5214950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path</a:t>
            </a:r>
            <a:r>
              <a:rPr lang="ko-KR" altLang="en-US" b="1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en-US" altLang="ko-KR" b="1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parameter</a:t>
            </a:r>
            <a:r>
              <a:rPr lang="ko-KR" altLang="en-US" b="1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로 </a:t>
            </a:r>
            <a:r>
              <a:rPr lang="ko-KR" altLang="en-US" b="1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사용하여 객체 </a:t>
            </a:r>
            <a:r>
              <a:rPr lang="ko-KR" altLang="en-US" b="1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생성 및 서버 연결</a:t>
            </a:r>
            <a:endParaRPr lang="ko-KR" altLang="en-US" b="1" dirty="0">
              <a:solidFill>
                <a:srgbClr val="10264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85786" y="-42865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TextWebSocketHandler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구현한 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class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57224" y="1928801"/>
            <a:ext cx="7429552" cy="3214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2143116"/>
            <a:ext cx="6809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Override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afterConnectionEstablished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session) throws Exception 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연결 됨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users.put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(), session);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endParaRPr lang="en-US" altLang="ko-KR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19" y="4929198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클라이언트와 연결 되면 클라이언트와 관련된 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map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저장 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000496" y="3357562"/>
            <a:ext cx="2643206" cy="1588"/>
          </a:xfrm>
          <a:prstGeom prst="line">
            <a:avLst/>
          </a:prstGeom>
          <a:ln w="22225">
            <a:solidFill>
              <a:srgbClr val="102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5893604" y="4107661"/>
            <a:ext cx="2214579" cy="857258"/>
          </a:xfrm>
          <a:prstGeom prst="curvedConnector3">
            <a:avLst>
              <a:gd name="adj1" fmla="val 50000"/>
            </a:avLst>
          </a:prstGeom>
          <a:ln w="25400">
            <a:solidFill>
              <a:srgbClr val="1026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5572140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: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클라이언트의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세션을 표현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주요 </a:t>
            </a:r>
            <a:r>
              <a:rPr lang="ko-KR" altLang="en-US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메서드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0100" y="2000240"/>
          <a:ext cx="7500990" cy="30718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3750495"/>
                <a:gridCol w="3750495"/>
              </a:tblGrid>
              <a:tr h="426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손글씨 펜" pitchFamily="66" charset="-127"/>
                          <a:ea typeface="나눔손글씨 펜" pitchFamily="66" charset="-127"/>
                        </a:rPr>
                        <a:t>메서드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손글씨 펜" pitchFamily="66" charset="-127"/>
                          <a:ea typeface="나눔손글씨 펜" pitchFamily="66" charset="-127"/>
                        </a:rPr>
                        <a:t>설명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</a:tr>
              <a:tr h="43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String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getID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세션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ID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를 리턴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URI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getUri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엔드포인트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 경로를 리턴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getLocalAddress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로컬 서버 주소를 리턴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getRemoteAddress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클라이언트 주소를 리턴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sendMessage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메시지를 전송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close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소켓을 종료 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85786" y="-42865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TextWebSocketHandler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구현한 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class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57224" y="1928801"/>
            <a:ext cx="7429552" cy="30003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35819" y="4929198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클라이언트와 연결 </a:t>
            </a:r>
            <a:r>
              <a:rPr lang="ko-KR" altLang="en-US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종료시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클라이언트와 관련된 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map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제거 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52" y="2274838"/>
            <a:ext cx="6143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Override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void </a:t>
            </a:r>
            <a:r>
              <a:rPr lang="en-US" altLang="ko-KR" b="1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afterConnectionClosed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CloseStatus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status) throws Exception {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연결 종료됨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users.remove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85786" y="-42865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TextWebSocketHandler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구현한 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class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57224" y="1928801"/>
            <a:ext cx="7429552" cy="33575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35819" y="5181913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클라이언트가 전송한 메시지를 </a:t>
            </a: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websession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전체에 다시 전달 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5852" y="2274838"/>
            <a:ext cx="61436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Override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protected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void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handleTextMessage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session,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TextMessage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message) throws Exception {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log(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session.getId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로부터 메시지 수신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for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WebSocketSession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 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users.values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s.sendMessage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(message); log(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s.getId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+ "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메시지 발송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 " +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message.getPayload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()); }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END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RequestBody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6872" y="4235195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14744" y="2285992"/>
            <a:ext cx="2357454" cy="1058053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857620" y="3857628"/>
            <a:ext cx="2357454" cy="28961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14744" y="4415616"/>
            <a:ext cx="2071702" cy="1156524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포스트잇_1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857356" y="2571744"/>
            <a:ext cx="2359348" cy="2359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8375" y="3231893"/>
            <a:ext cx="324776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java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6" name="그림 15" descr="포스트잇_1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658208" y="1428736"/>
            <a:ext cx="1571636" cy="15716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15332" y="1714488"/>
            <a:ext cx="184275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2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json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3" name="그림 22" descr="포스트잇_1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643570" y="4786322"/>
            <a:ext cx="1571636" cy="1571636"/>
          </a:xfrm>
          <a:prstGeom prst="rect">
            <a:avLst/>
          </a:prstGeom>
        </p:spPr>
      </p:pic>
      <p:pic>
        <p:nvPicPr>
          <p:cNvPr id="25" name="그림 24" descr="포스트잇_1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643570" y="3143248"/>
            <a:ext cx="1571636" cy="15716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443894" y="4891643"/>
            <a:ext cx="1842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pc="-2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파라미터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계</a:t>
            </a:r>
            <a:r>
              <a:rPr lang="ko-KR" altLang="en-US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열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0694" y="3469999"/>
            <a:ext cx="184275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xml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ResponseBody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6872" y="4235195"/>
            <a:ext cx="98279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내용</a:t>
            </a:r>
            <a:endParaRPr lang="en-US" altLang="ko-KR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14744" y="2285992"/>
            <a:ext cx="2357454" cy="1058053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857620" y="3857628"/>
            <a:ext cx="2357454" cy="28961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14744" y="4415616"/>
            <a:ext cx="2071702" cy="1156524"/>
          </a:xfrm>
          <a:prstGeom prst="line">
            <a:avLst/>
          </a:prstGeom>
          <a:ln w="31750">
            <a:solidFill>
              <a:schemeClr val="tx1"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포스트잇_1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857356" y="2571744"/>
            <a:ext cx="2359348" cy="2359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8375" y="3231893"/>
            <a:ext cx="324776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java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6" name="그림 15" descr="포스트잇_1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658208" y="1428736"/>
            <a:ext cx="1571636" cy="15716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15332" y="1714488"/>
            <a:ext cx="184275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2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json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3" name="그림 22" descr="포스트잇_1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643570" y="4786322"/>
            <a:ext cx="1571636" cy="1571636"/>
          </a:xfrm>
          <a:prstGeom prst="rect">
            <a:avLst/>
          </a:prstGeom>
        </p:spPr>
      </p:pic>
      <p:pic>
        <p:nvPicPr>
          <p:cNvPr id="25" name="그림 24" descr="포스트잇_1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643570" y="3143248"/>
            <a:ext cx="1571636" cy="15716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443894" y="4891643"/>
            <a:ext cx="1842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pc="-2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파라미터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계</a:t>
            </a:r>
            <a:r>
              <a:rPr lang="ko-KR" altLang="en-US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열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0694" y="3469999"/>
            <a:ext cx="184275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xml</a:t>
            </a:r>
            <a:endParaRPr lang="en-US" altLang="ko-KR" sz="320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스프링 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MVC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기본 </a:t>
            </a:r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HttpMessageConverter</a:t>
            </a:r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1" y="2000240"/>
            <a:ext cx="680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00100" y="2000240"/>
          <a:ext cx="7500990" cy="3505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3750495"/>
                <a:gridCol w="3750495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손글씨 펜" pitchFamily="66" charset="-127"/>
                          <a:ea typeface="나눔손글씨 펜" pitchFamily="66" charset="-127"/>
                        </a:rPr>
                        <a:t>클래스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손글씨 펜" pitchFamily="66" charset="-127"/>
                          <a:ea typeface="나눔손글씨 펜" pitchFamily="66" charset="-127"/>
                        </a:rPr>
                        <a:t>설명</a:t>
                      </a:r>
                      <a:endParaRPr lang="ko-KR" altLang="en-US" dirty="0"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6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StringHttpMessageConverter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요청 몸체의 문자열로 변환하거나 문자열을 응답 몸체로 변환한다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Jaxb2RootElementHttpMessageConverter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XML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요청 몸체를 자바 객체로 변환 하거나 자바 객체를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XML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응답 몸체로 변환 한다 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JAXB2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가 존재하는 경우 사용된다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MappingJackson2HttpMessageConverter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JSON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요청 몸체를 자바 객체로 변환하거나 자바객체를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JOSN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응답 몸체로 변환한다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 Jackson2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가 존재하는 경우 사용된다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MappingJacksonHttpMessageConverter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JSON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요청 몸체를 자바 객체로 변환하거나 자바객체를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JOSN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응답 몸체로 변환한다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 Jackson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가 존재하는 경우 사용된다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SourceHttpMessageConverter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XML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요청 몸체를 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XML Source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로 변환 가거나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XML Source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XML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펜" pitchFamily="66" charset="-127"/>
                          <a:ea typeface="나눔손글씨 펜" pitchFamily="66" charset="-127"/>
                        </a:rPr>
                        <a:t>응답으로 변환 한다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펜" pitchFamily="66" charset="-127"/>
                        <a:ea typeface="나눔손글씨 펜" pitchFamily="66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3000" spc="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ResponseBody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예</a:t>
            </a:r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643051"/>
            <a:ext cx="7429552" cy="40719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071570" y="2071678"/>
            <a:ext cx="6809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XmlAccessorType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XmlAccessType.FIELD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XmlRootElement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(name = "message-list")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class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XmlElement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(name = "message")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private List&lt;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messages;</a:t>
            </a:r>
          </a:p>
          <a:p>
            <a:pPr>
              <a:lnSpc>
                <a:spcPct val="100000"/>
              </a:lnSpc>
            </a:pPr>
            <a:endParaRPr lang="ko-KR" altLang="en-US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endParaRPr lang="ko-KR" altLang="en-US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}</a:t>
            </a:r>
            <a:endParaRPr lang="en-US" altLang="ko-KR" sz="2400" b="0" spc="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57224" y="1000108"/>
            <a:ext cx="7429552" cy="555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1357298"/>
            <a:ext cx="6809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@Controller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public class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GuestMessageController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@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RequestMapping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(value = "/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/list.xml")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400" spc="0" dirty="0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@</a:t>
            </a:r>
            <a:r>
              <a:rPr lang="en-US" altLang="ko-KR" sz="2400" spc="0" dirty="0" err="1" smtClean="0">
                <a:solidFill>
                  <a:srgbClr val="102640"/>
                </a:solidFill>
                <a:latin typeface="나눔손글씨 펜" pitchFamily="66" charset="-127"/>
                <a:ea typeface="나눔손글씨 펜" pitchFamily="66" charset="-127"/>
              </a:rPr>
              <a:t>ResponseBody</a:t>
            </a:r>
            <a:endParaRPr lang="en-US" altLang="ko-KR" sz="2400" spc="0" dirty="0" smtClean="0">
              <a:solidFill>
                <a:srgbClr val="10264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public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listXml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return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getMessageList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private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getMessageList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List&lt;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messages =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Arrays.asList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new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(1, "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", new Date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()),new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GuestMessage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(2, "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2", new Date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())); return 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new 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stMessageList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(messages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);</a:t>
            </a:r>
            <a:endParaRPr lang="en-US" altLang="ko-KR" sz="2400" b="0" spc="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Xml</a:t>
            </a:r>
            <a:r>
              <a:rPr lang="ko-KR" altLang="en-US" sz="300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파일</a:t>
            </a:r>
            <a:endParaRPr lang="en-US" altLang="ko-KR" sz="300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300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4071934" y="4214818"/>
            <a:ext cx="357190" cy="214314"/>
          </a:xfrm>
          <a:prstGeom prst="curvedConnector3">
            <a:avLst>
              <a:gd name="adj1" fmla="val 50000"/>
            </a:avLst>
          </a:prstGeom>
          <a:ln w="22225">
            <a:solidFill>
              <a:srgbClr val="102640">
                <a:alpha val="98824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57224" y="1928801"/>
            <a:ext cx="7429552" cy="435771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1167443" y="2143116"/>
            <a:ext cx="6809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&lt;message-list&gt;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&lt;message&gt;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&lt;id&gt;&lt;/id&gt;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&lt;message&gt;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&lt;/message&gt;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creationTime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&gt;2016-11-0317:42:22&lt;/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creationTime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&lt;/message&gt;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&lt;id&gt;2&lt;/id&gt;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&lt;message&gt;</a:t>
            </a:r>
            <a:r>
              <a:rPr lang="ko-KR" altLang="en-US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2&lt;/message&gt;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creationTime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&gt;2016-11-03T17:42:22&lt;/</a:t>
            </a:r>
            <a:r>
              <a:rPr lang="en-US" altLang="ko-KR" sz="2400" b="0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creationTime</a:t>
            </a: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&lt;/message&gt; &lt;/message-list&gt;</a:t>
            </a:r>
          </a:p>
          <a:p>
            <a:pPr>
              <a:lnSpc>
                <a:spcPct val="100000"/>
              </a:lnSpc>
            </a:pPr>
            <a:endParaRPr lang="ko-KR" altLang="en-US" sz="2400" b="0" spc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파일 업로드 </a:t>
            </a:r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스프링 </a:t>
            </a:r>
            <a:r>
              <a:rPr lang="en-US" altLang="ko-KR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MVC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936</Words>
  <Application>Microsoft Office PowerPoint</Application>
  <PresentationFormat>화면 슬라이드 쇼(4:3)</PresentationFormat>
  <Paragraphs>339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Arial</vt:lpstr>
      <vt:lpstr>나눔손글씨 펜</vt:lpstr>
      <vt:lpstr>나눔고딕</vt:lpstr>
      <vt:lpstr>Wingdings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kosta</cp:lastModifiedBy>
  <cp:revision>5</cp:revision>
  <dcterms:created xsi:type="dcterms:W3CDTF">2011-09-02T09:01:33Z</dcterms:created>
  <dcterms:modified xsi:type="dcterms:W3CDTF">2016-11-03T09:21:34Z</dcterms:modified>
</cp:coreProperties>
</file>