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to mitigate credit loss risk?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Lending Club – a consumer finance company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avoid loss of loan amount issued to high risk loan customers to mitigate credit loss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By identifying factors which determine likelihood of loan default and taking informed decision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 custScaleY="181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 custScaleY="173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Business understanding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dependent variable is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loan_status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having 3 values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Fully paid, Charged Off, Current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 analysis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Given dataset contains past loan applications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Objective is to identify key variables affecting dependent variable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loan_status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Business objective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Mitigate risk profile in loan applications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credit loss as much as possible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Need to identify major factors which affect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loan_status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Enable Lending Club with information about defaulting loan customer patterns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Onboard repaying customers to boost business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52466" y="-2814375"/>
          <a:ext cx="56722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to mitigate credit loss risk?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99621"/>
        <a:ext cx="6312150" cy="511847"/>
      </dsp:txXfrm>
    </dsp:sp>
    <dsp:sp modelId="{3230722F-B757-4673-BD2F-9D4BAB5CEE8D}">
      <dsp:nvSpPr>
        <dsp:cNvPr id="0" name=""/>
        <dsp:cNvSpPr/>
      </dsp:nvSpPr>
      <dsp:spPr>
        <a:xfrm>
          <a:off x="0" y="1027"/>
          <a:ext cx="3566160" cy="709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34612" y="35639"/>
        <a:ext cx="3496936" cy="639810"/>
      </dsp:txXfrm>
    </dsp:sp>
    <dsp:sp modelId="{329ECF1A-78BE-41CB-B252-8011825B67CD}">
      <dsp:nvSpPr>
        <dsp:cNvPr id="0" name=""/>
        <dsp:cNvSpPr/>
      </dsp:nvSpPr>
      <dsp:spPr>
        <a:xfrm rot="5400000">
          <a:off x="6452466" y="-2069889"/>
          <a:ext cx="56722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Lending Club – a consumer finance company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844107"/>
        <a:ext cx="6312150" cy="511847"/>
      </dsp:txXfrm>
    </dsp:sp>
    <dsp:sp modelId="{8A3FE5E4-2689-4041-B2C5-C63BC276A3EF}">
      <dsp:nvSpPr>
        <dsp:cNvPr id="0" name=""/>
        <dsp:cNvSpPr/>
      </dsp:nvSpPr>
      <dsp:spPr>
        <a:xfrm>
          <a:off x="0" y="745513"/>
          <a:ext cx="3566160" cy="709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  <a:endParaRPr lang="en-US" sz="2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612" y="780125"/>
        <a:ext cx="3496936" cy="639810"/>
      </dsp:txXfrm>
    </dsp:sp>
    <dsp:sp modelId="{A66EBD3D-E7C5-421C-B8B5-728648057DDC}">
      <dsp:nvSpPr>
        <dsp:cNvPr id="0" name=""/>
        <dsp:cNvSpPr/>
      </dsp:nvSpPr>
      <dsp:spPr>
        <a:xfrm rot="5400000">
          <a:off x="6207374" y="-1158176"/>
          <a:ext cx="1031111" cy="63274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avoid loss of loan amount issued to high risk loan customers to mitigate credit loss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59199" y="1540334"/>
        <a:ext cx="6277128" cy="930441"/>
      </dsp:txXfrm>
    </dsp:sp>
    <dsp:sp modelId="{1C763A21-352A-41D1-A2E2-E305DABA275D}">
      <dsp:nvSpPr>
        <dsp:cNvPr id="0" name=""/>
        <dsp:cNvSpPr/>
      </dsp:nvSpPr>
      <dsp:spPr>
        <a:xfrm>
          <a:off x="0" y="1651037"/>
          <a:ext cx="3559198" cy="709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34612" y="1685649"/>
        <a:ext cx="3489974" cy="639810"/>
      </dsp:txXfrm>
    </dsp:sp>
    <dsp:sp modelId="{95E0557D-F0A1-4F38-8083-55DE7503164F}">
      <dsp:nvSpPr>
        <dsp:cNvPr id="0" name=""/>
        <dsp:cNvSpPr/>
      </dsp:nvSpPr>
      <dsp:spPr>
        <a:xfrm rot="5400000">
          <a:off x="6237440" y="-118200"/>
          <a:ext cx="984122" cy="6333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By identifying factors which determine likelihood of loan default and taking informed decision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2678" y="2604603"/>
        <a:ext cx="6285607" cy="888040"/>
      </dsp:txXfrm>
    </dsp:sp>
    <dsp:sp modelId="{B9324B26-5FF5-4FF7-9073-66103CBE8481}">
      <dsp:nvSpPr>
        <dsp:cNvPr id="0" name=""/>
        <dsp:cNvSpPr/>
      </dsp:nvSpPr>
      <dsp:spPr>
        <a:xfrm>
          <a:off x="0" y="2694106"/>
          <a:ext cx="3562677" cy="709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34612" y="2728718"/>
        <a:ext cx="3493453" cy="639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18198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Business understanding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18198"/>
        <a:ext cx="3447370" cy="796644"/>
      </dsp:txXfrm>
    </dsp:sp>
    <dsp:sp modelId="{17CA1487-CDD9-4364-92F6-A11DBDAFE16C}">
      <dsp:nvSpPr>
        <dsp:cNvPr id="0" name=""/>
        <dsp:cNvSpPr/>
      </dsp:nvSpPr>
      <dsp:spPr>
        <a:xfrm>
          <a:off x="3535" y="914843"/>
          <a:ext cx="3447370" cy="3459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dependent variable is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loan_status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having 3 values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Fully paid, Charged Off, Current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Need to identify major factors which affect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loan_status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914843"/>
        <a:ext cx="3447370" cy="3459214"/>
      </dsp:txXfrm>
    </dsp:sp>
    <dsp:sp modelId="{055A5EAB-EAE0-4501-8649-31F112FF9AD5}">
      <dsp:nvSpPr>
        <dsp:cNvPr id="0" name=""/>
        <dsp:cNvSpPr/>
      </dsp:nvSpPr>
      <dsp:spPr>
        <a:xfrm>
          <a:off x="3933537" y="118198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 analysis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18198"/>
        <a:ext cx="3447370" cy="796644"/>
      </dsp:txXfrm>
    </dsp:sp>
    <dsp:sp modelId="{E4FD5043-5612-43C5-B6AE-CCD431549399}">
      <dsp:nvSpPr>
        <dsp:cNvPr id="0" name=""/>
        <dsp:cNvSpPr/>
      </dsp:nvSpPr>
      <dsp:spPr>
        <a:xfrm>
          <a:off x="3933537" y="914843"/>
          <a:ext cx="3447370" cy="3459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Given dataset contains past loan applications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Objective is to identify key variables affecting dependent variable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loan_status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Enable Lending Club with information about defaulting loan customer patterns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914843"/>
        <a:ext cx="3447370" cy="3459214"/>
      </dsp:txXfrm>
    </dsp:sp>
    <dsp:sp modelId="{23D06E36-F688-4B37-8BB8-73015E665B0E}">
      <dsp:nvSpPr>
        <dsp:cNvPr id="0" name=""/>
        <dsp:cNvSpPr/>
      </dsp:nvSpPr>
      <dsp:spPr>
        <a:xfrm>
          <a:off x="7863539" y="118198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Business objective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18198"/>
        <a:ext cx="3447370" cy="796644"/>
      </dsp:txXfrm>
    </dsp:sp>
    <dsp:sp modelId="{EA81ED6A-A7EA-4137-A3DC-D16E79F1B938}">
      <dsp:nvSpPr>
        <dsp:cNvPr id="0" name=""/>
        <dsp:cNvSpPr/>
      </dsp:nvSpPr>
      <dsp:spPr>
        <a:xfrm>
          <a:off x="7863539" y="914843"/>
          <a:ext cx="3447370" cy="3459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Mitigate risk profile in loan applications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credit loss as much as possible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Onboard repaying customers to boost business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914843"/>
        <a:ext cx="3447370" cy="3459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Lending club case study-</a:t>
            </a:r>
            <a:r>
              <a:rPr lang="en-US" sz="5400" dirty="0" err="1" smtClean="0">
                <a:latin typeface="Rockwell" panose="02060603020205020403" pitchFamily="18" charset="0"/>
              </a:rPr>
              <a:t>mlc</a:t>
            </a:r>
            <a:r>
              <a:rPr lang="en-US" sz="5400" dirty="0" smtClean="0">
                <a:latin typeface="Rockwell" panose="02060603020205020403" pitchFamily="18" charset="0"/>
              </a:rPr>
              <a:t> 61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Poonam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Kush shah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Purpose of loan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debt consolidation and other, the most purpose of loan is credit card followed by small business.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credit card and small business loans need more vigilance during issuance.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31" y="1362868"/>
            <a:ext cx="53435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LOAN amount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Charged Off loans typically vary between 5k-15k of loan amount.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does not seem to be a strong relation between loan amount and loan status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7" y="1886743"/>
            <a:ext cx="50006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1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Home ownership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applicants living in Rented or Mortgaged homes tend to default more than others.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80" y="1801858"/>
            <a:ext cx="53435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5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State of origin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2066" y="2197419"/>
            <a:ext cx="487838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States California(CA) has most Charged Off loans followed by Florida(FL) and New York(NY).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91" y="2349817"/>
            <a:ext cx="80010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Summary &amp; recommendations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the Lending Club's loan customers are employed for more than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years.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Charged Off loans were issued in the year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2010-11. There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further enquiries into those two years' records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Charged Off loans are issued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35-60 months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term. Higher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terms applications should be more scrutinized.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Summary &amp; recommendations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than debt consolidation and Other purpose loans, Credit card purpose loans seem to be charged off more often followed Small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business. Hence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credit card and small business loan maybe charged with higher interest rates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applicants living in rented or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mortage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homes tend to default more than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others. Hence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these applications may be requested to have collateral support to mitigate risk.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2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Summary &amp; recommendations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California(CA) have most loan charged off followed by Florida(FL) and New York(NY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Loan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in these states maybe charged with marginally higher interest rates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8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63966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objective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Lending Club is a consumer finance company. Their objective is: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identify factors which affect the likelihood of a loan repayment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make an informed decision after assessing risk profile of a loan application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customer is likely to repay loan, then not approving loan results in loss of business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customer is likely to default, then approving the loan results in credit loss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risk mitigation is desired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Probable recommendations are solicited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approach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885925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Distribution of loan status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30k loans are fully paid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5k loans are Charged Off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than a thousand loans are Current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18" y="1788877"/>
            <a:ext cx="5429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Loans issued across years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Charged Off loans are issued in the year 2010-11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694" y="2249486"/>
            <a:ext cx="53435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6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Term of charged off loans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noticed that Charged Off loans typically have a term of 35-60 months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Loans with shorter term than 35 months and longer than 60 months are fully paid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80" y="2249486"/>
            <a:ext cx="4962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9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Employment length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noticed that most loan customers are employed for more than 10 years of tenure.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003" y="2097088"/>
            <a:ext cx="5343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Purpose of loan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noticed that the most common purpose of loan among Charged Off loans is debt consolidation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29" y="1543050"/>
            <a:ext cx="54292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71af3243-3dd4-4a8d-8c0d-dd76da1f02a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714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Lending club case study-mlc 61</vt:lpstr>
      <vt:lpstr>The Problem</vt:lpstr>
      <vt:lpstr>objective</vt:lpstr>
      <vt:lpstr>approach</vt:lpstr>
      <vt:lpstr>Distribution of loan status </vt:lpstr>
      <vt:lpstr>Loans issued across years</vt:lpstr>
      <vt:lpstr>Term of charged off loans</vt:lpstr>
      <vt:lpstr>Employment length</vt:lpstr>
      <vt:lpstr>Purpose of loan</vt:lpstr>
      <vt:lpstr>Purpose of loan</vt:lpstr>
      <vt:lpstr>LOAN amount</vt:lpstr>
      <vt:lpstr>Home ownership</vt:lpstr>
      <vt:lpstr>State of origin</vt:lpstr>
      <vt:lpstr>Summary &amp; recommendations</vt:lpstr>
      <vt:lpstr>Summary &amp; recommendations</vt:lpstr>
      <vt:lpstr>Summary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2024-02-29T11:51:40Z</dcterms:created>
  <dcterms:modified xsi:type="dcterms:W3CDTF">2024-03-01T11:49:55Z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