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5"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938DE8-7295-4EBE-B5CF-955E971F77F9}"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94DC1-114A-461E-A38E-B0D21EB467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89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38DE8-7295-4EBE-B5CF-955E971F77F9}"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94DC1-114A-461E-A38E-B0D21EB46744}" type="slidenum">
              <a:rPr lang="en-IN" smtClean="0"/>
              <a:t>‹#›</a:t>
            </a:fld>
            <a:endParaRPr lang="en-IN"/>
          </a:p>
        </p:txBody>
      </p:sp>
    </p:spTree>
    <p:extLst>
      <p:ext uri="{BB962C8B-B14F-4D97-AF65-F5344CB8AC3E}">
        <p14:creationId xmlns:p14="http://schemas.microsoft.com/office/powerpoint/2010/main" val="41073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38DE8-7295-4EBE-B5CF-955E971F77F9}"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94DC1-114A-461E-A38E-B0D21EB46744}" type="slidenum">
              <a:rPr lang="en-IN" smtClean="0"/>
              <a:t>‹#›</a:t>
            </a:fld>
            <a:endParaRPr lang="en-IN"/>
          </a:p>
        </p:txBody>
      </p:sp>
    </p:spTree>
    <p:extLst>
      <p:ext uri="{BB962C8B-B14F-4D97-AF65-F5344CB8AC3E}">
        <p14:creationId xmlns:p14="http://schemas.microsoft.com/office/powerpoint/2010/main" val="98336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38DE8-7295-4EBE-B5CF-955E971F77F9}"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94DC1-114A-461E-A38E-B0D21EB46744}" type="slidenum">
              <a:rPr lang="en-IN" smtClean="0"/>
              <a:t>‹#›</a:t>
            </a:fld>
            <a:endParaRPr lang="en-IN"/>
          </a:p>
        </p:txBody>
      </p:sp>
    </p:spTree>
    <p:extLst>
      <p:ext uri="{BB962C8B-B14F-4D97-AF65-F5344CB8AC3E}">
        <p14:creationId xmlns:p14="http://schemas.microsoft.com/office/powerpoint/2010/main" val="310355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38DE8-7295-4EBE-B5CF-955E971F77F9}"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94DC1-114A-461E-A38E-B0D21EB467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65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938DE8-7295-4EBE-B5CF-955E971F77F9}"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94DC1-114A-461E-A38E-B0D21EB46744}" type="slidenum">
              <a:rPr lang="en-IN" smtClean="0"/>
              <a:t>‹#›</a:t>
            </a:fld>
            <a:endParaRPr lang="en-IN"/>
          </a:p>
        </p:txBody>
      </p:sp>
    </p:spTree>
    <p:extLst>
      <p:ext uri="{BB962C8B-B14F-4D97-AF65-F5344CB8AC3E}">
        <p14:creationId xmlns:p14="http://schemas.microsoft.com/office/powerpoint/2010/main" val="186435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938DE8-7295-4EBE-B5CF-955E971F77F9}" type="datetimeFigureOut">
              <a:rPr lang="en-IN" smtClean="0"/>
              <a:t>15-04-2020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A94DC1-114A-461E-A38E-B0D21EB46744}" type="slidenum">
              <a:rPr lang="en-IN" smtClean="0"/>
              <a:t>‹#›</a:t>
            </a:fld>
            <a:endParaRPr lang="en-IN"/>
          </a:p>
        </p:txBody>
      </p:sp>
    </p:spTree>
    <p:extLst>
      <p:ext uri="{BB962C8B-B14F-4D97-AF65-F5344CB8AC3E}">
        <p14:creationId xmlns:p14="http://schemas.microsoft.com/office/powerpoint/2010/main" val="58976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938DE8-7295-4EBE-B5CF-955E971F77F9}" type="datetimeFigureOut">
              <a:rPr lang="en-IN" smtClean="0"/>
              <a:t>15-04-2020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A94DC1-114A-461E-A38E-B0D21EB46744}" type="slidenum">
              <a:rPr lang="en-IN" smtClean="0"/>
              <a:t>‹#›</a:t>
            </a:fld>
            <a:endParaRPr lang="en-IN"/>
          </a:p>
        </p:txBody>
      </p:sp>
    </p:spTree>
    <p:extLst>
      <p:ext uri="{BB962C8B-B14F-4D97-AF65-F5344CB8AC3E}">
        <p14:creationId xmlns:p14="http://schemas.microsoft.com/office/powerpoint/2010/main" val="173752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938DE8-7295-4EBE-B5CF-955E971F77F9}" type="datetimeFigureOut">
              <a:rPr lang="en-IN" smtClean="0"/>
              <a:t>15-04-2020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FA94DC1-114A-461E-A38E-B0D21EB46744}" type="slidenum">
              <a:rPr lang="en-IN" smtClean="0"/>
              <a:t>‹#›</a:t>
            </a:fld>
            <a:endParaRPr lang="en-IN"/>
          </a:p>
        </p:txBody>
      </p:sp>
    </p:spTree>
    <p:extLst>
      <p:ext uri="{BB962C8B-B14F-4D97-AF65-F5344CB8AC3E}">
        <p14:creationId xmlns:p14="http://schemas.microsoft.com/office/powerpoint/2010/main" val="289811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938DE8-7295-4EBE-B5CF-955E971F77F9}" type="datetimeFigureOut">
              <a:rPr lang="en-IN" smtClean="0"/>
              <a:t>15-04-2020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A94DC1-114A-461E-A38E-B0D21EB46744}" type="slidenum">
              <a:rPr lang="en-IN" smtClean="0"/>
              <a:t>‹#›</a:t>
            </a:fld>
            <a:endParaRPr lang="en-IN"/>
          </a:p>
        </p:txBody>
      </p:sp>
    </p:spTree>
    <p:extLst>
      <p:ext uri="{BB962C8B-B14F-4D97-AF65-F5344CB8AC3E}">
        <p14:creationId xmlns:p14="http://schemas.microsoft.com/office/powerpoint/2010/main" val="277017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38DE8-7295-4EBE-B5CF-955E971F77F9}"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94DC1-114A-461E-A38E-B0D21EB46744}" type="slidenum">
              <a:rPr lang="en-IN" smtClean="0"/>
              <a:t>‹#›</a:t>
            </a:fld>
            <a:endParaRPr lang="en-IN"/>
          </a:p>
        </p:txBody>
      </p:sp>
    </p:spTree>
    <p:extLst>
      <p:ext uri="{BB962C8B-B14F-4D97-AF65-F5344CB8AC3E}">
        <p14:creationId xmlns:p14="http://schemas.microsoft.com/office/powerpoint/2010/main" val="376362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938DE8-7295-4EBE-B5CF-955E971F77F9}" type="datetimeFigureOut">
              <a:rPr lang="en-IN" smtClean="0"/>
              <a:t>15-04-2020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A94DC1-114A-461E-A38E-B0D21EB4674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6049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mc.gov.in/development_plant.aspx" TargetMode="External"/><Relationship Id="rId2" Type="http://schemas.openxmlformats.org/officeDocument/2006/relationships/hyperlink" Target="https://en.wikipedia.org/wiki/Vadodara" TargetMode="External"/><Relationship Id="rId1" Type="http://schemas.openxmlformats.org/officeDocument/2006/relationships/slideLayout" Target="../slideLayouts/slideLayout2.xml"/><Relationship Id="rId4" Type="http://schemas.openxmlformats.org/officeDocument/2006/relationships/hyperlink" Target="https://www.proptiger.com/vadodara/all-localiti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Coursera Capstone Project</a:t>
            </a:r>
            <a:endParaRPr lang="en-IN" dirty="0"/>
          </a:p>
        </p:txBody>
      </p:sp>
      <p:sp>
        <p:nvSpPr>
          <p:cNvPr id="3" name="Subtitle 2"/>
          <p:cNvSpPr>
            <a:spLocks noGrp="1"/>
          </p:cNvSpPr>
          <p:nvPr>
            <p:ph type="subTitle" idx="1"/>
          </p:nvPr>
        </p:nvSpPr>
        <p:spPr/>
        <p:txBody>
          <a:bodyPr/>
          <a:lstStyle/>
          <a:p>
            <a:r>
              <a:rPr lang="en-US" b="1" cap="small" dirty="0"/>
              <a:t> </a:t>
            </a:r>
            <a:endParaRPr lang="en-IN" b="1" cap="small" dirty="0"/>
          </a:p>
          <a:p>
            <a:r>
              <a:rPr lang="en-US" dirty="0"/>
              <a:t>Opening new Italian Restaurant in Vadodara, India</a:t>
            </a:r>
            <a:endParaRPr lang="en-IN" dirty="0"/>
          </a:p>
          <a:p>
            <a:endParaRPr lang="en-IN" dirty="0"/>
          </a:p>
        </p:txBody>
      </p:sp>
    </p:spTree>
    <p:extLst>
      <p:ext uri="{BB962C8B-B14F-4D97-AF65-F5344CB8AC3E}">
        <p14:creationId xmlns:p14="http://schemas.microsoft.com/office/powerpoint/2010/main" val="3971626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1383" y="528034"/>
            <a:ext cx="10515600" cy="5906506"/>
          </a:xfrm>
        </p:spPr>
        <p:txBody>
          <a:bodyPr/>
          <a:lstStyle/>
          <a:p>
            <a:pPr lvl="0"/>
            <a:r>
              <a:rPr lang="en-US" sz="2000" dirty="0"/>
              <a:t>I used foursquare to get restaurant ratings by using </a:t>
            </a:r>
            <a:r>
              <a:rPr lang="en-US" sz="2000" dirty="0" err="1"/>
              <a:t>venuid</a:t>
            </a:r>
            <a:r>
              <a:rPr lang="en-US" sz="2000" dirty="0"/>
              <a:t> and merged with venue data </a:t>
            </a:r>
            <a:endParaRPr lang="en-IN" sz="2000" dirty="0"/>
          </a:p>
          <a:p>
            <a:pPr lvl="0"/>
            <a:r>
              <a:rPr lang="en-US" sz="2000" dirty="0"/>
              <a:t>I </a:t>
            </a:r>
            <a:r>
              <a:rPr lang="en-US" sz="2000" dirty="0" err="1"/>
              <a:t>drawed</a:t>
            </a:r>
            <a:r>
              <a:rPr lang="en-US" sz="2000" dirty="0"/>
              <a:t> </a:t>
            </a:r>
            <a:r>
              <a:rPr lang="en-US" sz="2000" dirty="0" err="1"/>
              <a:t>heatmap</a:t>
            </a:r>
            <a:r>
              <a:rPr lang="en-US" sz="2000" dirty="0"/>
              <a:t> for counts of restaurants in neighborhoods by using Folium library. On </a:t>
            </a:r>
            <a:r>
              <a:rPr lang="en-US" sz="2000" dirty="0" err="1"/>
              <a:t>heatmap</a:t>
            </a:r>
            <a:r>
              <a:rPr lang="en-US" sz="2000" dirty="0"/>
              <a:t>, I also </a:t>
            </a:r>
            <a:r>
              <a:rPr lang="en-US" sz="2000" dirty="0" err="1"/>
              <a:t>drawed</a:t>
            </a:r>
            <a:r>
              <a:rPr lang="en-US" sz="2000" dirty="0"/>
              <a:t> 4 few circles indicating distance of 2km, 4km, 6km and 10km from Bucharest center.</a:t>
            </a:r>
            <a:endParaRPr lang="en-IN" sz="2000" dirty="0"/>
          </a:p>
          <a:p>
            <a:pPr lvl="0" latinLnBrk="1"/>
            <a:r>
              <a:rPr lang="en-IN" sz="2000" b="1" dirty="0"/>
              <a:t>Red markers are Italian </a:t>
            </a:r>
            <a:r>
              <a:rPr lang="en-IN" sz="2000" b="1" dirty="0" smtClean="0"/>
              <a:t>restaurants</a:t>
            </a:r>
            <a:endParaRPr lang="en-IN" sz="2000" dirty="0"/>
          </a:p>
          <a:p>
            <a:pPr lvl="0" latinLnBrk="1"/>
            <a:r>
              <a:rPr lang="en-IN" sz="2000" b="1" dirty="0"/>
              <a:t>Blue markers are Italian restaurants with rating less than 7 restaurants</a:t>
            </a:r>
            <a:endParaRPr lang="en-IN" sz="2000" dirty="0"/>
          </a:p>
          <a:p>
            <a:endParaRPr lang="en-IN" dirty="0"/>
          </a:p>
        </p:txBody>
      </p:sp>
      <p:pic>
        <p:nvPicPr>
          <p:cNvPr id="4" name="Picture 3" descr="C:\Users\prati\Desktop\datascience_capstone\week4_5\map2.jpg"/>
          <p:cNvPicPr/>
          <p:nvPr/>
        </p:nvPicPr>
        <p:blipFill>
          <a:blip r:embed="rId2">
            <a:extLst>
              <a:ext uri="{28A0092B-C50C-407E-A947-70E740481C1C}">
                <a14:useLocalDpi xmlns:a14="http://schemas.microsoft.com/office/drawing/2010/main" val="0"/>
              </a:ext>
            </a:extLst>
          </a:blip>
          <a:srcRect/>
          <a:stretch>
            <a:fillRect/>
          </a:stretch>
        </p:blipFill>
        <p:spPr bwMode="auto">
          <a:xfrm>
            <a:off x="2467960" y="2781837"/>
            <a:ext cx="5478306" cy="3206840"/>
          </a:xfrm>
          <a:prstGeom prst="rect">
            <a:avLst/>
          </a:prstGeom>
          <a:noFill/>
          <a:ln>
            <a:noFill/>
          </a:ln>
        </p:spPr>
      </p:pic>
    </p:spTree>
    <p:extLst>
      <p:ext uri="{BB962C8B-B14F-4D97-AF65-F5344CB8AC3E}">
        <p14:creationId xmlns:p14="http://schemas.microsoft.com/office/powerpoint/2010/main" val="2100488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rati\Desktop\datascience_capstone\week4_5\venue_clusterwis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6217" y="1829816"/>
            <a:ext cx="4943475" cy="3562350"/>
          </a:xfrm>
          <a:prstGeom prst="rect">
            <a:avLst/>
          </a:prstGeom>
          <a:noFill/>
          <a:ln>
            <a:noFill/>
          </a:ln>
        </p:spPr>
      </p:pic>
      <p:sp>
        <p:nvSpPr>
          <p:cNvPr id="5" name="Rectangle 4"/>
          <p:cNvSpPr/>
          <p:nvPr/>
        </p:nvSpPr>
        <p:spPr>
          <a:xfrm>
            <a:off x="6988934" y="1560348"/>
            <a:ext cx="4357352" cy="3831818"/>
          </a:xfrm>
          <a:prstGeom prst="rect">
            <a:avLst/>
          </a:prstGeom>
        </p:spPr>
        <p:txBody>
          <a:bodyPr wrap="square">
            <a:spAutoFit/>
          </a:bodyPr>
          <a:lstStyle/>
          <a:p>
            <a:pPr marL="457200">
              <a:lnSpc>
                <a:spcPct val="150000"/>
              </a:lnSpc>
              <a:spcAft>
                <a:spcPts val="0"/>
              </a:spcAft>
            </a:pPr>
            <a:r>
              <a:rPr lang="en-US" dirty="0" smtClean="0">
                <a:effectLst/>
                <a:latin typeface="Arial" panose="020B0604020202020204" pitchFamily="34" charset="0"/>
                <a:ea typeface="Perpetua" panose="02020502060401020303" pitchFamily="18" charset="0"/>
                <a:cs typeface="Times New Roman" panose="02020603050405020304" pitchFamily="18" charset="0"/>
              </a:rPr>
              <a:t> </a:t>
            </a:r>
            <a:endParaRPr lang="en-IN" dirty="0" smtClean="0">
              <a:effectLst/>
              <a:latin typeface="Arial" panose="020B0604020202020204" pitchFamily="34" charset="0"/>
              <a:ea typeface="Perpetua" panose="02020502060401020303" pitchFamily="18" charset="0"/>
              <a:cs typeface="Times New Roman" panose="02020603050405020304" pitchFamily="18" charset="0"/>
            </a:endParaRPr>
          </a:p>
          <a:p>
            <a:pPr marL="457200">
              <a:lnSpc>
                <a:spcPct val="150000"/>
              </a:lnSpc>
              <a:spcAft>
                <a:spcPts val="0"/>
              </a:spcAft>
            </a:pPr>
            <a:r>
              <a:rPr lang="en-US" dirty="0" smtClean="0">
                <a:effectLst/>
                <a:latin typeface="Arial" panose="020B0604020202020204" pitchFamily="34" charset="0"/>
                <a:ea typeface="Perpetua" panose="02020502060401020303" pitchFamily="18" charset="0"/>
                <a:cs typeface="Times New Roman" panose="02020603050405020304" pitchFamily="18" charset="0"/>
              </a:rPr>
              <a:t>Cluster 0 : Italian Restaurant , Pizza, Café</a:t>
            </a:r>
            <a:endParaRPr lang="en-IN" dirty="0" smtClean="0">
              <a:effectLst/>
              <a:latin typeface="Arial" panose="020B0604020202020204" pitchFamily="34" charset="0"/>
              <a:ea typeface="Perpetua" panose="02020502060401020303" pitchFamily="18" charset="0"/>
              <a:cs typeface="Times New Roman" panose="02020603050405020304" pitchFamily="18" charset="0"/>
            </a:endParaRPr>
          </a:p>
          <a:p>
            <a:pPr marL="457200">
              <a:lnSpc>
                <a:spcPct val="150000"/>
              </a:lnSpc>
              <a:spcAft>
                <a:spcPts val="0"/>
              </a:spcAft>
            </a:pPr>
            <a:r>
              <a:rPr lang="en-US" dirty="0" smtClean="0">
                <a:effectLst/>
                <a:latin typeface="Arial" panose="020B0604020202020204" pitchFamily="34" charset="0"/>
                <a:ea typeface="Perpetua" panose="02020502060401020303" pitchFamily="18" charset="0"/>
                <a:cs typeface="Times New Roman" panose="02020603050405020304" pitchFamily="18" charset="0"/>
              </a:rPr>
              <a:t>Cluster 1 : Restaurant , Bar</a:t>
            </a:r>
            <a:endParaRPr lang="en-IN" dirty="0" smtClean="0">
              <a:effectLst/>
              <a:latin typeface="Arial" panose="020B0604020202020204" pitchFamily="34" charset="0"/>
              <a:ea typeface="Perpetua" panose="02020502060401020303" pitchFamily="18" charset="0"/>
              <a:cs typeface="Times New Roman" panose="02020603050405020304" pitchFamily="18" charset="0"/>
            </a:endParaRPr>
          </a:p>
          <a:p>
            <a:pPr marL="457200">
              <a:lnSpc>
                <a:spcPct val="150000"/>
              </a:lnSpc>
              <a:spcAft>
                <a:spcPts val="0"/>
              </a:spcAft>
            </a:pPr>
            <a:r>
              <a:rPr lang="en-US" dirty="0" smtClean="0">
                <a:effectLst/>
                <a:latin typeface="Arial" panose="020B0604020202020204" pitchFamily="34" charset="0"/>
                <a:ea typeface="Perpetua" panose="02020502060401020303" pitchFamily="18" charset="0"/>
                <a:cs typeface="Times New Roman" panose="02020603050405020304" pitchFamily="18" charset="0"/>
              </a:rPr>
              <a:t>Cluster 2 : Park , Plaza, Clothing stores  , Museum, Gym </a:t>
            </a:r>
            <a:endParaRPr lang="en-IN" dirty="0" smtClean="0">
              <a:effectLst/>
              <a:latin typeface="Arial" panose="020B0604020202020204" pitchFamily="34" charset="0"/>
              <a:ea typeface="Perpetua" panose="02020502060401020303" pitchFamily="18" charset="0"/>
              <a:cs typeface="Times New Roman" panose="02020603050405020304" pitchFamily="18" charset="0"/>
            </a:endParaRPr>
          </a:p>
          <a:p>
            <a:pPr marL="457200">
              <a:lnSpc>
                <a:spcPct val="150000"/>
              </a:lnSpc>
              <a:spcAft>
                <a:spcPts val="0"/>
              </a:spcAft>
            </a:pPr>
            <a:r>
              <a:rPr lang="en-US" dirty="0" smtClean="0">
                <a:effectLst/>
                <a:latin typeface="Arial" panose="020B0604020202020204" pitchFamily="34" charset="0"/>
                <a:ea typeface="Perpetua" panose="02020502060401020303" pitchFamily="18" charset="0"/>
                <a:cs typeface="Times New Roman" panose="02020603050405020304" pitchFamily="18" charset="0"/>
              </a:rPr>
              <a:t>Cluster 3 : Coffee Shop, Hotel, Pub</a:t>
            </a:r>
            <a:endParaRPr lang="en-IN" dirty="0" smtClean="0">
              <a:effectLst/>
              <a:latin typeface="Arial" panose="020B0604020202020204" pitchFamily="34" charset="0"/>
              <a:ea typeface="Perpetua" panose="02020502060401020303" pitchFamily="18" charset="0"/>
              <a:cs typeface="Times New Roman" panose="02020603050405020304" pitchFamily="18" charset="0"/>
            </a:endParaRPr>
          </a:p>
          <a:p>
            <a:pPr marL="457200">
              <a:lnSpc>
                <a:spcPct val="150000"/>
              </a:lnSpc>
              <a:spcAft>
                <a:spcPts val="0"/>
              </a:spcAft>
            </a:pPr>
            <a:r>
              <a:rPr lang="en-US" dirty="0" smtClean="0">
                <a:effectLst/>
                <a:latin typeface="Arial" panose="020B0604020202020204" pitchFamily="34" charset="0"/>
                <a:ea typeface="Perpetua" panose="02020502060401020303" pitchFamily="18" charset="0"/>
                <a:cs typeface="Times New Roman" panose="02020603050405020304" pitchFamily="18" charset="0"/>
              </a:rPr>
              <a:t>Cluster 4 : Café, </a:t>
            </a:r>
            <a:r>
              <a:rPr lang="en-US" dirty="0" err="1" smtClean="0">
                <a:effectLst/>
                <a:latin typeface="Arial" panose="020B0604020202020204" pitchFamily="34" charset="0"/>
                <a:ea typeface="Perpetua" panose="02020502060401020303" pitchFamily="18" charset="0"/>
                <a:cs typeface="Times New Roman" panose="02020603050405020304" pitchFamily="18" charset="0"/>
              </a:rPr>
              <a:t>Suprmarket</a:t>
            </a:r>
            <a:endParaRPr lang="en-IN" dirty="0" smtClean="0">
              <a:effectLst/>
              <a:latin typeface="Arial" panose="020B0604020202020204" pitchFamily="34" charset="0"/>
              <a:ea typeface="Perpetua" panose="02020502060401020303" pitchFamily="18" charset="0"/>
              <a:cs typeface="Times New Roman" panose="02020603050405020304" pitchFamily="18" charset="0"/>
            </a:endParaRPr>
          </a:p>
          <a:p>
            <a:pPr marL="457200">
              <a:lnSpc>
                <a:spcPct val="150000"/>
              </a:lnSpc>
              <a:spcAft>
                <a:spcPts val="0"/>
              </a:spcAft>
            </a:pPr>
            <a:r>
              <a:rPr lang="en-US" dirty="0" smtClean="0">
                <a:effectLst/>
                <a:latin typeface="Arial" panose="020B0604020202020204" pitchFamily="34" charset="0"/>
                <a:ea typeface="Perpetua" panose="02020502060401020303" pitchFamily="18" charset="0"/>
                <a:cs typeface="Times New Roman" panose="02020603050405020304" pitchFamily="18" charset="0"/>
              </a:rPr>
              <a:t>Cluster 5 : Café</a:t>
            </a:r>
            <a:endParaRPr lang="en-IN" dirty="0">
              <a:effectLst/>
              <a:latin typeface="Arial" panose="020B0604020202020204" pitchFamily="34" charset="0"/>
              <a:ea typeface="Perpetua" panose="02020502060401020303" pitchFamily="18" charset="0"/>
              <a:cs typeface="Times New Roman" panose="02020603050405020304" pitchFamily="18" charset="0"/>
            </a:endParaRPr>
          </a:p>
        </p:txBody>
      </p:sp>
      <p:sp>
        <p:nvSpPr>
          <p:cNvPr id="6" name="Rectangle 5"/>
          <p:cNvSpPr/>
          <p:nvPr/>
        </p:nvSpPr>
        <p:spPr>
          <a:xfrm>
            <a:off x="1257837" y="267686"/>
            <a:ext cx="8993746" cy="1754326"/>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en-US" dirty="0" smtClean="0">
                <a:effectLst/>
                <a:latin typeface="Arial" panose="020B0604020202020204" pitchFamily="34" charset="0"/>
                <a:ea typeface="Perpetua" panose="02020502060401020303" pitchFamily="18" charset="0"/>
                <a:cs typeface="Times New Roman" panose="02020603050405020304" pitchFamily="18" charset="0"/>
              </a:rPr>
              <a:t>used Agglomerative Clustering to cluster neighborhoods according to count of venue categories in each neighborhood. According to the below graph, I decided to separate our neighborhoods into 6 clusters (cut at distance of 20, horizontal black line). </a:t>
            </a:r>
            <a:endParaRPr lang="en-IN" dirty="0">
              <a:effectLst/>
              <a:latin typeface="Arial" panose="020B0604020202020204" pitchFamily="34" charset="0"/>
              <a:ea typeface="Perpetua" panose="02020502060401020303" pitchFamily="18" charset="0"/>
              <a:cs typeface="Times New Roman" panose="02020603050405020304" pitchFamily="18" charset="0"/>
            </a:endParaRPr>
          </a:p>
        </p:txBody>
      </p:sp>
    </p:spTree>
    <p:extLst>
      <p:ext uri="{BB962C8B-B14F-4D97-AF65-F5344CB8AC3E}">
        <p14:creationId xmlns:p14="http://schemas.microsoft.com/office/powerpoint/2010/main" val="2140289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Results</a:t>
            </a:r>
            <a:r>
              <a:rPr lang="en-IN" b="1" dirty="0"/>
              <a:t/>
            </a:r>
            <a:br>
              <a:rPr lang="en-IN" b="1" dirty="0"/>
            </a:br>
            <a:endParaRPr lang="en-IN" dirty="0"/>
          </a:p>
        </p:txBody>
      </p:sp>
      <p:sp>
        <p:nvSpPr>
          <p:cNvPr id="3" name="Content Placeholder 2"/>
          <p:cNvSpPr>
            <a:spLocks noGrp="1"/>
          </p:cNvSpPr>
          <p:nvPr>
            <p:ph idx="1"/>
          </p:nvPr>
        </p:nvSpPr>
        <p:spPr/>
        <p:txBody>
          <a:bodyPr/>
          <a:lstStyle/>
          <a:p>
            <a:pPr lvl="0"/>
            <a:r>
              <a:rPr lang="en-IN"/>
              <a:t>As from the above experiments regarding heat map, folium map and clustering methods we can say that, Cluster 0 has most restaurants.</a:t>
            </a:r>
          </a:p>
          <a:p>
            <a:pPr lvl="0"/>
            <a:r>
              <a:rPr lang="en-IN" dirty="0"/>
              <a:t>Especially there is no Italian restaurant in west part including Cluster 3. </a:t>
            </a:r>
          </a:p>
          <a:p>
            <a:pPr lvl="0"/>
            <a:r>
              <a:rPr lang="en-IN" dirty="0"/>
              <a:t>We can think about Cluster 2, west part Cluster 0 especially likes Italian tastes.</a:t>
            </a:r>
          </a:p>
          <a:p>
            <a:pPr lvl="0"/>
            <a:r>
              <a:rPr lang="en-IN" dirty="0"/>
              <a:t>So, may be this part will not like any other tastes.</a:t>
            </a:r>
          </a:p>
          <a:p>
            <a:endParaRPr lang="en-IN" dirty="0"/>
          </a:p>
        </p:txBody>
      </p:sp>
    </p:spTree>
    <p:extLst>
      <p:ext uri="{BB962C8B-B14F-4D97-AF65-F5344CB8AC3E}">
        <p14:creationId xmlns:p14="http://schemas.microsoft.com/office/powerpoint/2010/main" val="2243155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401" y="176501"/>
            <a:ext cx="10058400" cy="1450757"/>
          </a:xfrm>
        </p:spPr>
        <p:txBody>
          <a:bodyPr/>
          <a:lstStyle/>
          <a:p>
            <a:r>
              <a:rPr lang="en-US" b="1" dirty="0"/>
              <a:t>5. Conclusion</a:t>
            </a:r>
            <a:r>
              <a:rPr lang="en-IN" b="1" dirty="0"/>
              <a:t/>
            </a:r>
            <a:br>
              <a:rPr lang="en-IN" b="1" dirty="0"/>
            </a:br>
            <a:endParaRPr lang="en-IN" dirty="0"/>
          </a:p>
        </p:txBody>
      </p:sp>
      <p:pic>
        <p:nvPicPr>
          <p:cNvPr id="4" name="Content Placeholder 3" descr="C:\Users\prati\Desktop\datascience_capstone\week4_5\map3.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0967" y="2041894"/>
            <a:ext cx="3305175" cy="3171825"/>
          </a:xfrm>
          <a:prstGeom prst="rect">
            <a:avLst/>
          </a:prstGeom>
          <a:noFill/>
          <a:ln>
            <a:noFill/>
          </a:ln>
        </p:spPr>
      </p:pic>
      <p:sp>
        <p:nvSpPr>
          <p:cNvPr id="5" name="Rectangle 4"/>
          <p:cNvSpPr/>
          <p:nvPr/>
        </p:nvSpPr>
        <p:spPr>
          <a:xfrm>
            <a:off x="4696294" y="1871956"/>
            <a:ext cx="6096000" cy="4001095"/>
          </a:xfrm>
          <a:prstGeom prst="rect">
            <a:avLst/>
          </a:prstGeom>
        </p:spPr>
        <p:txBody>
          <a:bodyPr>
            <a:spAutoFit/>
          </a:bodyPr>
          <a:lstStyle/>
          <a:p>
            <a:pPr algn="just">
              <a:spcAft>
                <a:spcPts val="2400"/>
              </a:spcAft>
            </a:pPr>
            <a:r>
              <a:rPr lang="en-US" dirty="0" smtClean="0">
                <a:solidFill>
                  <a:srgbClr val="000000"/>
                </a:solidFill>
                <a:effectLst/>
                <a:latin typeface="Franklin Gothic Book" panose="020B0503020102020204" pitchFamily="34" charset="0"/>
                <a:ea typeface="Perpetua" panose="02020502060401020303" pitchFamily="18" charset="0"/>
                <a:cs typeface="Perpetua" panose="02020502060401020303" pitchFamily="18" charset="0"/>
              </a:rPr>
              <a:t>This way we have analyzed the neighborhood of Vadodara city and we have found the details of restaurants, mall, and multiplex. From restaurants we got insides about Indian restaurants. Italian restaurants, fast food, snacks, and cafes categories. After using clustering techniques we got more ideas about Italian restaurants. We found clusters, define heat map on it and showed practical results. Cluster 0 has most restaurants. Especially there is no Italian restaurant in west part including Cluster 3. We can think about Cluster 2, west part Cluster 0 especially likes Italian tastes, may be this part will not like any other tastes.</a:t>
            </a:r>
            <a:endParaRPr lang="en-IN" dirty="0" smtClean="0">
              <a:solidFill>
                <a:srgbClr val="000000"/>
              </a:solidFill>
              <a:effectLst/>
              <a:latin typeface="Franklin Gothic Book" panose="020B0503020102020204" pitchFamily="34" charset="0"/>
              <a:ea typeface="Perpetua" panose="02020502060401020303" pitchFamily="18" charset="0"/>
              <a:cs typeface="Perpetua" panose="02020502060401020303" pitchFamily="18" charset="0"/>
            </a:endParaRPr>
          </a:p>
          <a:p>
            <a:pPr algn="just">
              <a:spcAft>
                <a:spcPts val="2400"/>
              </a:spcAft>
            </a:pPr>
            <a:r>
              <a:rPr lang="en-US" dirty="0" smtClean="0">
                <a:solidFill>
                  <a:srgbClr val="000000"/>
                </a:solidFill>
                <a:effectLst/>
                <a:latin typeface="Franklin Gothic Book" panose="020B0503020102020204" pitchFamily="34" charset="0"/>
                <a:ea typeface="Perpetua" panose="02020502060401020303" pitchFamily="18" charset="0"/>
                <a:cs typeface="Perpetua" panose="02020502060401020303" pitchFamily="18" charset="0"/>
              </a:rPr>
              <a:t>So we can set up Italian restaurant in cluster 1,2,3,4. Cluster 3 we be most beneficial as it has multiplex area.</a:t>
            </a:r>
            <a:endParaRPr lang="en-IN" dirty="0">
              <a:solidFill>
                <a:srgbClr val="000000"/>
              </a:solidFill>
              <a:effectLst/>
              <a:latin typeface="Franklin Gothic Book" panose="020B0503020102020204" pitchFamily="34" charset="0"/>
              <a:ea typeface="Perpetua" panose="02020502060401020303" pitchFamily="18" charset="0"/>
              <a:cs typeface="Perpetua" panose="02020502060401020303" pitchFamily="18" charset="0"/>
            </a:endParaRPr>
          </a:p>
        </p:txBody>
      </p:sp>
    </p:spTree>
    <p:extLst>
      <p:ext uri="{BB962C8B-B14F-4D97-AF65-F5344CB8AC3E}">
        <p14:creationId xmlns:p14="http://schemas.microsoft.com/office/powerpoint/2010/main" val="2146008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69760"/>
          </a:xfrm>
        </p:spPr>
        <p:txBody>
          <a:bodyPr/>
          <a:lstStyle/>
          <a:p>
            <a:pPr algn="ctr"/>
            <a:r>
              <a:rPr lang="en-IN" dirty="0" smtClean="0"/>
              <a:t>Thank you!</a:t>
            </a:r>
            <a:endParaRPr lang="en-IN" dirty="0"/>
          </a:p>
        </p:txBody>
      </p:sp>
    </p:spTree>
    <p:extLst>
      <p:ext uri="{BB962C8B-B14F-4D97-AF65-F5344CB8AC3E}">
        <p14:creationId xmlns:p14="http://schemas.microsoft.com/office/powerpoint/2010/main" val="3327293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Introduction</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Vadodara District is a district in the eastern part of the state of Gujarat in western India. The city of Vadodara (Baroda), in the western part of the district, is the administrative headquarters. Vadodara District covers an area of 7,794 km². As of 2011, the district had a population of 4,165,626 of which 49.6% were urban, 50.4% were rural, 5.3% were scheduled castes and 27.6% were scheduled </a:t>
            </a:r>
            <a:r>
              <a:rPr lang="en-US" dirty="0" smtClean="0"/>
              <a:t>tribes. As </a:t>
            </a:r>
            <a:r>
              <a:rPr lang="en-US" dirty="0"/>
              <a:t>of 2011 it is the third most populous district of Gujarat (out of 33), after Ahmadabad and Surat</a:t>
            </a:r>
            <a:r>
              <a:rPr lang="en-US" dirty="0" smtClean="0"/>
              <a:t>.</a:t>
            </a:r>
            <a:endParaRPr lang="en-IN" dirty="0"/>
          </a:p>
        </p:txBody>
      </p:sp>
    </p:spTree>
    <p:extLst>
      <p:ext uri="{BB962C8B-B14F-4D97-AF65-F5344CB8AC3E}">
        <p14:creationId xmlns:p14="http://schemas.microsoft.com/office/powerpoint/2010/main" val="92840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&amp; Interest</a:t>
            </a:r>
            <a:endParaRPr lang="en-IN" dirty="0"/>
          </a:p>
        </p:txBody>
      </p:sp>
      <p:sp>
        <p:nvSpPr>
          <p:cNvPr id="3" name="Content Placeholder 2"/>
          <p:cNvSpPr>
            <a:spLocks noGrp="1"/>
          </p:cNvSpPr>
          <p:nvPr>
            <p:ph idx="1"/>
          </p:nvPr>
        </p:nvSpPr>
        <p:spPr/>
        <p:txBody>
          <a:bodyPr/>
          <a:lstStyle/>
          <a:p>
            <a:r>
              <a:rPr lang="en-US" dirty="0"/>
              <a:t>In this project, I will investigate that if there is any good location in Vadodara for opening Italian restaurant and it really values to open one.</a:t>
            </a:r>
            <a:endParaRPr lang="en-IN" dirty="0"/>
          </a:p>
          <a:p>
            <a:r>
              <a:rPr lang="en-US" dirty="0"/>
              <a:t>Anyone wants to open a new venue in any geographic location may be interested in this project by modifying search criteria.</a:t>
            </a:r>
            <a:endParaRPr lang="en-IN" dirty="0"/>
          </a:p>
        </p:txBody>
      </p:sp>
    </p:spTree>
    <p:extLst>
      <p:ext uri="{BB962C8B-B14F-4D97-AF65-F5344CB8AC3E}">
        <p14:creationId xmlns:p14="http://schemas.microsoft.com/office/powerpoint/2010/main" val="2798813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Data</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fontAlgn="base"/>
            <a:r>
              <a:rPr lang="en-US" dirty="0"/>
              <a:t>To consider the problem we can list the data as below:</a:t>
            </a:r>
            <a:endParaRPr lang="en-IN" dirty="0"/>
          </a:p>
          <a:p>
            <a:pPr fontAlgn="base"/>
            <a:r>
              <a:rPr lang="en-US" dirty="0"/>
              <a:t>I get the neighborhood data of </a:t>
            </a:r>
            <a:r>
              <a:rPr lang="en-US" dirty="0" err="1"/>
              <a:t>vadodara</a:t>
            </a:r>
            <a:r>
              <a:rPr lang="en-US" dirty="0"/>
              <a:t> from Wikipedia [3]</a:t>
            </a:r>
            <a:endParaRPr lang="en-IN" dirty="0"/>
          </a:p>
          <a:p>
            <a:pPr fontAlgn="base"/>
            <a:r>
              <a:rPr lang="en-US" u="sng" dirty="0">
                <a:hlinkClick r:id="rId2"/>
              </a:rPr>
              <a:t>https://en.wikipedia.org/wiki/Vadodara</a:t>
            </a:r>
            <a:endParaRPr lang="en-IN" dirty="0"/>
          </a:p>
          <a:p>
            <a:pPr fontAlgn="base"/>
            <a:r>
              <a:rPr lang="en-US" u="sng" dirty="0">
                <a:hlinkClick r:id="rId3"/>
              </a:rPr>
              <a:t>https://vmc.gov.in/development_plant.aspx</a:t>
            </a:r>
            <a:endParaRPr lang="en-IN" dirty="0"/>
          </a:p>
          <a:p>
            <a:pPr fontAlgn="base"/>
            <a:r>
              <a:rPr lang="en-US" u="sng" dirty="0">
                <a:hlinkClick r:id="rId4"/>
              </a:rPr>
              <a:t>https://www.proptiger.com/vadodara/all-localities</a:t>
            </a:r>
            <a:endParaRPr lang="en-IN" dirty="0"/>
          </a:p>
          <a:p>
            <a:pPr lvl="0" fontAlgn="base"/>
            <a:r>
              <a:rPr lang="en-US" dirty="0"/>
              <a:t>I use python geocoder library to get geographical coordinates of neighborhoods[4]</a:t>
            </a:r>
            <a:endParaRPr lang="en-IN" dirty="0"/>
          </a:p>
          <a:p>
            <a:pPr lvl="0" fontAlgn="base"/>
            <a:r>
              <a:rPr lang="en-US" dirty="0"/>
              <a:t>I use </a:t>
            </a:r>
            <a:r>
              <a:rPr lang="en-US" b="1" dirty="0"/>
              <a:t>Foursquare API</a:t>
            </a:r>
            <a:r>
              <a:rPr lang="en-US" dirty="0"/>
              <a:t> </a:t>
            </a:r>
            <a:r>
              <a:rPr lang="en-US" b="1" dirty="0"/>
              <a:t>venues explore</a:t>
            </a:r>
            <a:r>
              <a:rPr lang="en-US" dirty="0"/>
              <a:t> method to get the venues of given neighborhoods of </a:t>
            </a:r>
            <a:r>
              <a:rPr lang="en-US" dirty="0" err="1"/>
              <a:t>vadodara</a:t>
            </a:r>
            <a:r>
              <a:rPr lang="en-US" dirty="0"/>
              <a:t> [5].</a:t>
            </a:r>
            <a:endParaRPr lang="en-IN" dirty="0"/>
          </a:p>
          <a:p>
            <a:pPr lvl="0" fontAlgn="base"/>
            <a:r>
              <a:rPr lang="en-US" dirty="0"/>
              <a:t>I use </a:t>
            </a:r>
            <a:r>
              <a:rPr lang="en-US" b="1" dirty="0"/>
              <a:t>Foursquare API venues method </a:t>
            </a:r>
            <a:r>
              <a:rPr lang="en-US" dirty="0"/>
              <a:t>to get ranks and likes of restaurants by given venue id [5].</a:t>
            </a:r>
            <a:endParaRPr lang="en-IN" dirty="0"/>
          </a:p>
          <a:p>
            <a:endParaRPr lang="en-IN" dirty="0"/>
          </a:p>
        </p:txBody>
      </p:sp>
    </p:spTree>
    <p:extLst>
      <p:ext uri="{BB962C8B-B14F-4D97-AF65-F5344CB8AC3E}">
        <p14:creationId xmlns:p14="http://schemas.microsoft.com/office/powerpoint/2010/main" val="2741068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Feature Selection and Data Usage</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I will use neighborhood location values to analyze </a:t>
            </a:r>
            <a:r>
              <a:rPr lang="en-US" dirty="0" err="1"/>
              <a:t>vadodara</a:t>
            </a:r>
            <a:r>
              <a:rPr lang="en-US" dirty="0"/>
              <a:t> geographical structure. I will use folium library of python to draw maps by using given latitude and longitudes of neighborhoods. Selected features will be as below </a:t>
            </a:r>
            <a:endParaRPr lang="en-IN" dirty="0"/>
          </a:p>
          <a:p>
            <a:endParaRPr lang="en-IN" dirty="0"/>
          </a:p>
        </p:txBody>
      </p:sp>
      <p:pic>
        <p:nvPicPr>
          <p:cNvPr id="9" name="Picture 8"/>
          <p:cNvPicPr/>
          <p:nvPr/>
        </p:nvPicPr>
        <p:blipFill>
          <a:blip r:embed="rId2"/>
          <a:stretch>
            <a:fillRect/>
          </a:stretch>
        </p:blipFill>
        <p:spPr>
          <a:xfrm>
            <a:off x="2036088" y="4001294"/>
            <a:ext cx="2581910" cy="1550670"/>
          </a:xfrm>
          <a:prstGeom prst="rect">
            <a:avLst/>
          </a:prstGeom>
        </p:spPr>
      </p:pic>
      <p:pic>
        <p:nvPicPr>
          <p:cNvPr id="10" name="Picture 9"/>
          <p:cNvPicPr/>
          <p:nvPr/>
        </p:nvPicPr>
        <p:blipFill>
          <a:blip r:embed="rId3"/>
          <a:stretch>
            <a:fillRect/>
          </a:stretch>
        </p:blipFill>
        <p:spPr>
          <a:xfrm>
            <a:off x="5024839" y="3811395"/>
            <a:ext cx="2657475" cy="1630680"/>
          </a:xfrm>
          <a:prstGeom prst="rect">
            <a:avLst/>
          </a:prstGeom>
        </p:spPr>
      </p:pic>
    </p:spTree>
    <p:extLst>
      <p:ext uri="{BB962C8B-B14F-4D97-AF65-F5344CB8AC3E}">
        <p14:creationId xmlns:p14="http://schemas.microsoft.com/office/powerpoint/2010/main" val="2822159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138" y="399245"/>
            <a:ext cx="10515600" cy="5777718"/>
          </a:xfrm>
        </p:spPr>
        <p:txBody>
          <a:bodyPr/>
          <a:lstStyle/>
          <a:p>
            <a:r>
              <a:rPr lang="en-US" dirty="0"/>
              <a:t>I will use venue list category to find distribution of restaurants and Italian restaurants in neighborhoods. </a:t>
            </a:r>
            <a:endParaRPr lang="en-IN" dirty="0"/>
          </a:p>
          <a:p>
            <a:endParaRPr lang="en-IN" dirty="0"/>
          </a:p>
        </p:txBody>
      </p:sp>
      <p:pic>
        <p:nvPicPr>
          <p:cNvPr id="4" name="Picture 3" descr="C:\Users\prati\Desktop\datascience_capstone\week4_5\neighbourhood1.png"/>
          <p:cNvPicPr/>
          <p:nvPr/>
        </p:nvPicPr>
        <p:blipFill>
          <a:blip r:embed="rId2">
            <a:extLst>
              <a:ext uri="{28A0092B-C50C-407E-A947-70E740481C1C}">
                <a14:useLocalDpi xmlns:a14="http://schemas.microsoft.com/office/drawing/2010/main" val="0"/>
              </a:ext>
            </a:extLst>
          </a:blip>
          <a:srcRect/>
          <a:stretch>
            <a:fillRect/>
          </a:stretch>
        </p:blipFill>
        <p:spPr bwMode="auto">
          <a:xfrm>
            <a:off x="1050702" y="2323539"/>
            <a:ext cx="5943600" cy="1929130"/>
          </a:xfrm>
          <a:prstGeom prst="rect">
            <a:avLst/>
          </a:prstGeom>
          <a:noFill/>
          <a:ln>
            <a:noFill/>
          </a:ln>
        </p:spPr>
      </p:pic>
      <p:sp>
        <p:nvSpPr>
          <p:cNvPr id="5" name="Rectangle 4"/>
          <p:cNvSpPr/>
          <p:nvPr/>
        </p:nvSpPr>
        <p:spPr>
          <a:xfrm>
            <a:off x="1050702" y="4690826"/>
            <a:ext cx="6096000" cy="1047979"/>
          </a:xfrm>
          <a:prstGeom prst="rect">
            <a:avLst/>
          </a:prstGeom>
        </p:spPr>
        <p:txBody>
          <a:bodyPr>
            <a:spAutoFit/>
          </a:bodyPr>
          <a:lstStyle/>
          <a:p>
            <a:pPr>
              <a:lnSpc>
                <a:spcPct val="115000"/>
              </a:lnSpc>
              <a:spcAft>
                <a:spcPts val="800"/>
              </a:spcAft>
            </a:pPr>
            <a:r>
              <a:rPr lang="en-US" dirty="0" smtClean="0">
                <a:solidFill>
                  <a:srgbClr val="000000"/>
                </a:solidFill>
                <a:effectLst/>
                <a:latin typeface="Perpetua" panose="02020502060401020303" pitchFamily="18" charset="0"/>
                <a:ea typeface="Perpetua" panose="02020502060401020303" pitchFamily="18" charset="0"/>
                <a:cs typeface="Times New Roman" panose="02020603050405020304" pitchFamily="18" charset="0"/>
              </a:rPr>
              <a:t>I will use also ratings and likes of restaurants in the areas. It may help me to find location with bad rating restaurants which may need a new restaurant.</a:t>
            </a:r>
            <a:endParaRPr lang="en-IN"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p:txBody>
      </p:sp>
      <p:pic>
        <p:nvPicPr>
          <p:cNvPr id="6" name="Picture 5" descr="C:\Users\prati\Desktop\datascience_capstone\week4_5\venue_count.jpg"/>
          <p:cNvPicPr/>
          <p:nvPr/>
        </p:nvPicPr>
        <p:blipFill>
          <a:blip r:embed="rId3">
            <a:extLst>
              <a:ext uri="{28A0092B-C50C-407E-A947-70E740481C1C}">
                <a14:useLocalDpi xmlns:a14="http://schemas.microsoft.com/office/drawing/2010/main" val="0"/>
              </a:ext>
            </a:extLst>
          </a:blip>
          <a:srcRect/>
          <a:stretch>
            <a:fillRect/>
          </a:stretch>
        </p:blipFill>
        <p:spPr bwMode="auto">
          <a:xfrm>
            <a:off x="7878851" y="2447681"/>
            <a:ext cx="2847975" cy="3609975"/>
          </a:xfrm>
          <a:prstGeom prst="rect">
            <a:avLst/>
          </a:prstGeom>
          <a:noFill/>
          <a:ln>
            <a:noFill/>
          </a:ln>
        </p:spPr>
      </p:pic>
    </p:spTree>
    <p:extLst>
      <p:ext uri="{BB962C8B-B14F-4D97-AF65-F5344CB8AC3E}">
        <p14:creationId xmlns:p14="http://schemas.microsoft.com/office/powerpoint/2010/main" val="1665512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Methodology</a:t>
            </a:r>
            <a:r>
              <a:rPr lang="en-IN" b="1" dirty="0"/>
              <a:t/>
            </a:r>
            <a:br>
              <a:rPr lang="en-IN" b="1" dirty="0"/>
            </a:br>
            <a:endParaRPr lang="en-IN" dirty="0"/>
          </a:p>
        </p:txBody>
      </p:sp>
      <p:sp>
        <p:nvSpPr>
          <p:cNvPr id="3" name="Content Placeholder 2"/>
          <p:cNvSpPr>
            <a:spLocks noGrp="1"/>
          </p:cNvSpPr>
          <p:nvPr>
            <p:ph idx="1"/>
          </p:nvPr>
        </p:nvSpPr>
        <p:spPr/>
        <p:txBody>
          <a:bodyPr/>
          <a:lstStyle/>
          <a:p>
            <a:pPr lvl="0"/>
            <a:r>
              <a:rPr lang="en-US" dirty="0"/>
              <a:t>I used GitHub repository for code versioning.</a:t>
            </a:r>
            <a:endParaRPr lang="en-IN" dirty="0"/>
          </a:p>
          <a:p>
            <a:pPr lvl="0"/>
            <a:r>
              <a:rPr lang="en-US" dirty="0"/>
              <a:t>The Vadodara data is available with the neighborhood name in </a:t>
            </a:r>
            <a:r>
              <a:rPr lang="en-US" dirty="0" err="1"/>
              <a:t>wikipedia</a:t>
            </a:r>
            <a:r>
              <a:rPr lang="en-US" dirty="0"/>
              <a:t>. Location information (latitude and longitude) of neighborhoods are taken from geocoder library.</a:t>
            </a:r>
            <a:endParaRPr lang="en-IN" dirty="0"/>
          </a:p>
          <a:p>
            <a:pPr lvl="0"/>
            <a:r>
              <a:rPr lang="en-US" dirty="0"/>
              <a:t>I took neighborhood from </a:t>
            </a:r>
            <a:r>
              <a:rPr lang="en-US" dirty="0" err="1"/>
              <a:t>wikipedia</a:t>
            </a:r>
            <a:r>
              <a:rPr lang="en-US" dirty="0"/>
              <a:t> and put blue dots on Vadodara map to see centers of neighborhoods. There Geographical coordinates of five neighborhoods are as below</a:t>
            </a:r>
            <a:endParaRPr lang="en-IN" dirty="0"/>
          </a:p>
          <a:p>
            <a:endParaRPr lang="en-IN" dirty="0"/>
          </a:p>
        </p:txBody>
      </p:sp>
    </p:spTree>
    <p:extLst>
      <p:ext uri="{BB962C8B-B14F-4D97-AF65-F5344CB8AC3E}">
        <p14:creationId xmlns:p14="http://schemas.microsoft.com/office/powerpoint/2010/main" val="1089535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lstStyle/>
          <a:p>
            <a:pPr fontAlgn="base" latinLnBrk="1"/>
            <a:r>
              <a:rPr lang="en-US" dirty="0"/>
              <a:t>By using Foursquare API I got venues </a:t>
            </a:r>
            <a:r>
              <a:rPr lang="en-US" b="1" dirty="0"/>
              <a:t>1 km</a:t>
            </a:r>
            <a:r>
              <a:rPr lang="en-US" dirty="0"/>
              <a:t> around center of each neighborhood with limit </a:t>
            </a:r>
            <a:r>
              <a:rPr lang="en-US" b="1" dirty="0"/>
              <a:t>100 venue</a:t>
            </a:r>
            <a:r>
              <a:rPr lang="en-US" dirty="0"/>
              <a:t>. I merged data with Neighborhood data. Head of the merged data is as below</a:t>
            </a:r>
            <a:endParaRPr lang="en-IN" dirty="0"/>
          </a:p>
          <a:p>
            <a:pPr lvl="0" fontAlgn="base" latinLnBrk="1"/>
            <a:r>
              <a:rPr lang="en-IN" b="1" dirty="0"/>
              <a:t>There are 39 unique venue categories. Some of them are as below:</a:t>
            </a:r>
            <a:endParaRPr lang="en-IN" dirty="0"/>
          </a:p>
          <a:p>
            <a:endParaRPr lang="en-IN" dirty="0"/>
          </a:p>
        </p:txBody>
      </p:sp>
      <p:pic>
        <p:nvPicPr>
          <p:cNvPr id="4" name="Picture 3"/>
          <p:cNvPicPr/>
          <p:nvPr/>
        </p:nvPicPr>
        <p:blipFill>
          <a:blip r:embed="rId2"/>
          <a:stretch>
            <a:fillRect/>
          </a:stretch>
        </p:blipFill>
        <p:spPr>
          <a:xfrm>
            <a:off x="664133" y="2689370"/>
            <a:ext cx="3857625" cy="1390650"/>
          </a:xfrm>
          <a:prstGeom prst="rect">
            <a:avLst/>
          </a:prstGeom>
        </p:spPr>
      </p:pic>
      <p:pic>
        <p:nvPicPr>
          <p:cNvPr id="5" name="Picture 4" descr="C:\Users\prati\Desktop\datascience_capstone\week4_5\venue_count.jpg"/>
          <p:cNvPicPr/>
          <p:nvPr/>
        </p:nvPicPr>
        <p:blipFill>
          <a:blip r:embed="rId3">
            <a:extLst>
              <a:ext uri="{28A0092B-C50C-407E-A947-70E740481C1C}">
                <a14:useLocalDpi xmlns:a14="http://schemas.microsoft.com/office/drawing/2010/main" val="0"/>
              </a:ext>
            </a:extLst>
          </a:blip>
          <a:srcRect/>
          <a:stretch>
            <a:fillRect/>
          </a:stretch>
        </p:blipFill>
        <p:spPr bwMode="auto">
          <a:xfrm>
            <a:off x="5089803" y="2566988"/>
            <a:ext cx="2847975" cy="3609975"/>
          </a:xfrm>
          <a:prstGeom prst="rect">
            <a:avLst/>
          </a:prstGeom>
          <a:noFill/>
          <a:ln>
            <a:noFill/>
          </a:ln>
        </p:spPr>
      </p:pic>
    </p:spTree>
    <p:extLst>
      <p:ext uri="{BB962C8B-B14F-4D97-AF65-F5344CB8AC3E}">
        <p14:creationId xmlns:p14="http://schemas.microsoft.com/office/powerpoint/2010/main" val="2931691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761"/>
            <a:ext cx="10515600" cy="5726202"/>
          </a:xfrm>
        </p:spPr>
        <p:txBody>
          <a:bodyPr/>
          <a:lstStyle/>
          <a:p>
            <a:pPr fontAlgn="base" latinLnBrk="1"/>
            <a:r>
              <a:rPr lang="en-IN" b="1" dirty="0"/>
              <a:t>Total number of restaurants: 46</a:t>
            </a:r>
            <a:endParaRPr lang="en-IN" dirty="0"/>
          </a:p>
          <a:p>
            <a:pPr fontAlgn="base" latinLnBrk="1"/>
            <a:r>
              <a:rPr lang="en-IN" b="1" dirty="0"/>
              <a:t>Total number of Italian restaurants: 6</a:t>
            </a:r>
            <a:endParaRPr lang="en-IN" dirty="0"/>
          </a:p>
          <a:p>
            <a:pPr fontAlgn="base" latinLnBrk="1"/>
            <a:r>
              <a:rPr lang="en-IN" b="1" dirty="0"/>
              <a:t>Percentage of Italian restaurants: 13.04%</a:t>
            </a:r>
            <a:endParaRPr lang="en-IN" dirty="0"/>
          </a:p>
          <a:p>
            <a:endParaRPr lang="en-IN" dirty="0"/>
          </a:p>
        </p:txBody>
      </p:sp>
      <p:pic>
        <p:nvPicPr>
          <p:cNvPr id="4" name="Picture 3" descr="C:\Users\prati\Desktop\datascience_capstone\week4_5\hierarchical clustering.jpg"/>
          <p:cNvPicPr/>
          <p:nvPr/>
        </p:nvPicPr>
        <p:blipFill>
          <a:blip r:embed="rId2">
            <a:extLst>
              <a:ext uri="{28A0092B-C50C-407E-A947-70E740481C1C}">
                <a14:useLocalDpi xmlns:a14="http://schemas.microsoft.com/office/drawing/2010/main" val="0"/>
              </a:ext>
            </a:extLst>
          </a:blip>
          <a:srcRect/>
          <a:stretch>
            <a:fillRect/>
          </a:stretch>
        </p:blipFill>
        <p:spPr bwMode="auto">
          <a:xfrm>
            <a:off x="1694395" y="2290763"/>
            <a:ext cx="6639560" cy="3886200"/>
          </a:xfrm>
          <a:prstGeom prst="rect">
            <a:avLst/>
          </a:prstGeom>
          <a:noFill/>
          <a:ln>
            <a:noFill/>
          </a:ln>
        </p:spPr>
      </p:pic>
    </p:spTree>
    <p:extLst>
      <p:ext uri="{BB962C8B-B14F-4D97-AF65-F5344CB8AC3E}">
        <p14:creationId xmlns:p14="http://schemas.microsoft.com/office/powerpoint/2010/main" val="1988724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TotalTime>
  <Words>702</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Perpetua</vt:lpstr>
      <vt:lpstr>Symbol</vt:lpstr>
      <vt:lpstr>Times New Roman</vt:lpstr>
      <vt:lpstr>Retrospect</vt:lpstr>
      <vt:lpstr>Coursera Capstone Project</vt:lpstr>
      <vt:lpstr>1. Introduction </vt:lpstr>
      <vt:lpstr>Problem &amp; Interest</vt:lpstr>
      <vt:lpstr>2. Data </vt:lpstr>
      <vt:lpstr>2.2 Feature Selection and Data Usage </vt:lpstr>
      <vt:lpstr>PowerPoint Presentation</vt:lpstr>
      <vt:lpstr>3. Methodology </vt:lpstr>
      <vt:lpstr>PowerPoint Presentation</vt:lpstr>
      <vt:lpstr>PowerPoint Presentation</vt:lpstr>
      <vt:lpstr>PowerPoint Presentation</vt:lpstr>
      <vt:lpstr>PowerPoint Presentation</vt:lpstr>
      <vt:lpstr>4. Results </vt:lpstr>
      <vt:lpstr>5. Conclusion </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POONAM MODGI</dc:creator>
  <cp:lastModifiedBy>POONAM MODGI</cp:lastModifiedBy>
  <cp:revision>10</cp:revision>
  <dcterms:created xsi:type="dcterms:W3CDTF">2020-04-15T07:05:10Z</dcterms:created>
  <dcterms:modified xsi:type="dcterms:W3CDTF">2020-04-15T07:18:56Z</dcterms:modified>
</cp:coreProperties>
</file>