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0"/>
  </p:notesMasterIdLst>
  <p:sldIdLst>
    <p:sldId id="270" r:id="rId2"/>
    <p:sldId id="256" r:id="rId3"/>
    <p:sldId id="267" r:id="rId4"/>
    <p:sldId id="266" r:id="rId5"/>
    <p:sldId id="268" r:id="rId6"/>
    <p:sldId id="258" r:id="rId7"/>
    <p:sldId id="297" r:id="rId8"/>
    <p:sldId id="285" r:id="rId9"/>
    <p:sldId id="287" r:id="rId10"/>
    <p:sldId id="288" r:id="rId11"/>
    <p:sldId id="289" r:id="rId12"/>
    <p:sldId id="293" r:id="rId13"/>
    <p:sldId id="300" r:id="rId14"/>
    <p:sldId id="301" r:id="rId15"/>
    <p:sldId id="299" r:id="rId16"/>
    <p:sldId id="290" r:id="rId17"/>
    <p:sldId id="291" r:id="rId18"/>
    <p:sldId id="292" r:id="rId19"/>
    <p:sldId id="298" r:id="rId20"/>
    <p:sldId id="306" r:id="rId21"/>
    <p:sldId id="313" r:id="rId22"/>
    <p:sldId id="307" r:id="rId23"/>
    <p:sldId id="315" r:id="rId24"/>
    <p:sldId id="308" r:id="rId25"/>
    <p:sldId id="309" r:id="rId26"/>
    <p:sldId id="303" r:id="rId27"/>
    <p:sldId id="302" r:id="rId28"/>
    <p:sldId id="304" r:id="rId29"/>
    <p:sldId id="314" r:id="rId30"/>
    <p:sldId id="305" r:id="rId31"/>
    <p:sldId id="316" r:id="rId32"/>
    <p:sldId id="317" r:id="rId33"/>
    <p:sldId id="318" r:id="rId34"/>
    <p:sldId id="310" r:id="rId35"/>
    <p:sldId id="311" r:id="rId36"/>
    <p:sldId id="295" r:id="rId37"/>
    <p:sldId id="312" r:id="rId38"/>
    <p:sldId id="296" r:id="rId39"/>
  </p:sldIdLst>
  <p:sldSz cx="14630400" cy="8229600"/>
  <p:notesSz cx="8229600" cy="14630400"/>
  <p:embeddedFontLst>
    <p:embeddedFont>
      <p:font typeface="Arimo" panose="020B0604020202020204" charset="0"/>
      <p:regular r:id="rId41"/>
    </p:embeddedFont>
    <p:embeddedFont>
      <p:font typeface="Cabin" panose="020B0604020202020204" charset="0"/>
      <p:regular r:id="rId42"/>
    </p:embeddedFont>
    <p:embeddedFont>
      <p:font typeface="Outfit Extra Bold" panose="020B0604020202020204" charset="0"/>
      <p:regular r:id="rId43"/>
    </p:embeddedFont>
    <p:embeddedFont>
      <p:font typeface="Sitka Heading Semibold" pitchFamily="2" charset="0"/>
      <p:bold r:id="rId44"/>
      <p:boldItalic r:id="rId45"/>
    </p:embeddedFont>
    <p:embeddedFont>
      <p:font typeface="Trebuchet MS" panose="020B0603020202020204" pitchFamily="34" charset="0"/>
      <p:regular r:id="rId46"/>
      <p:bold r:id="rId47"/>
      <p:italic r:id="rId48"/>
      <p:boldItalic r:id="rId49"/>
    </p:embeddedFont>
    <p:embeddedFont>
      <p:font typeface="Unbounded" panose="020B0604020202020204"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17" autoAdjust="0"/>
    <p:restoredTop sz="94610"/>
  </p:normalViewPr>
  <p:slideViewPr>
    <p:cSldViewPr snapToGrid="0" snapToObjects="1">
      <p:cViewPr varScale="1">
        <p:scale>
          <a:sx n="71" d="100"/>
          <a:sy n="71" d="100"/>
        </p:scale>
        <p:origin x="4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382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278661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5962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60448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000639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70797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631160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094040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251318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319673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FFD0B-ECDF-110E-6BD1-AF8CADBD21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F2AC5A-0D58-4C3A-077C-154CAA0F9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C2C07-AA8E-32FD-06A1-2E591D475C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DC2914-FE9A-8700-7DE6-7228F2D74B3E}"/>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18809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FFD0B-ECDF-110E-6BD1-AF8CADBD21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F2AC5A-0D58-4C3A-077C-154CAA0F90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C2C07-AA8E-32FD-06A1-2E591D475C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DC2914-FE9A-8700-7DE6-7228F2D74B3E}"/>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22247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4F95B-AFBE-19DD-8142-8D091C72D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0BDCC-0681-CDA5-E57A-B1DF8CE653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14726-8F4B-36B8-E86A-6A67A71222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3EBD7C-910D-0562-9844-4B0DECAA58FD}"/>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013734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4F95B-AFBE-19DD-8142-8D091C72D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0BDCC-0681-CDA5-E57A-B1DF8CE653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14726-8F4B-36B8-E86A-6A67A71222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3EBD7C-910D-0562-9844-4B0DECAA58FD}"/>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580682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83CD-1411-3883-81C6-65E6CCC634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2AE2B4-BF94-524B-6382-9A91BF5CBB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3042E6-EE63-F5BC-226D-25F1566F91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4D1D84-196E-9808-1370-198195F12596}"/>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586558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E27FF-E8F0-9FA5-A7F6-83C3767930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59208E-F749-28C8-2A8C-57A4D3CF0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E8C08F-3F0A-1829-7D62-5950C77D06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29B8EC-5629-56E4-822F-0F2B5FD58246}"/>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47558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2A136-7765-8F49-A5CB-3A300EB5E0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C60EF-2F69-605F-4266-F209EE9489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0A68E8-4BDB-B196-0E95-B1CF7CFD9A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FBB2CA-A9D4-A306-3F56-EF2974106D94}"/>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71481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30BD9-1A7A-44A2-AB61-FF9739A52B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73521-7248-0DD9-FE6B-567FFCEE55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962BFD-1607-22FC-024E-FFCC857081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D3E400-4939-68AF-AD7F-A50E7FEC0E10}"/>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101995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87F61-B605-CB18-5805-46A83D3C7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52667-0445-83C1-CE06-5992EDCFE0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C79B6-C68C-2754-B2F0-51709603C3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E34F83-8F63-7DAF-D8A1-4BEBFA323AA1}"/>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108166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E27FF-E8F0-9FA5-A7F6-83C3767930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59208E-F749-28C8-2A8C-57A4D3CF0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E8C08F-3F0A-1829-7D62-5950C77D06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29B8EC-5629-56E4-822F-0F2B5FD58246}"/>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697137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A5A6-CAC5-2A79-EAAF-DB0AE63D7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101AD-BA96-1DEE-3F5B-2CF33B4FE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89447-08DC-CC19-3F94-E1A84B64A0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50E2A-723C-6E19-B1A5-3D432151D652}"/>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78981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A5A6-CAC5-2A79-EAAF-DB0AE63D7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101AD-BA96-1DEE-3F5B-2CF33B4FE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89447-08DC-CC19-3F94-E1A84B64A0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50E2A-723C-6E19-B1A5-3D432151D652}"/>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96774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466427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A5A6-CAC5-2A79-EAAF-DB0AE63D7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101AD-BA96-1DEE-3F5B-2CF33B4FE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89447-08DC-CC19-3F94-E1A84B64A0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50E2A-723C-6E19-B1A5-3D432151D652}"/>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714857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A5A6-CAC5-2A79-EAAF-DB0AE63D7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101AD-BA96-1DEE-3F5B-2CF33B4FE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89447-08DC-CC19-3F94-E1A84B64A0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50E2A-723C-6E19-B1A5-3D432151D652}"/>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807261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6FE95-271A-099F-701E-FF3DB8F1A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714D56-17A0-81B3-AABB-AA61150A41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119EB-6E38-E36D-5E7D-DD4702EAE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D7A0BC-EF5C-79FA-93E7-D39A482FD914}"/>
              </a:ext>
            </a:extLst>
          </p:cNvPr>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584763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9D2C-C9AC-FF22-7224-3B2733433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C2B4A-F86D-F8F5-3DE7-E713506D39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13FE98-5E4A-F2E8-3C01-4289381338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3AB95E-CCED-818C-1DA9-1665F21BCCEF}"/>
              </a:ext>
            </a:extLst>
          </p:cNvPr>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3286210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3119438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F3F87-4E5D-11DE-C709-DF37EAA682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DEFDEA-DC4B-F14D-542B-2519DA30E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3802B4-262C-0190-6734-03D4048B99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A91084-BF6E-F03A-E3BF-914B3B87AF81}"/>
              </a:ext>
            </a:extLst>
          </p:cNvPr>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344779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428755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85045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5961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41422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28324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2903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bject 2">
            <a:extLst>
              <a:ext uri="{FF2B5EF4-FFF2-40B4-BE49-F238E27FC236}">
                <a16:creationId xmlns:a16="http://schemas.microsoft.com/office/drawing/2014/main" id="{74E854E0-AAF4-5CD7-7F97-01A3DDCD673C}"/>
              </a:ext>
            </a:extLst>
          </p:cNvPr>
          <p:cNvPicPr/>
          <p:nvPr/>
        </p:nvPicPr>
        <p:blipFill>
          <a:blip r:embed="rId3" cstate="print"/>
          <a:stretch>
            <a:fillRect/>
          </a:stretch>
        </p:blipFill>
        <p:spPr>
          <a:xfrm>
            <a:off x="5651729" y="1241344"/>
            <a:ext cx="2979419" cy="3025139"/>
          </a:xfrm>
          <a:prstGeom prst="rect">
            <a:avLst/>
          </a:prstGeom>
        </p:spPr>
      </p:pic>
      <p:sp>
        <p:nvSpPr>
          <p:cNvPr id="14" name="object 3">
            <a:extLst>
              <a:ext uri="{FF2B5EF4-FFF2-40B4-BE49-F238E27FC236}">
                <a16:creationId xmlns:a16="http://schemas.microsoft.com/office/drawing/2014/main" id="{DE6ADD50-FC70-F812-85E1-D5642902DAB5}"/>
              </a:ext>
            </a:extLst>
          </p:cNvPr>
          <p:cNvSpPr txBox="1">
            <a:spLocks/>
          </p:cNvSpPr>
          <p:nvPr/>
        </p:nvSpPr>
        <p:spPr>
          <a:xfrm>
            <a:off x="1654431" y="342944"/>
            <a:ext cx="11104880" cy="727892"/>
          </a:xfrm>
          <a:prstGeom prst="rect">
            <a:avLst/>
          </a:prstGeom>
        </p:spPr>
        <p:txBody>
          <a:bodyPr vert="horz" wrap="square" lIns="0" tIns="13716"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0160">
              <a:spcBef>
                <a:spcPts val="108"/>
              </a:spcBef>
            </a:pPr>
            <a:r>
              <a:rPr lang="en-IN" sz="4640" b="1" spc="404" dirty="0">
                <a:latin typeface="Trebuchet MS"/>
                <a:cs typeface="Trebuchet MS"/>
              </a:rPr>
              <a:t>RAJASTHAN</a:t>
            </a:r>
            <a:r>
              <a:rPr lang="en-IN" sz="4640" b="1" spc="-320" dirty="0">
                <a:latin typeface="Trebuchet MS"/>
                <a:cs typeface="Trebuchet MS"/>
              </a:rPr>
              <a:t> </a:t>
            </a:r>
            <a:r>
              <a:rPr lang="en-IN" sz="4640" b="1" spc="344" dirty="0">
                <a:latin typeface="Trebuchet MS"/>
                <a:cs typeface="Trebuchet MS"/>
              </a:rPr>
              <a:t>TECHNICAL</a:t>
            </a:r>
            <a:r>
              <a:rPr lang="en-IN" sz="4640" b="1" spc="-320" dirty="0">
                <a:latin typeface="Trebuchet MS"/>
                <a:cs typeface="Trebuchet MS"/>
              </a:rPr>
              <a:t> </a:t>
            </a:r>
            <a:r>
              <a:rPr lang="en-IN" sz="4640" b="1" spc="316" dirty="0">
                <a:latin typeface="Trebuchet MS"/>
                <a:cs typeface="Trebuchet MS"/>
              </a:rPr>
              <a:t>UNIVERSITY</a:t>
            </a:r>
            <a:endParaRPr lang="en-IN" sz="4640" dirty="0">
              <a:latin typeface="Trebuchet MS"/>
              <a:cs typeface="Trebuchet MS"/>
            </a:endParaRPr>
          </a:p>
        </p:txBody>
      </p:sp>
      <p:sp>
        <p:nvSpPr>
          <p:cNvPr id="15" name="object 4">
            <a:extLst>
              <a:ext uri="{FF2B5EF4-FFF2-40B4-BE49-F238E27FC236}">
                <a16:creationId xmlns:a16="http://schemas.microsoft.com/office/drawing/2014/main" id="{8EC7EBD2-FD10-8D94-EF26-050609C92D36}"/>
              </a:ext>
            </a:extLst>
          </p:cNvPr>
          <p:cNvSpPr txBox="1"/>
          <p:nvPr/>
        </p:nvSpPr>
        <p:spPr>
          <a:xfrm>
            <a:off x="1287668" y="5556979"/>
            <a:ext cx="4600956" cy="1224951"/>
          </a:xfrm>
          <a:prstGeom prst="rect">
            <a:avLst/>
          </a:prstGeom>
        </p:spPr>
        <p:txBody>
          <a:bodyPr vert="horz" wrap="square" lIns="0" tIns="65024" rIns="0" bIns="0" rtlCol="0">
            <a:spAutoFit/>
          </a:bodyPr>
          <a:lstStyle/>
          <a:p>
            <a:pPr marL="10160">
              <a:spcBef>
                <a:spcPts val="432"/>
              </a:spcBef>
            </a:pPr>
            <a:r>
              <a:rPr lang="en-US" sz="2400" b="1" dirty="0">
                <a:solidFill>
                  <a:srgbClr val="2A2742"/>
                </a:solidFill>
                <a:latin typeface="Arimo Bold" pitchFamily="34" charset="0"/>
                <a:ea typeface="Arimo Bold" pitchFamily="34" charset="-122"/>
                <a:cs typeface="Arimo Bold" pitchFamily="34" charset="-120"/>
              </a:rPr>
              <a:t>SUBMITTED TO:</a:t>
            </a:r>
          </a:p>
          <a:p>
            <a:pPr marL="10160">
              <a:spcBef>
                <a:spcPts val="432"/>
              </a:spcBef>
            </a:pPr>
            <a:r>
              <a:rPr lang="en-US" sz="2400" b="1" dirty="0">
                <a:solidFill>
                  <a:srgbClr val="2A2742"/>
                </a:solidFill>
                <a:latin typeface="Arimo Bold" pitchFamily="34" charset="0"/>
                <a:ea typeface="Arimo Bold" pitchFamily="34" charset="-122"/>
              </a:rPr>
              <a:t>PROF. DR. C.P GUPTA</a:t>
            </a:r>
            <a:br>
              <a:rPr lang="en-US" sz="2400" b="1" dirty="0">
                <a:solidFill>
                  <a:srgbClr val="2A2742"/>
                </a:solidFill>
                <a:latin typeface="Arimo Bold" pitchFamily="34" charset="0"/>
                <a:ea typeface="Arimo Bold" pitchFamily="34" charset="-122"/>
              </a:rPr>
            </a:br>
            <a:r>
              <a:rPr lang="en-US" sz="2400" b="1" dirty="0">
                <a:solidFill>
                  <a:srgbClr val="2A2742"/>
                </a:solidFill>
                <a:latin typeface="Arimo Bold" pitchFamily="34" charset="0"/>
                <a:ea typeface="Arimo Bold" pitchFamily="34" charset="-122"/>
              </a:rPr>
              <a:t>PROF. DINESH SONI</a:t>
            </a:r>
            <a:r>
              <a:rPr lang="en-US" sz="2400" b="1" dirty="0">
                <a:solidFill>
                  <a:srgbClr val="2A2742"/>
                </a:solidFill>
                <a:ea typeface="Arimo Bold" pitchFamily="34" charset="-122"/>
              </a:rPr>
              <a:t> </a:t>
            </a:r>
          </a:p>
        </p:txBody>
      </p:sp>
      <p:sp>
        <p:nvSpPr>
          <p:cNvPr id="16" name="object 6">
            <a:extLst>
              <a:ext uri="{FF2B5EF4-FFF2-40B4-BE49-F238E27FC236}">
                <a16:creationId xmlns:a16="http://schemas.microsoft.com/office/drawing/2014/main" id="{5ECFAEA8-B973-B248-EEF6-ED9597AFE791}"/>
              </a:ext>
            </a:extLst>
          </p:cNvPr>
          <p:cNvSpPr txBox="1"/>
          <p:nvPr/>
        </p:nvSpPr>
        <p:spPr>
          <a:xfrm>
            <a:off x="3680743" y="4480695"/>
            <a:ext cx="8818880" cy="287258"/>
          </a:xfrm>
          <a:prstGeom prst="rect">
            <a:avLst/>
          </a:prstGeom>
        </p:spPr>
        <p:txBody>
          <a:bodyPr vert="horz" wrap="square" lIns="0" tIns="10160" rIns="0" bIns="0" rtlCol="0">
            <a:spAutoFit/>
          </a:bodyPr>
          <a:lstStyle/>
          <a:p>
            <a:pPr marL="10160">
              <a:spcBef>
                <a:spcPts val="80"/>
              </a:spcBef>
            </a:pPr>
            <a:r>
              <a:rPr b="1" spc="68" dirty="0">
                <a:latin typeface="Arial"/>
                <a:cs typeface="Arial"/>
              </a:rPr>
              <a:t>DEPARTMENT</a:t>
            </a:r>
            <a:r>
              <a:rPr b="1" spc="284" dirty="0">
                <a:latin typeface="Arial"/>
                <a:cs typeface="Arial"/>
              </a:rPr>
              <a:t> </a:t>
            </a:r>
            <a:r>
              <a:rPr b="1" spc="4" dirty="0">
                <a:latin typeface="Arial"/>
                <a:cs typeface="Arial"/>
              </a:rPr>
              <a:t>OF</a:t>
            </a:r>
            <a:r>
              <a:rPr b="1" spc="284" dirty="0">
                <a:latin typeface="Arial"/>
                <a:cs typeface="Arial"/>
              </a:rPr>
              <a:t> </a:t>
            </a:r>
            <a:r>
              <a:rPr b="1" spc="68" dirty="0">
                <a:latin typeface="Arial"/>
                <a:cs typeface="Arial"/>
              </a:rPr>
              <a:t>COMPUTER</a:t>
            </a:r>
            <a:r>
              <a:rPr b="1" spc="284" dirty="0">
                <a:latin typeface="Arial"/>
                <a:cs typeface="Arial"/>
              </a:rPr>
              <a:t> </a:t>
            </a:r>
            <a:r>
              <a:rPr b="1" spc="4" dirty="0">
                <a:latin typeface="Arial"/>
                <a:cs typeface="Arial"/>
              </a:rPr>
              <a:t>SCIENCE</a:t>
            </a:r>
            <a:r>
              <a:rPr b="1" spc="284" dirty="0">
                <a:latin typeface="Arial"/>
                <a:cs typeface="Arial"/>
              </a:rPr>
              <a:t> </a:t>
            </a:r>
            <a:r>
              <a:rPr b="1" spc="116" dirty="0">
                <a:latin typeface="Arial"/>
                <a:cs typeface="Arial"/>
              </a:rPr>
              <a:t>AND</a:t>
            </a:r>
            <a:r>
              <a:rPr b="1" spc="284" dirty="0">
                <a:latin typeface="Arial"/>
                <a:cs typeface="Arial"/>
              </a:rPr>
              <a:t> </a:t>
            </a:r>
            <a:r>
              <a:rPr b="1" spc="91" dirty="0">
                <a:latin typeface="Arial"/>
                <a:cs typeface="Arial"/>
              </a:rPr>
              <a:t>ENGINEERING</a:t>
            </a:r>
            <a:endParaRPr dirty="0">
              <a:latin typeface="Arial"/>
              <a:cs typeface="Arial"/>
            </a:endParaRPr>
          </a:p>
        </p:txBody>
      </p:sp>
      <p:sp>
        <p:nvSpPr>
          <p:cNvPr id="18" name="object 4">
            <a:extLst>
              <a:ext uri="{FF2B5EF4-FFF2-40B4-BE49-F238E27FC236}">
                <a16:creationId xmlns:a16="http://schemas.microsoft.com/office/drawing/2014/main" id="{0419F2D6-C243-E913-3E88-41C9FB90ECFB}"/>
              </a:ext>
            </a:extLst>
          </p:cNvPr>
          <p:cNvSpPr txBox="1"/>
          <p:nvPr/>
        </p:nvSpPr>
        <p:spPr>
          <a:xfrm>
            <a:off x="9360615" y="5556979"/>
            <a:ext cx="4600956" cy="1594283"/>
          </a:xfrm>
          <a:prstGeom prst="rect">
            <a:avLst/>
          </a:prstGeom>
        </p:spPr>
        <p:txBody>
          <a:bodyPr vert="horz" wrap="square" lIns="0" tIns="65024" rIns="0" bIns="0" rtlCol="0">
            <a:spAutoFit/>
          </a:bodyPr>
          <a:lstStyle/>
          <a:p>
            <a:pPr marL="10160">
              <a:spcBef>
                <a:spcPts val="432"/>
              </a:spcBef>
            </a:pPr>
            <a:r>
              <a:rPr lang="en-US" sz="2400" b="1" dirty="0">
                <a:solidFill>
                  <a:srgbClr val="2A2742"/>
                </a:solidFill>
                <a:latin typeface="Arimo Bold" pitchFamily="34" charset="0"/>
                <a:ea typeface="Arimo Bold" pitchFamily="34" charset="-122"/>
                <a:cs typeface="Arimo Bold" pitchFamily="34" charset="-120"/>
              </a:rPr>
              <a:t>SUBMITTED BY:</a:t>
            </a:r>
          </a:p>
          <a:p>
            <a:pPr marL="10160">
              <a:spcBef>
                <a:spcPts val="432"/>
              </a:spcBef>
            </a:pPr>
            <a:r>
              <a:rPr lang="en-US" sz="2400" b="1" dirty="0">
                <a:solidFill>
                  <a:srgbClr val="2A2742"/>
                </a:solidFill>
                <a:latin typeface="Arimo Bold" pitchFamily="34" charset="0"/>
                <a:ea typeface="Arimo Bold" pitchFamily="34" charset="-122"/>
              </a:rPr>
              <a:t>PRANCHAL GUPTA (21/262) POONAM KANWAR (21/260) SAYYED AAZAM ALI (21/281)</a:t>
            </a:r>
            <a:endParaRPr lang="en-US" sz="2400" b="1" dirty="0">
              <a:solidFill>
                <a:srgbClr val="2A2742"/>
              </a:solidFill>
              <a:ea typeface="Arimo Bold" pitchFamily="34" charset="-122"/>
            </a:endParaRPr>
          </a:p>
        </p:txBody>
      </p:sp>
      <p:sp>
        <p:nvSpPr>
          <p:cNvPr id="19" name="Text 3">
            <a:extLst>
              <a:ext uri="{FF2B5EF4-FFF2-40B4-BE49-F238E27FC236}">
                <a16:creationId xmlns:a16="http://schemas.microsoft.com/office/drawing/2014/main" id="{CC1C02E1-AFD9-19DF-0EE1-74B1B3924FA4}"/>
              </a:ext>
            </a:extLst>
          </p:cNvPr>
          <p:cNvSpPr/>
          <p:nvPr/>
        </p:nvSpPr>
        <p:spPr>
          <a:xfrm>
            <a:off x="4253752" y="4832968"/>
            <a:ext cx="6308089" cy="396835"/>
          </a:xfrm>
          <a:prstGeom prst="rect">
            <a:avLst/>
          </a:prstGeom>
          <a:noFill/>
          <a:ln/>
        </p:spPr>
        <p:txBody>
          <a:bodyPr wrap="none" lIns="0" tIns="0" rIns="0" bIns="0" rtlCol="0" anchor="t"/>
          <a:lstStyle/>
          <a:p>
            <a:pPr marL="0" indent="0" algn="l">
              <a:lnSpc>
                <a:spcPts val="3100"/>
              </a:lnSpc>
              <a:buNone/>
            </a:pPr>
            <a:r>
              <a:rPr lang="en-US" sz="2200" b="1" dirty="0">
                <a:solidFill>
                  <a:srgbClr val="2A2742"/>
                </a:solidFill>
                <a:latin typeface="Arimo Bold" pitchFamily="34" charset="0"/>
                <a:ea typeface="Arimo Bold" pitchFamily="34" charset="-122"/>
                <a:cs typeface="Arimo Bold" pitchFamily="34" charset="-120"/>
              </a:rPr>
              <a:t>MINOR PROJECT PROGRESS PRESENTATION</a:t>
            </a:r>
            <a:endParaRPr lang="en-US" sz="2200" dirty="0"/>
          </a:p>
        </p:txBody>
      </p:sp>
      <p:sp>
        <p:nvSpPr>
          <p:cNvPr id="23" name="Rectangle 22">
            <a:extLst>
              <a:ext uri="{FF2B5EF4-FFF2-40B4-BE49-F238E27FC236}">
                <a16:creationId xmlns:a16="http://schemas.microsoft.com/office/drawing/2014/main" id="{B0B07D4B-423E-0CB8-F06E-2803F157740B}"/>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1733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0" y="-127320"/>
            <a:ext cx="15047089" cy="1049757"/>
          </a:xfrm>
          <a:prstGeom prst="rect">
            <a:avLst/>
          </a:prstGeom>
          <a:noFill/>
          <a:ln/>
        </p:spPr>
        <p:txBody>
          <a:bodyPr wrap="square" lIns="0" tIns="0" rIns="0" bIns="0" rtlCol="0" anchor="t"/>
          <a:lstStyle/>
          <a:p>
            <a:pPr marL="0" indent="0">
              <a:lnSpc>
                <a:spcPts val="7650"/>
              </a:lnSpc>
              <a:buNone/>
            </a:pPr>
            <a:r>
              <a:rPr lang="en-US" sz="3600" i="1" dirty="0">
                <a:solidFill>
                  <a:schemeClr val="tx2">
                    <a:lumMod val="75000"/>
                  </a:schemeClr>
                </a:solidFill>
              </a:rPr>
              <a:t>Why We Need To Normalize Deviations / Clean Datasets for Productive Model?</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BFCACADB-B48F-7628-4C7B-93EE4FEF7CDB}"/>
              </a:ext>
            </a:extLst>
          </p:cNvPr>
          <p:cNvPicPr>
            <a:picLocks noChangeAspect="1"/>
          </p:cNvPicPr>
          <p:nvPr/>
        </p:nvPicPr>
        <p:blipFill>
          <a:blip r:embed="rId3"/>
          <a:stretch>
            <a:fillRect/>
          </a:stretch>
        </p:blipFill>
        <p:spPr>
          <a:xfrm>
            <a:off x="0" y="922437"/>
            <a:ext cx="8624150" cy="2620344"/>
          </a:xfrm>
          <a:prstGeom prst="rect">
            <a:avLst/>
          </a:prstGeom>
        </p:spPr>
      </p:pic>
      <p:pic>
        <p:nvPicPr>
          <p:cNvPr id="11" name="Picture 10">
            <a:extLst>
              <a:ext uri="{FF2B5EF4-FFF2-40B4-BE49-F238E27FC236}">
                <a16:creationId xmlns:a16="http://schemas.microsoft.com/office/drawing/2014/main" id="{5C05045F-E7FC-5379-20BE-171B3C151173}"/>
              </a:ext>
            </a:extLst>
          </p:cNvPr>
          <p:cNvPicPr>
            <a:picLocks noChangeAspect="1"/>
          </p:cNvPicPr>
          <p:nvPr/>
        </p:nvPicPr>
        <p:blipFill>
          <a:blip r:embed="rId4"/>
          <a:stretch>
            <a:fillRect/>
          </a:stretch>
        </p:blipFill>
        <p:spPr>
          <a:xfrm>
            <a:off x="6643868" y="2564919"/>
            <a:ext cx="7620000" cy="4533900"/>
          </a:xfrm>
          <a:prstGeom prst="rect">
            <a:avLst/>
          </a:prstGeom>
        </p:spPr>
      </p:pic>
      <p:pic>
        <p:nvPicPr>
          <p:cNvPr id="13" name="Picture 12">
            <a:extLst>
              <a:ext uri="{FF2B5EF4-FFF2-40B4-BE49-F238E27FC236}">
                <a16:creationId xmlns:a16="http://schemas.microsoft.com/office/drawing/2014/main" id="{254394EA-E0DF-44B4-9A97-D9CC21E5A69B}"/>
              </a:ext>
            </a:extLst>
          </p:cNvPr>
          <p:cNvPicPr>
            <a:picLocks noChangeAspect="1"/>
          </p:cNvPicPr>
          <p:nvPr/>
        </p:nvPicPr>
        <p:blipFill>
          <a:blip r:embed="rId5"/>
          <a:stretch>
            <a:fillRect/>
          </a:stretch>
        </p:blipFill>
        <p:spPr>
          <a:xfrm>
            <a:off x="0" y="4686819"/>
            <a:ext cx="6643868" cy="3010346"/>
          </a:xfrm>
          <a:prstGeom prst="rect">
            <a:avLst/>
          </a:prstGeom>
        </p:spPr>
      </p:pic>
    </p:spTree>
    <p:extLst>
      <p:ext uri="{BB962C8B-B14F-4D97-AF65-F5344CB8AC3E}">
        <p14:creationId xmlns:p14="http://schemas.microsoft.com/office/powerpoint/2010/main" val="307186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3646026" y="-127318"/>
            <a:ext cx="6458674" cy="1049757"/>
          </a:xfrm>
          <a:prstGeom prst="rect">
            <a:avLst/>
          </a:prstGeom>
          <a:noFill/>
          <a:ln/>
        </p:spPr>
        <p:txBody>
          <a:bodyPr wrap="square" lIns="0" tIns="0" rIns="0" bIns="0" rtlCol="0" anchor="t"/>
          <a:lstStyle/>
          <a:p>
            <a:pPr marL="0" indent="0">
              <a:lnSpc>
                <a:spcPts val="7650"/>
              </a:lnSpc>
              <a:buNone/>
            </a:pPr>
            <a:r>
              <a:rPr lang="en-US" sz="3600" i="1" dirty="0">
                <a:solidFill>
                  <a:schemeClr val="tx2">
                    <a:lumMod val="75000"/>
                  </a:schemeClr>
                </a:solidFill>
              </a:rPr>
              <a:t>NULL &amp; Duplicate Values Removed </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6138481-37E9-9454-C61A-D1121B98EEDE}"/>
              </a:ext>
            </a:extLst>
          </p:cNvPr>
          <p:cNvPicPr>
            <a:picLocks noChangeAspect="1"/>
          </p:cNvPicPr>
          <p:nvPr/>
        </p:nvPicPr>
        <p:blipFill>
          <a:blip r:embed="rId3"/>
          <a:stretch>
            <a:fillRect/>
          </a:stretch>
        </p:blipFill>
        <p:spPr>
          <a:xfrm>
            <a:off x="8200544" y="1204893"/>
            <a:ext cx="2419350" cy="2857500"/>
          </a:xfrm>
          <a:prstGeom prst="rect">
            <a:avLst/>
          </a:prstGeom>
        </p:spPr>
      </p:pic>
      <p:pic>
        <p:nvPicPr>
          <p:cNvPr id="8" name="Picture 7">
            <a:extLst>
              <a:ext uri="{FF2B5EF4-FFF2-40B4-BE49-F238E27FC236}">
                <a16:creationId xmlns:a16="http://schemas.microsoft.com/office/drawing/2014/main" id="{039AD7F6-F1BF-491D-EE22-23DC0360B5E4}"/>
              </a:ext>
            </a:extLst>
          </p:cNvPr>
          <p:cNvPicPr>
            <a:picLocks noChangeAspect="1"/>
          </p:cNvPicPr>
          <p:nvPr/>
        </p:nvPicPr>
        <p:blipFill>
          <a:blip r:embed="rId4"/>
          <a:stretch>
            <a:fillRect/>
          </a:stretch>
        </p:blipFill>
        <p:spPr>
          <a:xfrm>
            <a:off x="206536" y="1257300"/>
            <a:ext cx="5800725" cy="5715000"/>
          </a:xfrm>
          <a:prstGeom prst="rect">
            <a:avLst/>
          </a:prstGeom>
        </p:spPr>
      </p:pic>
      <p:pic>
        <p:nvPicPr>
          <p:cNvPr id="14" name="Picture 13">
            <a:extLst>
              <a:ext uri="{FF2B5EF4-FFF2-40B4-BE49-F238E27FC236}">
                <a16:creationId xmlns:a16="http://schemas.microsoft.com/office/drawing/2014/main" id="{BFDC0947-D198-EDB3-C40D-EE3C2AC4B034}"/>
              </a:ext>
            </a:extLst>
          </p:cNvPr>
          <p:cNvPicPr>
            <a:picLocks noChangeAspect="1"/>
          </p:cNvPicPr>
          <p:nvPr/>
        </p:nvPicPr>
        <p:blipFill>
          <a:blip r:embed="rId5"/>
          <a:stretch>
            <a:fillRect/>
          </a:stretch>
        </p:blipFill>
        <p:spPr>
          <a:xfrm>
            <a:off x="6234898" y="4208362"/>
            <a:ext cx="7924800" cy="2781300"/>
          </a:xfrm>
          <a:prstGeom prst="rect">
            <a:avLst/>
          </a:prstGeom>
        </p:spPr>
      </p:pic>
    </p:spTree>
    <p:extLst>
      <p:ext uri="{BB962C8B-B14F-4D97-AF65-F5344CB8AC3E}">
        <p14:creationId xmlns:p14="http://schemas.microsoft.com/office/powerpoint/2010/main" val="213409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887393" y="49636"/>
            <a:ext cx="6458674" cy="1049757"/>
          </a:xfrm>
          <a:prstGeom prst="rect">
            <a:avLst/>
          </a:prstGeom>
          <a:noFill/>
          <a:ln/>
        </p:spPr>
        <p:txBody>
          <a:bodyPr wrap="square" lIns="0" tIns="0" rIns="0" bIns="0" rtlCol="0" anchor="t"/>
          <a:lstStyle/>
          <a:p>
            <a:pPr marL="0" indent="0">
              <a:lnSpc>
                <a:spcPts val="7650"/>
              </a:lnSpc>
              <a:buNone/>
            </a:pPr>
            <a:r>
              <a:rPr lang="en-US" sz="3600" i="1" dirty="0">
                <a:solidFill>
                  <a:schemeClr val="accent1">
                    <a:lumMod val="50000"/>
                  </a:schemeClr>
                </a:solidFill>
              </a:rPr>
              <a:t>                Training </a:t>
            </a:r>
          </a:p>
          <a:p>
            <a:pPr marL="0" indent="0">
              <a:lnSpc>
                <a:spcPts val="7650"/>
              </a:lnSpc>
              <a:buNone/>
            </a:pPr>
            <a:r>
              <a:rPr lang="en-US" sz="3600" i="1" dirty="0">
                <a:solidFill>
                  <a:schemeClr val="accent1">
                    <a:lumMod val="50000"/>
                  </a:schemeClr>
                </a:solidFill>
              </a:rPr>
              <a:t>                     vs</a:t>
            </a:r>
          </a:p>
          <a:p>
            <a:pPr marL="0" indent="0">
              <a:lnSpc>
                <a:spcPts val="7650"/>
              </a:lnSpc>
              <a:buNone/>
            </a:pPr>
            <a:r>
              <a:rPr lang="en-US" sz="3600" i="1" dirty="0">
                <a:solidFill>
                  <a:schemeClr val="accent1">
                    <a:lumMod val="50000"/>
                  </a:schemeClr>
                </a:solidFill>
              </a:rPr>
              <a:t>                Testing   Dataset </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9E43B8B-4331-D44D-24B4-795FFB685063}"/>
              </a:ext>
            </a:extLst>
          </p:cNvPr>
          <p:cNvPicPr>
            <a:picLocks noChangeAspect="1"/>
          </p:cNvPicPr>
          <p:nvPr/>
        </p:nvPicPr>
        <p:blipFill>
          <a:blip r:embed="rId3"/>
          <a:stretch>
            <a:fillRect/>
          </a:stretch>
        </p:blipFill>
        <p:spPr>
          <a:xfrm>
            <a:off x="5571281" y="49636"/>
            <a:ext cx="8356921" cy="3171825"/>
          </a:xfrm>
          <a:prstGeom prst="rect">
            <a:avLst/>
          </a:prstGeom>
        </p:spPr>
      </p:pic>
      <p:pic>
        <p:nvPicPr>
          <p:cNvPr id="9" name="Picture 8">
            <a:extLst>
              <a:ext uri="{FF2B5EF4-FFF2-40B4-BE49-F238E27FC236}">
                <a16:creationId xmlns:a16="http://schemas.microsoft.com/office/drawing/2014/main" id="{519661EF-1EED-49E0-8981-1D0D11361620}"/>
              </a:ext>
            </a:extLst>
          </p:cNvPr>
          <p:cNvPicPr>
            <a:picLocks noChangeAspect="1"/>
          </p:cNvPicPr>
          <p:nvPr/>
        </p:nvPicPr>
        <p:blipFill>
          <a:blip r:embed="rId4"/>
          <a:stretch>
            <a:fillRect/>
          </a:stretch>
        </p:blipFill>
        <p:spPr>
          <a:xfrm>
            <a:off x="0" y="3231967"/>
            <a:ext cx="6296628" cy="4465198"/>
          </a:xfrm>
          <a:prstGeom prst="rect">
            <a:avLst/>
          </a:prstGeom>
        </p:spPr>
      </p:pic>
      <p:pic>
        <p:nvPicPr>
          <p:cNvPr id="11" name="Picture 10">
            <a:extLst>
              <a:ext uri="{FF2B5EF4-FFF2-40B4-BE49-F238E27FC236}">
                <a16:creationId xmlns:a16="http://schemas.microsoft.com/office/drawing/2014/main" id="{6105D3DE-B95F-AE8E-100A-5AB90C70DDE6}"/>
              </a:ext>
            </a:extLst>
          </p:cNvPr>
          <p:cNvPicPr>
            <a:picLocks noChangeAspect="1"/>
          </p:cNvPicPr>
          <p:nvPr/>
        </p:nvPicPr>
        <p:blipFill>
          <a:blip r:embed="rId5"/>
          <a:stretch>
            <a:fillRect/>
          </a:stretch>
        </p:blipFill>
        <p:spPr>
          <a:xfrm>
            <a:off x="6296628" y="3231967"/>
            <a:ext cx="6916155" cy="4465198"/>
          </a:xfrm>
          <a:prstGeom prst="rect">
            <a:avLst/>
          </a:prstGeom>
        </p:spPr>
      </p:pic>
    </p:spTree>
    <p:extLst>
      <p:ext uri="{BB962C8B-B14F-4D97-AF65-F5344CB8AC3E}">
        <p14:creationId xmlns:p14="http://schemas.microsoft.com/office/powerpoint/2010/main" val="81505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67922" y="194391"/>
            <a:ext cx="9814199"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1</a:t>
            </a:r>
            <a:r>
              <a:rPr lang="en-US" sz="4450" b="1" baseline="30000" dirty="0">
                <a:solidFill>
                  <a:srgbClr val="231971"/>
                </a:solidFill>
                <a:latin typeface="Outfit Extra Bold" pitchFamily="34" charset="0"/>
                <a:ea typeface="Outfit Extra Bold" pitchFamily="34" charset="-122"/>
                <a:cs typeface="Outfit Extra Bold" pitchFamily="34" charset="-120"/>
              </a:rPr>
              <a:t>st </a:t>
            </a:r>
            <a:r>
              <a:rPr lang="en-US" sz="4450" b="1" dirty="0">
                <a:solidFill>
                  <a:srgbClr val="231971"/>
                </a:solidFill>
                <a:latin typeface="Outfit Extra Bold" pitchFamily="34" charset="0"/>
                <a:ea typeface="Outfit Extra Bold" pitchFamily="34" charset="-122"/>
                <a:cs typeface="Outfit Extra Bold" pitchFamily="34" charset="-120"/>
              </a:rPr>
              <a:t>Training Model : Multiple Linear Regression</a:t>
            </a:r>
            <a:endParaRPr lang="en-US" sz="4450" dirty="0"/>
          </a:p>
        </p:txBody>
      </p:sp>
      <p:sp>
        <p:nvSpPr>
          <p:cNvPr id="4" name="Text 2"/>
          <p:cNvSpPr/>
          <p:nvPr/>
        </p:nvSpPr>
        <p:spPr>
          <a:xfrm>
            <a:off x="3886947" y="1455616"/>
            <a:ext cx="10322198"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F528B053-E333-F79B-BE12-93AB392453A2}"/>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64ED6B97-14EE-2730-47B7-819D32882F44}"/>
              </a:ext>
            </a:extLst>
          </p:cNvPr>
          <p:cNvPicPr>
            <a:picLocks noChangeAspect="1"/>
          </p:cNvPicPr>
          <p:nvPr/>
        </p:nvPicPr>
        <p:blipFill>
          <a:blip r:embed="rId3"/>
          <a:stretch>
            <a:fillRect/>
          </a:stretch>
        </p:blipFill>
        <p:spPr>
          <a:xfrm>
            <a:off x="9162833" y="2144062"/>
            <a:ext cx="3838575" cy="590550"/>
          </a:xfrm>
          <a:prstGeom prst="rect">
            <a:avLst/>
          </a:prstGeom>
        </p:spPr>
      </p:pic>
      <p:pic>
        <p:nvPicPr>
          <p:cNvPr id="18" name="Picture 17">
            <a:extLst>
              <a:ext uri="{FF2B5EF4-FFF2-40B4-BE49-F238E27FC236}">
                <a16:creationId xmlns:a16="http://schemas.microsoft.com/office/drawing/2014/main" id="{B39ABA9E-89B8-F39E-E296-C53A99D876FD}"/>
              </a:ext>
            </a:extLst>
          </p:cNvPr>
          <p:cNvPicPr>
            <a:picLocks noChangeAspect="1"/>
          </p:cNvPicPr>
          <p:nvPr/>
        </p:nvPicPr>
        <p:blipFill>
          <a:blip r:embed="rId4"/>
          <a:stretch>
            <a:fillRect/>
          </a:stretch>
        </p:blipFill>
        <p:spPr>
          <a:xfrm>
            <a:off x="5087584" y="2195620"/>
            <a:ext cx="2464683" cy="678681"/>
          </a:xfrm>
          <a:prstGeom prst="rect">
            <a:avLst/>
          </a:prstGeom>
        </p:spPr>
      </p:pic>
      <p:sp>
        <p:nvSpPr>
          <p:cNvPr id="19" name="TextBox 18">
            <a:extLst>
              <a:ext uri="{FF2B5EF4-FFF2-40B4-BE49-F238E27FC236}">
                <a16:creationId xmlns:a16="http://schemas.microsoft.com/office/drawing/2014/main" id="{11DC0E15-DE8A-12BE-0259-E1FA05699F15}"/>
              </a:ext>
            </a:extLst>
          </p:cNvPr>
          <p:cNvSpPr txBox="1"/>
          <p:nvPr/>
        </p:nvSpPr>
        <p:spPr>
          <a:xfrm>
            <a:off x="666044" y="1343378"/>
            <a:ext cx="13543101" cy="923330"/>
          </a:xfrm>
          <a:prstGeom prst="rect">
            <a:avLst/>
          </a:prstGeom>
          <a:noFill/>
        </p:spPr>
        <p:txBody>
          <a:bodyPr wrap="square" rtlCol="0">
            <a:spAutoFit/>
          </a:bodyPr>
          <a:lstStyle/>
          <a:p>
            <a:r>
              <a:rPr lang="en-IN" dirty="0"/>
              <a:t>Single Linear Regression : </a:t>
            </a:r>
            <a:r>
              <a:rPr lang="en-US" dirty="0"/>
              <a:t>In single linear regression, we model the relationship between one independent variable 𝑥 and y with a straight line. The formula for a single linear regression model is:</a:t>
            </a:r>
          </a:p>
          <a:p>
            <a:endParaRPr lang="en-IN" dirty="0"/>
          </a:p>
        </p:txBody>
      </p:sp>
      <p:pic>
        <p:nvPicPr>
          <p:cNvPr id="1026" name="Picture 2" descr="Multiple Linear Regression: Everything You Need to Know About">
            <a:extLst>
              <a:ext uri="{FF2B5EF4-FFF2-40B4-BE49-F238E27FC236}">
                <a16:creationId xmlns:a16="http://schemas.microsoft.com/office/drawing/2014/main" id="{F002D2D0-5C1C-A27A-A1CD-269C3F93AC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380" y="3435358"/>
            <a:ext cx="3180270" cy="30931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6A3AC28A-8A35-BA6C-D5BD-DEE5A8C76E78}"/>
              </a:ext>
            </a:extLst>
          </p:cNvPr>
          <p:cNvPicPr>
            <a:picLocks noChangeAspect="1"/>
          </p:cNvPicPr>
          <p:nvPr/>
        </p:nvPicPr>
        <p:blipFill>
          <a:blip r:embed="rId6"/>
          <a:stretch>
            <a:fillRect/>
          </a:stretch>
        </p:blipFill>
        <p:spPr>
          <a:xfrm>
            <a:off x="6473864" y="5572424"/>
            <a:ext cx="2295525" cy="657225"/>
          </a:xfrm>
          <a:prstGeom prst="rect">
            <a:avLst/>
          </a:prstGeom>
        </p:spPr>
      </p:pic>
      <p:pic>
        <p:nvPicPr>
          <p:cNvPr id="24" name="Picture 23">
            <a:extLst>
              <a:ext uri="{FF2B5EF4-FFF2-40B4-BE49-F238E27FC236}">
                <a16:creationId xmlns:a16="http://schemas.microsoft.com/office/drawing/2014/main" id="{11FEF9D4-BC30-D1C9-86DE-F311CFA35A69}"/>
              </a:ext>
            </a:extLst>
          </p:cNvPr>
          <p:cNvPicPr>
            <a:picLocks noChangeAspect="1"/>
          </p:cNvPicPr>
          <p:nvPr/>
        </p:nvPicPr>
        <p:blipFill>
          <a:blip r:embed="rId7"/>
          <a:stretch>
            <a:fillRect/>
          </a:stretch>
        </p:blipFill>
        <p:spPr>
          <a:xfrm>
            <a:off x="6428671" y="4119692"/>
            <a:ext cx="2619375" cy="638175"/>
          </a:xfrm>
          <a:prstGeom prst="rect">
            <a:avLst/>
          </a:prstGeom>
        </p:spPr>
      </p:pic>
      <p:sp>
        <p:nvSpPr>
          <p:cNvPr id="25" name="TextBox 24">
            <a:extLst>
              <a:ext uri="{FF2B5EF4-FFF2-40B4-BE49-F238E27FC236}">
                <a16:creationId xmlns:a16="http://schemas.microsoft.com/office/drawing/2014/main" id="{418853CA-43C0-FD5E-4ADD-771AE9C65B7E}"/>
              </a:ext>
            </a:extLst>
          </p:cNvPr>
          <p:cNvSpPr txBox="1"/>
          <p:nvPr/>
        </p:nvSpPr>
        <p:spPr>
          <a:xfrm>
            <a:off x="4163209" y="3318841"/>
            <a:ext cx="9212360" cy="923330"/>
          </a:xfrm>
          <a:prstGeom prst="rect">
            <a:avLst/>
          </a:prstGeom>
          <a:noFill/>
        </p:spPr>
        <p:txBody>
          <a:bodyPr wrap="square" rtlCol="0">
            <a:spAutoFit/>
          </a:bodyPr>
          <a:lstStyle/>
          <a:p>
            <a:r>
              <a:rPr lang="en-US" b="1" i="1" dirty="0">
                <a:solidFill>
                  <a:schemeClr val="tx2">
                    <a:lumMod val="75000"/>
                  </a:schemeClr>
                </a:solidFill>
              </a:rPr>
              <a:t>True Points </a:t>
            </a:r>
            <a:r>
              <a:rPr lang="en-US" i="1" dirty="0">
                <a:solidFill>
                  <a:schemeClr val="tx2">
                    <a:lumMod val="75000"/>
                  </a:schemeClr>
                </a:solidFill>
              </a:rPr>
              <a:t>: true points refer to the actual observed values of the target variables for each data point in a dataset. These are the real outcomes or the ground truth values that a model aims to predict. </a:t>
            </a:r>
            <a:endParaRPr lang="en-US" sz="1800" b="1" i="1" dirty="0">
              <a:solidFill>
                <a:schemeClr val="tx2">
                  <a:lumMod val="75000"/>
                </a:schemeClr>
              </a:solidFill>
            </a:endParaRPr>
          </a:p>
        </p:txBody>
      </p:sp>
      <p:sp>
        <p:nvSpPr>
          <p:cNvPr id="27" name="TextBox 26">
            <a:extLst>
              <a:ext uri="{FF2B5EF4-FFF2-40B4-BE49-F238E27FC236}">
                <a16:creationId xmlns:a16="http://schemas.microsoft.com/office/drawing/2014/main" id="{96AD1B56-2EBE-6C73-8BF4-8ABE3BF51BB9}"/>
              </a:ext>
            </a:extLst>
          </p:cNvPr>
          <p:cNvSpPr txBox="1"/>
          <p:nvPr/>
        </p:nvSpPr>
        <p:spPr>
          <a:xfrm>
            <a:off x="4078940" y="4764495"/>
            <a:ext cx="9212360" cy="646331"/>
          </a:xfrm>
          <a:prstGeom prst="rect">
            <a:avLst/>
          </a:prstGeom>
          <a:noFill/>
        </p:spPr>
        <p:txBody>
          <a:bodyPr wrap="square" rtlCol="0">
            <a:spAutoFit/>
          </a:bodyPr>
          <a:lstStyle/>
          <a:p>
            <a:r>
              <a:rPr lang="en-US" b="1" i="1" dirty="0">
                <a:solidFill>
                  <a:schemeClr val="tx2">
                    <a:lumMod val="75000"/>
                  </a:schemeClr>
                </a:solidFill>
              </a:rPr>
              <a:t>Residual / Errors</a:t>
            </a:r>
            <a:r>
              <a:rPr lang="en-US" i="1" dirty="0">
                <a:solidFill>
                  <a:schemeClr val="tx2">
                    <a:lumMod val="75000"/>
                  </a:schemeClr>
                </a:solidFill>
              </a:rPr>
              <a:t> : The difference between the actual observed value and the predicted value from a model for each data point. </a:t>
            </a:r>
            <a:endParaRPr lang="en-US" sz="1800" b="1" i="1" dirty="0">
              <a:solidFill>
                <a:schemeClr val="tx2">
                  <a:lumMod val="75000"/>
                </a:schemeClr>
              </a:solidFill>
            </a:endParaRPr>
          </a:p>
        </p:txBody>
      </p:sp>
      <p:sp>
        <p:nvSpPr>
          <p:cNvPr id="29" name="TextBox 28">
            <a:extLst>
              <a:ext uri="{FF2B5EF4-FFF2-40B4-BE49-F238E27FC236}">
                <a16:creationId xmlns:a16="http://schemas.microsoft.com/office/drawing/2014/main" id="{E735DB5B-BDD5-7B4A-2829-F2B509D273CA}"/>
              </a:ext>
            </a:extLst>
          </p:cNvPr>
          <p:cNvSpPr txBox="1"/>
          <p:nvPr/>
        </p:nvSpPr>
        <p:spPr>
          <a:xfrm>
            <a:off x="412380" y="6615953"/>
            <a:ext cx="13796765" cy="923330"/>
          </a:xfrm>
          <a:prstGeom prst="rect">
            <a:avLst/>
          </a:prstGeom>
          <a:noFill/>
        </p:spPr>
        <p:txBody>
          <a:bodyPr wrap="square" rtlCol="0">
            <a:spAutoFit/>
          </a:bodyPr>
          <a:lstStyle/>
          <a:p>
            <a:r>
              <a:rPr lang="en-US" i="1" dirty="0">
                <a:solidFill>
                  <a:schemeClr val="tx2">
                    <a:lumMod val="75000"/>
                  </a:schemeClr>
                </a:solidFill>
              </a:rPr>
              <a:t>Our main aim is to come up with a best fit line wherein when we try to calculate or do the summation of all this error, the error should come out to be minimal. </a:t>
            </a:r>
          </a:p>
          <a:p>
            <a:r>
              <a:rPr lang="en-US" sz="1800" b="1" i="1" dirty="0">
                <a:solidFill>
                  <a:schemeClr val="tx2">
                    <a:lumMod val="75000"/>
                  </a:schemeClr>
                </a:solidFill>
              </a:rPr>
              <a:t>Now</a:t>
            </a:r>
            <a:r>
              <a:rPr lang="en-US" b="1" i="1" dirty="0">
                <a:solidFill>
                  <a:schemeClr val="tx2">
                    <a:lumMod val="75000"/>
                  </a:schemeClr>
                </a:solidFill>
              </a:rPr>
              <a:t> </a:t>
            </a:r>
            <a:r>
              <a:rPr lang="en-US" i="1" dirty="0">
                <a:solidFill>
                  <a:schemeClr val="tx2">
                    <a:lumMod val="75000"/>
                  </a:schemeClr>
                </a:solidFill>
              </a:rPr>
              <a:t>we see, how our best fit line is created. And then we will try to rotate this best fit line by changing intercept and coefficient values.</a:t>
            </a:r>
            <a:endParaRPr lang="en-US" sz="1800" i="1" dirty="0">
              <a:solidFill>
                <a:schemeClr val="tx2">
                  <a:lumMod val="75000"/>
                </a:schemeClr>
              </a:solidFill>
            </a:endParaRPr>
          </a:p>
        </p:txBody>
      </p:sp>
    </p:spTree>
    <p:extLst>
      <p:ext uri="{BB962C8B-B14F-4D97-AF65-F5344CB8AC3E}">
        <p14:creationId xmlns:p14="http://schemas.microsoft.com/office/powerpoint/2010/main" val="27320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67922" y="194391"/>
            <a:ext cx="9814199"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		Multiple Linear Regression</a:t>
            </a:r>
            <a:endParaRPr lang="en-US" sz="4450" dirty="0"/>
          </a:p>
        </p:txBody>
      </p:sp>
      <p:sp>
        <p:nvSpPr>
          <p:cNvPr id="4" name="Text 2"/>
          <p:cNvSpPr/>
          <p:nvPr/>
        </p:nvSpPr>
        <p:spPr>
          <a:xfrm>
            <a:off x="3886947" y="1455616"/>
            <a:ext cx="10322198"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F528B053-E333-F79B-BE12-93AB392453A2}"/>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735DB5B-BDD5-7B4A-2829-F2B509D273CA}"/>
              </a:ext>
            </a:extLst>
          </p:cNvPr>
          <p:cNvSpPr txBox="1"/>
          <p:nvPr/>
        </p:nvSpPr>
        <p:spPr>
          <a:xfrm>
            <a:off x="412379" y="3609145"/>
            <a:ext cx="13796765" cy="646331"/>
          </a:xfrm>
          <a:prstGeom prst="rect">
            <a:avLst/>
          </a:prstGeom>
          <a:noFill/>
        </p:spPr>
        <p:txBody>
          <a:bodyPr wrap="square" rtlCol="0">
            <a:spAutoFit/>
          </a:bodyPr>
          <a:lstStyle/>
          <a:p>
            <a:r>
              <a:rPr lang="en-US" i="1">
                <a:solidFill>
                  <a:schemeClr val="tx2">
                    <a:lumMod val="75000"/>
                  </a:schemeClr>
                </a:solidFill>
              </a:rPr>
              <a:t>The cost function for multiple linear regression is the same concept as for simple linear regression, but extended for multiple features. It is given by:</a:t>
            </a:r>
            <a:br>
              <a:rPr lang="en-US" i="1">
                <a:solidFill>
                  <a:schemeClr val="tx2">
                    <a:lumMod val="75000"/>
                  </a:schemeClr>
                </a:solidFill>
              </a:rPr>
            </a:br>
            <a:endParaRPr lang="en-US" sz="1800" i="1" dirty="0">
              <a:solidFill>
                <a:schemeClr val="tx2">
                  <a:lumMod val="75000"/>
                </a:schemeClr>
              </a:solidFill>
            </a:endParaRPr>
          </a:p>
        </p:txBody>
      </p:sp>
      <p:sp>
        <p:nvSpPr>
          <p:cNvPr id="3" name="TextBox 2">
            <a:extLst>
              <a:ext uri="{FF2B5EF4-FFF2-40B4-BE49-F238E27FC236}">
                <a16:creationId xmlns:a16="http://schemas.microsoft.com/office/drawing/2014/main" id="{D2B282DA-1684-F539-63D8-1E3D1F5A091E}"/>
              </a:ext>
            </a:extLst>
          </p:cNvPr>
          <p:cNvSpPr txBox="1"/>
          <p:nvPr/>
        </p:nvSpPr>
        <p:spPr>
          <a:xfrm>
            <a:off x="653884" y="1146880"/>
            <a:ext cx="13796765" cy="646331"/>
          </a:xfrm>
          <a:prstGeom prst="rect">
            <a:avLst/>
          </a:prstGeom>
          <a:noFill/>
        </p:spPr>
        <p:txBody>
          <a:bodyPr wrap="square" rtlCol="0">
            <a:spAutoFit/>
          </a:bodyPr>
          <a:lstStyle/>
          <a:p>
            <a:r>
              <a:rPr lang="en-US" b="1" i="1" dirty="0">
                <a:solidFill>
                  <a:schemeClr val="tx2">
                    <a:lumMod val="75000"/>
                  </a:schemeClr>
                </a:solidFill>
              </a:rPr>
              <a:t>Cost Function :  It is a mathematical function used to measure the error or difference between the predicted value by a model and the actual values. It quantifies how well or poorly a model fits the data, guiding the optimization process to find the best model parameters.</a:t>
            </a:r>
          </a:p>
        </p:txBody>
      </p:sp>
      <p:pic>
        <p:nvPicPr>
          <p:cNvPr id="6" name="Picture 5">
            <a:extLst>
              <a:ext uri="{FF2B5EF4-FFF2-40B4-BE49-F238E27FC236}">
                <a16:creationId xmlns:a16="http://schemas.microsoft.com/office/drawing/2014/main" id="{21877CF0-07EA-A609-3627-2748D2633C5E}"/>
              </a:ext>
            </a:extLst>
          </p:cNvPr>
          <p:cNvPicPr>
            <a:picLocks noChangeAspect="1"/>
          </p:cNvPicPr>
          <p:nvPr/>
        </p:nvPicPr>
        <p:blipFill>
          <a:blip r:embed="rId3"/>
          <a:stretch>
            <a:fillRect/>
          </a:stretch>
        </p:blipFill>
        <p:spPr>
          <a:xfrm>
            <a:off x="4975867" y="1856135"/>
            <a:ext cx="2645759" cy="810458"/>
          </a:xfrm>
          <a:prstGeom prst="rect">
            <a:avLst/>
          </a:prstGeom>
        </p:spPr>
      </p:pic>
      <p:pic>
        <p:nvPicPr>
          <p:cNvPr id="10" name="Picture 9">
            <a:extLst>
              <a:ext uri="{FF2B5EF4-FFF2-40B4-BE49-F238E27FC236}">
                <a16:creationId xmlns:a16="http://schemas.microsoft.com/office/drawing/2014/main" id="{50FD0221-00BD-0FAB-7FFB-4FF89801BD77}"/>
              </a:ext>
            </a:extLst>
          </p:cNvPr>
          <p:cNvPicPr>
            <a:picLocks noChangeAspect="1"/>
          </p:cNvPicPr>
          <p:nvPr/>
        </p:nvPicPr>
        <p:blipFill>
          <a:blip r:embed="rId4"/>
          <a:stretch>
            <a:fillRect/>
          </a:stretch>
        </p:blipFill>
        <p:spPr>
          <a:xfrm>
            <a:off x="748584" y="5237422"/>
            <a:ext cx="4752690" cy="588157"/>
          </a:xfrm>
          <a:prstGeom prst="rect">
            <a:avLst/>
          </a:prstGeom>
        </p:spPr>
      </p:pic>
      <p:pic>
        <p:nvPicPr>
          <p:cNvPr id="13" name="Picture 12">
            <a:extLst>
              <a:ext uri="{FF2B5EF4-FFF2-40B4-BE49-F238E27FC236}">
                <a16:creationId xmlns:a16="http://schemas.microsoft.com/office/drawing/2014/main" id="{FD94F293-04BB-A90D-D3F0-3FC422393001}"/>
              </a:ext>
            </a:extLst>
          </p:cNvPr>
          <p:cNvPicPr>
            <a:picLocks noChangeAspect="1"/>
          </p:cNvPicPr>
          <p:nvPr/>
        </p:nvPicPr>
        <p:blipFill>
          <a:blip r:embed="rId5"/>
          <a:stretch>
            <a:fillRect/>
          </a:stretch>
        </p:blipFill>
        <p:spPr>
          <a:xfrm>
            <a:off x="835095" y="4138472"/>
            <a:ext cx="4364516" cy="881503"/>
          </a:xfrm>
          <a:prstGeom prst="rect">
            <a:avLst/>
          </a:prstGeom>
        </p:spPr>
      </p:pic>
      <p:sp>
        <p:nvSpPr>
          <p:cNvPr id="14" name="TextBox 13">
            <a:extLst>
              <a:ext uri="{FF2B5EF4-FFF2-40B4-BE49-F238E27FC236}">
                <a16:creationId xmlns:a16="http://schemas.microsoft.com/office/drawing/2014/main" id="{3A14C10F-98F3-0C1A-4BB4-4DFEBCF57FD5}"/>
              </a:ext>
            </a:extLst>
          </p:cNvPr>
          <p:cNvSpPr txBox="1"/>
          <p:nvPr/>
        </p:nvSpPr>
        <p:spPr>
          <a:xfrm>
            <a:off x="412380" y="2752478"/>
            <a:ext cx="13796765" cy="646331"/>
          </a:xfrm>
          <a:prstGeom prst="rect">
            <a:avLst/>
          </a:prstGeom>
          <a:noFill/>
        </p:spPr>
        <p:txBody>
          <a:bodyPr wrap="square" rtlCol="0">
            <a:spAutoFit/>
          </a:bodyPr>
          <a:lstStyle/>
          <a:p>
            <a:r>
              <a:rPr lang="en-US" i="1" dirty="0">
                <a:solidFill>
                  <a:schemeClr val="tx2">
                    <a:lumMod val="75000"/>
                  </a:schemeClr>
                </a:solidFill>
              </a:rPr>
              <a:t>The Mean Squared Error (MSE) measures the average of the squares of the errors – that is, the average squared difference between the predicted values and actual values. This is what </a:t>
            </a:r>
            <a:r>
              <a:rPr lang="en-US" b="1" i="1" dirty="0">
                <a:solidFill>
                  <a:schemeClr val="tx2">
                    <a:lumMod val="75000"/>
                  </a:schemeClr>
                </a:solidFill>
              </a:rPr>
              <a:t>Cost Function</a:t>
            </a:r>
            <a:r>
              <a:rPr lang="en-US" i="1" dirty="0">
                <a:solidFill>
                  <a:schemeClr val="tx2">
                    <a:lumMod val="75000"/>
                  </a:schemeClr>
                </a:solidFill>
              </a:rPr>
              <a:t> is.</a:t>
            </a:r>
            <a:endParaRPr lang="en-US" sz="1800" i="1" dirty="0">
              <a:solidFill>
                <a:schemeClr val="tx2">
                  <a:lumMod val="75000"/>
                </a:schemeClr>
              </a:solidFill>
            </a:endParaRPr>
          </a:p>
        </p:txBody>
      </p:sp>
      <p:sp>
        <p:nvSpPr>
          <p:cNvPr id="21" name="TextBox 20">
            <a:extLst>
              <a:ext uri="{FF2B5EF4-FFF2-40B4-BE49-F238E27FC236}">
                <a16:creationId xmlns:a16="http://schemas.microsoft.com/office/drawing/2014/main" id="{A2F4FA9E-3D91-D227-589E-B7530642D077}"/>
              </a:ext>
            </a:extLst>
          </p:cNvPr>
          <p:cNvSpPr txBox="1"/>
          <p:nvPr/>
        </p:nvSpPr>
        <p:spPr>
          <a:xfrm>
            <a:off x="146545" y="6094089"/>
            <a:ext cx="13796765" cy="1754326"/>
          </a:xfrm>
          <a:prstGeom prst="rect">
            <a:avLst/>
          </a:prstGeom>
          <a:noFill/>
        </p:spPr>
        <p:txBody>
          <a:bodyPr wrap="square" rtlCol="0">
            <a:spAutoFit/>
          </a:bodyPr>
          <a:lstStyle/>
          <a:p>
            <a:r>
              <a:rPr lang="en-US" i="1" dirty="0">
                <a:solidFill>
                  <a:schemeClr val="tx2">
                    <a:lumMod val="75000"/>
                  </a:schemeClr>
                </a:solidFill>
              </a:rPr>
              <a:t>The model parameters </a:t>
            </a:r>
            <a:r>
              <a:rPr lang="en-US" dirty="0"/>
              <a:t>θ</a:t>
            </a:r>
            <a:r>
              <a:rPr lang="en-US" i="1" dirty="0">
                <a:solidFill>
                  <a:schemeClr val="tx2">
                    <a:lumMod val="75000"/>
                  </a:schemeClr>
                </a:solidFill>
              </a:rPr>
              <a:t> are adjusted to minimize this cost function, making the predicted values as close as possible to the actual values. Since our final aim is to get </a:t>
            </a:r>
            <a:r>
              <a:rPr lang="en-US" b="1" i="1" dirty="0">
                <a:solidFill>
                  <a:schemeClr val="tx2">
                    <a:lumMod val="75000"/>
                  </a:schemeClr>
                </a:solidFill>
              </a:rPr>
              <a:t>minimum of Cost Function, </a:t>
            </a:r>
            <a:r>
              <a:rPr lang="en-US" i="1" dirty="0">
                <a:solidFill>
                  <a:schemeClr val="tx2">
                    <a:lumMod val="75000"/>
                  </a:schemeClr>
                </a:solidFill>
              </a:rPr>
              <a:t>so that we can get the best fit line by continuously changing values for all the </a:t>
            </a:r>
            <a:r>
              <a:rPr lang="en-US" dirty="0"/>
              <a:t>θ </a:t>
            </a:r>
            <a:r>
              <a:rPr lang="en-US" i="1" dirty="0">
                <a:solidFill>
                  <a:schemeClr val="tx2">
                    <a:lumMod val="75000"/>
                  </a:schemeClr>
                </a:solidFill>
              </a:rPr>
              <a:t>coefficients.</a:t>
            </a:r>
          </a:p>
          <a:p>
            <a:endParaRPr lang="en-US" i="1" dirty="0">
              <a:solidFill>
                <a:schemeClr val="tx2">
                  <a:lumMod val="75000"/>
                </a:schemeClr>
              </a:solidFill>
            </a:endParaRPr>
          </a:p>
          <a:p>
            <a:r>
              <a:rPr lang="en-US" i="1" dirty="0">
                <a:solidFill>
                  <a:schemeClr val="tx2">
                    <a:lumMod val="75000"/>
                  </a:schemeClr>
                </a:solidFill>
              </a:rPr>
              <a:t>Note : Quadratic equation of MSE is very useful for us in such terms, that it’s slope provides a </a:t>
            </a:r>
            <a:r>
              <a:rPr lang="en-US" b="1" i="1" dirty="0">
                <a:solidFill>
                  <a:schemeClr val="tx2">
                    <a:lumMod val="75000"/>
                  </a:schemeClr>
                </a:solidFill>
              </a:rPr>
              <a:t>Gradient Descent, </a:t>
            </a:r>
            <a:r>
              <a:rPr lang="en-US" i="1" dirty="0">
                <a:solidFill>
                  <a:schemeClr val="tx2">
                    <a:lumMod val="75000"/>
                  </a:schemeClr>
                </a:solidFill>
              </a:rPr>
              <a:t>which provides a global minima, including few local minima, as we need minimum values of the errors. And </a:t>
            </a:r>
            <a:r>
              <a:rPr lang="en-US" b="1" i="1" dirty="0">
                <a:solidFill>
                  <a:schemeClr val="tx2">
                    <a:lumMod val="75000"/>
                  </a:schemeClr>
                </a:solidFill>
              </a:rPr>
              <a:t>Outliers</a:t>
            </a:r>
            <a:r>
              <a:rPr lang="en-US" i="1" dirty="0">
                <a:solidFill>
                  <a:schemeClr val="tx2">
                    <a:lumMod val="75000"/>
                  </a:schemeClr>
                </a:solidFill>
              </a:rPr>
              <a:t> also play a significant role here.</a:t>
            </a:r>
            <a:br>
              <a:rPr lang="en-US" i="1" dirty="0">
                <a:solidFill>
                  <a:schemeClr val="tx2">
                    <a:lumMod val="75000"/>
                  </a:schemeClr>
                </a:solidFill>
              </a:rPr>
            </a:br>
            <a:endParaRPr lang="en-US" sz="1800" i="1" dirty="0">
              <a:solidFill>
                <a:schemeClr val="tx2">
                  <a:lumMod val="75000"/>
                </a:schemeClr>
              </a:solidFill>
            </a:endParaRPr>
          </a:p>
        </p:txBody>
      </p:sp>
      <p:pic>
        <p:nvPicPr>
          <p:cNvPr id="26" name="Picture 25">
            <a:extLst>
              <a:ext uri="{FF2B5EF4-FFF2-40B4-BE49-F238E27FC236}">
                <a16:creationId xmlns:a16="http://schemas.microsoft.com/office/drawing/2014/main" id="{20457E58-D3C7-4D3E-0738-7029D0BD71BB}"/>
              </a:ext>
            </a:extLst>
          </p:cNvPr>
          <p:cNvPicPr>
            <a:picLocks noChangeAspect="1"/>
          </p:cNvPicPr>
          <p:nvPr/>
        </p:nvPicPr>
        <p:blipFill>
          <a:blip r:embed="rId6"/>
          <a:stretch>
            <a:fillRect/>
          </a:stretch>
        </p:blipFill>
        <p:spPr>
          <a:xfrm>
            <a:off x="7552266" y="3955448"/>
            <a:ext cx="5141783" cy="2152834"/>
          </a:xfrm>
          <a:prstGeom prst="rect">
            <a:avLst/>
          </a:prstGeom>
        </p:spPr>
      </p:pic>
    </p:spTree>
    <p:extLst>
      <p:ext uri="{BB962C8B-B14F-4D97-AF65-F5344CB8AC3E}">
        <p14:creationId xmlns:p14="http://schemas.microsoft.com/office/powerpoint/2010/main" val="216662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2483555" y="0"/>
            <a:ext cx="9663289" cy="1199762"/>
          </a:xfrm>
          <a:prstGeom prst="rect">
            <a:avLst/>
          </a:prstGeom>
          <a:noFill/>
          <a:ln/>
        </p:spPr>
        <p:txBody>
          <a:bodyPr wrap="square" lIns="0" tIns="0" rIns="0" bIns="0" rtlCol="0" anchor="t"/>
          <a:lstStyle/>
          <a:p>
            <a:pPr marL="0" indent="0">
              <a:lnSpc>
                <a:spcPts val="7650"/>
              </a:lnSpc>
              <a:buNone/>
            </a:pPr>
            <a:r>
              <a:rPr lang="en-US" sz="3600" i="1" dirty="0">
                <a:solidFill>
                  <a:schemeClr val="tx2">
                    <a:lumMod val="75000"/>
                  </a:schemeClr>
                </a:solidFill>
              </a:rPr>
              <a:t>		Multiple Linear Regression</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0">
            <a:extLst>
              <a:ext uri="{FF2B5EF4-FFF2-40B4-BE49-F238E27FC236}">
                <a16:creationId xmlns:a16="http://schemas.microsoft.com/office/drawing/2014/main" id="{82422760-DF9E-1F04-7C28-A700B079E67B}"/>
              </a:ext>
            </a:extLst>
          </p:cNvPr>
          <p:cNvSpPr/>
          <p:nvPr/>
        </p:nvSpPr>
        <p:spPr>
          <a:xfrm>
            <a:off x="695162" y="980340"/>
            <a:ext cx="3576786" cy="923764"/>
          </a:xfrm>
          <a:prstGeom prst="rect">
            <a:avLst/>
          </a:prstGeom>
          <a:noFill/>
          <a:ln/>
        </p:spPr>
        <p:txBody>
          <a:bodyPr wrap="square" lIns="0" tIns="0" rIns="0" bIns="0" rtlCol="0" anchor="t"/>
          <a:lstStyle/>
          <a:p>
            <a:pPr marL="0" indent="0">
              <a:lnSpc>
                <a:spcPts val="7650"/>
              </a:lnSpc>
              <a:buNone/>
            </a:pPr>
            <a:r>
              <a:rPr lang="en-US" sz="3600" i="1" dirty="0">
                <a:solidFill>
                  <a:schemeClr val="tx2">
                    <a:lumMod val="75000"/>
                  </a:schemeClr>
                </a:solidFill>
              </a:rPr>
              <a:t>Gradient Descent : </a:t>
            </a:r>
          </a:p>
        </p:txBody>
      </p:sp>
      <p:sp>
        <p:nvSpPr>
          <p:cNvPr id="10" name="TextBox 9">
            <a:extLst>
              <a:ext uri="{FF2B5EF4-FFF2-40B4-BE49-F238E27FC236}">
                <a16:creationId xmlns:a16="http://schemas.microsoft.com/office/drawing/2014/main" id="{37F5D3CC-95AA-62A0-D051-1E4478A82E5D}"/>
              </a:ext>
            </a:extLst>
          </p:cNvPr>
          <p:cNvSpPr txBox="1"/>
          <p:nvPr/>
        </p:nvSpPr>
        <p:spPr>
          <a:xfrm>
            <a:off x="416816" y="1821296"/>
            <a:ext cx="13796765" cy="646331"/>
          </a:xfrm>
          <a:prstGeom prst="rect">
            <a:avLst/>
          </a:prstGeom>
          <a:noFill/>
        </p:spPr>
        <p:txBody>
          <a:bodyPr wrap="square" rtlCol="0">
            <a:spAutoFit/>
          </a:bodyPr>
          <a:lstStyle/>
          <a:p>
            <a:r>
              <a:rPr lang="en-US" b="1" i="1" dirty="0">
                <a:solidFill>
                  <a:schemeClr val="tx2">
                    <a:lumMod val="75000"/>
                  </a:schemeClr>
                </a:solidFill>
              </a:rPr>
              <a:t>The goal in multiple linear regression is to minimize the cost function J(w,b).</a:t>
            </a:r>
          </a:p>
          <a:p>
            <a:endParaRPr lang="en-US" b="1" i="1" dirty="0">
              <a:solidFill>
                <a:schemeClr val="tx2">
                  <a:lumMod val="75000"/>
                </a:schemeClr>
              </a:solidFill>
            </a:endParaRPr>
          </a:p>
        </p:txBody>
      </p:sp>
      <p:pic>
        <p:nvPicPr>
          <p:cNvPr id="12" name="Picture 11">
            <a:extLst>
              <a:ext uri="{FF2B5EF4-FFF2-40B4-BE49-F238E27FC236}">
                <a16:creationId xmlns:a16="http://schemas.microsoft.com/office/drawing/2014/main" id="{D2436E98-86A4-18C5-3448-316E9B1DEB68}"/>
              </a:ext>
            </a:extLst>
          </p:cNvPr>
          <p:cNvPicPr>
            <a:picLocks noChangeAspect="1"/>
          </p:cNvPicPr>
          <p:nvPr/>
        </p:nvPicPr>
        <p:blipFill>
          <a:blip r:embed="rId3"/>
          <a:stretch>
            <a:fillRect/>
          </a:stretch>
        </p:blipFill>
        <p:spPr>
          <a:xfrm>
            <a:off x="3120778" y="2202674"/>
            <a:ext cx="7131260" cy="1313215"/>
          </a:xfrm>
          <a:prstGeom prst="rect">
            <a:avLst/>
          </a:prstGeom>
        </p:spPr>
      </p:pic>
      <p:pic>
        <p:nvPicPr>
          <p:cNvPr id="15" name="Picture 14">
            <a:extLst>
              <a:ext uri="{FF2B5EF4-FFF2-40B4-BE49-F238E27FC236}">
                <a16:creationId xmlns:a16="http://schemas.microsoft.com/office/drawing/2014/main" id="{C792709B-9315-972A-025F-739D2AEF0300}"/>
              </a:ext>
            </a:extLst>
          </p:cNvPr>
          <p:cNvPicPr>
            <a:picLocks noChangeAspect="1"/>
          </p:cNvPicPr>
          <p:nvPr/>
        </p:nvPicPr>
        <p:blipFill>
          <a:blip r:embed="rId4"/>
          <a:stretch>
            <a:fillRect/>
          </a:stretch>
        </p:blipFill>
        <p:spPr>
          <a:xfrm>
            <a:off x="944874" y="3683684"/>
            <a:ext cx="5296359" cy="1813717"/>
          </a:xfrm>
          <a:prstGeom prst="rect">
            <a:avLst/>
          </a:prstGeom>
        </p:spPr>
      </p:pic>
      <p:pic>
        <p:nvPicPr>
          <p:cNvPr id="17" name="Picture 16">
            <a:extLst>
              <a:ext uri="{FF2B5EF4-FFF2-40B4-BE49-F238E27FC236}">
                <a16:creationId xmlns:a16="http://schemas.microsoft.com/office/drawing/2014/main" id="{0C6ADD87-98C6-06A4-6FA3-25F4070E2B34}"/>
              </a:ext>
            </a:extLst>
          </p:cNvPr>
          <p:cNvPicPr>
            <a:picLocks noChangeAspect="1"/>
          </p:cNvPicPr>
          <p:nvPr/>
        </p:nvPicPr>
        <p:blipFill>
          <a:blip r:embed="rId5"/>
          <a:stretch>
            <a:fillRect/>
          </a:stretch>
        </p:blipFill>
        <p:spPr>
          <a:xfrm>
            <a:off x="6797140" y="3631406"/>
            <a:ext cx="5349704" cy="2819644"/>
          </a:xfrm>
          <a:prstGeom prst="rect">
            <a:avLst/>
          </a:prstGeom>
        </p:spPr>
      </p:pic>
      <p:sp>
        <p:nvSpPr>
          <p:cNvPr id="18" name="TextBox 17">
            <a:extLst>
              <a:ext uri="{FF2B5EF4-FFF2-40B4-BE49-F238E27FC236}">
                <a16:creationId xmlns:a16="http://schemas.microsoft.com/office/drawing/2014/main" id="{C7FF7837-AD6D-1EDA-63CB-CC175BE0FB4E}"/>
              </a:ext>
            </a:extLst>
          </p:cNvPr>
          <p:cNvSpPr txBox="1"/>
          <p:nvPr/>
        </p:nvSpPr>
        <p:spPr>
          <a:xfrm>
            <a:off x="416816" y="6575982"/>
            <a:ext cx="13941911" cy="923330"/>
          </a:xfrm>
          <a:prstGeom prst="rect">
            <a:avLst/>
          </a:prstGeom>
          <a:noFill/>
        </p:spPr>
        <p:txBody>
          <a:bodyPr wrap="square" rtlCol="0">
            <a:spAutoFit/>
          </a:bodyPr>
          <a:lstStyle/>
          <a:p>
            <a:r>
              <a:rPr lang="en-US" i="1" dirty="0">
                <a:solidFill>
                  <a:schemeClr val="tx2">
                    <a:lumMod val="75000"/>
                  </a:schemeClr>
                </a:solidFill>
              </a:rPr>
              <a:t>Partial Derivatives provides with the direction of taking steps, also known as derivative rate.</a:t>
            </a:r>
            <a:r>
              <a:rPr lang="en-US" b="1" i="1" dirty="0">
                <a:solidFill>
                  <a:schemeClr val="tx2">
                    <a:lumMod val="75000"/>
                  </a:schemeClr>
                </a:solidFill>
              </a:rPr>
              <a:t> </a:t>
            </a:r>
          </a:p>
          <a:p>
            <a:r>
              <a:rPr lang="en-US" b="1" i="1" dirty="0">
                <a:solidFill>
                  <a:schemeClr val="tx2">
                    <a:lumMod val="75000"/>
                  </a:schemeClr>
                </a:solidFill>
              </a:rPr>
              <a:t>If alpha (less/decreases)  -&gt; baby size steps      [learning factor]</a:t>
            </a:r>
            <a:br>
              <a:rPr lang="en-US" b="1" i="1" dirty="0">
                <a:solidFill>
                  <a:schemeClr val="tx2">
                    <a:lumMod val="75000"/>
                  </a:schemeClr>
                </a:solidFill>
              </a:rPr>
            </a:br>
            <a:r>
              <a:rPr lang="en-US" b="1" i="1" dirty="0">
                <a:solidFill>
                  <a:schemeClr val="tx2">
                    <a:lumMod val="75000"/>
                  </a:schemeClr>
                </a:solidFill>
              </a:rPr>
              <a:t>if alpha (more/increases) -&gt; big size steps</a:t>
            </a:r>
            <a:endParaRPr lang="en-US" i="1" dirty="0">
              <a:solidFill>
                <a:schemeClr val="tx2">
                  <a:lumMod val="75000"/>
                </a:schemeClr>
              </a:solidFill>
            </a:endParaRPr>
          </a:p>
        </p:txBody>
      </p:sp>
    </p:spTree>
    <p:extLst>
      <p:ext uri="{BB962C8B-B14F-4D97-AF65-F5344CB8AC3E}">
        <p14:creationId xmlns:p14="http://schemas.microsoft.com/office/powerpoint/2010/main" val="1545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3646026" y="-127318"/>
            <a:ext cx="6458674" cy="1049757"/>
          </a:xfrm>
          <a:prstGeom prst="rect">
            <a:avLst/>
          </a:prstGeom>
          <a:noFill/>
          <a:ln/>
        </p:spPr>
        <p:txBody>
          <a:bodyPr wrap="square" lIns="0" tIns="0" rIns="0" bIns="0" rtlCol="0" anchor="t"/>
          <a:lstStyle/>
          <a:p>
            <a:pPr marL="0" indent="0">
              <a:lnSpc>
                <a:spcPts val="7650"/>
              </a:lnSpc>
              <a:buNone/>
            </a:pPr>
            <a:endParaRPr lang="en-US" sz="3600" i="1" dirty="0">
              <a:solidFill>
                <a:schemeClr val="tx2">
                  <a:lumMod val="75000"/>
                </a:schemeClr>
              </a:solidFill>
            </a:endParaRP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B13A1CC-B531-5AD5-4A25-CE9BB5A8D116}"/>
              </a:ext>
            </a:extLst>
          </p:cNvPr>
          <p:cNvPicPr>
            <a:picLocks noChangeAspect="1"/>
          </p:cNvPicPr>
          <p:nvPr/>
        </p:nvPicPr>
        <p:blipFill>
          <a:blip r:embed="rId3"/>
          <a:stretch>
            <a:fillRect/>
          </a:stretch>
        </p:blipFill>
        <p:spPr>
          <a:xfrm>
            <a:off x="188451" y="839165"/>
            <a:ext cx="6915150" cy="6858000"/>
          </a:xfrm>
          <a:prstGeom prst="rect">
            <a:avLst/>
          </a:prstGeom>
        </p:spPr>
      </p:pic>
      <p:pic>
        <p:nvPicPr>
          <p:cNvPr id="9" name="Picture 8">
            <a:extLst>
              <a:ext uri="{FF2B5EF4-FFF2-40B4-BE49-F238E27FC236}">
                <a16:creationId xmlns:a16="http://schemas.microsoft.com/office/drawing/2014/main" id="{70B2037D-E5DA-94BF-044B-5039BE62DD7C}"/>
              </a:ext>
            </a:extLst>
          </p:cNvPr>
          <p:cNvPicPr>
            <a:picLocks noChangeAspect="1"/>
          </p:cNvPicPr>
          <p:nvPr/>
        </p:nvPicPr>
        <p:blipFill>
          <a:blip r:embed="rId4"/>
          <a:stretch>
            <a:fillRect/>
          </a:stretch>
        </p:blipFill>
        <p:spPr>
          <a:xfrm>
            <a:off x="7548317" y="849923"/>
            <a:ext cx="6381750" cy="6858000"/>
          </a:xfrm>
          <a:prstGeom prst="rect">
            <a:avLst/>
          </a:prstGeom>
        </p:spPr>
      </p:pic>
      <p:sp>
        <p:nvSpPr>
          <p:cNvPr id="11" name="Text 0">
            <a:extLst>
              <a:ext uri="{FF2B5EF4-FFF2-40B4-BE49-F238E27FC236}">
                <a16:creationId xmlns:a16="http://schemas.microsoft.com/office/drawing/2014/main" id="{E766AB22-2F59-948D-9968-CD3C3E635163}"/>
              </a:ext>
            </a:extLst>
          </p:cNvPr>
          <p:cNvSpPr/>
          <p:nvPr/>
        </p:nvSpPr>
        <p:spPr>
          <a:xfrm>
            <a:off x="2950524" y="-127319"/>
            <a:ext cx="8683055" cy="1049757"/>
          </a:xfrm>
          <a:prstGeom prst="rect">
            <a:avLst/>
          </a:prstGeom>
          <a:noFill/>
          <a:ln/>
        </p:spPr>
        <p:txBody>
          <a:bodyPr wrap="square" lIns="0" tIns="0" rIns="0" bIns="0" rtlCol="0" anchor="t"/>
          <a:lstStyle/>
          <a:p>
            <a:pPr marL="0" indent="0">
              <a:lnSpc>
                <a:spcPts val="7650"/>
              </a:lnSpc>
              <a:buNone/>
            </a:pPr>
            <a:r>
              <a:rPr lang="en-US" sz="4000" b="1" i="1" dirty="0">
                <a:solidFill>
                  <a:schemeClr val="accent1">
                    <a:lumMod val="75000"/>
                  </a:schemeClr>
                </a:solidFill>
              </a:rPr>
              <a:t>Data Visualizations</a:t>
            </a:r>
            <a:r>
              <a:rPr lang="en-US" sz="4000" i="1" dirty="0">
                <a:solidFill>
                  <a:schemeClr val="accent1">
                    <a:lumMod val="75000"/>
                  </a:schemeClr>
                </a:solidFill>
              </a:rPr>
              <a:t>: Plotting Histograms</a:t>
            </a:r>
          </a:p>
        </p:txBody>
      </p:sp>
    </p:spTree>
    <p:extLst>
      <p:ext uri="{BB962C8B-B14F-4D97-AF65-F5344CB8AC3E}">
        <p14:creationId xmlns:p14="http://schemas.microsoft.com/office/powerpoint/2010/main" val="375691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1331089" y="-127318"/>
            <a:ext cx="12303888" cy="1049757"/>
          </a:xfrm>
          <a:prstGeom prst="rect">
            <a:avLst/>
          </a:prstGeom>
          <a:noFill/>
          <a:ln/>
        </p:spPr>
        <p:txBody>
          <a:bodyPr wrap="square" lIns="0" tIns="0" rIns="0" bIns="0" rtlCol="0" anchor="t"/>
          <a:lstStyle/>
          <a:p>
            <a:pPr marL="0" indent="0">
              <a:lnSpc>
                <a:spcPts val="7650"/>
              </a:lnSpc>
              <a:buNone/>
            </a:pPr>
            <a:r>
              <a:rPr lang="en-US" sz="3600" i="1" dirty="0">
                <a:solidFill>
                  <a:schemeClr val="tx2">
                    <a:lumMod val="75000"/>
                  </a:schemeClr>
                </a:solidFill>
              </a:rPr>
              <a:t>                   Codes For Plotting Pie Charts / heatmaps</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6DA193B-DFB2-8459-84EF-30D436B3959D}"/>
              </a:ext>
            </a:extLst>
          </p:cNvPr>
          <p:cNvPicPr>
            <a:picLocks noChangeAspect="1"/>
          </p:cNvPicPr>
          <p:nvPr/>
        </p:nvPicPr>
        <p:blipFill>
          <a:blip r:embed="rId3"/>
          <a:stretch>
            <a:fillRect/>
          </a:stretch>
        </p:blipFill>
        <p:spPr>
          <a:xfrm>
            <a:off x="0" y="953465"/>
            <a:ext cx="6086475" cy="6743700"/>
          </a:xfrm>
          <a:prstGeom prst="rect">
            <a:avLst/>
          </a:prstGeom>
        </p:spPr>
      </p:pic>
      <p:pic>
        <p:nvPicPr>
          <p:cNvPr id="9" name="Picture 8">
            <a:extLst>
              <a:ext uri="{FF2B5EF4-FFF2-40B4-BE49-F238E27FC236}">
                <a16:creationId xmlns:a16="http://schemas.microsoft.com/office/drawing/2014/main" id="{72A7320B-7792-A714-E7D7-A38D32CD0FE0}"/>
              </a:ext>
            </a:extLst>
          </p:cNvPr>
          <p:cNvPicPr>
            <a:picLocks noChangeAspect="1"/>
          </p:cNvPicPr>
          <p:nvPr/>
        </p:nvPicPr>
        <p:blipFill>
          <a:blip r:embed="rId4"/>
          <a:stretch>
            <a:fillRect/>
          </a:stretch>
        </p:blipFill>
        <p:spPr>
          <a:xfrm>
            <a:off x="6086475" y="1052252"/>
            <a:ext cx="8391525" cy="3257550"/>
          </a:xfrm>
          <a:prstGeom prst="rect">
            <a:avLst/>
          </a:prstGeom>
        </p:spPr>
      </p:pic>
      <p:pic>
        <p:nvPicPr>
          <p:cNvPr id="11" name="Picture 10">
            <a:extLst>
              <a:ext uri="{FF2B5EF4-FFF2-40B4-BE49-F238E27FC236}">
                <a16:creationId xmlns:a16="http://schemas.microsoft.com/office/drawing/2014/main" id="{AF744FA0-482E-41D6-C98D-813790B6E70E}"/>
              </a:ext>
            </a:extLst>
          </p:cNvPr>
          <p:cNvPicPr>
            <a:picLocks noChangeAspect="1"/>
          </p:cNvPicPr>
          <p:nvPr/>
        </p:nvPicPr>
        <p:blipFill>
          <a:blip r:embed="rId5"/>
          <a:stretch>
            <a:fillRect/>
          </a:stretch>
        </p:blipFill>
        <p:spPr>
          <a:xfrm>
            <a:off x="8896011" y="4212501"/>
            <a:ext cx="4952322" cy="3484664"/>
          </a:xfrm>
          <a:prstGeom prst="rect">
            <a:avLst/>
          </a:prstGeom>
        </p:spPr>
      </p:pic>
    </p:spTree>
    <p:extLst>
      <p:ext uri="{BB962C8B-B14F-4D97-AF65-F5344CB8AC3E}">
        <p14:creationId xmlns:p14="http://schemas.microsoft.com/office/powerpoint/2010/main" val="82787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5356812" y="-128016"/>
            <a:ext cx="2160078" cy="881051"/>
          </a:xfrm>
          <a:prstGeom prst="rect">
            <a:avLst/>
          </a:prstGeom>
          <a:noFill/>
          <a:ln/>
        </p:spPr>
        <p:txBody>
          <a:bodyPr wrap="square" lIns="0" tIns="0" rIns="0" bIns="0" rtlCol="0" anchor="t"/>
          <a:lstStyle/>
          <a:p>
            <a:pPr marL="0" indent="0">
              <a:lnSpc>
                <a:spcPts val="7650"/>
              </a:lnSpc>
              <a:buNone/>
            </a:pPr>
            <a:r>
              <a:rPr lang="en-US" sz="3600" b="1" i="1" dirty="0">
                <a:solidFill>
                  <a:schemeClr val="tx2">
                    <a:lumMod val="75000"/>
                  </a:schemeClr>
                </a:solidFill>
              </a:rPr>
              <a:t>Line Plots :</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12EF6DC-05E1-33BE-BBBF-21A0D1F52DB1}"/>
              </a:ext>
            </a:extLst>
          </p:cNvPr>
          <p:cNvPicPr>
            <a:picLocks noChangeAspect="1"/>
          </p:cNvPicPr>
          <p:nvPr/>
        </p:nvPicPr>
        <p:blipFill>
          <a:blip r:embed="rId3"/>
          <a:stretch>
            <a:fillRect/>
          </a:stretch>
        </p:blipFill>
        <p:spPr>
          <a:xfrm>
            <a:off x="5003737" y="4897170"/>
            <a:ext cx="5360585" cy="2799995"/>
          </a:xfrm>
          <a:prstGeom prst="rect">
            <a:avLst/>
          </a:prstGeom>
        </p:spPr>
      </p:pic>
      <p:pic>
        <p:nvPicPr>
          <p:cNvPr id="8" name="Picture 7">
            <a:extLst>
              <a:ext uri="{FF2B5EF4-FFF2-40B4-BE49-F238E27FC236}">
                <a16:creationId xmlns:a16="http://schemas.microsoft.com/office/drawing/2014/main" id="{9BE41780-41E2-C594-6C05-00B358387FA3}"/>
              </a:ext>
            </a:extLst>
          </p:cNvPr>
          <p:cNvPicPr>
            <a:picLocks noChangeAspect="1"/>
          </p:cNvPicPr>
          <p:nvPr/>
        </p:nvPicPr>
        <p:blipFill>
          <a:blip r:embed="rId4"/>
          <a:stretch>
            <a:fillRect/>
          </a:stretch>
        </p:blipFill>
        <p:spPr>
          <a:xfrm>
            <a:off x="9445451" y="1552497"/>
            <a:ext cx="5006560" cy="3170244"/>
          </a:xfrm>
          <a:prstGeom prst="rect">
            <a:avLst/>
          </a:prstGeom>
        </p:spPr>
      </p:pic>
      <p:pic>
        <p:nvPicPr>
          <p:cNvPr id="12" name="Picture 11">
            <a:extLst>
              <a:ext uri="{FF2B5EF4-FFF2-40B4-BE49-F238E27FC236}">
                <a16:creationId xmlns:a16="http://schemas.microsoft.com/office/drawing/2014/main" id="{EF2D2208-77EA-8841-1C11-712472BDE0E0}"/>
              </a:ext>
            </a:extLst>
          </p:cNvPr>
          <p:cNvPicPr>
            <a:picLocks noChangeAspect="1"/>
          </p:cNvPicPr>
          <p:nvPr/>
        </p:nvPicPr>
        <p:blipFill>
          <a:blip r:embed="rId5"/>
          <a:stretch>
            <a:fillRect/>
          </a:stretch>
        </p:blipFill>
        <p:spPr>
          <a:xfrm>
            <a:off x="498655" y="1547164"/>
            <a:ext cx="5473140" cy="3217082"/>
          </a:xfrm>
          <a:prstGeom prst="rect">
            <a:avLst/>
          </a:prstGeom>
        </p:spPr>
      </p:pic>
    </p:spTree>
    <p:extLst>
      <p:ext uri="{BB962C8B-B14F-4D97-AF65-F5344CB8AC3E}">
        <p14:creationId xmlns:p14="http://schemas.microsoft.com/office/powerpoint/2010/main" val="214936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E01070-8F88-A821-CBF7-98F8098E4A0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D9BF07D7-EEFF-C616-A539-DD1ACF4EC814}"/>
              </a:ext>
            </a:extLst>
          </p:cNvPr>
          <p:cNvPicPr>
            <a:picLocks noChangeAspect="1"/>
          </p:cNvPicPr>
          <p:nvPr/>
        </p:nvPicPr>
        <p:blipFill>
          <a:blip r:embed="rId2"/>
          <a:stretch>
            <a:fillRect/>
          </a:stretch>
        </p:blipFill>
        <p:spPr>
          <a:xfrm>
            <a:off x="3162189" y="128923"/>
            <a:ext cx="7639050" cy="6315075"/>
          </a:xfrm>
          <a:prstGeom prst="rect">
            <a:avLst/>
          </a:prstGeom>
        </p:spPr>
      </p:pic>
      <p:pic>
        <p:nvPicPr>
          <p:cNvPr id="7" name="Picture 6">
            <a:extLst>
              <a:ext uri="{FF2B5EF4-FFF2-40B4-BE49-F238E27FC236}">
                <a16:creationId xmlns:a16="http://schemas.microsoft.com/office/drawing/2014/main" id="{EF74D32B-52B6-FE81-82CF-27C11C79C451}"/>
              </a:ext>
            </a:extLst>
          </p:cNvPr>
          <p:cNvPicPr>
            <a:picLocks noChangeAspect="1"/>
          </p:cNvPicPr>
          <p:nvPr/>
        </p:nvPicPr>
        <p:blipFill>
          <a:blip r:embed="rId3"/>
          <a:stretch>
            <a:fillRect/>
          </a:stretch>
        </p:blipFill>
        <p:spPr>
          <a:xfrm>
            <a:off x="645942" y="6819421"/>
            <a:ext cx="4366638" cy="701101"/>
          </a:xfrm>
          <a:prstGeom prst="rect">
            <a:avLst/>
          </a:prstGeom>
        </p:spPr>
      </p:pic>
    </p:spTree>
    <p:extLst>
      <p:ext uri="{BB962C8B-B14F-4D97-AF65-F5344CB8AC3E}">
        <p14:creationId xmlns:p14="http://schemas.microsoft.com/office/powerpoint/2010/main" val="79501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F5A663F6-8194-FD72-16F2-A9FCE0365DD8}"/>
              </a:ext>
            </a:extLst>
          </p:cNvPr>
          <p:cNvSpPr txBox="1">
            <a:spLocks/>
          </p:cNvSpPr>
          <p:nvPr/>
        </p:nvSpPr>
        <p:spPr>
          <a:xfrm>
            <a:off x="741705" y="2690576"/>
            <a:ext cx="13004800" cy="1986121"/>
          </a:xfrm>
          <a:prstGeom prst="rect">
            <a:avLst/>
          </a:prstGeom>
        </p:spPr>
        <p:txBody>
          <a:bodyPr vert="horz" wrap="square" lIns="0" tIns="11176"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0160">
              <a:spcBef>
                <a:spcPts val="88"/>
              </a:spcBef>
            </a:pPr>
            <a:r>
              <a:rPr lang="pt-BR" sz="8680" spc="-460" dirty="0"/>
              <a:t>Final Presentation</a:t>
            </a:r>
            <a:endParaRPr lang="pt-BR" sz="8680" dirty="0"/>
          </a:p>
          <a:p>
            <a:pPr marL="134620" marR="4064">
              <a:lnSpc>
                <a:spcPct val="117200"/>
              </a:lnSpc>
              <a:spcBef>
                <a:spcPts val="1744"/>
              </a:spcBef>
              <a:tabLst>
                <a:tab pos="2471928" algn="l"/>
                <a:tab pos="3203956" algn="l"/>
                <a:tab pos="4297172" algn="l"/>
                <a:tab pos="4552696" algn="l"/>
                <a:tab pos="6547612" algn="l"/>
                <a:tab pos="9253220" algn="l"/>
                <a:tab pos="11860784" algn="l"/>
              </a:tabLst>
            </a:pPr>
            <a:r>
              <a:rPr lang="pt-BR" sz="2560" b="1" spc="232" dirty="0">
                <a:latin typeface="Trebuchet MS"/>
                <a:cs typeface="Trebuchet MS"/>
              </a:rPr>
              <a:t>CALORIE BURN PREDICTION USING MACHINE LEARNING ALGORITHMS</a:t>
            </a:r>
            <a:endParaRPr lang="pt-BR" sz="2560" dirty="0">
              <a:latin typeface="Trebuchet MS"/>
              <a:cs typeface="Trebuchet MS"/>
            </a:endParaRPr>
          </a:p>
        </p:txBody>
      </p:sp>
      <p:sp>
        <p:nvSpPr>
          <p:cNvPr id="17" name="object 2">
            <a:extLst>
              <a:ext uri="{FF2B5EF4-FFF2-40B4-BE49-F238E27FC236}">
                <a16:creationId xmlns:a16="http://schemas.microsoft.com/office/drawing/2014/main" id="{63879608-D0B5-A670-ED91-1E3BF01D6DC2}"/>
              </a:ext>
            </a:extLst>
          </p:cNvPr>
          <p:cNvSpPr/>
          <p:nvPr/>
        </p:nvSpPr>
        <p:spPr>
          <a:xfrm>
            <a:off x="894050" y="4088441"/>
            <a:ext cx="12984480" cy="30988"/>
          </a:xfrm>
          <a:custGeom>
            <a:avLst/>
            <a:gdLst/>
            <a:ahLst/>
            <a:cxnLst/>
            <a:rect l="l" t="t" r="r" b="b"/>
            <a:pathLst>
              <a:path w="16230600" h="38735">
                <a:moveTo>
                  <a:pt x="0" y="38508"/>
                </a:moveTo>
                <a:lnTo>
                  <a:pt x="16230593" y="0"/>
                </a:lnTo>
              </a:path>
            </a:pathLst>
          </a:custGeom>
          <a:ln w="9524">
            <a:solidFill>
              <a:srgbClr val="2A2B2F"/>
            </a:solidFill>
          </a:ln>
        </p:spPr>
        <p:txBody>
          <a:bodyPr wrap="square" lIns="0" tIns="0" rIns="0" bIns="0" rtlCol="0"/>
          <a:lstStyle/>
          <a:p>
            <a:endParaRPr sz="1440"/>
          </a:p>
        </p:txBody>
      </p:sp>
      <p:sp>
        <p:nvSpPr>
          <p:cNvPr id="20" name="Rectangle 19">
            <a:extLst>
              <a:ext uri="{FF2B5EF4-FFF2-40B4-BE49-F238E27FC236}">
                <a16:creationId xmlns:a16="http://schemas.microsoft.com/office/drawing/2014/main" id="{A2671E21-09D4-0ED0-2D23-B9B30BB504FA}"/>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EC951-E539-9961-ED63-9AFD5EF4657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4D2B73E-0BFE-C024-1A69-ED92F0DF5990}"/>
              </a:ext>
            </a:extLst>
          </p:cNvPr>
          <p:cNvSpPr/>
          <p:nvPr/>
        </p:nvSpPr>
        <p:spPr>
          <a:xfrm>
            <a:off x="949227" y="481093"/>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	</a:t>
            </a:r>
            <a:r>
              <a:rPr lang="en-US" sz="4450" b="1" dirty="0">
                <a:solidFill>
                  <a:srgbClr val="231971"/>
                </a:solidFill>
                <a:latin typeface="Outfit Extra Bold" pitchFamily="34" charset="0"/>
                <a:ea typeface="Outfit Extra Bold" pitchFamily="34" charset="-122"/>
                <a:cs typeface="Outfit Extra Bold" pitchFamily="34" charset="-120"/>
              </a:rPr>
              <a:t> 2</a:t>
            </a:r>
            <a:r>
              <a:rPr lang="en-US" sz="4450" b="1" baseline="30000" dirty="0">
                <a:solidFill>
                  <a:srgbClr val="231971"/>
                </a:solidFill>
                <a:latin typeface="Outfit Extra Bold" pitchFamily="34" charset="0"/>
                <a:ea typeface="Outfit Extra Bold" pitchFamily="34" charset="-122"/>
                <a:cs typeface="Outfit Extra Bold" pitchFamily="34" charset="-120"/>
              </a:rPr>
              <a:t>nd </a:t>
            </a:r>
            <a:r>
              <a:rPr lang="en-US" sz="4450" b="1" dirty="0">
                <a:solidFill>
                  <a:srgbClr val="231971"/>
                </a:solidFill>
                <a:latin typeface="Outfit Extra Bold" pitchFamily="34" charset="0"/>
                <a:ea typeface="Outfit Extra Bold" pitchFamily="34" charset="-122"/>
                <a:cs typeface="Outfit Extra Bold" pitchFamily="34" charset="-120"/>
              </a:rPr>
              <a:t>Training Model : </a:t>
            </a:r>
            <a:r>
              <a:rPr lang="en-US" sz="4450" b="1" dirty="0">
                <a:solidFill>
                  <a:srgbClr val="231971"/>
                </a:solidFill>
                <a:latin typeface="Outfit Extra Bold" pitchFamily="34" charset="0"/>
              </a:rPr>
              <a:t>Random Forest Regressor</a:t>
            </a:r>
            <a:endParaRPr lang="en-US" sz="4450" dirty="0"/>
          </a:p>
        </p:txBody>
      </p:sp>
      <p:sp>
        <p:nvSpPr>
          <p:cNvPr id="11" name="Rectangle 10">
            <a:extLst>
              <a:ext uri="{FF2B5EF4-FFF2-40B4-BE49-F238E27FC236}">
                <a16:creationId xmlns:a16="http://schemas.microsoft.com/office/drawing/2014/main" id="{CD80C7E1-A0BE-01A5-5E49-C34FAC656286}"/>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925F880-307C-1F77-61C8-FE5F49C2ACF2}"/>
              </a:ext>
            </a:extLst>
          </p:cNvPr>
          <p:cNvSpPr txBox="1"/>
          <p:nvPr/>
        </p:nvSpPr>
        <p:spPr>
          <a:xfrm>
            <a:off x="949227" y="1723246"/>
            <a:ext cx="13796765" cy="1631216"/>
          </a:xfrm>
          <a:prstGeom prst="rect">
            <a:avLst/>
          </a:prstGeom>
          <a:noFill/>
        </p:spPr>
        <p:txBody>
          <a:bodyPr wrap="square" rtlCol="0">
            <a:spAutoFit/>
          </a:bodyPr>
          <a:lstStyle/>
          <a:p>
            <a:r>
              <a:rPr lang="en-US" sz="2000" i="1" dirty="0">
                <a:solidFill>
                  <a:schemeClr val="tx2">
                    <a:lumMod val="75000"/>
                  </a:schemeClr>
                </a:solidFill>
              </a:rPr>
              <a:t>Random Forest is an </a:t>
            </a:r>
            <a:r>
              <a:rPr lang="en-US" sz="2000" b="1" i="1" dirty="0">
                <a:solidFill>
                  <a:schemeClr val="tx2">
                    <a:lumMod val="75000"/>
                  </a:schemeClr>
                </a:solidFill>
              </a:rPr>
              <a:t>ensemble learning</a:t>
            </a:r>
            <a:r>
              <a:rPr lang="en-US" sz="2000" i="1" dirty="0">
                <a:solidFill>
                  <a:schemeClr val="tx2">
                    <a:lumMod val="75000"/>
                  </a:schemeClr>
                </a:solidFill>
              </a:rPr>
              <a:t> method that combines the predictions of multiple decision trees.</a:t>
            </a:r>
          </a:p>
          <a:p>
            <a:r>
              <a:rPr lang="en-US" sz="2000" i="1" dirty="0">
                <a:solidFill>
                  <a:schemeClr val="tx2">
                    <a:lumMod val="75000"/>
                  </a:schemeClr>
                </a:solidFill>
              </a:rPr>
              <a:t>It uses </a:t>
            </a:r>
            <a:r>
              <a:rPr lang="en-US" sz="2000" b="1" i="1" dirty="0">
                <a:solidFill>
                  <a:schemeClr val="tx2">
                    <a:lumMod val="75000"/>
                  </a:schemeClr>
                </a:solidFill>
              </a:rPr>
              <a:t>bootstrapping</a:t>
            </a:r>
            <a:r>
              <a:rPr lang="en-US" sz="2000" i="1" dirty="0">
                <a:solidFill>
                  <a:schemeClr val="tx2">
                    <a:lumMod val="75000"/>
                  </a:schemeClr>
                </a:solidFill>
              </a:rPr>
              <a:t> (random sampling with replacement) to create subsets of data, trains a decision tree on each subset, and averages their predictions.</a:t>
            </a:r>
          </a:p>
          <a:p>
            <a:r>
              <a:rPr lang="en-US" sz="2000" i="1" dirty="0">
                <a:solidFill>
                  <a:schemeClr val="tx2">
                    <a:lumMod val="75000"/>
                  </a:schemeClr>
                </a:solidFill>
              </a:rPr>
              <a:t>Each tree splits the data based on feature values, reducing the error by capturing complex, non-linear relationships.\</a:t>
            </a:r>
          </a:p>
          <a:p>
            <a:r>
              <a:rPr lang="en-US" sz="2000" i="1" dirty="0">
                <a:solidFill>
                  <a:schemeClr val="tx2">
                    <a:lumMod val="75000"/>
                  </a:schemeClr>
                </a:solidFill>
              </a:rPr>
              <a:t>The final prediction in regression tasks is usually the </a:t>
            </a:r>
            <a:r>
              <a:rPr lang="en-US" sz="2000" b="1" i="1" dirty="0">
                <a:solidFill>
                  <a:schemeClr val="tx2">
                    <a:lumMod val="75000"/>
                  </a:schemeClr>
                </a:solidFill>
              </a:rPr>
              <a:t>average </a:t>
            </a:r>
            <a:r>
              <a:rPr lang="en-US" sz="2000" i="1" dirty="0">
                <a:solidFill>
                  <a:schemeClr val="tx2">
                    <a:lumMod val="75000"/>
                  </a:schemeClr>
                </a:solidFill>
              </a:rPr>
              <a:t>of predictions from individual trees:</a:t>
            </a:r>
          </a:p>
        </p:txBody>
      </p:sp>
      <p:pic>
        <p:nvPicPr>
          <p:cNvPr id="9" name="Picture 8">
            <a:extLst>
              <a:ext uri="{FF2B5EF4-FFF2-40B4-BE49-F238E27FC236}">
                <a16:creationId xmlns:a16="http://schemas.microsoft.com/office/drawing/2014/main" id="{22CCC66B-CF01-B4F5-ADC3-E5F2F40697FF}"/>
              </a:ext>
            </a:extLst>
          </p:cNvPr>
          <p:cNvPicPr>
            <a:picLocks noChangeAspect="1"/>
          </p:cNvPicPr>
          <p:nvPr/>
        </p:nvPicPr>
        <p:blipFill>
          <a:blip r:embed="rId3"/>
          <a:stretch>
            <a:fillRect/>
          </a:stretch>
        </p:blipFill>
        <p:spPr>
          <a:xfrm>
            <a:off x="3068484" y="5925329"/>
            <a:ext cx="8054924" cy="1162050"/>
          </a:xfrm>
          <a:prstGeom prst="rect">
            <a:avLst/>
          </a:prstGeom>
        </p:spPr>
      </p:pic>
      <p:pic>
        <p:nvPicPr>
          <p:cNvPr id="12" name="Picture 11">
            <a:extLst>
              <a:ext uri="{FF2B5EF4-FFF2-40B4-BE49-F238E27FC236}">
                <a16:creationId xmlns:a16="http://schemas.microsoft.com/office/drawing/2014/main" id="{D1281F11-1C13-DD72-4737-F8F916F3607C}"/>
              </a:ext>
            </a:extLst>
          </p:cNvPr>
          <p:cNvPicPr>
            <a:picLocks noChangeAspect="1"/>
          </p:cNvPicPr>
          <p:nvPr/>
        </p:nvPicPr>
        <p:blipFill>
          <a:blip r:embed="rId4"/>
          <a:stretch>
            <a:fillRect/>
          </a:stretch>
        </p:blipFill>
        <p:spPr>
          <a:xfrm>
            <a:off x="5083077" y="3819160"/>
            <a:ext cx="3314700" cy="495300"/>
          </a:xfrm>
          <a:prstGeom prst="rect">
            <a:avLst/>
          </a:prstGeom>
        </p:spPr>
      </p:pic>
      <p:sp>
        <p:nvSpPr>
          <p:cNvPr id="13" name="TextBox 12">
            <a:extLst>
              <a:ext uri="{FF2B5EF4-FFF2-40B4-BE49-F238E27FC236}">
                <a16:creationId xmlns:a16="http://schemas.microsoft.com/office/drawing/2014/main" id="{0C66995E-33A3-45E2-44D0-DB4E4CC7CD44}"/>
              </a:ext>
            </a:extLst>
          </p:cNvPr>
          <p:cNvSpPr txBox="1"/>
          <p:nvPr/>
        </p:nvSpPr>
        <p:spPr>
          <a:xfrm>
            <a:off x="2716309" y="3878352"/>
            <a:ext cx="2136425" cy="400110"/>
          </a:xfrm>
          <a:prstGeom prst="rect">
            <a:avLst/>
          </a:prstGeom>
          <a:noFill/>
        </p:spPr>
        <p:txBody>
          <a:bodyPr wrap="square" rtlCol="0">
            <a:spAutoFit/>
          </a:bodyPr>
          <a:lstStyle/>
          <a:p>
            <a:r>
              <a:rPr lang="en-US" sz="2000" i="1" dirty="0">
                <a:solidFill>
                  <a:schemeClr val="tx2">
                    <a:lumMod val="75000"/>
                  </a:schemeClr>
                </a:solidFill>
              </a:rPr>
              <a:t>For Classification : </a:t>
            </a:r>
          </a:p>
        </p:txBody>
      </p:sp>
      <p:sp>
        <p:nvSpPr>
          <p:cNvPr id="14" name="TextBox 13">
            <a:extLst>
              <a:ext uri="{FF2B5EF4-FFF2-40B4-BE49-F238E27FC236}">
                <a16:creationId xmlns:a16="http://schemas.microsoft.com/office/drawing/2014/main" id="{5CEEDB5D-DC5C-1A21-85C0-160D69D03D02}"/>
              </a:ext>
            </a:extLst>
          </p:cNvPr>
          <p:cNvSpPr txBox="1"/>
          <p:nvPr/>
        </p:nvSpPr>
        <p:spPr>
          <a:xfrm>
            <a:off x="2716308" y="4602297"/>
            <a:ext cx="2136425" cy="400110"/>
          </a:xfrm>
          <a:prstGeom prst="rect">
            <a:avLst/>
          </a:prstGeom>
          <a:noFill/>
        </p:spPr>
        <p:txBody>
          <a:bodyPr wrap="square" rtlCol="0">
            <a:spAutoFit/>
          </a:bodyPr>
          <a:lstStyle/>
          <a:p>
            <a:r>
              <a:rPr lang="en-US" sz="2000" i="1" dirty="0">
                <a:solidFill>
                  <a:schemeClr val="tx2">
                    <a:lumMod val="75000"/>
                  </a:schemeClr>
                </a:solidFill>
              </a:rPr>
              <a:t>For Regression : </a:t>
            </a:r>
          </a:p>
        </p:txBody>
      </p:sp>
      <p:pic>
        <p:nvPicPr>
          <p:cNvPr id="17" name="Picture 16">
            <a:extLst>
              <a:ext uri="{FF2B5EF4-FFF2-40B4-BE49-F238E27FC236}">
                <a16:creationId xmlns:a16="http://schemas.microsoft.com/office/drawing/2014/main" id="{7A86315D-78C9-D2DC-0494-D557E64A03B4}"/>
              </a:ext>
            </a:extLst>
          </p:cNvPr>
          <p:cNvPicPr>
            <a:picLocks noChangeAspect="1"/>
          </p:cNvPicPr>
          <p:nvPr/>
        </p:nvPicPr>
        <p:blipFill>
          <a:blip r:embed="rId5"/>
          <a:stretch>
            <a:fillRect/>
          </a:stretch>
        </p:blipFill>
        <p:spPr>
          <a:xfrm>
            <a:off x="5083077" y="4561242"/>
            <a:ext cx="1447800" cy="857250"/>
          </a:xfrm>
          <a:prstGeom prst="rect">
            <a:avLst/>
          </a:prstGeom>
        </p:spPr>
      </p:pic>
    </p:spTree>
    <p:extLst>
      <p:ext uri="{BB962C8B-B14F-4D97-AF65-F5344CB8AC3E}">
        <p14:creationId xmlns:p14="http://schemas.microsoft.com/office/powerpoint/2010/main" val="2784594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EC951-E539-9961-ED63-9AFD5EF4657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4D2B73E-0BFE-C024-1A69-ED92F0DF5990}"/>
              </a:ext>
            </a:extLst>
          </p:cNvPr>
          <p:cNvSpPr/>
          <p:nvPr/>
        </p:nvSpPr>
        <p:spPr>
          <a:xfrm>
            <a:off x="1377244" y="-14114"/>
            <a:ext cx="5937956"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	</a:t>
            </a:r>
            <a:r>
              <a:rPr lang="en-US" sz="4450" b="1" dirty="0">
                <a:solidFill>
                  <a:srgbClr val="231971"/>
                </a:solidFill>
                <a:latin typeface="Outfit Extra Bold" pitchFamily="34" charset="0"/>
                <a:ea typeface="Outfit Extra Bold" pitchFamily="34" charset="-122"/>
                <a:cs typeface="Outfit Extra Bold" pitchFamily="34" charset="-120"/>
              </a:rPr>
              <a:t> 		</a:t>
            </a:r>
            <a:r>
              <a:rPr lang="en-US" sz="4450" b="1" dirty="0">
                <a:solidFill>
                  <a:srgbClr val="231971"/>
                </a:solidFill>
                <a:latin typeface="Outfit Extra Bold" pitchFamily="34" charset="0"/>
              </a:rPr>
              <a:t>Random Forest Regressor</a:t>
            </a:r>
            <a:endParaRPr lang="en-US" sz="4450" dirty="0"/>
          </a:p>
        </p:txBody>
      </p:sp>
      <p:sp>
        <p:nvSpPr>
          <p:cNvPr id="11" name="Rectangle 10">
            <a:extLst>
              <a:ext uri="{FF2B5EF4-FFF2-40B4-BE49-F238E27FC236}">
                <a16:creationId xmlns:a16="http://schemas.microsoft.com/office/drawing/2014/main" id="{CD80C7E1-A0BE-01A5-5E49-C34FAC656286}"/>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 6">
            <a:extLst>
              <a:ext uri="{FF2B5EF4-FFF2-40B4-BE49-F238E27FC236}">
                <a16:creationId xmlns:a16="http://schemas.microsoft.com/office/drawing/2014/main" id="{B819CCF2-81C0-38EA-EDA9-41DC62D810C9}"/>
              </a:ext>
            </a:extLst>
          </p:cNvPr>
          <p:cNvSpPr/>
          <p:nvPr/>
        </p:nvSpPr>
        <p:spPr>
          <a:xfrm>
            <a:off x="609308" y="867704"/>
            <a:ext cx="13885625" cy="1814513"/>
          </a:xfrm>
          <a:prstGeom prst="rect">
            <a:avLst/>
          </a:prstGeom>
          <a:noFill/>
          <a:ln/>
        </p:spPr>
        <p:txBody>
          <a:bodyPr wrap="square" lIns="0" tIns="0" rIns="0" bIns="0" rtlCol="0" anchor="t"/>
          <a:lstStyle/>
          <a:p>
            <a:pPr marL="0" indent="0">
              <a:lnSpc>
                <a:spcPts val="2850"/>
              </a:lnSpc>
              <a:buNone/>
            </a:pPr>
            <a:r>
              <a:rPr lang="en-US" b="1" dirty="0">
                <a:solidFill>
                  <a:srgbClr val="2A2742"/>
                </a:solidFill>
                <a:latin typeface="Arimo" pitchFamily="34" charset="0"/>
                <a:ea typeface="Arimo" pitchFamily="34" charset="-122"/>
                <a:cs typeface="Arimo" pitchFamily="34" charset="-120"/>
              </a:rPr>
              <a:t>Ensemble Techniques :</a:t>
            </a:r>
          </a:p>
          <a:p>
            <a:pPr marL="0" indent="0">
              <a:lnSpc>
                <a:spcPts val="2850"/>
              </a:lnSpc>
              <a:buNone/>
            </a:pPr>
            <a:r>
              <a:rPr lang="en-US" dirty="0">
                <a:solidFill>
                  <a:srgbClr val="2A2742"/>
                </a:solidFill>
                <a:latin typeface="Arimo" pitchFamily="34" charset="0"/>
                <a:ea typeface="Arimo" pitchFamily="34" charset="-122"/>
                <a:cs typeface="Arimo" pitchFamily="34" charset="-120"/>
              </a:rPr>
              <a:t>Ensemble learning combines multiple models (base learners) to improve overall prediction accuracy and robustness. It reduces error by leveraging the collective strength of multiple models, which minimizes overfitting and enhances generalization.</a:t>
            </a:r>
          </a:p>
          <a:p>
            <a:pPr>
              <a:lnSpc>
                <a:spcPts val="2850"/>
              </a:lnSpc>
            </a:pPr>
            <a:r>
              <a:rPr lang="en-US" dirty="0">
                <a:solidFill>
                  <a:srgbClr val="2A2742"/>
                </a:solidFill>
                <a:latin typeface="Arimo" pitchFamily="34" charset="0"/>
                <a:ea typeface="Arimo" pitchFamily="34" charset="-122"/>
                <a:cs typeface="Arimo" pitchFamily="34" charset="-120"/>
              </a:rPr>
              <a:t>Random Forest is an ensemble learning method that combines the predictions of multiple decision trees. Each tree is trained on a random subset of data. It’s particularly useful for both regression and classification tasks.</a:t>
            </a:r>
          </a:p>
          <a:p>
            <a:pPr>
              <a:lnSpc>
                <a:spcPts val="2850"/>
              </a:lnSpc>
            </a:pPr>
            <a:endParaRPr lang="en-US" dirty="0">
              <a:solidFill>
                <a:srgbClr val="2A2742"/>
              </a:solidFill>
              <a:latin typeface="Arimo" pitchFamily="34" charset="0"/>
              <a:ea typeface="Arimo" pitchFamily="34" charset="-122"/>
              <a:cs typeface="Arimo" pitchFamily="34" charset="-120"/>
            </a:endParaRPr>
          </a:p>
          <a:p>
            <a:pPr>
              <a:lnSpc>
                <a:spcPts val="2850"/>
              </a:lnSpc>
            </a:pPr>
            <a:r>
              <a:rPr lang="en-US" b="1" dirty="0">
                <a:solidFill>
                  <a:srgbClr val="2A2742"/>
                </a:solidFill>
                <a:latin typeface="Arimo" pitchFamily="34" charset="0"/>
                <a:ea typeface="Arimo" pitchFamily="34" charset="-122"/>
                <a:cs typeface="Arimo" pitchFamily="34" charset="-120"/>
              </a:rPr>
              <a:t>Bootstrapping : R</a:t>
            </a:r>
            <a:r>
              <a:rPr lang="en-US" dirty="0">
                <a:solidFill>
                  <a:srgbClr val="2A2742"/>
                </a:solidFill>
                <a:latin typeface="Arimo" pitchFamily="34" charset="0"/>
                <a:ea typeface="Arimo" pitchFamily="34" charset="-122"/>
                <a:cs typeface="Arimo" pitchFamily="34" charset="-120"/>
              </a:rPr>
              <a:t>andom sampling with replacement is used to create multiple subsets of the training data.</a:t>
            </a:r>
            <a:endParaRPr lang="en-US" b="1" dirty="0"/>
          </a:p>
        </p:txBody>
      </p:sp>
      <p:pic>
        <p:nvPicPr>
          <p:cNvPr id="1026" name="Picture 2" descr="undefined">
            <a:extLst>
              <a:ext uri="{FF2B5EF4-FFF2-40B4-BE49-F238E27FC236}">
                <a16:creationId xmlns:a16="http://schemas.microsoft.com/office/drawing/2014/main" id="{2E119658-A080-A877-7A47-29B120E55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360" y="5195944"/>
            <a:ext cx="8483860" cy="25849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55A8D9F-4CD5-3E9F-F218-6E95A4FA2727}"/>
              </a:ext>
            </a:extLst>
          </p:cNvPr>
          <p:cNvPicPr>
            <a:picLocks noChangeAspect="1"/>
          </p:cNvPicPr>
          <p:nvPr/>
        </p:nvPicPr>
        <p:blipFill>
          <a:blip r:embed="rId4"/>
          <a:stretch>
            <a:fillRect/>
          </a:stretch>
        </p:blipFill>
        <p:spPr>
          <a:xfrm>
            <a:off x="4602297" y="3601768"/>
            <a:ext cx="4206605" cy="617273"/>
          </a:xfrm>
          <a:prstGeom prst="rect">
            <a:avLst/>
          </a:prstGeom>
        </p:spPr>
      </p:pic>
      <p:sp>
        <p:nvSpPr>
          <p:cNvPr id="13" name="Text 6">
            <a:extLst>
              <a:ext uri="{FF2B5EF4-FFF2-40B4-BE49-F238E27FC236}">
                <a16:creationId xmlns:a16="http://schemas.microsoft.com/office/drawing/2014/main" id="{AF301E0D-3514-0646-DF92-0BD098E1FDD6}"/>
              </a:ext>
            </a:extLst>
          </p:cNvPr>
          <p:cNvSpPr/>
          <p:nvPr/>
        </p:nvSpPr>
        <p:spPr>
          <a:xfrm>
            <a:off x="585180" y="4100429"/>
            <a:ext cx="13885625" cy="1256880"/>
          </a:xfrm>
          <a:prstGeom prst="rect">
            <a:avLst/>
          </a:prstGeom>
          <a:noFill/>
          <a:ln/>
        </p:spPr>
        <p:txBody>
          <a:bodyPr wrap="square" lIns="0" tIns="0" rIns="0" bIns="0" rtlCol="0" anchor="t"/>
          <a:lstStyle/>
          <a:p>
            <a:pPr marL="0" indent="0">
              <a:lnSpc>
                <a:spcPts val="2850"/>
              </a:lnSpc>
              <a:buNone/>
            </a:pPr>
            <a:r>
              <a:rPr lang="en-US" b="1" dirty="0">
                <a:solidFill>
                  <a:srgbClr val="2A2742"/>
                </a:solidFill>
                <a:latin typeface="Arimo" pitchFamily="34" charset="0"/>
                <a:ea typeface="Arimo" pitchFamily="34" charset="-122"/>
                <a:cs typeface="Arimo" pitchFamily="34" charset="-120"/>
              </a:rPr>
              <a:t>Parallelism in Radom Forest : </a:t>
            </a:r>
          </a:p>
          <a:p>
            <a:pPr marL="0" indent="0">
              <a:lnSpc>
                <a:spcPts val="2850"/>
              </a:lnSpc>
              <a:buNone/>
            </a:pPr>
            <a:r>
              <a:rPr lang="en-US" dirty="0">
                <a:solidFill>
                  <a:srgbClr val="2A2742"/>
                </a:solidFill>
                <a:latin typeface="Arimo" pitchFamily="34" charset="0"/>
                <a:ea typeface="Arimo" pitchFamily="34" charset="-122"/>
                <a:cs typeface="Arimo" pitchFamily="34" charset="-120"/>
              </a:rPr>
              <a:t>Each tree in a Random Forest is trained on a different subset of data, created through bootstrapping (random sampling with replacement). Since each tree does not rely on the outcome of any other tree, they can all be trained in parallel without dependencies.</a:t>
            </a:r>
            <a:endParaRPr lang="en-US" b="1" dirty="0"/>
          </a:p>
        </p:txBody>
      </p:sp>
    </p:spTree>
    <p:extLst>
      <p:ext uri="{BB962C8B-B14F-4D97-AF65-F5344CB8AC3E}">
        <p14:creationId xmlns:p14="http://schemas.microsoft.com/office/powerpoint/2010/main" val="217525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5653-0594-6C40-0305-4AC19F5C072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6937993-E081-B458-3FCD-D416B97C63A8}"/>
              </a:ext>
            </a:extLst>
          </p:cNvPr>
          <p:cNvSpPr/>
          <p:nvPr/>
        </p:nvSpPr>
        <p:spPr>
          <a:xfrm>
            <a:off x="2747882" y="29852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	 Random Forest Regressor</a:t>
            </a:r>
            <a:endParaRPr lang="en-US" sz="4450" dirty="0"/>
          </a:p>
        </p:txBody>
      </p:sp>
      <p:sp>
        <p:nvSpPr>
          <p:cNvPr id="11" name="Rectangle 10">
            <a:extLst>
              <a:ext uri="{FF2B5EF4-FFF2-40B4-BE49-F238E27FC236}">
                <a16:creationId xmlns:a16="http://schemas.microsoft.com/office/drawing/2014/main" id="{798D95DA-B288-2A25-EEF1-F3F9E5FDF207}"/>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E345556-58A6-B161-9FAC-A13904EDBA49}"/>
              </a:ext>
            </a:extLst>
          </p:cNvPr>
          <p:cNvPicPr>
            <a:picLocks noChangeAspect="1"/>
          </p:cNvPicPr>
          <p:nvPr/>
        </p:nvPicPr>
        <p:blipFill>
          <a:blip r:embed="rId3"/>
          <a:stretch>
            <a:fillRect/>
          </a:stretch>
        </p:blipFill>
        <p:spPr>
          <a:xfrm>
            <a:off x="2459259" y="1704285"/>
            <a:ext cx="9086850" cy="5295900"/>
          </a:xfrm>
          <a:prstGeom prst="rect">
            <a:avLst/>
          </a:prstGeom>
        </p:spPr>
      </p:pic>
    </p:spTree>
    <p:extLst>
      <p:ext uri="{BB962C8B-B14F-4D97-AF65-F5344CB8AC3E}">
        <p14:creationId xmlns:p14="http://schemas.microsoft.com/office/powerpoint/2010/main" val="330296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5653-0594-6C40-0305-4AC19F5C072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6937993-E081-B458-3FCD-D416B97C63A8}"/>
              </a:ext>
            </a:extLst>
          </p:cNvPr>
          <p:cNvSpPr/>
          <p:nvPr/>
        </p:nvSpPr>
        <p:spPr>
          <a:xfrm>
            <a:off x="2747882" y="29852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	 Random Forest Regressor</a:t>
            </a:r>
            <a:endParaRPr lang="en-US" sz="4450" dirty="0"/>
          </a:p>
        </p:txBody>
      </p:sp>
      <p:sp>
        <p:nvSpPr>
          <p:cNvPr id="11" name="Rectangle 10">
            <a:extLst>
              <a:ext uri="{FF2B5EF4-FFF2-40B4-BE49-F238E27FC236}">
                <a16:creationId xmlns:a16="http://schemas.microsoft.com/office/drawing/2014/main" id="{798D95DA-B288-2A25-EEF1-F3F9E5FDF207}"/>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2633F0DF-1928-D233-8CDB-735ED933F9E7}"/>
              </a:ext>
            </a:extLst>
          </p:cNvPr>
          <p:cNvPicPr>
            <a:picLocks noChangeAspect="1"/>
          </p:cNvPicPr>
          <p:nvPr/>
        </p:nvPicPr>
        <p:blipFill>
          <a:blip r:embed="rId3"/>
          <a:stretch>
            <a:fillRect/>
          </a:stretch>
        </p:blipFill>
        <p:spPr>
          <a:xfrm>
            <a:off x="2747882" y="1214252"/>
            <a:ext cx="8589365" cy="6131430"/>
          </a:xfrm>
          <a:prstGeom prst="rect">
            <a:avLst/>
          </a:prstGeom>
        </p:spPr>
      </p:pic>
    </p:spTree>
    <p:extLst>
      <p:ext uri="{BB962C8B-B14F-4D97-AF65-F5344CB8AC3E}">
        <p14:creationId xmlns:p14="http://schemas.microsoft.com/office/powerpoint/2010/main" val="278703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97918-4EFF-1657-5A6D-10B2050A18B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726F3F8-EB2B-B43C-2442-A0646579DBAD}"/>
              </a:ext>
            </a:extLst>
          </p:cNvPr>
          <p:cNvSpPr/>
          <p:nvPr/>
        </p:nvSpPr>
        <p:spPr>
          <a:xfrm>
            <a:off x="2747882" y="29852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	 Random Forest Regressor</a:t>
            </a:r>
            <a:endParaRPr lang="en-US" sz="4450" dirty="0"/>
          </a:p>
        </p:txBody>
      </p:sp>
      <p:sp>
        <p:nvSpPr>
          <p:cNvPr id="11" name="Rectangle 10">
            <a:extLst>
              <a:ext uri="{FF2B5EF4-FFF2-40B4-BE49-F238E27FC236}">
                <a16:creationId xmlns:a16="http://schemas.microsoft.com/office/drawing/2014/main" id="{7370F01C-CEE9-F62E-030D-8B0DAC878FE7}"/>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735E8E9-459C-63BE-EF5D-638620A14C6D}"/>
              </a:ext>
            </a:extLst>
          </p:cNvPr>
          <p:cNvPicPr>
            <a:picLocks noChangeAspect="1"/>
          </p:cNvPicPr>
          <p:nvPr/>
        </p:nvPicPr>
        <p:blipFill>
          <a:blip r:embed="rId3"/>
          <a:stretch>
            <a:fillRect/>
          </a:stretch>
        </p:blipFill>
        <p:spPr>
          <a:xfrm>
            <a:off x="3071812" y="1481137"/>
            <a:ext cx="8486775" cy="5267325"/>
          </a:xfrm>
          <a:prstGeom prst="rect">
            <a:avLst/>
          </a:prstGeom>
        </p:spPr>
      </p:pic>
    </p:spTree>
    <p:extLst>
      <p:ext uri="{BB962C8B-B14F-4D97-AF65-F5344CB8AC3E}">
        <p14:creationId xmlns:p14="http://schemas.microsoft.com/office/powerpoint/2010/main" val="416912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1755-7EE4-F8D8-2598-64798BB0D2E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0DD70CB-6711-C751-995A-CCD35D041F77}"/>
              </a:ext>
            </a:extLst>
          </p:cNvPr>
          <p:cNvSpPr/>
          <p:nvPr/>
        </p:nvSpPr>
        <p:spPr>
          <a:xfrm>
            <a:off x="2747882" y="29852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	 Random Forest Regressor</a:t>
            </a:r>
            <a:endParaRPr lang="en-US" sz="4450" dirty="0"/>
          </a:p>
        </p:txBody>
      </p:sp>
      <p:sp>
        <p:nvSpPr>
          <p:cNvPr id="11" name="Rectangle 10">
            <a:extLst>
              <a:ext uri="{FF2B5EF4-FFF2-40B4-BE49-F238E27FC236}">
                <a16:creationId xmlns:a16="http://schemas.microsoft.com/office/drawing/2014/main" id="{C5F8F68D-F87F-5447-0A22-820C426B0B74}"/>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8B38B02-3A10-F556-CB0B-2E23A0234810}"/>
              </a:ext>
            </a:extLst>
          </p:cNvPr>
          <p:cNvPicPr>
            <a:picLocks noChangeAspect="1"/>
          </p:cNvPicPr>
          <p:nvPr/>
        </p:nvPicPr>
        <p:blipFill>
          <a:blip r:embed="rId3"/>
          <a:stretch>
            <a:fillRect/>
          </a:stretch>
        </p:blipFill>
        <p:spPr>
          <a:xfrm>
            <a:off x="3067050" y="1490662"/>
            <a:ext cx="8496300" cy="5248275"/>
          </a:xfrm>
          <a:prstGeom prst="rect">
            <a:avLst/>
          </a:prstGeom>
        </p:spPr>
      </p:pic>
    </p:spTree>
    <p:extLst>
      <p:ext uri="{BB962C8B-B14F-4D97-AF65-F5344CB8AC3E}">
        <p14:creationId xmlns:p14="http://schemas.microsoft.com/office/powerpoint/2010/main" val="2008147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95915-C89F-C744-476B-0916CF6E15A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E64F507-AD95-E687-89CF-DF1FB53996AA}"/>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2063F8A-8D24-7250-F604-236803D6B9B1}"/>
              </a:ext>
            </a:extLst>
          </p:cNvPr>
          <p:cNvSpPr txBox="1"/>
          <p:nvPr/>
        </p:nvSpPr>
        <p:spPr>
          <a:xfrm>
            <a:off x="995772" y="4421968"/>
            <a:ext cx="7320224" cy="707886"/>
          </a:xfrm>
          <a:prstGeom prst="rect">
            <a:avLst/>
          </a:prstGeom>
          <a:noFill/>
        </p:spPr>
        <p:txBody>
          <a:bodyPr wrap="square">
            <a:spAutoFit/>
          </a:bodyPr>
          <a:lstStyle/>
          <a:p>
            <a:r>
              <a:rPr lang="en-US" sz="2000" i="1" dirty="0">
                <a:solidFill>
                  <a:schemeClr val="tx2">
                    <a:lumMod val="75000"/>
                  </a:schemeClr>
                </a:solidFill>
              </a:rPr>
              <a:t>The model aims to minimize the </a:t>
            </a:r>
            <a:r>
              <a:rPr lang="en-US" sz="2000" b="1" i="1" dirty="0">
                <a:solidFill>
                  <a:schemeClr val="tx2">
                    <a:lumMod val="75000"/>
                  </a:schemeClr>
                </a:solidFill>
              </a:rPr>
              <a:t>Mean Squared Error(MSE)</a:t>
            </a:r>
            <a:r>
              <a:rPr lang="en-US" sz="2000" i="1" dirty="0">
                <a:solidFill>
                  <a:schemeClr val="tx2">
                    <a:lumMod val="75000"/>
                  </a:schemeClr>
                </a:solidFill>
              </a:rPr>
              <a:t> as the loss function, and the following formulas apply : </a:t>
            </a:r>
            <a:endParaRPr lang="en-IN" sz="2000" dirty="0">
              <a:latin typeface="Arimo" panose="020B0604020202020204" charset="0"/>
              <a:ea typeface="Arimo" panose="020B0604020202020204" charset="0"/>
              <a:cs typeface="Arimo" panose="020B0604020202020204" charset="0"/>
            </a:endParaRPr>
          </a:p>
        </p:txBody>
      </p:sp>
      <p:pic>
        <p:nvPicPr>
          <p:cNvPr id="14" name="Picture 13">
            <a:extLst>
              <a:ext uri="{FF2B5EF4-FFF2-40B4-BE49-F238E27FC236}">
                <a16:creationId xmlns:a16="http://schemas.microsoft.com/office/drawing/2014/main" id="{EFB98369-A157-FEDD-FFF5-92B63A365452}"/>
              </a:ext>
            </a:extLst>
          </p:cNvPr>
          <p:cNvPicPr>
            <a:picLocks noChangeAspect="1"/>
          </p:cNvPicPr>
          <p:nvPr/>
        </p:nvPicPr>
        <p:blipFill>
          <a:blip r:embed="rId3"/>
          <a:stretch>
            <a:fillRect/>
          </a:stretch>
        </p:blipFill>
        <p:spPr>
          <a:xfrm>
            <a:off x="9165456" y="4421978"/>
            <a:ext cx="2829320" cy="733527"/>
          </a:xfrm>
          <a:prstGeom prst="rect">
            <a:avLst/>
          </a:prstGeom>
        </p:spPr>
      </p:pic>
      <p:pic>
        <p:nvPicPr>
          <p:cNvPr id="24" name="Picture 23">
            <a:extLst>
              <a:ext uri="{FF2B5EF4-FFF2-40B4-BE49-F238E27FC236}">
                <a16:creationId xmlns:a16="http://schemas.microsoft.com/office/drawing/2014/main" id="{4B4B99EB-B2AB-AD1D-E0CC-4386932D4C51}"/>
              </a:ext>
            </a:extLst>
          </p:cNvPr>
          <p:cNvPicPr>
            <a:picLocks noChangeAspect="1"/>
          </p:cNvPicPr>
          <p:nvPr/>
        </p:nvPicPr>
        <p:blipFill>
          <a:blip r:embed="rId4"/>
          <a:stretch>
            <a:fillRect/>
          </a:stretch>
        </p:blipFill>
        <p:spPr>
          <a:xfrm>
            <a:off x="9212671" y="6081391"/>
            <a:ext cx="2734889" cy="660145"/>
          </a:xfrm>
          <a:prstGeom prst="rect">
            <a:avLst/>
          </a:prstGeom>
        </p:spPr>
      </p:pic>
      <p:sp>
        <p:nvSpPr>
          <p:cNvPr id="3" name="TextBox 2">
            <a:extLst>
              <a:ext uri="{FF2B5EF4-FFF2-40B4-BE49-F238E27FC236}">
                <a16:creationId xmlns:a16="http://schemas.microsoft.com/office/drawing/2014/main" id="{881DA10B-21FA-353E-6ABA-0637D290C4FB}"/>
              </a:ext>
            </a:extLst>
          </p:cNvPr>
          <p:cNvSpPr txBox="1"/>
          <p:nvPr/>
        </p:nvSpPr>
        <p:spPr>
          <a:xfrm>
            <a:off x="1114106" y="1370247"/>
            <a:ext cx="10880670" cy="1938992"/>
          </a:xfrm>
          <a:prstGeom prst="rect">
            <a:avLst/>
          </a:prstGeom>
          <a:noFill/>
        </p:spPr>
        <p:txBody>
          <a:bodyPr wrap="square" rtlCol="0">
            <a:spAutoFit/>
          </a:bodyPr>
          <a:lstStyle/>
          <a:p>
            <a:r>
              <a:rPr lang="en-US" sz="2400" i="1" dirty="0">
                <a:solidFill>
                  <a:schemeClr val="tx2">
                    <a:lumMod val="75000"/>
                  </a:schemeClr>
                </a:solidFill>
              </a:rPr>
              <a:t> Combines Multiple Decision Trees to improve prediction accuracy.</a:t>
            </a:r>
          </a:p>
          <a:p>
            <a:r>
              <a:rPr lang="en-US" sz="2400" i="1" dirty="0">
                <a:solidFill>
                  <a:schemeClr val="tx2">
                    <a:lumMod val="75000"/>
                  </a:schemeClr>
                </a:solidFill>
              </a:rPr>
              <a:t>XGBoost is an optimized implementation of the gradient boosting framework, which works by building an ensemble of decision trees in a sequential manner. Each tree in the ensemble is trained to correct the errors made by previous tree, and the final prediction is made by combining the output of all the trees.</a:t>
            </a:r>
          </a:p>
        </p:txBody>
      </p:sp>
      <p:pic>
        <p:nvPicPr>
          <p:cNvPr id="4" name="Picture 3">
            <a:extLst>
              <a:ext uri="{FF2B5EF4-FFF2-40B4-BE49-F238E27FC236}">
                <a16:creationId xmlns:a16="http://schemas.microsoft.com/office/drawing/2014/main" id="{57066BD9-893C-7390-1236-B5E6F7DECA7C}"/>
              </a:ext>
            </a:extLst>
          </p:cNvPr>
          <p:cNvPicPr>
            <a:picLocks noChangeAspect="1"/>
          </p:cNvPicPr>
          <p:nvPr/>
        </p:nvPicPr>
        <p:blipFill>
          <a:blip r:embed="rId5"/>
          <a:stretch>
            <a:fillRect/>
          </a:stretch>
        </p:blipFill>
        <p:spPr>
          <a:xfrm>
            <a:off x="9162761" y="2953975"/>
            <a:ext cx="4353533" cy="952633"/>
          </a:xfrm>
          <a:prstGeom prst="rect">
            <a:avLst/>
          </a:prstGeom>
        </p:spPr>
      </p:pic>
      <p:sp>
        <p:nvSpPr>
          <p:cNvPr id="5" name="TextBox 4">
            <a:extLst>
              <a:ext uri="{FF2B5EF4-FFF2-40B4-BE49-F238E27FC236}">
                <a16:creationId xmlns:a16="http://schemas.microsoft.com/office/drawing/2014/main" id="{D1D2D5B2-A842-4094-9C5A-0C930EE497AE}"/>
              </a:ext>
            </a:extLst>
          </p:cNvPr>
          <p:cNvSpPr txBox="1"/>
          <p:nvPr/>
        </p:nvSpPr>
        <p:spPr>
          <a:xfrm>
            <a:off x="995772" y="5840297"/>
            <a:ext cx="7320224" cy="1015663"/>
          </a:xfrm>
          <a:prstGeom prst="rect">
            <a:avLst/>
          </a:prstGeom>
          <a:noFill/>
        </p:spPr>
        <p:txBody>
          <a:bodyPr wrap="square">
            <a:spAutoFit/>
          </a:bodyPr>
          <a:lstStyle/>
          <a:p>
            <a:r>
              <a:rPr lang="en-US" sz="2000" b="1" i="1" dirty="0">
                <a:solidFill>
                  <a:schemeClr val="tx2">
                    <a:lumMod val="75000"/>
                  </a:schemeClr>
                </a:solidFill>
              </a:rPr>
              <a:t>Residual Calculation</a:t>
            </a:r>
            <a:br>
              <a:rPr lang="en-US" sz="2000" i="1" dirty="0">
                <a:solidFill>
                  <a:schemeClr val="tx2">
                    <a:lumMod val="75000"/>
                  </a:schemeClr>
                </a:solidFill>
              </a:rPr>
            </a:br>
            <a:r>
              <a:rPr lang="en-US" sz="2000" i="1" dirty="0">
                <a:solidFill>
                  <a:schemeClr val="tx2">
                    <a:lumMod val="75000"/>
                  </a:schemeClr>
                </a:solidFill>
              </a:rPr>
              <a:t>The residuals is the difference between the actual value and the predicted values for each observation.</a:t>
            </a:r>
            <a:endParaRPr lang="en-IN" sz="2000" dirty="0">
              <a:latin typeface="Arimo" panose="020B0604020202020204" charset="0"/>
              <a:ea typeface="Arimo" panose="020B0604020202020204" charset="0"/>
              <a:cs typeface="Arimo" panose="020B0604020202020204" charset="0"/>
            </a:endParaRPr>
          </a:p>
        </p:txBody>
      </p:sp>
      <p:sp>
        <p:nvSpPr>
          <p:cNvPr id="17" name="Text 0">
            <a:extLst>
              <a:ext uri="{FF2B5EF4-FFF2-40B4-BE49-F238E27FC236}">
                <a16:creationId xmlns:a16="http://schemas.microsoft.com/office/drawing/2014/main" id="{A1CB755C-763B-64F9-5DBF-33960F5187C5}"/>
              </a:ext>
            </a:extLst>
          </p:cNvPr>
          <p:cNvSpPr/>
          <p:nvPr/>
        </p:nvSpPr>
        <p:spPr>
          <a:xfrm>
            <a:off x="2240782" y="182710"/>
            <a:ext cx="9922757"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3</a:t>
            </a:r>
            <a:r>
              <a:rPr lang="en-US" sz="4450" b="1" baseline="30000" dirty="0">
                <a:solidFill>
                  <a:srgbClr val="231971"/>
                </a:solidFill>
                <a:latin typeface="Outfit Extra Bold" pitchFamily="34" charset="0"/>
                <a:ea typeface="Outfit Extra Bold" pitchFamily="34" charset="-122"/>
                <a:cs typeface="Outfit Extra Bold" pitchFamily="34" charset="-120"/>
              </a:rPr>
              <a:t>rd </a:t>
            </a:r>
            <a:r>
              <a:rPr lang="en-US" sz="4450" b="1" dirty="0">
                <a:solidFill>
                  <a:srgbClr val="231971"/>
                </a:solidFill>
                <a:latin typeface="Outfit Extra Bold" pitchFamily="34" charset="0"/>
                <a:ea typeface="Outfit Extra Bold" pitchFamily="34" charset="-122"/>
                <a:cs typeface="Outfit Extra Bold" pitchFamily="34" charset="-120"/>
              </a:rPr>
              <a:t> Training Model :XGBoost Algorithm</a:t>
            </a:r>
          </a:p>
        </p:txBody>
      </p:sp>
    </p:spTree>
    <p:extLst>
      <p:ext uri="{BB962C8B-B14F-4D97-AF65-F5344CB8AC3E}">
        <p14:creationId xmlns:p14="http://schemas.microsoft.com/office/powerpoint/2010/main" val="2258330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42CC-8414-1F00-F788-FDA25E255E41}"/>
            </a:ext>
          </a:extLst>
        </p:cNvPr>
        <p:cNvGrpSpPr/>
        <p:nvPr/>
      </p:nvGrpSpPr>
      <p:grpSpPr>
        <a:xfrm>
          <a:off x="0" y="0"/>
          <a:ext cx="0" cy="0"/>
          <a:chOff x="0" y="0"/>
          <a:chExt cx="0" cy="0"/>
        </a:xfrm>
      </p:grpSpPr>
      <p:sp>
        <p:nvSpPr>
          <p:cNvPr id="3" name="Text 1">
            <a:extLst>
              <a:ext uri="{FF2B5EF4-FFF2-40B4-BE49-F238E27FC236}">
                <a16:creationId xmlns:a16="http://schemas.microsoft.com/office/drawing/2014/main" id="{14642FEE-E309-A182-4378-BE6FCB806442}"/>
              </a:ext>
            </a:extLst>
          </p:cNvPr>
          <p:cNvSpPr/>
          <p:nvPr/>
        </p:nvSpPr>
        <p:spPr>
          <a:xfrm>
            <a:off x="793790" y="1830932"/>
            <a:ext cx="3040856"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Extra Bold" pitchFamily="34" charset="0"/>
              </a:rPr>
              <a:t>Ensemble Learning:</a:t>
            </a:r>
            <a:endParaRPr lang="en-US" sz="2200" dirty="0"/>
          </a:p>
        </p:txBody>
      </p:sp>
      <p:sp>
        <p:nvSpPr>
          <p:cNvPr id="5" name="Text 3">
            <a:extLst>
              <a:ext uri="{FF2B5EF4-FFF2-40B4-BE49-F238E27FC236}">
                <a16:creationId xmlns:a16="http://schemas.microsoft.com/office/drawing/2014/main" id="{107E218F-780B-09F6-CF1D-AD8BD377CFD5}"/>
              </a:ext>
            </a:extLst>
          </p:cNvPr>
          <p:cNvSpPr/>
          <p:nvPr/>
        </p:nvSpPr>
        <p:spPr>
          <a:xfrm>
            <a:off x="793790" y="284814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Extra Bold" pitchFamily="34" charset="0"/>
              </a:rPr>
              <a:t>Boosting Technique:</a:t>
            </a:r>
            <a:endParaRPr lang="en-US" sz="2200" dirty="0"/>
          </a:p>
        </p:txBody>
      </p:sp>
      <p:sp>
        <p:nvSpPr>
          <p:cNvPr id="7" name="Text 5">
            <a:extLst>
              <a:ext uri="{FF2B5EF4-FFF2-40B4-BE49-F238E27FC236}">
                <a16:creationId xmlns:a16="http://schemas.microsoft.com/office/drawing/2014/main" id="{7F5EACDC-7159-2498-D4B5-2786C526BC43}"/>
              </a:ext>
            </a:extLst>
          </p:cNvPr>
          <p:cNvSpPr/>
          <p:nvPr/>
        </p:nvSpPr>
        <p:spPr>
          <a:xfrm>
            <a:off x="793790" y="4006230"/>
            <a:ext cx="3225879" cy="354330"/>
          </a:xfrm>
          <a:prstGeom prst="rect">
            <a:avLst/>
          </a:prstGeom>
          <a:noFill/>
          <a:ln/>
        </p:spPr>
        <p:txBody>
          <a:bodyPr wrap="none" lIns="0" tIns="0" rIns="0" bIns="0" rtlCol="0" anchor="t"/>
          <a:lstStyle/>
          <a:p>
            <a:pPr marL="0" indent="0">
              <a:lnSpc>
                <a:spcPts val="2750"/>
              </a:lnSpc>
              <a:buNone/>
            </a:pPr>
            <a:endParaRPr lang="en-US" sz="2200" dirty="0"/>
          </a:p>
        </p:txBody>
      </p:sp>
      <p:sp>
        <p:nvSpPr>
          <p:cNvPr id="8" name="Text 6">
            <a:extLst>
              <a:ext uri="{FF2B5EF4-FFF2-40B4-BE49-F238E27FC236}">
                <a16:creationId xmlns:a16="http://schemas.microsoft.com/office/drawing/2014/main" id="{348EEDA7-01DF-6C10-A7F8-74943A55FAC4}"/>
              </a:ext>
            </a:extLst>
          </p:cNvPr>
          <p:cNvSpPr/>
          <p:nvPr/>
        </p:nvSpPr>
        <p:spPr>
          <a:xfrm>
            <a:off x="793790" y="3760543"/>
            <a:ext cx="7465956" cy="592410"/>
          </a:xfrm>
          <a:prstGeom prst="rect">
            <a:avLst/>
          </a:prstGeom>
          <a:noFill/>
          <a:ln/>
        </p:spPr>
        <p:txBody>
          <a:bodyPr wrap="square" lIns="0" tIns="0" rIns="0" bIns="0" rtlCol="0" anchor="t"/>
          <a:lstStyle/>
          <a:p>
            <a:pPr marL="0" indent="0">
              <a:lnSpc>
                <a:spcPts val="2850"/>
              </a:lnSpc>
              <a:buNone/>
            </a:pPr>
            <a:endParaRPr lang="en-US" sz="1750" dirty="0">
              <a:solidFill>
                <a:schemeClr val="tx1">
                  <a:lumMod val="95000"/>
                  <a:lumOff val="5000"/>
                </a:schemeClr>
              </a:solidFill>
              <a:latin typeface="Arimo" pitchFamily="34" charset="0"/>
              <a:ea typeface="Arimo" pitchFamily="34" charset="-122"/>
              <a:cs typeface="Arimo" pitchFamily="34" charset="-120"/>
            </a:endParaRPr>
          </a:p>
        </p:txBody>
      </p:sp>
      <p:sp>
        <p:nvSpPr>
          <p:cNvPr id="11" name="Rectangle 10">
            <a:extLst>
              <a:ext uri="{FF2B5EF4-FFF2-40B4-BE49-F238E27FC236}">
                <a16:creationId xmlns:a16="http://schemas.microsoft.com/office/drawing/2014/main" id="{3CEC303C-B068-75DA-E63D-FDFE1AECD18C}"/>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1BB94D4F-8BE8-9FC3-F03A-EC151046753A}"/>
              </a:ext>
            </a:extLst>
          </p:cNvPr>
          <p:cNvSpPr/>
          <p:nvPr/>
        </p:nvSpPr>
        <p:spPr>
          <a:xfrm>
            <a:off x="11590774" y="1670942"/>
            <a:ext cx="733529" cy="71343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1E8842F-0C95-80ED-12E0-18F889FF3211}"/>
              </a:ext>
            </a:extLst>
          </p:cNvPr>
          <p:cNvSpPr/>
          <p:nvPr/>
        </p:nvSpPr>
        <p:spPr>
          <a:xfrm>
            <a:off x="10396664" y="3038526"/>
            <a:ext cx="693337" cy="6962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15A1261-AA9E-AE84-9DE0-77E017C834DB}"/>
              </a:ext>
            </a:extLst>
          </p:cNvPr>
          <p:cNvSpPr/>
          <p:nvPr/>
        </p:nvSpPr>
        <p:spPr>
          <a:xfrm>
            <a:off x="13123177" y="3025307"/>
            <a:ext cx="693337" cy="6962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9507E726-7C98-DD77-6A5B-886400028561}"/>
              </a:ext>
            </a:extLst>
          </p:cNvPr>
          <p:cNvSpPr/>
          <p:nvPr/>
        </p:nvSpPr>
        <p:spPr>
          <a:xfrm>
            <a:off x="9703327" y="4341146"/>
            <a:ext cx="693337" cy="6962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F7FD2545-A3F5-0799-C05C-6D9B53D0C432}"/>
              </a:ext>
            </a:extLst>
          </p:cNvPr>
          <p:cNvSpPr/>
          <p:nvPr/>
        </p:nvSpPr>
        <p:spPr>
          <a:xfrm>
            <a:off x="11151159" y="4372160"/>
            <a:ext cx="693337" cy="6962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A04EBB94-618B-06D9-6540-6EF07E1D3F8B}"/>
              </a:ext>
            </a:extLst>
          </p:cNvPr>
          <p:cNvSpPr/>
          <p:nvPr/>
        </p:nvSpPr>
        <p:spPr>
          <a:xfrm>
            <a:off x="13916969" y="4334307"/>
            <a:ext cx="693337" cy="6962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13BF754F-4786-09CF-3158-258E7BF13CA3}"/>
              </a:ext>
            </a:extLst>
          </p:cNvPr>
          <p:cNvSpPr/>
          <p:nvPr/>
        </p:nvSpPr>
        <p:spPr>
          <a:xfrm>
            <a:off x="12494048" y="4341146"/>
            <a:ext cx="693337" cy="6962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77BF912E-2123-124F-5519-7F3B3295396C}"/>
              </a:ext>
            </a:extLst>
          </p:cNvPr>
          <p:cNvCxnSpPr>
            <a:cxnSpLocks/>
          </p:cNvCxnSpPr>
          <p:nvPr/>
        </p:nvCxnSpPr>
        <p:spPr>
          <a:xfrm flipH="1">
            <a:off x="10261125" y="3715539"/>
            <a:ext cx="448205" cy="70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79311E-8E82-4D05-BE32-538C64DD316C}"/>
              </a:ext>
            </a:extLst>
          </p:cNvPr>
          <p:cNvCxnSpPr>
            <a:cxnSpLocks/>
            <a:stCxn id="9" idx="3"/>
            <a:endCxn id="10" idx="7"/>
          </p:cNvCxnSpPr>
          <p:nvPr/>
        </p:nvCxnSpPr>
        <p:spPr>
          <a:xfrm flipH="1">
            <a:off x="10988464" y="2279895"/>
            <a:ext cx="709733" cy="86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73B9CB-B7B0-5584-1E97-1A1EF36DD71C}"/>
              </a:ext>
            </a:extLst>
          </p:cNvPr>
          <p:cNvCxnSpPr/>
          <p:nvPr/>
        </p:nvCxnSpPr>
        <p:spPr>
          <a:xfrm flipH="1">
            <a:off x="12992333" y="3677220"/>
            <a:ext cx="448205" cy="70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DB52F8-6D9F-0F10-F2EE-EDA76606C25C}"/>
              </a:ext>
            </a:extLst>
          </p:cNvPr>
          <p:cNvCxnSpPr>
            <a:cxnSpLocks/>
            <a:endCxn id="12" idx="1"/>
          </p:cNvCxnSpPr>
          <p:nvPr/>
        </p:nvCxnSpPr>
        <p:spPr>
          <a:xfrm>
            <a:off x="12163539" y="2300287"/>
            <a:ext cx="1061175" cy="82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1F23D9-4850-C448-4B71-6B03ECEC132B}"/>
              </a:ext>
            </a:extLst>
          </p:cNvPr>
          <p:cNvCxnSpPr>
            <a:cxnSpLocks/>
            <a:endCxn id="14" idx="1"/>
          </p:cNvCxnSpPr>
          <p:nvPr/>
        </p:nvCxnSpPr>
        <p:spPr>
          <a:xfrm>
            <a:off x="10893245" y="3746827"/>
            <a:ext cx="359451" cy="727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F8E485-826C-884B-C514-C2CD7204434C}"/>
              </a:ext>
            </a:extLst>
          </p:cNvPr>
          <p:cNvCxnSpPr>
            <a:cxnSpLocks/>
            <a:endCxn id="15" idx="1"/>
          </p:cNvCxnSpPr>
          <p:nvPr/>
        </p:nvCxnSpPr>
        <p:spPr>
          <a:xfrm>
            <a:off x="13584133" y="3677220"/>
            <a:ext cx="434373" cy="759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E777F2-B1D8-BD41-994C-DFF00CE5BC1D}"/>
              </a:ext>
            </a:extLst>
          </p:cNvPr>
          <p:cNvSpPr txBox="1"/>
          <p:nvPr/>
        </p:nvSpPr>
        <p:spPr>
          <a:xfrm>
            <a:off x="11585722" y="1853212"/>
            <a:ext cx="1108404" cy="307777"/>
          </a:xfrm>
          <a:prstGeom prst="rect">
            <a:avLst/>
          </a:prstGeom>
          <a:noFill/>
        </p:spPr>
        <p:txBody>
          <a:bodyPr wrap="square" rtlCol="0">
            <a:spAutoFit/>
          </a:bodyPr>
          <a:lstStyle/>
          <a:p>
            <a:r>
              <a:rPr lang="en-US" sz="1400" dirty="0"/>
              <a:t>Age&gt;=45</a:t>
            </a:r>
            <a:endParaRPr lang="en-IN" sz="1400" dirty="0"/>
          </a:p>
        </p:txBody>
      </p:sp>
      <p:sp>
        <p:nvSpPr>
          <p:cNvPr id="36" name="TextBox 35">
            <a:extLst>
              <a:ext uri="{FF2B5EF4-FFF2-40B4-BE49-F238E27FC236}">
                <a16:creationId xmlns:a16="http://schemas.microsoft.com/office/drawing/2014/main" id="{38E026D8-5337-C3BC-215B-FC7F14E0A9EC}"/>
              </a:ext>
            </a:extLst>
          </p:cNvPr>
          <p:cNvSpPr txBox="1"/>
          <p:nvPr/>
        </p:nvSpPr>
        <p:spPr>
          <a:xfrm>
            <a:off x="10756515" y="2365145"/>
            <a:ext cx="1737533" cy="369332"/>
          </a:xfrm>
          <a:prstGeom prst="rect">
            <a:avLst/>
          </a:prstGeom>
          <a:noFill/>
        </p:spPr>
        <p:txBody>
          <a:bodyPr wrap="square" rtlCol="0">
            <a:spAutoFit/>
          </a:bodyPr>
          <a:lstStyle/>
          <a:p>
            <a:r>
              <a:rPr lang="en-US" dirty="0"/>
              <a:t>yes</a:t>
            </a:r>
            <a:endParaRPr lang="en-IN" dirty="0"/>
          </a:p>
        </p:txBody>
      </p:sp>
      <p:sp>
        <p:nvSpPr>
          <p:cNvPr id="37" name="TextBox 36">
            <a:extLst>
              <a:ext uri="{FF2B5EF4-FFF2-40B4-BE49-F238E27FC236}">
                <a16:creationId xmlns:a16="http://schemas.microsoft.com/office/drawing/2014/main" id="{BA8FCE09-ABE3-E8D1-D3DA-71394FEA64B9}"/>
              </a:ext>
            </a:extLst>
          </p:cNvPr>
          <p:cNvSpPr txBox="1"/>
          <p:nvPr/>
        </p:nvSpPr>
        <p:spPr>
          <a:xfrm>
            <a:off x="12549259" y="2308760"/>
            <a:ext cx="1737533" cy="369332"/>
          </a:xfrm>
          <a:prstGeom prst="rect">
            <a:avLst/>
          </a:prstGeom>
          <a:noFill/>
        </p:spPr>
        <p:txBody>
          <a:bodyPr wrap="square" rtlCol="0">
            <a:spAutoFit/>
          </a:bodyPr>
          <a:lstStyle/>
          <a:p>
            <a:r>
              <a:rPr lang="en-US" dirty="0"/>
              <a:t>No</a:t>
            </a:r>
            <a:endParaRPr lang="en-IN" dirty="0"/>
          </a:p>
        </p:txBody>
      </p:sp>
      <p:sp>
        <p:nvSpPr>
          <p:cNvPr id="38" name="TextBox 37">
            <a:extLst>
              <a:ext uri="{FF2B5EF4-FFF2-40B4-BE49-F238E27FC236}">
                <a16:creationId xmlns:a16="http://schemas.microsoft.com/office/drawing/2014/main" id="{B9B8ADD6-476E-7C9B-DA15-E78272487AEE}"/>
              </a:ext>
            </a:extLst>
          </p:cNvPr>
          <p:cNvSpPr txBox="1"/>
          <p:nvPr/>
        </p:nvSpPr>
        <p:spPr>
          <a:xfrm>
            <a:off x="9575483" y="3772301"/>
            <a:ext cx="1737533" cy="369332"/>
          </a:xfrm>
          <a:prstGeom prst="rect">
            <a:avLst/>
          </a:prstGeom>
          <a:noFill/>
        </p:spPr>
        <p:txBody>
          <a:bodyPr wrap="square" rtlCol="0">
            <a:spAutoFit/>
          </a:bodyPr>
          <a:lstStyle/>
          <a:p>
            <a:r>
              <a:rPr lang="en-US" dirty="0"/>
              <a:t>yes</a:t>
            </a:r>
            <a:endParaRPr lang="en-IN" dirty="0"/>
          </a:p>
        </p:txBody>
      </p:sp>
      <p:sp>
        <p:nvSpPr>
          <p:cNvPr id="39" name="TextBox 38">
            <a:extLst>
              <a:ext uri="{FF2B5EF4-FFF2-40B4-BE49-F238E27FC236}">
                <a16:creationId xmlns:a16="http://schemas.microsoft.com/office/drawing/2014/main" id="{AD5196F2-63E4-D7BF-10F5-7DEB41B33AD3}"/>
              </a:ext>
            </a:extLst>
          </p:cNvPr>
          <p:cNvSpPr txBox="1"/>
          <p:nvPr/>
        </p:nvSpPr>
        <p:spPr>
          <a:xfrm>
            <a:off x="11031725" y="3774879"/>
            <a:ext cx="1737533" cy="369332"/>
          </a:xfrm>
          <a:prstGeom prst="rect">
            <a:avLst/>
          </a:prstGeom>
          <a:noFill/>
        </p:spPr>
        <p:txBody>
          <a:bodyPr wrap="square" rtlCol="0">
            <a:spAutoFit/>
          </a:bodyPr>
          <a:lstStyle/>
          <a:p>
            <a:r>
              <a:rPr lang="en-US" dirty="0"/>
              <a:t>No</a:t>
            </a:r>
            <a:endParaRPr lang="en-IN" dirty="0"/>
          </a:p>
        </p:txBody>
      </p:sp>
      <p:sp>
        <p:nvSpPr>
          <p:cNvPr id="40" name="TextBox 39">
            <a:extLst>
              <a:ext uri="{FF2B5EF4-FFF2-40B4-BE49-F238E27FC236}">
                <a16:creationId xmlns:a16="http://schemas.microsoft.com/office/drawing/2014/main" id="{5166C129-02E9-B480-1A65-061369C2FA0D}"/>
              </a:ext>
            </a:extLst>
          </p:cNvPr>
          <p:cNvSpPr txBox="1"/>
          <p:nvPr/>
        </p:nvSpPr>
        <p:spPr>
          <a:xfrm>
            <a:off x="12254410" y="3814063"/>
            <a:ext cx="1737533" cy="369332"/>
          </a:xfrm>
          <a:prstGeom prst="rect">
            <a:avLst/>
          </a:prstGeom>
          <a:noFill/>
        </p:spPr>
        <p:txBody>
          <a:bodyPr wrap="square" rtlCol="0">
            <a:spAutoFit/>
          </a:bodyPr>
          <a:lstStyle/>
          <a:p>
            <a:r>
              <a:rPr lang="en-US" dirty="0"/>
              <a:t>yes</a:t>
            </a:r>
            <a:endParaRPr lang="en-IN" dirty="0"/>
          </a:p>
        </p:txBody>
      </p:sp>
      <p:sp>
        <p:nvSpPr>
          <p:cNvPr id="41" name="TextBox 40">
            <a:extLst>
              <a:ext uri="{FF2B5EF4-FFF2-40B4-BE49-F238E27FC236}">
                <a16:creationId xmlns:a16="http://schemas.microsoft.com/office/drawing/2014/main" id="{BFB05043-8DE1-B2E1-29DE-9ADF592A8E26}"/>
              </a:ext>
            </a:extLst>
          </p:cNvPr>
          <p:cNvSpPr txBox="1"/>
          <p:nvPr/>
        </p:nvSpPr>
        <p:spPr>
          <a:xfrm>
            <a:off x="13760738" y="3760779"/>
            <a:ext cx="1737533" cy="369332"/>
          </a:xfrm>
          <a:prstGeom prst="rect">
            <a:avLst/>
          </a:prstGeom>
          <a:noFill/>
        </p:spPr>
        <p:txBody>
          <a:bodyPr wrap="square" rtlCol="0">
            <a:spAutoFit/>
          </a:bodyPr>
          <a:lstStyle/>
          <a:p>
            <a:r>
              <a:rPr lang="en-US" dirty="0"/>
              <a:t>No</a:t>
            </a:r>
            <a:endParaRPr lang="en-IN" dirty="0"/>
          </a:p>
        </p:txBody>
      </p:sp>
      <p:sp>
        <p:nvSpPr>
          <p:cNvPr id="42" name="TextBox 41">
            <a:extLst>
              <a:ext uri="{FF2B5EF4-FFF2-40B4-BE49-F238E27FC236}">
                <a16:creationId xmlns:a16="http://schemas.microsoft.com/office/drawing/2014/main" id="{6287E1D5-3C5F-B4F3-10AF-EF28EB5D7454}"/>
              </a:ext>
            </a:extLst>
          </p:cNvPr>
          <p:cNvSpPr txBox="1"/>
          <p:nvPr/>
        </p:nvSpPr>
        <p:spPr>
          <a:xfrm>
            <a:off x="10204203" y="3228191"/>
            <a:ext cx="1737533" cy="307777"/>
          </a:xfrm>
          <a:prstGeom prst="rect">
            <a:avLst/>
          </a:prstGeom>
          <a:noFill/>
        </p:spPr>
        <p:txBody>
          <a:bodyPr wrap="square" rtlCol="0">
            <a:spAutoFit/>
          </a:bodyPr>
          <a:lstStyle/>
          <a:p>
            <a:r>
              <a:rPr lang="en-US" sz="1400" dirty="0"/>
              <a:t>Height&gt;=150</a:t>
            </a:r>
            <a:endParaRPr lang="en-IN" sz="1400" dirty="0"/>
          </a:p>
        </p:txBody>
      </p:sp>
      <p:sp>
        <p:nvSpPr>
          <p:cNvPr id="43" name="TextBox 42">
            <a:extLst>
              <a:ext uri="{FF2B5EF4-FFF2-40B4-BE49-F238E27FC236}">
                <a16:creationId xmlns:a16="http://schemas.microsoft.com/office/drawing/2014/main" id="{FC73470C-A3BE-D950-879F-2ACF2E579CA6}"/>
              </a:ext>
            </a:extLst>
          </p:cNvPr>
          <p:cNvSpPr txBox="1"/>
          <p:nvPr/>
        </p:nvSpPr>
        <p:spPr>
          <a:xfrm>
            <a:off x="12992333" y="3188913"/>
            <a:ext cx="1737533" cy="307777"/>
          </a:xfrm>
          <a:prstGeom prst="rect">
            <a:avLst/>
          </a:prstGeom>
          <a:noFill/>
        </p:spPr>
        <p:txBody>
          <a:bodyPr wrap="square" rtlCol="0">
            <a:spAutoFit/>
          </a:bodyPr>
          <a:lstStyle/>
          <a:p>
            <a:r>
              <a:rPr lang="en-US" sz="1400" dirty="0"/>
              <a:t>Weight&gt;=50</a:t>
            </a:r>
            <a:endParaRPr lang="en-IN" sz="1400" dirty="0"/>
          </a:p>
        </p:txBody>
      </p:sp>
      <p:pic>
        <p:nvPicPr>
          <p:cNvPr id="55" name="Picture 54">
            <a:extLst>
              <a:ext uri="{FF2B5EF4-FFF2-40B4-BE49-F238E27FC236}">
                <a16:creationId xmlns:a16="http://schemas.microsoft.com/office/drawing/2014/main" id="{9BD4E7E5-88B8-48B0-C52B-CF7A9FA77FB1}"/>
              </a:ext>
            </a:extLst>
          </p:cNvPr>
          <p:cNvPicPr>
            <a:picLocks noChangeAspect="1"/>
          </p:cNvPicPr>
          <p:nvPr/>
        </p:nvPicPr>
        <p:blipFill>
          <a:blip r:embed="rId3"/>
          <a:stretch>
            <a:fillRect/>
          </a:stretch>
        </p:blipFill>
        <p:spPr>
          <a:xfrm>
            <a:off x="4660880" y="5630847"/>
            <a:ext cx="4353533" cy="952633"/>
          </a:xfrm>
          <a:prstGeom prst="rect">
            <a:avLst/>
          </a:prstGeom>
        </p:spPr>
      </p:pic>
      <p:sp>
        <p:nvSpPr>
          <p:cNvPr id="19" name="TextBox 18">
            <a:extLst>
              <a:ext uri="{FF2B5EF4-FFF2-40B4-BE49-F238E27FC236}">
                <a16:creationId xmlns:a16="http://schemas.microsoft.com/office/drawing/2014/main" id="{4A602071-4226-2D65-BC1B-C9B8EC954B3B}"/>
              </a:ext>
            </a:extLst>
          </p:cNvPr>
          <p:cNvSpPr txBox="1"/>
          <p:nvPr/>
        </p:nvSpPr>
        <p:spPr>
          <a:xfrm>
            <a:off x="683164" y="2214851"/>
            <a:ext cx="6817231" cy="382459"/>
          </a:xfrm>
          <a:prstGeom prst="rect">
            <a:avLst/>
          </a:prstGeom>
          <a:noFill/>
        </p:spPr>
        <p:txBody>
          <a:bodyPr wrap="square" rtlCol="0">
            <a:spAutoFit/>
          </a:bodyPr>
          <a:lstStyle/>
          <a:p>
            <a:r>
              <a:rPr lang="en-US" i="1" dirty="0">
                <a:solidFill>
                  <a:schemeClr val="tx2">
                    <a:lumMod val="75000"/>
                  </a:schemeClr>
                </a:solidFill>
              </a:rPr>
              <a:t> Combines Multiple Decision Trees to improve prediction accuracy.</a:t>
            </a:r>
            <a:endParaRPr lang="en-US" sz="1800" i="1" dirty="0">
              <a:solidFill>
                <a:schemeClr val="tx2">
                  <a:lumMod val="75000"/>
                </a:schemeClr>
              </a:solidFill>
            </a:endParaRPr>
          </a:p>
        </p:txBody>
      </p:sp>
      <p:sp>
        <p:nvSpPr>
          <p:cNvPr id="23" name="TextBox 22">
            <a:extLst>
              <a:ext uri="{FF2B5EF4-FFF2-40B4-BE49-F238E27FC236}">
                <a16:creationId xmlns:a16="http://schemas.microsoft.com/office/drawing/2014/main" id="{042FD4F1-7DCB-119D-3FD2-808051BFE558}"/>
              </a:ext>
            </a:extLst>
          </p:cNvPr>
          <p:cNvSpPr txBox="1"/>
          <p:nvPr/>
        </p:nvSpPr>
        <p:spPr>
          <a:xfrm>
            <a:off x="623775" y="3245866"/>
            <a:ext cx="8766886" cy="2031325"/>
          </a:xfrm>
          <a:prstGeom prst="rect">
            <a:avLst/>
          </a:prstGeom>
          <a:noFill/>
        </p:spPr>
        <p:txBody>
          <a:bodyPr wrap="square" rtlCol="0">
            <a:spAutoFit/>
          </a:bodyPr>
          <a:lstStyle/>
          <a:p>
            <a:r>
              <a:rPr lang="en-US" b="1" i="1" dirty="0">
                <a:solidFill>
                  <a:schemeClr val="tx2">
                    <a:lumMod val="75000"/>
                  </a:schemeClr>
                </a:solidFill>
              </a:rPr>
              <a:t> Combines XGBoost (eXtreme Gradient Boosting) is a highly efficient and scalable  implementation of the gradient boosting framework.</a:t>
            </a:r>
          </a:p>
          <a:p>
            <a:endParaRPr lang="en-US" b="1" i="1" dirty="0">
              <a:solidFill>
                <a:schemeClr val="tx2">
                  <a:lumMod val="75000"/>
                </a:schemeClr>
              </a:solidFill>
            </a:endParaRPr>
          </a:p>
          <a:p>
            <a:r>
              <a:rPr lang="en-US" sz="1800" b="1" i="1" dirty="0">
                <a:solidFill>
                  <a:schemeClr val="tx2">
                    <a:lumMod val="75000"/>
                  </a:schemeClr>
                </a:solidFill>
              </a:rPr>
              <a:t>Gradient Boosting builds trees sequentially, wher</a:t>
            </a:r>
            <a:r>
              <a:rPr lang="en-US" b="1" i="1" dirty="0">
                <a:solidFill>
                  <a:schemeClr val="tx2">
                    <a:lumMod val="75000"/>
                  </a:schemeClr>
                </a:solidFill>
              </a:rPr>
              <a:t>e each new tree corrects the errors previous ones by minimizing a loss function (e.g., Mean Squared Error).</a:t>
            </a:r>
          </a:p>
          <a:p>
            <a:br>
              <a:rPr lang="en-US" b="1" i="1" dirty="0">
                <a:solidFill>
                  <a:schemeClr val="tx2">
                    <a:lumMod val="75000"/>
                  </a:schemeClr>
                </a:solidFill>
              </a:rPr>
            </a:br>
            <a:r>
              <a:rPr lang="en-US" b="1" i="1" dirty="0">
                <a:solidFill>
                  <a:schemeClr val="tx2">
                    <a:lumMod val="75000"/>
                  </a:schemeClr>
                </a:solidFill>
              </a:rPr>
              <a:t>XGBoost adds regularization terms to the objective function to reduce overfitting.</a:t>
            </a:r>
            <a:endParaRPr lang="en-US" sz="1800" b="1" i="1" dirty="0">
              <a:solidFill>
                <a:schemeClr val="tx2">
                  <a:lumMod val="75000"/>
                </a:schemeClr>
              </a:solidFill>
            </a:endParaRPr>
          </a:p>
        </p:txBody>
      </p:sp>
      <p:sp>
        <p:nvSpPr>
          <p:cNvPr id="25" name="TextBox 24">
            <a:extLst>
              <a:ext uri="{FF2B5EF4-FFF2-40B4-BE49-F238E27FC236}">
                <a16:creationId xmlns:a16="http://schemas.microsoft.com/office/drawing/2014/main" id="{511FE590-7A33-66E4-E7FE-90454C1C1E0E}"/>
              </a:ext>
            </a:extLst>
          </p:cNvPr>
          <p:cNvSpPr txBox="1"/>
          <p:nvPr/>
        </p:nvSpPr>
        <p:spPr>
          <a:xfrm>
            <a:off x="793790" y="6111080"/>
            <a:ext cx="4873403" cy="1477328"/>
          </a:xfrm>
          <a:prstGeom prst="rect">
            <a:avLst/>
          </a:prstGeom>
          <a:noFill/>
        </p:spPr>
        <p:txBody>
          <a:bodyPr wrap="square" rtlCol="0">
            <a:spAutoFit/>
          </a:bodyPr>
          <a:lstStyle/>
          <a:p>
            <a:r>
              <a:rPr lang="en-US" i="1" dirty="0">
                <a:solidFill>
                  <a:schemeClr val="tx2">
                    <a:lumMod val="75000"/>
                  </a:schemeClr>
                </a:solidFill>
              </a:rPr>
              <a:t>Where : </a:t>
            </a:r>
            <a:br>
              <a:rPr lang="en-US" i="1" dirty="0">
                <a:solidFill>
                  <a:schemeClr val="tx2">
                    <a:lumMod val="75000"/>
                  </a:schemeClr>
                </a:solidFill>
              </a:rPr>
            </a:br>
            <a:endParaRPr lang="en-US" i="1" dirty="0">
              <a:solidFill>
                <a:schemeClr val="tx2">
                  <a:lumMod val="75000"/>
                </a:schemeClr>
              </a:solidFill>
            </a:endParaRPr>
          </a:p>
          <a:p>
            <a:r>
              <a:rPr lang="en-US" sz="1800" i="1" dirty="0">
                <a:solidFill>
                  <a:schemeClr val="tx2">
                    <a:lumMod val="75000"/>
                  </a:schemeClr>
                </a:solidFill>
              </a:rPr>
              <a:t> -</a:t>
            </a:r>
            <a:r>
              <a:rPr lang="en-US" sz="1800" b="1" i="1" dirty="0">
                <a:solidFill>
                  <a:schemeClr val="tx2">
                    <a:lumMod val="75000"/>
                  </a:schemeClr>
                </a:solidFill>
              </a:rPr>
              <a:t>L(f)</a:t>
            </a:r>
            <a:r>
              <a:rPr lang="en-US" sz="1800" i="1" dirty="0">
                <a:solidFill>
                  <a:schemeClr val="tx2">
                    <a:lumMod val="75000"/>
                  </a:schemeClr>
                </a:solidFill>
              </a:rPr>
              <a:t> is the overall loss.</a:t>
            </a:r>
          </a:p>
          <a:p>
            <a:r>
              <a:rPr lang="en-US" i="1" dirty="0">
                <a:solidFill>
                  <a:schemeClr val="tx2">
                    <a:lumMod val="75000"/>
                  </a:schemeClr>
                </a:solidFill>
              </a:rPr>
              <a:t>-</a:t>
            </a:r>
            <a:r>
              <a:rPr lang="en-US" b="1" dirty="0"/>
              <a:t> Ω</a:t>
            </a:r>
            <a:r>
              <a:rPr lang="en-US" sz="1800" b="1" i="1" dirty="0">
                <a:solidFill>
                  <a:schemeClr val="tx2">
                    <a:lumMod val="75000"/>
                  </a:schemeClr>
                </a:solidFill>
              </a:rPr>
              <a:t>(</a:t>
            </a:r>
            <a:r>
              <a:rPr lang="en-US" sz="1800" b="1" i="1" dirty="0" err="1">
                <a:solidFill>
                  <a:schemeClr val="tx2">
                    <a:lumMod val="75000"/>
                  </a:schemeClr>
                </a:solidFill>
              </a:rPr>
              <a:t>fk</a:t>
            </a:r>
            <a:r>
              <a:rPr lang="en-US" sz="1800" b="1" i="1" dirty="0">
                <a:solidFill>
                  <a:schemeClr val="tx2">
                    <a:lumMod val="75000"/>
                  </a:schemeClr>
                </a:solidFill>
              </a:rPr>
              <a:t>) </a:t>
            </a:r>
            <a:r>
              <a:rPr lang="en-US" sz="1800" i="1" dirty="0">
                <a:solidFill>
                  <a:schemeClr val="tx2">
                    <a:lumMod val="75000"/>
                  </a:schemeClr>
                </a:solidFill>
              </a:rPr>
              <a:t>is the regularization term for the k-</a:t>
            </a:r>
            <a:r>
              <a:rPr lang="en-US" sz="1800" i="1" dirty="0" err="1">
                <a:solidFill>
                  <a:schemeClr val="tx2">
                    <a:lumMod val="75000"/>
                  </a:schemeClr>
                </a:solidFill>
              </a:rPr>
              <a:t>th</a:t>
            </a:r>
            <a:r>
              <a:rPr lang="en-US" sz="1800" i="1" dirty="0">
                <a:solidFill>
                  <a:schemeClr val="tx2">
                    <a:lumMod val="75000"/>
                  </a:schemeClr>
                </a:solidFill>
              </a:rPr>
              <a:t> tree.</a:t>
            </a:r>
          </a:p>
          <a:p>
            <a:endParaRPr lang="en-US" sz="1800" i="1" dirty="0">
              <a:solidFill>
                <a:schemeClr val="tx2">
                  <a:lumMod val="75000"/>
                </a:schemeClr>
              </a:solidFill>
            </a:endParaRPr>
          </a:p>
        </p:txBody>
      </p:sp>
      <p:sp>
        <p:nvSpPr>
          <p:cNvPr id="2" name="Text 0">
            <a:extLst>
              <a:ext uri="{FF2B5EF4-FFF2-40B4-BE49-F238E27FC236}">
                <a16:creationId xmlns:a16="http://schemas.microsoft.com/office/drawing/2014/main" id="{F5E1CBC1-0470-8743-1EF4-7C3012033771}"/>
              </a:ext>
            </a:extLst>
          </p:cNvPr>
          <p:cNvSpPr/>
          <p:nvPr/>
        </p:nvSpPr>
        <p:spPr>
          <a:xfrm>
            <a:off x="4479905" y="296085"/>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XGBoost Algorithm</a:t>
            </a:r>
            <a:endParaRPr lang="en-US" sz="4450" dirty="0"/>
          </a:p>
        </p:txBody>
      </p:sp>
    </p:spTree>
    <p:extLst>
      <p:ext uri="{BB962C8B-B14F-4D97-AF65-F5344CB8AC3E}">
        <p14:creationId xmlns:p14="http://schemas.microsoft.com/office/powerpoint/2010/main" val="1329542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D134E-31B7-CCF0-C15B-AF799A3834D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83EC97A-5D70-F538-CE08-27027708E3E4}"/>
              </a:ext>
            </a:extLst>
          </p:cNvPr>
          <p:cNvSpPr/>
          <p:nvPr/>
        </p:nvSpPr>
        <p:spPr>
          <a:xfrm>
            <a:off x="4320762" y="35830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XGBoost Algorithm</a:t>
            </a:r>
            <a:endParaRPr lang="en-US" sz="4450" dirty="0"/>
          </a:p>
        </p:txBody>
      </p:sp>
      <p:sp>
        <p:nvSpPr>
          <p:cNvPr id="6" name="Text 4">
            <a:extLst>
              <a:ext uri="{FF2B5EF4-FFF2-40B4-BE49-F238E27FC236}">
                <a16:creationId xmlns:a16="http://schemas.microsoft.com/office/drawing/2014/main" id="{92B518CC-DEBA-203C-AB80-D84D509899E2}"/>
              </a:ext>
            </a:extLst>
          </p:cNvPr>
          <p:cNvSpPr/>
          <p:nvPr/>
        </p:nvSpPr>
        <p:spPr>
          <a:xfrm>
            <a:off x="793790" y="3453304"/>
            <a:ext cx="9197562"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220FF2F1-EFD2-6B33-7516-D0189B65864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BAAB59CD-D916-3707-0DDE-0A86F9F3208E}"/>
              </a:ext>
            </a:extLst>
          </p:cNvPr>
          <p:cNvPicPr>
            <a:picLocks noChangeAspect="1"/>
          </p:cNvPicPr>
          <p:nvPr/>
        </p:nvPicPr>
        <p:blipFill>
          <a:blip r:embed="rId3"/>
          <a:stretch>
            <a:fillRect/>
          </a:stretch>
        </p:blipFill>
        <p:spPr>
          <a:xfrm>
            <a:off x="3256222" y="2014126"/>
            <a:ext cx="7210967" cy="4201348"/>
          </a:xfrm>
          <a:prstGeom prst="rect">
            <a:avLst/>
          </a:prstGeom>
        </p:spPr>
      </p:pic>
      <p:sp>
        <p:nvSpPr>
          <p:cNvPr id="23" name="TextBox 22">
            <a:extLst>
              <a:ext uri="{FF2B5EF4-FFF2-40B4-BE49-F238E27FC236}">
                <a16:creationId xmlns:a16="http://schemas.microsoft.com/office/drawing/2014/main" id="{9B4BF01E-314F-061D-5CA7-B3AB968E5827}"/>
              </a:ext>
            </a:extLst>
          </p:cNvPr>
          <p:cNvSpPr txBox="1"/>
          <p:nvPr/>
        </p:nvSpPr>
        <p:spPr>
          <a:xfrm>
            <a:off x="4320762" y="1334115"/>
            <a:ext cx="5008881" cy="461665"/>
          </a:xfrm>
          <a:prstGeom prst="rect">
            <a:avLst/>
          </a:prstGeom>
          <a:noFill/>
        </p:spPr>
        <p:txBody>
          <a:bodyPr wrap="square" rtlCol="0">
            <a:spAutoFit/>
          </a:bodyPr>
          <a:lstStyle/>
          <a:p>
            <a:r>
              <a:rPr lang="en-US" sz="2400" dirty="0">
                <a:latin typeface="Arimo" panose="020B0604020202020204" charset="0"/>
                <a:ea typeface="Arimo" panose="020B0604020202020204" charset="0"/>
                <a:cs typeface="Arimo" panose="020B0604020202020204" charset="0"/>
              </a:rPr>
              <a:t>Predicted Vs Actual Calories Burnt</a:t>
            </a:r>
            <a:endParaRPr lang="en-IN" sz="2400" dirty="0">
              <a:latin typeface="Arimo" panose="020B0604020202020204" charset="0"/>
              <a:ea typeface="Arimo" panose="020B0604020202020204" charset="0"/>
              <a:cs typeface="Arimo" panose="020B0604020202020204" charset="0"/>
            </a:endParaRPr>
          </a:p>
        </p:txBody>
      </p:sp>
      <p:sp>
        <p:nvSpPr>
          <p:cNvPr id="27" name="TextBox 26">
            <a:extLst>
              <a:ext uri="{FF2B5EF4-FFF2-40B4-BE49-F238E27FC236}">
                <a16:creationId xmlns:a16="http://schemas.microsoft.com/office/drawing/2014/main" id="{8FA06E9A-32FC-6440-EC2B-87FDB1071B09}"/>
              </a:ext>
            </a:extLst>
          </p:cNvPr>
          <p:cNvSpPr txBox="1"/>
          <p:nvPr/>
        </p:nvSpPr>
        <p:spPr>
          <a:xfrm>
            <a:off x="2662813" y="6482504"/>
            <a:ext cx="9304774" cy="646331"/>
          </a:xfrm>
          <a:prstGeom prst="rect">
            <a:avLst/>
          </a:prstGeom>
          <a:noFill/>
        </p:spPr>
        <p:txBody>
          <a:bodyPr wrap="square">
            <a:spAutoFit/>
          </a:bodyPr>
          <a:lstStyle/>
          <a:p>
            <a:r>
              <a:rPr lang="en-US" dirty="0">
                <a:latin typeface="Arimo" panose="020B0604020202020204" charset="0"/>
                <a:ea typeface="Arimo" panose="020B0604020202020204" charset="0"/>
                <a:cs typeface="Arimo" panose="020B0604020202020204" charset="0"/>
              </a:rPr>
              <a:t>The model is performing well, making predictions very close to the actual values. It suggests </a:t>
            </a:r>
            <a:r>
              <a:rPr lang="en-US" b="1" dirty="0">
                <a:latin typeface="Arimo" panose="020B0604020202020204" charset="0"/>
                <a:ea typeface="Arimo" panose="020B0604020202020204" charset="0"/>
                <a:cs typeface="Arimo" panose="020B0604020202020204" charset="0"/>
              </a:rPr>
              <a:t>accurate predictions</a:t>
            </a:r>
            <a:r>
              <a:rPr lang="en-US" dirty="0">
                <a:latin typeface="Arimo" panose="020B0604020202020204" charset="0"/>
                <a:ea typeface="Arimo" panose="020B0604020202020204" charset="0"/>
                <a:cs typeface="Arimo" panose="020B0604020202020204" charset="0"/>
              </a:rPr>
              <a:t>, </a:t>
            </a:r>
            <a:r>
              <a:rPr lang="en-US" b="1" dirty="0">
                <a:latin typeface="Arimo" panose="020B0604020202020204" charset="0"/>
                <a:ea typeface="Arimo" panose="020B0604020202020204" charset="0"/>
                <a:cs typeface="Arimo" panose="020B0604020202020204" charset="0"/>
              </a:rPr>
              <a:t>low bias</a:t>
            </a:r>
            <a:r>
              <a:rPr lang="en-US" dirty="0">
                <a:latin typeface="Arimo" panose="020B0604020202020204" charset="0"/>
                <a:ea typeface="Arimo" panose="020B0604020202020204" charset="0"/>
                <a:cs typeface="Arimo" panose="020B0604020202020204" charset="0"/>
              </a:rPr>
              <a:t>, and </a:t>
            </a:r>
            <a:r>
              <a:rPr lang="en-US" b="1" dirty="0">
                <a:latin typeface="Arimo" panose="020B0604020202020204" charset="0"/>
                <a:ea typeface="Arimo" panose="020B0604020202020204" charset="0"/>
                <a:cs typeface="Arimo" panose="020B0604020202020204" charset="0"/>
              </a:rPr>
              <a:t>good generalization</a:t>
            </a:r>
            <a:r>
              <a:rPr lang="en-US" dirty="0">
                <a:latin typeface="Arimo" panose="020B0604020202020204" charset="0"/>
                <a:ea typeface="Arimo" panose="020B0604020202020204" charset="0"/>
                <a:cs typeface="Arimo" panose="020B0604020202020204" charset="0"/>
              </a:rPr>
              <a:t>. </a:t>
            </a:r>
            <a:endParaRPr lang="en-IN" dirty="0">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263548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1755-7EE4-F8D8-2598-64798BB0D2E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5F8F68D-F87F-5447-0A22-820C426B0B74}"/>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0">
            <a:extLst>
              <a:ext uri="{FF2B5EF4-FFF2-40B4-BE49-F238E27FC236}">
                <a16:creationId xmlns:a16="http://schemas.microsoft.com/office/drawing/2014/main" id="{AE693595-3BB5-3FCD-60A6-F9E9C59A605B}"/>
              </a:ext>
            </a:extLst>
          </p:cNvPr>
          <p:cNvSpPr/>
          <p:nvPr/>
        </p:nvSpPr>
        <p:spPr>
          <a:xfrm>
            <a:off x="4320762" y="35830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XGBoost Algorithm</a:t>
            </a:r>
            <a:endParaRPr lang="en-US" sz="4450" dirty="0"/>
          </a:p>
        </p:txBody>
      </p:sp>
      <p:pic>
        <p:nvPicPr>
          <p:cNvPr id="6" name="Picture 5">
            <a:extLst>
              <a:ext uri="{FF2B5EF4-FFF2-40B4-BE49-F238E27FC236}">
                <a16:creationId xmlns:a16="http://schemas.microsoft.com/office/drawing/2014/main" id="{AB0A6ABE-A2E0-EE69-201A-2B15B758B386}"/>
              </a:ext>
            </a:extLst>
          </p:cNvPr>
          <p:cNvPicPr>
            <a:picLocks noChangeAspect="1"/>
          </p:cNvPicPr>
          <p:nvPr/>
        </p:nvPicPr>
        <p:blipFill>
          <a:blip r:embed="rId3"/>
          <a:stretch>
            <a:fillRect/>
          </a:stretch>
        </p:blipFill>
        <p:spPr>
          <a:xfrm>
            <a:off x="3086100" y="1485900"/>
            <a:ext cx="8458200" cy="5257800"/>
          </a:xfrm>
          <a:prstGeom prst="rect">
            <a:avLst/>
          </a:prstGeom>
        </p:spPr>
      </p:pic>
    </p:spTree>
    <p:extLst>
      <p:ext uri="{BB962C8B-B14F-4D97-AF65-F5344CB8AC3E}">
        <p14:creationId xmlns:p14="http://schemas.microsoft.com/office/powerpoint/2010/main" val="318335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996458" y="333494"/>
            <a:ext cx="5632490" cy="704017"/>
          </a:xfrm>
          <a:prstGeom prst="rect">
            <a:avLst/>
          </a:prstGeom>
          <a:noFill/>
          <a:ln/>
        </p:spPr>
        <p:txBody>
          <a:bodyPr wrap="none" lIns="0" tIns="0" rIns="0" bIns="0" rtlCol="0" anchor="t"/>
          <a:lstStyle/>
          <a:p>
            <a:pPr marL="0" indent="0">
              <a:lnSpc>
                <a:spcPts val="5500"/>
              </a:lnSpc>
              <a:buNone/>
            </a:pPr>
            <a:r>
              <a:rPr lang="en-US" sz="4400" dirty="0">
                <a:solidFill>
                  <a:schemeClr val="accent6">
                    <a:lumMod val="50000"/>
                  </a:schemeClr>
                </a:solidFill>
                <a:latin typeface="Unbounded" pitchFamily="34" charset="0"/>
                <a:ea typeface="Unbounded" pitchFamily="34" charset="-122"/>
                <a:cs typeface="Unbounded" pitchFamily="34" charset="-120"/>
              </a:rPr>
              <a:t>Team Members</a:t>
            </a:r>
            <a:endParaRPr lang="en-US" sz="4400" dirty="0">
              <a:solidFill>
                <a:schemeClr val="accent6">
                  <a:lumMod val="50000"/>
                </a:schemeClr>
              </a:solidFill>
            </a:endParaRPr>
          </a:p>
        </p:txBody>
      </p:sp>
      <p:sp>
        <p:nvSpPr>
          <p:cNvPr id="4" name="Shape 1"/>
          <p:cNvSpPr/>
          <p:nvPr/>
        </p:nvSpPr>
        <p:spPr>
          <a:xfrm>
            <a:off x="1048464" y="1684556"/>
            <a:ext cx="538520" cy="538520"/>
          </a:xfrm>
          <a:prstGeom prst="roundRect">
            <a:avLst>
              <a:gd name="adj" fmla="val 6668"/>
            </a:avLst>
          </a:prstGeom>
          <a:solidFill>
            <a:srgbClr val="304755"/>
          </a:solidFill>
          <a:ln/>
        </p:spPr>
      </p:sp>
      <p:sp>
        <p:nvSpPr>
          <p:cNvPr id="5" name="Text 2"/>
          <p:cNvSpPr/>
          <p:nvPr/>
        </p:nvSpPr>
        <p:spPr>
          <a:xfrm>
            <a:off x="1238130" y="1784866"/>
            <a:ext cx="159187"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6" name="Text 3"/>
          <p:cNvSpPr/>
          <p:nvPr/>
        </p:nvSpPr>
        <p:spPr>
          <a:xfrm>
            <a:off x="1897915" y="1806416"/>
            <a:ext cx="2816185" cy="351949"/>
          </a:xfrm>
          <a:prstGeom prst="rect">
            <a:avLst/>
          </a:prstGeom>
          <a:noFill/>
          <a:ln/>
        </p:spPr>
        <p:txBody>
          <a:bodyPr wrap="none" lIns="0" tIns="0" rIns="0" bIns="0" rtlCol="0" anchor="t"/>
          <a:lstStyle/>
          <a:p>
            <a:pPr marL="0" indent="0">
              <a:lnSpc>
                <a:spcPts val="2750"/>
              </a:lnSpc>
              <a:buNone/>
            </a:pPr>
            <a:r>
              <a:rPr lang="en-US" sz="4800" dirty="0">
                <a:solidFill>
                  <a:srgbClr val="002060"/>
                </a:solidFill>
              </a:rPr>
              <a:t>Pranchal Gupta</a:t>
            </a:r>
          </a:p>
        </p:txBody>
      </p:sp>
      <p:sp>
        <p:nvSpPr>
          <p:cNvPr id="7" name="Text 4"/>
          <p:cNvSpPr/>
          <p:nvPr/>
        </p:nvSpPr>
        <p:spPr>
          <a:xfrm>
            <a:off x="1897915" y="2223076"/>
            <a:ext cx="3380899" cy="383024"/>
          </a:xfrm>
          <a:prstGeom prst="rect">
            <a:avLst/>
          </a:prstGeom>
          <a:noFill/>
          <a:ln/>
        </p:spPr>
        <p:txBody>
          <a:bodyPr wrap="none" lIns="0" tIns="0" rIns="0" bIns="0" rtlCol="0" anchor="t"/>
          <a:lstStyle/>
          <a:p>
            <a:pPr marL="0" indent="0">
              <a:lnSpc>
                <a:spcPts val="3000"/>
              </a:lnSpc>
              <a:buNone/>
            </a:pPr>
            <a:r>
              <a:rPr lang="en-US" sz="2400" dirty="0">
                <a:solidFill>
                  <a:schemeClr val="accent5">
                    <a:lumMod val="75000"/>
                  </a:schemeClr>
                </a:solidFill>
                <a:latin typeface="Cabin" pitchFamily="34" charset="0"/>
                <a:ea typeface="Cabin" pitchFamily="34" charset="-122"/>
                <a:cs typeface="Cabin" pitchFamily="34" charset="-120"/>
              </a:rPr>
              <a:t>Roll No: 21/262</a:t>
            </a:r>
            <a:endParaRPr lang="en-US" sz="2400" dirty="0">
              <a:solidFill>
                <a:schemeClr val="accent5">
                  <a:lumMod val="75000"/>
                </a:schemeClr>
              </a:solidFill>
            </a:endParaRPr>
          </a:p>
        </p:txBody>
      </p:sp>
      <p:sp>
        <p:nvSpPr>
          <p:cNvPr id="8" name="Shape 5"/>
          <p:cNvSpPr/>
          <p:nvPr/>
        </p:nvSpPr>
        <p:spPr>
          <a:xfrm>
            <a:off x="968870" y="3573184"/>
            <a:ext cx="538520" cy="538520"/>
          </a:xfrm>
          <a:prstGeom prst="roundRect">
            <a:avLst>
              <a:gd name="adj" fmla="val 6668"/>
            </a:avLst>
          </a:prstGeom>
          <a:solidFill>
            <a:srgbClr val="304755"/>
          </a:solidFill>
          <a:ln/>
        </p:spPr>
      </p:sp>
      <p:sp>
        <p:nvSpPr>
          <p:cNvPr id="9" name="Text 6"/>
          <p:cNvSpPr/>
          <p:nvPr/>
        </p:nvSpPr>
        <p:spPr>
          <a:xfrm>
            <a:off x="1104780" y="3673494"/>
            <a:ext cx="266700"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10" name="Text 7"/>
          <p:cNvSpPr/>
          <p:nvPr/>
        </p:nvSpPr>
        <p:spPr>
          <a:xfrm>
            <a:off x="1897914" y="3673494"/>
            <a:ext cx="2816185" cy="351949"/>
          </a:xfrm>
          <a:prstGeom prst="rect">
            <a:avLst/>
          </a:prstGeom>
          <a:noFill/>
          <a:ln/>
        </p:spPr>
        <p:txBody>
          <a:bodyPr wrap="none" lIns="0" tIns="0" rIns="0" bIns="0" rtlCol="0" anchor="t"/>
          <a:lstStyle/>
          <a:p>
            <a:pPr marL="0" indent="0">
              <a:lnSpc>
                <a:spcPts val="2750"/>
              </a:lnSpc>
              <a:buNone/>
            </a:pPr>
            <a:r>
              <a:rPr lang="en-US" sz="4800" dirty="0">
                <a:solidFill>
                  <a:srgbClr val="002060"/>
                </a:solidFill>
              </a:rPr>
              <a:t>Poonam Kanwar</a:t>
            </a:r>
          </a:p>
        </p:txBody>
      </p:sp>
      <p:sp>
        <p:nvSpPr>
          <p:cNvPr id="11" name="Text 8"/>
          <p:cNvSpPr/>
          <p:nvPr/>
        </p:nvSpPr>
        <p:spPr>
          <a:xfrm>
            <a:off x="1897914" y="4111704"/>
            <a:ext cx="3380899" cy="383024"/>
          </a:xfrm>
          <a:prstGeom prst="rect">
            <a:avLst/>
          </a:prstGeom>
          <a:noFill/>
          <a:ln/>
        </p:spPr>
        <p:txBody>
          <a:bodyPr wrap="none" lIns="0" tIns="0" rIns="0" bIns="0" rtlCol="0" anchor="t"/>
          <a:lstStyle/>
          <a:p>
            <a:pPr marL="0" indent="0">
              <a:lnSpc>
                <a:spcPts val="3000"/>
              </a:lnSpc>
              <a:buNone/>
            </a:pPr>
            <a:r>
              <a:rPr lang="en-US" sz="2400" dirty="0">
                <a:solidFill>
                  <a:schemeClr val="accent5">
                    <a:lumMod val="75000"/>
                  </a:schemeClr>
                </a:solidFill>
                <a:latin typeface="Cabin" pitchFamily="34" charset="0"/>
                <a:ea typeface="Cabin" pitchFamily="34" charset="-122"/>
                <a:cs typeface="Cabin" pitchFamily="34" charset="-120"/>
              </a:rPr>
              <a:t>Roll No: 21/260</a:t>
            </a:r>
            <a:endParaRPr lang="en-US" sz="2400" dirty="0">
              <a:solidFill>
                <a:schemeClr val="accent5">
                  <a:lumMod val="75000"/>
                </a:schemeClr>
              </a:solidFill>
            </a:endParaRPr>
          </a:p>
        </p:txBody>
      </p:sp>
      <p:sp>
        <p:nvSpPr>
          <p:cNvPr id="12" name="Shape 9"/>
          <p:cNvSpPr/>
          <p:nvPr/>
        </p:nvSpPr>
        <p:spPr>
          <a:xfrm>
            <a:off x="968870" y="5568314"/>
            <a:ext cx="538520" cy="538520"/>
          </a:xfrm>
          <a:prstGeom prst="roundRect">
            <a:avLst>
              <a:gd name="adj" fmla="val 6668"/>
            </a:avLst>
          </a:prstGeom>
          <a:solidFill>
            <a:srgbClr val="304755"/>
          </a:solidFill>
          <a:ln/>
        </p:spPr>
      </p:sp>
      <p:sp>
        <p:nvSpPr>
          <p:cNvPr id="13" name="Text 10"/>
          <p:cNvSpPr/>
          <p:nvPr/>
        </p:nvSpPr>
        <p:spPr>
          <a:xfrm>
            <a:off x="1099779" y="5668624"/>
            <a:ext cx="271701" cy="337899"/>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4" name="Text 11"/>
          <p:cNvSpPr/>
          <p:nvPr/>
        </p:nvSpPr>
        <p:spPr>
          <a:xfrm>
            <a:off x="1897913" y="5681958"/>
            <a:ext cx="2816185" cy="351949"/>
          </a:xfrm>
          <a:prstGeom prst="rect">
            <a:avLst/>
          </a:prstGeom>
          <a:noFill/>
          <a:ln/>
        </p:spPr>
        <p:txBody>
          <a:bodyPr wrap="none" lIns="0" tIns="0" rIns="0" bIns="0" rtlCol="0" anchor="t"/>
          <a:lstStyle/>
          <a:p>
            <a:pPr>
              <a:lnSpc>
                <a:spcPts val="2750"/>
              </a:lnSpc>
            </a:pPr>
            <a:r>
              <a:rPr lang="en-US" sz="4800" dirty="0">
                <a:solidFill>
                  <a:srgbClr val="002060"/>
                </a:solidFill>
              </a:rPr>
              <a:t>Sayyed Aazam Ali </a:t>
            </a:r>
          </a:p>
        </p:txBody>
      </p:sp>
      <p:sp>
        <p:nvSpPr>
          <p:cNvPr id="15" name="Text 12"/>
          <p:cNvSpPr/>
          <p:nvPr/>
        </p:nvSpPr>
        <p:spPr>
          <a:xfrm>
            <a:off x="1897913" y="6107786"/>
            <a:ext cx="3380899" cy="383024"/>
          </a:xfrm>
          <a:prstGeom prst="rect">
            <a:avLst/>
          </a:prstGeom>
          <a:noFill/>
          <a:ln/>
        </p:spPr>
        <p:txBody>
          <a:bodyPr wrap="none" lIns="0" tIns="0" rIns="0" bIns="0" rtlCol="0" anchor="t"/>
          <a:lstStyle/>
          <a:p>
            <a:pPr marL="0" indent="0">
              <a:lnSpc>
                <a:spcPts val="3000"/>
              </a:lnSpc>
              <a:buNone/>
            </a:pPr>
            <a:r>
              <a:rPr lang="en-US" sz="2400" dirty="0">
                <a:solidFill>
                  <a:schemeClr val="accent5">
                    <a:lumMod val="75000"/>
                  </a:schemeClr>
                </a:solidFill>
                <a:latin typeface="Cabin" pitchFamily="34" charset="0"/>
                <a:ea typeface="Cabin" pitchFamily="34" charset="-122"/>
                <a:cs typeface="Cabin" pitchFamily="34" charset="-120"/>
              </a:rPr>
              <a:t>Roll No: 21/281</a:t>
            </a:r>
            <a:endParaRPr lang="en-US" sz="2400" dirty="0">
              <a:solidFill>
                <a:schemeClr val="accent5">
                  <a:lumMod val="75000"/>
                </a:schemeClr>
              </a:solidFill>
            </a:endParaRPr>
          </a:p>
        </p:txBody>
      </p:sp>
      <p:sp>
        <p:nvSpPr>
          <p:cNvPr id="17" name="Rectangle 16">
            <a:extLst>
              <a:ext uri="{FF2B5EF4-FFF2-40B4-BE49-F238E27FC236}">
                <a16:creationId xmlns:a16="http://schemas.microsoft.com/office/drawing/2014/main" id="{5F6B1E4D-9AEB-4F83-59C1-6D03B7F6889F}"/>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7851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2955D-B253-C269-ABA4-D2A301BEA8D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A614F18-8F18-3B29-7E77-9EB6FE3122C8}"/>
              </a:ext>
            </a:extLst>
          </p:cNvPr>
          <p:cNvSpPr/>
          <p:nvPr/>
        </p:nvSpPr>
        <p:spPr>
          <a:xfrm>
            <a:off x="4320762" y="35830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XGBoost Algorithm</a:t>
            </a:r>
            <a:endParaRPr lang="en-US" sz="4450" dirty="0"/>
          </a:p>
        </p:txBody>
      </p:sp>
      <p:sp>
        <p:nvSpPr>
          <p:cNvPr id="6" name="Text 4">
            <a:extLst>
              <a:ext uri="{FF2B5EF4-FFF2-40B4-BE49-F238E27FC236}">
                <a16:creationId xmlns:a16="http://schemas.microsoft.com/office/drawing/2014/main" id="{8C912C62-F74E-CEC1-D249-D45E1D349036}"/>
              </a:ext>
            </a:extLst>
          </p:cNvPr>
          <p:cNvSpPr/>
          <p:nvPr/>
        </p:nvSpPr>
        <p:spPr>
          <a:xfrm>
            <a:off x="793790" y="3453304"/>
            <a:ext cx="9197562"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426A5D65-30D0-1A47-A966-3B49C75F237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72A15D35-B5A7-BEC4-3219-6EFDE43F67A1}"/>
              </a:ext>
            </a:extLst>
          </p:cNvPr>
          <p:cNvSpPr txBox="1"/>
          <p:nvPr/>
        </p:nvSpPr>
        <p:spPr>
          <a:xfrm>
            <a:off x="2176599" y="6215707"/>
            <a:ext cx="10631155" cy="1200329"/>
          </a:xfrm>
          <a:prstGeom prst="rect">
            <a:avLst/>
          </a:prstGeom>
          <a:noFill/>
        </p:spPr>
        <p:txBody>
          <a:bodyPr wrap="square">
            <a:spAutoFit/>
          </a:bodyPr>
          <a:lstStyle/>
          <a:p>
            <a:r>
              <a:rPr lang="en-US" sz="2400" dirty="0">
                <a:latin typeface="Arimo" panose="020B0604020202020204" charset="0"/>
                <a:ea typeface="Arimo" panose="020B0604020202020204" charset="0"/>
                <a:cs typeface="Arimo" panose="020B0604020202020204" charset="0"/>
              </a:rPr>
              <a:t>This straight line in the residual plot suggests that the gradient boosting approach has effectively reduced the errors and captured the relationship, even if the underlying relationship is not strictly linear.</a:t>
            </a:r>
            <a:endParaRPr lang="en-IN" sz="2400" dirty="0">
              <a:latin typeface="Arimo" panose="020B0604020202020204" charset="0"/>
              <a:ea typeface="Arimo" panose="020B0604020202020204" charset="0"/>
              <a:cs typeface="Arimo" panose="020B0604020202020204" charset="0"/>
            </a:endParaRPr>
          </a:p>
        </p:txBody>
      </p:sp>
      <p:pic>
        <p:nvPicPr>
          <p:cNvPr id="4" name="Picture 3">
            <a:extLst>
              <a:ext uri="{FF2B5EF4-FFF2-40B4-BE49-F238E27FC236}">
                <a16:creationId xmlns:a16="http://schemas.microsoft.com/office/drawing/2014/main" id="{37966659-56E7-C377-C1C3-3A3B6B50F5FE}"/>
              </a:ext>
            </a:extLst>
          </p:cNvPr>
          <p:cNvPicPr>
            <a:picLocks noChangeAspect="1"/>
          </p:cNvPicPr>
          <p:nvPr/>
        </p:nvPicPr>
        <p:blipFill>
          <a:blip r:embed="rId3"/>
          <a:stretch>
            <a:fillRect/>
          </a:stretch>
        </p:blipFill>
        <p:spPr>
          <a:xfrm>
            <a:off x="3680386" y="2512600"/>
            <a:ext cx="6533889" cy="3377712"/>
          </a:xfrm>
          <a:prstGeom prst="rect">
            <a:avLst/>
          </a:prstGeom>
        </p:spPr>
      </p:pic>
      <p:pic>
        <p:nvPicPr>
          <p:cNvPr id="9" name="Picture 8">
            <a:extLst>
              <a:ext uri="{FF2B5EF4-FFF2-40B4-BE49-F238E27FC236}">
                <a16:creationId xmlns:a16="http://schemas.microsoft.com/office/drawing/2014/main" id="{D1793CFA-2CAF-168B-EF20-DCFEB41245EF}"/>
              </a:ext>
            </a:extLst>
          </p:cNvPr>
          <p:cNvPicPr>
            <a:picLocks noChangeAspect="1"/>
          </p:cNvPicPr>
          <p:nvPr/>
        </p:nvPicPr>
        <p:blipFill>
          <a:blip r:embed="rId4"/>
          <a:stretch>
            <a:fillRect/>
          </a:stretch>
        </p:blipFill>
        <p:spPr>
          <a:xfrm>
            <a:off x="4841163" y="1376147"/>
            <a:ext cx="3983733" cy="827391"/>
          </a:xfrm>
          <a:prstGeom prst="rect">
            <a:avLst/>
          </a:prstGeom>
        </p:spPr>
      </p:pic>
    </p:spTree>
    <p:extLst>
      <p:ext uri="{BB962C8B-B14F-4D97-AF65-F5344CB8AC3E}">
        <p14:creationId xmlns:p14="http://schemas.microsoft.com/office/powerpoint/2010/main" val="3445861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2955D-B253-C269-ABA4-D2A301BEA8D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A614F18-8F18-3B29-7E77-9EB6FE3122C8}"/>
              </a:ext>
            </a:extLst>
          </p:cNvPr>
          <p:cNvSpPr/>
          <p:nvPr/>
        </p:nvSpPr>
        <p:spPr>
          <a:xfrm>
            <a:off x="4320762" y="358306"/>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XGBoost Algorithm</a:t>
            </a:r>
            <a:endParaRPr lang="en-US" sz="4450" dirty="0"/>
          </a:p>
        </p:txBody>
      </p:sp>
      <p:sp>
        <p:nvSpPr>
          <p:cNvPr id="6" name="Text 4">
            <a:extLst>
              <a:ext uri="{FF2B5EF4-FFF2-40B4-BE49-F238E27FC236}">
                <a16:creationId xmlns:a16="http://schemas.microsoft.com/office/drawing/2014/main" id="{8C912C62-F74E-CEC1-D249-D45E1D349036}"/>
              </a:ext>
            </a:extLst>
          </p:cNvPr>
          <p:cNvSpPr/>
          <p:nvPr/>
        </p:nvSpPr>
        <p:spPr>
          <a:xfrm>
            <a:off x="793790" y="3453304"/>
            <a:ext cx="9197562"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426A5D65-30D0-1A47-A966-3B49C75F237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A1F4092-9424-2A41-619B-C7C9505DD29A}"/>
              </a:ext>
            </a:extLst>
          </p:cNvPr>
          <p:cNvPicPr>
            <a:picLocks noChangeAspect="1"/>
          </p:cNvPicPr>
          <p:nvPr/>
        </p:nvPicPr>
        <p:blipFill>
          <a:blip r:embed="rId3"/>
          <a:stretch>
            <a:fillRect/>
          </a:stretch>
        </p:blipFill>
        <p:spPr>
          <a:xfrm>
            <a:off x="3385801" y="1527983"/>
            <a:ext cx="7070632" cy="5173633"/>
          </a:xfrm>
          <a:prstGeom prst="rect">
            <a:avLst/>
          </a:prstGeom>
        </p:spPr>
      </p:pic>
    </p:spTree>
    <p:extLst>
      <p:ext uri="{BB962C8B-B14F-4D97-AF65-F5344CB8AC3E}">
        <p14:creationId xmlns:p14="http://schemas.microsoft.com/office/powerpoint/2010/main" val="256194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2955D-B253-C269-ABA4-D2A301BEA8D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A614F18-8F18-3B29-7E77-9EB6FE3122C8}"/>
              </a:ext>
            </a:extLst>
          </p:cNvPr>
          <p:cNvSpPr/>
          <p:nvPr/>
        </p:nvSpPr>
        <p:spPr>
          <a:xfrm>
            <a:off x="1644610" y="17804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Model Performance using Several Metrics</a:t>
            </a:r>
            <a:endParaRPr lang="en-US" sz="4450" dirty="0"/>
          </a:p>
        </p:txBody>
      </p:sp>
      <p:sp>
        <p:nvSpPr>
          <p:cNvPr id="6" name="Text 4">
            <a:extLst>
              <a:ext uri="{FF2B5EF4-FFF2-40B4-BE49-F238E27FC236}">
                <a16:creationId xmlns:a16="http://schemas.microsoft.com/office/drawing/2014/main" id="{8C912C62-F74E-CEC1-D249-D45E1D349036}"/>
              </a:ext>
            </a:extLst>
          </p:cNvPr>
          <p:cNvSpPr/>
          <p:nvPr/>
        </p:nvSpPr>
        <p:spPr>
          <a:xfrm>
            <a:off x="793790" y="3453304"/>
            <a:ext cx="9197562"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426A5D65-30D0-1A47-A966-3B49C75F237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447EB72-7E92-8C73-E916-F0A44EAF21C8}"/>
              </a:ext>
            </a:extLst>
          </p:cNvPr>
          <p:cNvSpPr txBox="1"/>
          <p:nvPr/>
        </p:nvSpPr>
        <p:spPr>
          <a:xfrm>
            <a:off x="623775" y="1153031"/>
            <a:ext cx="8766886" cy="1477328"/>
          </a:xfrm>
          <a:prstGeom prst="rect">
            <a:avLst/>
          </a:prstGeom>
          <a:noFill/>
        </p:spPr>
        <p:txBody>
          <a:bodyPr wrap="square" rtlCol="0">
            <a:spAutoFit/>
          </a:bodyPr>
          <a:lstStyle/>
          <a:p>
            <a:r>
              <a:rPr lang="en-US" b="1" dirty="0"/>
              <a:t>R² </a:t>
            </a:r>
            <a:r>
              <a:rPr lang="en-US" b="1" i="1" dirty="0">
                <a:solidFill>
                  <a:schemeClr val="tx2">
                    <a:lumMod val="75000"/>
                  </a:schemeClr>
                </a:solidFill>
              </a:rPr>
              <a:t>Score (Coefficient of Determination)</a:t>
            </a:r>
          </a:p>
          <a:p>
            <a:r>
              <a:rPr lang="en-US" b="1" i="1" dirty="0">
                <a:solidFill>
                  <a:schemeClr val="tx2">
                    <a:lumMod val="75000"/>
                  </a:schemeClr>
                </a:solidFill>
              </a:rPr>
              <a:t>Definition : </a:t>
            </a:r>
            <a:r>
              <a:rPr lang="en-US" i="1" dirty="0">
                <a:solidFill>
                  <a:schemeClr val="tx2">
                    <a:lumMod val="75000"/>
                  </a:schemeClr>
                </a:solidFill>
              </a:rPr>
              <a:t>Measures how well the model’s predictions fit the actual data. It represents the proportion of variance in the dependent variable that is predictable from the independent variables.</a:t>
            </a:r>
            <a:br>
              <a:rPr lang="en-US" i="1" dirty="0">
                <a:solidFill>
                  <a:schemeClr val="tx2">
                    <a:lumMod val="75000"/>
                  </a:schemeClr>
                </a:solidFill>
              </a:rPr>
            </a:br>
            <a:r>
              <a:rPr lang="en-US" b="1" i="1" dirty="0">
                <a:solidFill>
                  <a:schemeClr val="tx2">
                    <a:lumMod val="75000"/>
                  </a:schemeClr>
                </a:solidFill>
              </a:rPr>
              <a:t>Range : </a:t>
            </a:r>
            <a:r>
              <a:rPr lang="en-US" i="1" dirty="0">
                <a:solidFill>
                  <a:schemeClr val="tx2">
                    <a:lumMod val="75000"/>
                  </a:schemeClr>
                </a:solidFill>
              </a:rPr>
              <a:t>0 to 1 (closer to 1 means a better fit)</a:t>
            </a:r>
            <a:endParaRPr lang="en-US" sz="1800" b="1" i="1" dirty="0">
              <a:solidFill>
                <a:schemeClr val="tx2">
                  <a:lumMod val="75000"/>
                </a:schemeClr>
              </a:solidFill>
            </a:endParaRPr>
          </a:p>
        </p:txBody>
      </p:sp>
      <p:pic>
        <p:nvPicPr>
          <p:cNvPr id="7" name="Picture 6">
            <a:extLst>
              <a:ext uri="{FF2B5EF4-FFF2-40B4-BE49-F238E27FC236}">
                <a16:creationId xmlns:a16="http://schemas.microsoft.com/office/drawing/2014/main" id="{8489A89E-3DA0-E6E2-C8DD-C481790B8026}"/>
              </a:ext>
            </a:extLst>
          </p:cNvPr>
          <p:cNvPicPr>
            <a:picLocks noChangeAspect="1"/>
          </p:cNvPicPr>
          <p:nvPr/>
        </p:nvPicPr>
        <p:blipFill>
          <a:blip r:embed="rId3"/>
          <a:stretch>
            <a:fillRect/>
          </a:stretch>
        </p:blipFill>
        <p:spPr>
          <a:xfrm>
            <a:off x="9660983" y="1357907"/>
            <a:ext cx="2752725" cy="790575"/>
          </a:xfrm>
          <a:prstGeom prst="rect">
            <a:avLst/>
          </a:prstGeom>
        </p:spPr>
      </p:pic>
      <p:sp>
        <p:nvSpPr>
          <p:cNvPr id="10" name="TextBox 9">
            <a:extLst>
              <a:ext uri="{FF2B5EF4-FFF2-40B4-BE49-F238E27FC236}">
                <a16:creationId xmlns:a16="http://schemas.microsoft.com/office/drawing/2014/main" id="{44D06E79-6456-2FB4-AA05-C62B47A6AD7C}"/>
              </a:ext>
            </a:extLst>
          </p:cNvPr>
          <p:cNvSpPr txBox="1"/>
          <p:nvPr/>
        </p:nvSpPr>
        <p:spPr>
          <a:xfrm>
            <a:off x="623775" y="2947770"/>
            <a:ext cx="8766886" cy="1477328"/>
          </a:xfrm>
          <a:prstGeom prst="rect">
            <a:avLst/>
          </a:prstGeom>
          <a:noFill/>
        </p:spPr>
        <p:txBody>
          <a:bodyPr wrap="square" rtlCol="0">
            <a:spAutoFit/>
          </a:bodyPr>
          <a:lstStyle/>
          <a:p>
            <a:r>
              <a:rPr lang="en-US" b="1" i="1" dirty="0">
                <a:solidFill>
                  <a:schemeClr val="tx2">
                    <a:lumMod val="75000"/>
                  </a:schemeClr>
                </a:solidFill>
              </a:rPr>
              <a:t>Mean Squared Error (MSE)</a:t>
            </a:r>
          </a:p>
          <a:p>
            <a:r>
              <a:rPr lang="en-US" b="1" i="1" dirty="0">
                <a:solidFill>
                  <a:schemeClr val="tx2">
                    <a:lumMod val="75000"/>
                  </a:schemeClr>
                </a:solidFill>
              </a:rPr>
              <a:t>Definition : </a:t>
            </a:r>
            <a:r>
              <a:rPr lang="en-US" i="1" dirty="0">
                <a:solidFill>
                  <a:schemeClr val="tx2">
                    <a:lumMod val="75000"/>
                  </a:schemeClr>
                </a:solidFill>
              </a:rPr>
              <a:t>Measures the average squared difference between the predicted and actual values. It penalizes larger errors more heavily due to the square. Also known as Cost Function.</a:t>
            </a:r>
            <a:br>
              <a:rPr lang="en-US" i="1" dirty="0">
                <a:solidFill>
                  <a:schemeClr val="tx2">
                    <a:lumMod val="75000"/>
                  </a:schemeClr>
                </a:solidFill>
              </a:rPr>
            </a:br>
            <a:r>
              <a:rPr lang="en-US" b="1" i="1" dirty="0">
                <a:solidFill>
                  <a:schemeClr val="tx2">
                    <a:lumMod val="75000"/>
                  </a:schemeClr>
                </a:solidFill>
              </a:rPr>
              <a:t>Range : </a:t>
            </a:r>
            <a:r>
              <a:rPr lang="en-US" i="1" dirty="0">
                <a:solidFill>
                  <a:schemeClr val="tx2">
                    <a:lumMod val="75000"/>
                  </a:schemeClr>
                </a:solidFill>
              </a:rPr>
              <a:t>0 to </a:t>
            </a:r>
            <a:r>
              <a:rPr lang="en-US" dirty="0"/>
              <a:t>∞</a:t>
            </a:r>
            <a:r>
              <a:rPr lang="en-US" i="1" dirty="0">
                <a:solidFill>
                  <a:schemeClr val="tx2">
                    <a:lumMod val="75000"/>
                  </a:schemeClr>
                </a:solidFill>
              </a:rPr>
              <a:t> (lower values indicate better performance)</a:t>
            </a:r>
          </a:p>
        </p:txBody>
      </p:sp>
      <p:pic>
        <p:nvPicPr>
          <p:cNvPr id="13" name="Picture 12">
            <a:extLst>
              <a:ext uri="{FF2B5EF4-FFF2-40B4-BE49-F238E27FC236}">
                <a16:creationId xmlns:a16="http://schemas.microsoft.com/office/drawing/2014/main" id="{F4489636-B957-AC44-3C9B-2B29F68BA53E}"/>
              </a:ext>
            </a:extLst>
          </p:cNvPr>
          <p:cNvPicPr>
            <a:picLocks noChangeAspect="1"/>
          </p:cNvPicPr>
          <p:nvPr/>
        </p:nvPicPr>
        <p:blipFill>
          <a:blip r:embed="rId4"/>
          <a:stretch>
            <a:fillRect/>
          </a:stretch>
        </p:blipFill>
        <p:spPr>
          <a:xfrm>
            <a:off x="9660983" y="3210184"/>
            <a:ext cx="2533650" cy="952500"/>
          </a:xfrm>
          <a:prstGeom prst="rect">
            <a:avLst/>
          </a:prstGeom>
        </p:spPr>
      </p:pic>
      <p:sp>
        <p:nvSpPr>
          <p:cNvPr id="16" name="TextBox 15">
            <a:extLst>
              <a:ext uri="{FF2B5EF4-FFF2-40B4-BE49-F238E27FC236}">
                <a16:creationId xmlns:a16="http://schemas.microsoft.com/office/drawing/2014/main" id="{506CECE5-D867-39EE-D8E3-79EBC8154E74}"/>
              </a:ext>
            </a:extLst>
          </p:cNvPr>
          <p:cNvSpPr txBox="1"/>
          <p:nvPr/>
        </p:nvSpPr>
        <p:spPr>
          <a:xfrm>
            <a:off x="623775" y="4668218"/>
            <a:ext cx="8766886" cy="1200329"/>
          </a:xfrm>
          <a:prstGeom prst="rect">
            <a:avLst/>
          </a:prstGeom>
          <a:noFill/>
        </p:spPr>
        <p:txBody>
          <a:bodyPr wrap="square" rtlCol="0">
            <a:spAutoFit/>
          </a:bodyPr>
          <a:lstStyle/>
          <a:p>
            <a:r>
              <a:rPr lang="en-US" b="1" i="1" dirty="0">
                <a:solidFill>
                  <a:schemeClr val="tx2">
                    <a:lumMod val="75000"/>
                  </a:schemeClr>
                </a:solidFill>
              </a:rPr>
              <a:t>Mean Absolute Error (MAE)</a:t>
            </a:r>
          </a:p>
          <a:p>
            <a:r>
              <a:rPr lang="en-US" b="1" i="1" dirty="0">
                <a:solidFill>
                  <a:schemeClr val="tx2">
                    <a:lumMod val="75000"/>
                  </a:schemeClr>
                </a:solidFill>
              </a:rPr>
              <a:t>Definition : </a:t>
            </a:r>
            <a:r>
              <a:rPr lang="en-US" i="1" dirty="0">
                <a:solidFill>
                  <a:schemeClr val="tx2">
                    <a:lumMod val="75000"/>
                  </a:schemeClr>
                </a:solidFill>
              </a:rPr>
              <a:t>Measures the average absolute difference between predicted and actual values. MAE is less sensitive to large errors than MSE.</a:t>
            </a:r>
            <a:br>
              <a:rPr lang="en-US" i="1" dirty="0">
                <a:solidFill>
                  <a:schemeClr val="tx2">
                    <a:lumMod val="75000"/>
                  </a:schemeClr>
                </a:solidFill>
              </a:rPr>
            </a:br>
            <a:r>
              <a:rPr lang="en-US" b="1" i="1" dirty="0">
                <a:solidFill>
                  <a:schemeClr val="tx2">
                    <a:lumMod val="75000"/>
                  </a:schemeClr>
                </a:solidFill>
              </a:rPr>
              <a:t>Range : </a:t>
            </a:r>
            <a:r>
              <a:rPr lang="en-US" i="1" dirty="0">
                <a:solidFill>
                  <a:schemeClr val="tx2">
                    <a:lumMod val="75000"/>
                  </a:schemeClr>
                </a:solidFill>
              </a:rPr>
              <a:t>0 to </a:t>
            </a:r>
            <a:r>
              <a:rPr lang="en-US" dirty="0"/>
              <a:t>∞</a:t>
            </a:r>
            <a:r>
              <a:rPr lang="en-US" i="1" dirty="0">
                <a:solidFill>
                  <a:schemeClr val="tx2">
                    <a:lumMod val="75000"/>
                  </a:schemeClr>
                </a:solidFill>
              </a:rPr>
              <a:t> (lower values indicate better performance)</a:t>
            </a:r>
          </a:p>
        </p:txBody>
      </p:sp>
      <p:pic>
        <p:nvPicPr>
          <p:cNvPr id="18" name="Picture 17">
            <a:extLst>
              <a:ext uri="{FF2B5EF4-FFF2-40B4-BE49-F238E27FC236}">
                <a16:creationId xmlns:a16="http://schemas.microsoft.com/office/drawing/2014/main" id="{7606F6A6-6616-988F-B2DB-7EDB1336ED63}"/>
              </a:ext>
            </a:extLst>
          </p:cNvPr>
          <p:cNvPicPr>
            <a:picLocks noChangeAspect="1"/>
          </p:cNvPicPr>
          <p:nvPr/>
        </p:nvPicPr>
        <p:blipFill>
          <a:blip r:embed="rId5"/>
          <a:stretch>
            <a:fillRect/>
          </a:stretch>
        </p:blipFill>
        <p:spPr>
          <a:xfrm>
            <a:off x="9660983" y="5015652"/>
            <a:ext cx="2400300" cy="676275"/>
          </a:xfrm>
          <a:prstGeom prst="rect">
            <a:avLst/>
          </a:prstGeom>
        </p:spPr>
      </p:pic>
      <p:sp>
        <p:nvSpPr>
          <p:cNvPr id="20" name="TextBox 19">
            <a:extLst>
              <a:ext uri="{FF2B5EF4-FFF2-40B4-BE49-F238E27FC236}">
                <a16:creationId xmlns:a16="http://schemas.microsoft.com/office/drawing/2014/main" id="{F515D202-F5E7-C308-0B72-54CACE29090C}"/>
              </a:ext>
            </a:extLst>
          </p:cNvPr>
          <p:cNvSpPr txBox="1"/>
          <p:nvPr/>
        </p:nvSpPr>
        <p:spPr>
          <a:xfrm>
            <a:off x="574711" y="6232881"/>
            <a:ext cx="8766886" cy="923330"/>
          </a:xfrm>
          <a:prstGeom prst="rect">
            <a:avLst/>
          </a:prstGeom>
          <a:noFill/>
        </p:spPr>
        <p:txBody>
          <a:bodyPr wrap="square" rtlCol="0">
            <a:spAutoFit/>
          </a:bodyPr>
          <a:lstStyle/>
          <a:p>
            <a:r>
              <a:rPr lang="en-US" b="1" i="1" dirty="0">
                <a:solidFill>
                  <a:schemeClr val="tx2">
                    <a:lumMod val="75000"/>
                  </a:schemeClr>
                </a:solidFill>
              </a:rPr>
              <a:t>Root Mean Squared Error (RMSE)</a:t>
            </a:r>
          </a:p>
          <a:p>
            <a:r>
              <a:rPr lang="en-US" b="1" i="1" dirty="0">
                <a:solidFill>
                  <a:schemeClr val="tx2">
                    <a:lumMod val="75000"/>
                  </a:schemeClr>
                </a:solidFill>
              </a:rPr>
              <a:t>Definition : </a:t>
            </a:r>
            <a:r>
              <a:rPr lang="en-US" i="1" dirty="0">
                <a:solidFill>
                  <a:schemeClr val="tx2">
                    <a:lumMod val="75000"/>
                  </a:schemeClr>
                </a:solidFill>
              </a:rPr>
              <a:t>The square root of MSE. It provides error in the same unit as the target variable.</a:t>
            </a:r>
            <a:br>
              <a:rPr lang="en-US" i="1" dirty="0">
                <a:solidFill>
                  <a:schemeClr val="tx2">
                    <a:lumMod val="75000"/>
                  </a:schemeClr>
                </a:solidFill>
              </a:rPr>
            </a:br>
            <a:r>
              <a:rPr lang="en-US" b="1" i="1" dirty="0">
                <a:solidFill>
                  <a:schemeClr val="tx2">
                    <a:lumMod val="75000"/>
                  </a:schemeClr>
                </a:solidFill>
              </a:rPr>
              <a:t>Range : </a:t>
            </a:r>
            <a:r>
              <a:rPr lang="en-US" i="1" dirty="0">
                <a:solidFill>
                  <a:schemeClr val="tx2">
                    <a:lumMod val="75000"/>
                  </a:schemeClr>
                </a:solidFill>
              </a:rPr>
              <a:t>0 to </a:t>
            </a:r>
            <a:r>
              <a:rPr lang="en-US" dirty="0"/>
              <a:t>∞</a:t>
            </a:r>
            <a:r>
              <a:rPr lang="en-US" i="1" dirty="0">
                <a:solidFill>
                  <a:schemeClr val="tx2">
                    <a:lumMod val="75000"/>
                  </a:schemeClr>
                </a:solidFill>
              </a:rPr>
              <a:t> (lower values indicate better performance)</a:t>
            </a:r>
          </a:p>
        </p:txBody>
      </p:sp>
      <p:pic>
        <p:nvPicPr>
          <p:cNvPr id="22" name="Picture 21">
            <a:extLst>
              <a:ext uri="{FF2B5EF4-FFF2-40B4-BE49-F238E27FC236}">
                <a16:creationId xmlns:a16="http://schemas.microsoft.com/office/drawing/2014/main" id="{E8416E19-E28D-7B17-B1B0-93FBD495D634}"/>
              </a:ext>
            </a:extLst>
          </p:cNvPr>
          <p:cNvPicPr>
            <a:picLocks noChangeAspect="1"/>
          </p:cNvPicPr>
          <p:nvPr/>
        </p:nvPicPr>
        <p:blipFill>
          <a:blip r:embed="rId6"/>
          <a:stretch>
            <a:fillRect/>
          </a:stretch>
        </p:blipFill>
        <p:spPr>
          <a:xfrm>
            <a:off x="9547019" y="6349469"/>
            <a:ext cx="3152775" cy="866775"/>
          </a:xfrm>
          <a:prstGeom prst="rect">
            <a:avLst/>
          </a:prstGeom>
        </p:spPr>
      </p:pic>
    </p:spTree>
    <p:extLst>
      <p:ext uri="{BB962C8B-B14F-4D97-AF65-F5344CB8AC3E}">
        <p14:creationId xmlns:p14="http://schemas.microsoft.com/office/powerpoint/2010/main" val="190822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2955D-B253-C269-ABA4-D2A301BEA8DA}"/>
            </a:ext>
          </a:extLst>
        </p:cNvPr>
        <p:cNvGrpSpPr/>
        <p:nvPr/>
      </p:nvGrpSpPr>
      <p:grpSpPr>
        <a:xfrm>
          <a:off x="0" y="0"/>
          <a:ext cx="0" cy="0"/>
          <a:chOff x="0" y="0"/>
          <a:chExt cx="0" cy="0"/>
        </a:xfrm>
      </p:grpSpPr>
      <p:sp>
        <p:nvSpPr>
          <p:cNvPr id="6" name="Text 4">
            <a:extLst>
              <a:ext uri="{FF2B5EF4-FFF2-40B4-BE49-F238E27FC236}">
                <a16:creationId xmlns:a16="http://schemas.microsoft.com/office/drawing/2014/main" id="{8C912C62-F74E-CEC1-D249-D45E1D349036}"/>
              </a:ext>
            </a:extLst>
          </p:cNvPr>
          <p:cNvSpPr/>
          <p:nvPr/>
        </p:nvSpPr>
        <p:spPr>
          <a:xfrm>
            <a:off x="793790" y="3453304"/>
            <a:ext cx="9197562" cy="1814513"/>
          </a:xfrm>
          <a:prstGeom prst="rect">
            <a:avLst/>
          </a:prstGeom>
          <a:noFill/>
          <a:ln/>
        </p:spPr>
        <p:txBody>
          <a:bodyPr wrap="square" lIns="0" tIns="0" rIns="0" bIns="0" rtlCol="0" anchor="t"/>
          <a:lstStyle/>
          <a:p>
            <a:pPr marL="0" indent="0">
              <a:lnSpc>
                <a:spcPts val="2850"/>
              </a:lnSpc>
              <a:buNone/>
            </a:pPr>
            <a:endParaRPr lang="en-US" sz="1750" dirty="0"/>
          </a:p>
        </p:txBody>
      </p:sp>
      <p:sp>
        <p:nvSpPr>
          <p:cNvPr id="11" name="Rectangle 10">
            <a:extLst>
              <a:ext uri="{FF2B5EF4-FFF2-40B4-BE49-F238E27FC236}">
                <a16:creationId xmlns:a16="http://schemas.microsoft.com/office/drawing/2014/main" id="{426A5D65-30D0-1A47-A966-3B49C75F237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0">
            <a:extLst>
              <a:ext uri="{FF2B5EF4-FFF2-40B4-BE49-F238E27FC236}">
                <a16:creationId xmlns:a16="http://schemas.microsoft.com/office/drawing/2014/main" id="{9C04EA43-6A60-DF52-D06A-A797D9F9B239}"/>
              </a:ext>
            </a:extLst>
          </p:cNvPr>
          <p:cNvSpPr/>
          <p:nvPr/>
        </p:nvSpPr>
        <p:spPr>
          <a:xfrm>
            <a:off x="1644610" y="17804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rPr>
              <a:t>Additional Params for Tree-Based Models</a:t>
            </a:r>
            <a:endParaRPr lang="en-US" sz="4450" dirty="0"/>
          </a:p>
        </p:txBody>
      </p:sp>
      <p:sp>
        <p:nvSpPr>
          <p:cNvPr id="4" name="TextBox 3">
            <a:extLst>
              <a:ext uri="{FF2B5EF4-FFF2-40B4-BE49-F238E27FC236}">
                <a16:creationId xmlns:a16="http://schemas.microsoft.com/office/drawing/2014/main" id="{9AC8403D-0747-8ADD-4996-77055E58FC7A}"/>
              </a:ext>
            </a:extLst>
          </p:cNvPr>
          <p:cNvSpPr txBox="1"/>
          <p:nvPr/>
        </p:nvSpPr>
        <p:spPr>
          <a:xfrm>
            <a:off x="623775" y="1514965"/>
            <a:ext cx="8766886" cy="3970318"/>
          </a:xfrm>
          <a:prstGeom prst="rect">
            <a:avLst/>
          </a:prstGeom>
          <a:noFill/>
        </p:spPr>
        <p:txBody>
          <a:bodyPr wrap="square" rtlCol="0">
            <a:spAutoFit/>
          </a:bodyPr>
          <a:lstStyle/>
          <a:p>
            <a:r>
              <a:rPr lang="en-US" b="1" i="1" dirty="0">
                <a:solidFill>
                  <a:schemeClr val="tx2">
                    <a:lumMod val="75000"/>
                  </a:schemeClr>
                </a:solidFill>
              </a:rPr>
              <a:t>n_estimators</a:t>
            </a:r>
          </a:p>
          <a:p>
            <a:r>
              <a:rPr lang="en-US" b="1" i="1" dirty="0">
                <a:solidFill>
                  <a:schemeClr val="tx2">
                    <a:lumMod val="75000"/>
                  </a:schemeClr>
                </a:solidFill>
              </a:rPr>
              <a:t>Definition :  </a:t>
            </a:r>
            <a:r>
              <a:rPr lang="en-US" i="1" dirty="0">
                <a:solidFill>
                  <a:schemeClr val="tx2">
                    <a:lumMod val="75000"/>
                  </a:schemeClr>
                </a:solidFill>
              </a:rPr>
              <a:t>Number of trees in the model. For Random Forest and XGBoost, increasing the number if estimators generally improves performance (up to a certain point) but also increases computation time.</a:t>
            </a:r>
          </a:p>
          <a:p>
            <a:br>
              <a:rPr lang="en-US" i="1" dirty="0">
                <a:solidFill>
                  <a:schemeClr val="tx2">
                    <a:lumMod val="75000"/>
                  </a:schemeClr>
                </a:solidFill>
              </a:rPr>
            </a:br>
            <a:r>
              <a:rPr lang="en-US" b="1" i="1" dirty="0">
                <a:solidFill>
                  <a:schemeClr val="tx2">
                    <a:lumMod val="75000"/>
                  </a:schemeClr>
                </a:solidFill>
              </a:rPr>
              <a:t>max_depth</a:t>
            </a:r>
          </a:p>
          <a:p>
            <a:r>
              <a:rPr lang="en-US" b="1" i="1" dirty="0">
                <a:solidFill>
                  <a:schemeClr val="tx2">
                    <a:lumMod val="75000"/>
                  </a:schemeClr>
                </a:solidFill>
              </a:rPr>
              <a:t>Definition :  </a:t>
            </a:r>
            <a:r>
              <a:rPr lang="en-US" i="1" dirty="0">
                <a:solidFill>
                  <a:schemeClr val="tx2">
                    <a:lumMod val="75000"/>
                  </a:schemeClr>
                </a:solidFill>
              </a:rPr>
              <a:t>0 to </a:t>
            </a:r>
            <a:r>
              <a:rPr lang="en-US" dirty="0"/>
              <a:t>∞</a:t>
            </a:r>
            <a:r>
              <a:rPr lang="en-US" i="1" dirty="0">
                <a:solidFill>
                  <a:schemeClr val="tx2">
                    <a:lumMod val="75000"/>
                  </a:schemeClr>
                </a:solidFill>
              </a:rPr>
              <a:t> (lower values indicate better performance) Maximum depth of the tree. A higher depth allows the model to capture more complex patters but can lead to overfitting.</a:t>
            </a:r>
          </a:p>
          <a:p>
            <a:endParaRPr lang="en-US" i="1" dirty="0">
              <a:solidFill>
                <a:schemeClr val="tx2">
                  <a:lumMod val="75000"/>
                </a:schemeClr>
              </a:solidFill>
            </a:endParaRPr>
          </a:p>
          <a:p>
            <a:r>
              <a:rPr lang="en-US" b="1" i="1" dirty="0">
                <a:solidFill>
                  <a:schemeClr val="tx2">
                    <a:lumMod val="75000"/>
                  </a:schemeClr>
                </a:solidFill>
              </a:rPr>
              <a:t>learning_rate</a:t>
            </a:r>
          </a:p>
          <a:p>
            <a:r>
              <a:rPr lang="en-US" b="1" i="1" dirty="0">
                <a:solidFill>
                  <a:schemeClr val="tx2">
                    <a:lumMod val="75000"/>
                  </a:schemeClr>
                </a:solidFill>
              </a:rPr>
              <a:t>Definition :  </a:t>
            </a:r>
            <a:r>
              <a:rPr lang="en-US" i="1" dirty="0">
                <a:solidFill>
                  <a:schemeClr val="tx2">
                    <a:lumMod val="75000"/>
                  </a:schemeClr>
                </a:solidFill>
              </a:rPr>
              <a:t>0 to </a:t>
            </a:r>
            <a:r>
              <a:rPr lang="en-US" dirty="0"/>
              <a:t>∞</a:t>
            </a:r>
            <a:r>
              <a:rPr lang="en-US" i="1" dirty="0">
                <a:solidFill>
                  <a:schemeClr val="tx2">
                    <a:lumMod val="75000"/>
                  </a:schemeClr>
                </a:solidFill>
              </a:rPr>
              <a:t> (lower values indicate better performance) Maximum depth of the tree. A higher depth allows the model to capture more complex patters but can lead to overfitting.</a:t>
            </a:r>
          </a:p>
          <a:p>
            <a:r>
              <a:rPr lang="en-US" i="1" dirty="0">
                <a:solidFill>
                  <a:schemeClr val="tx2">
                    <a:lumMod val="75000"/>
                  </a:schemeClr>
                </a:solidFill>
              </a:rPr>
              <a:t>Step size of each iteration in the model optimization (only in XGBoost). A smaller learning rate requires more estimators to achieve a good fit.</a:t>
            </a:r>
          </a:p>
        </p:txBody>
      </p:sp>
      <p:pic>
        <p:nvPicPr>
          <p:cNvPr id="13" name="Picture 12">
            <a:extLst>
              <a:ext uri="{FF2B5EF4-FFF2-40B4-BE49-F238E27FC236}">
                <a16:creationId xmlns:a16="http://schemas.microsoft.com/office/drawing/2014/main" id="{868F40B7-736F-CC04-7E7E-5BE9E94581A3}"/>
              </a:ext>
            </a:extLst>
          </p:cNvPr>
          <p:cNvPicPr>
            <a:picLocks noChangeAspect="1"/>
          </p:cNvPicPr>
          <p:nvPr/>
        </p:nvPicPr>
        <p:blipFill>
          <a:blip r:embed="rId3"/>
          <a:stretch>
            <a:fillRect/>
          </a:stretch>
        </p:blipFill>
        <p:spPr>
          <a:xfrm>
            <a:off x="6176327" y="5357322"/>
            <a:ext cx="7630049" cy="2250337"/>
          </a:xfrm>
          <a:prstGeom prst="rect">
            <a:avLst/>
          </a:prstGeom>
        </p:spPr>
      </p:pic>
    </p:spTree>
    <p:extLst>
      <p:ext uri="{BB962C8B-B14F-4D97-AF65-F5344CB8AC3E}">
        <p14:creationId xmlns:p14="http://schemas.microsoft.com/office/powerpoint/2010/main" val="380693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5AF4B-6BD9-C44D-ED8A-F0B9ED64323B}"/>
            </a:ext>
          </a:extLst>
        </p:cNvPr>
        <p:cNvGrpSpPr/>
        <p:nvPr/>
      </p:nvGrpSpPr>
      <p:grpSpPr>
        <a:xfrm>
          <a:off x="0" y="0"/>
          <a:ext cx="0" cy="0"/>
          <a:chOff x="0" y="0"/>
          <a:chExt cx="0" cy="0"/>
        </a:xfrm>
      </p:grpSpPr>
      <p:sp>
        <p:nvSpPr>
          <p:cNvPr id="10" name="Text 0">
            <a:extLst>
              <a:ext uri="{FF2B5EF4-FFF2-40B4-BE49-F238E27FC236}">
                <a16:creationId xmlns:a16="http://schemas.microsoft.com/office/drawing/2014/main" id="{3E136F61-8AE3-606B-430C-A72800C0475E}"/>
              </a:ext>
            </a:extLst>
          </p:cNvPr>
          <p:cNvSpPr/>
          <p:nvPr/>
        </p:nvSpPr>
        <p:spPr>
          <a:xfrm>
            <a:off x="1759353" y="-135938"/>
            <a:ext cx="11771452" cy="1049757"/>
          </a:xfrm>
          <a:prstGeom prst="rect">
            <a:avLst/>
          </a:prstGeom>
          <a:noFill/>
          <a:ln/>
        </p:spPr>
        <p:txBody>
          <a:bodyPr wrap="square" lIns="0" tIns="0" rIns="0" bIns="0" rtlCol="0" anchor="t"/>
          <a:lstStyle/>
          <a:p>
            <a:pPr marL="0" indent="0">
              <a:lnSpc>
                <a:spcPts val="7650"/>
              </a:lnSpc>
              <a:buNone/>
            </a:pPr>
            <a:endParaRPr lang="en-US" sz="4000" dirty="0">
              <a:solidFill>
                <a:schemeClr val="accent1">
                  <a:lumMod val="75000"/>
                </a:schemeClr>
              </a:solidFill>
            </a:endParaRPr>
          </a:p>
        </p:txBody>
      </p:sp>
      <p:sp>
        <p:nvSpPr>
          <p:cNvPr id="3" name="Rectangle 2">
            <a:extLst>
              <a:ext uri="{FF2B5EF4-FFF2-40B4-BE49-F238E27FC236}">
                <a16:creationId xmlns:a16="http://schemas.microsoft.com/office/drawing/2014/main" id="{F394D224-CDD3-4318-484A-E9C3A082C480}"/>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0">
            <a:extLst>
              <a:ext uri="{FF2B5EF4-FFF2-40B4-BE49-F238E27FC236}">
                <a16:creationId xmlns:a16="http://schemas.microsoft.com/office/drawing/2014/main" id="{4C55A2C7-FBB2-DC31-EAA8-29BCD94108AB}"/>
              </a:ext>
            </a:extLst>
          </p:cNvPr>
          <p:cNvSpPr/>
          <p:nvPr/>
        </p:nvSpPr>
        <p:spPr>
          <a:xfrm>
            <a:off x="2173044" y="133293"/>
            <a:ext cx="9772725" cy="1049757"/>
          </a:xfrm>
          <a:prstGeom prst="rect">
            <a:avLst/>
          </a:prstGeom>
          <a:noFill/>
          <a:ln/>
        </p:spPr>
        <p:txBody>
          <a:bodyPr wrap="square" lIns="0" tIns="0" rIns="0" bIns="0" rtlCol="0" anchor="t"/>
          <a:lstStyle/>
          <a:p>
            <a:pPr marL="0" indent="0">
              <a:lnSpc>
                <a:spcPts val="7650"/>
              </a:lnSpc>
              <a:buNone/>
            </a:pPr>
            <a:r>
              <a:rPr lang="en-US" sz="4000" b="1" i="1" dirty="0">
                <a:solidFill>
                  <a:schemeClr val="accent1">
                    <a:lumMod val="75000"/>
                  </a:schemeClr>
                </a:solidFill>
              </a:rPr>
              <a:t>                Graphical User Interface </a:t>
            </a:r>
          </a:p>
        </p:txBody>
      </p:sp>
      <p:sp>
        <p:nvSpPr>
          <p:cNvPr id="2" name="TextBox 1">
            <a:extLst>
              <a:ext uri="{FF2B5EF4-FFF2-40B4-BE49-F238E27FC236}">
                <a16:creationId xmlns:a16="http://schemas.microsoft.com/office/drawing/2014/main" id="{0BE5C7B6-E7D5-F41D-CDDD-65C81F4F1BB7}"/>
              </a:ext>
            </a:extLst>
          </p:cNvPr>
          <p:cNvSpPr txBox="1"/>
          <p:nvPr/>
        </p:nvSpPr>
        <p:spPr>
          <a:xfrm>
            <a:off x="688321" y="967614"/>
            <a:ext cx="13006164" cy="6740307"/>
          </a:xfrm>
          <a:prstGeom prst="rect">
            <a:avLst/>
          </a:prstGeom>
          <a:noFill/>
        </p:spPr>
        <p:txBody>
          <a:bodyPr wrap="square" rtlCol="0">
            <a:spAutoFit/>
          </a:bodyPr>
          <a:lstStyle/>
          <a:p>
            <a:endParaRPr lang="en-US" sz="2400" b="1" i="1" dirty="0">
              <a:solidFill>
                <a:schemeClr val="tx2">
                  <a:lumMod val="75000"/>
                </a:schemeClr>
              </a:solidFill>
            </a:endParaRPr>
          </a:p>
          <a:p>
            <a:pPr marL="285750" indent="-285750">
              <a:buFont typeface="Wingdings" panose="05000000000000000000" pitchFamily="2" charset="2"/>
              <a:buChar char="è"/>
            </a:pPr>
            <a:r>
              <a:rPr lang="en-US" sz="2400" b="1" i="1" dirty="0">
                <a:solidFill>
                  <a:schemeClr val="tx2">
                    <a:lumMod val="75000"/>
                  </a:schemeClr>
                </a:solidFill>
              </a:rPr>
              <a:t>User Friendly Interface : </a:t>
            </a:r>
            <a:r>
              <a:rPr lang="en-US" sz="2400" i="1" dirty="0">
                <a:solidFill>
                  <a:schemeClr val="tx2">
                    <a:lumMod val="75000"/>
                  </a:schemeClr>
                </a:solidFill>
              </a:rPr>
              <a:t>Built with Tkinter for easy input of exercise details (age, height, weight, etc.)</a:t>
            </a: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r>
              <a:rPr lang="en-US" sz="2400" b="1" i="1" dirty="0">
                <a:solidFill>
                  <a:schemeClr val="tx2">
                    <a:lumMod val="75000"/>
                  </a:schemeClr>
                </a:solidFill>
              </a:rPr>
              <a:t>Features : </a:t>
            </a:r>
            <a:r>
              <a:rPr lang="en-US" sz="2400" i="1" dirty="0">
                <a:solidFill>
                  <a:schemeClr val="tx2">
                    <a:lumMod val="75000"/>
                  </a:schemeClr>
                </a:solidFill>
              </a:rPr>
              <a:t>Predict Calories Burnt i.e., displays predicted values with a progress bar for visual feedback with almost 98-99% accuracy.</a:t>
            </a: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r>
              <a:rPr lang="en-US" sz="2400" b="1" i="1" dirty="0">
                <a:solidFill>
                  <a:schemeClr val="tx2">
                    <a:lumMod val="75000"/>
                  </a:schemeClr>
                </a:solidFill>
              </a:rPr>
              <a:t> Personal Goal Tracker : </a:t>
            </a:r>
            <a:r>
              <a:rPr lang="en-US" sz="2400" i="1" dirty="0">
                <a:solidFill>
                  <a:schemeClr val="tx2">
                    <a:lumMod val="75000"/>
                  </a:schemeClr>
                </a:solidFill>
              </a:rPr>
              <a:t>Provides personalized exercise and Diet Plans based on target calories.</a:t>
            </a: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r>
              <a:rPr lang="en-US" sz="2400" b="1" i="1" dirty="0">
                <a:solidFill>
                  <a:schemeClr val="tx2">
                    <a:lumMod val="75000"/>
                  </a:schemeClr>
                </a:solidFill>
              </a:rPr>
              <a:t>Designed </a:t>
            </a:r>
            <a:r>
              <a:rPr lang="en-US" sz="2400" i="1" dirty="0">
                <a:solidFill>
                  <a:schemeClr val="tx2">
                    <a:lumMod val="75000"/>
                  </a:schemeClr>
                </a:solidFill>
              </a:rPr>
              <a:t>clean aesthetic layout with consistent colors and icons for better user engagement.</a:t>
            </a: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r>
              <a:rPr lang="en-US" sz="2400" b="1" i="1" dirty="0">
                <a:solidFill>
                  <a:schemeClr val="tx2">
                    <a:lumMod val="75000"/>
                  </a:schemeClr>
                </a:solidFill>
              </a:rPr>
              <a:t>Error Handling : </a:t>
            </a:r>
            <a:r>
              <a:rPr lang="en-US" sz="2400" i="1" dirty="0">
                <a:solidFill>
                  <a:schemeClr val="tx2">
                    <a:lumMod val="75000"/>
                  </a:schemeClr>
                </a:solidFill>
              </a:rPr>
              <a:t>Input Validation and clear error messages enhance reliability.</a:t>
            </a: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endParaRPr lang="en-US" sz="2400" i="1" dirty="0">
              <a:solidFill>
                <a:schemeClr val="tx2">
                  <a:lumMod val="75000"/>
                </a:schemeClr>
              </a:solidFill>
            </a:endParaRPr>
          </a:p>
          <a:p>
            <a:pPr marL="285750" indent="-285750">
              <a:buFont typeface="Wingdings" panose="05000000000000000000" pitchFamily="2" charset="2"/>
              <a:buChar char="è"/>
            </a:pPr>
            <a:r>
              <a:rPr lang="en-US" sz="2400" b="1" i="1" dirty="0">
                <a:solidFill>
                  <a:schemeClr val="tx2">
                    <a:lumMod val="75000"/>
                  </a:schemeClr>
                </a:solidFill>
              </a:rPr>
              <a:t>Tech</a:t>
            </a:r>
            <a:r>
              <a:rPr lang="en-US" sz="2400" i="1" dirty="0">
                <a:solidFill>
                  <a:schemeClr val="tx2">
                    <a:lumMod val="75000"/>
                  </a:schemeClr>
                </a:solidFill>
              </a:rPr>
              <a:t> : Tkinter framework, Pandas and Pickle for model training.</a:t>
            </a:r>
          </a:p>
        </p:txBody>
      </p:sp>
    </p:spTree>
    <p:extLst>
      <p:ext uri="{BB962C8B-B14F-4D97-AF65-F5344CB8AC3E}">
        <p14:creationId xmlns:p14="http://schemas.microsoft.com/office/powerpoint/2010/main" val="357693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DE74E-D2ED-E7A7-2D9B-F8A31937B764}"/>
            </a:ext>
          </a:extLst>
        </p:cNvPr>
        <p:cNvGrpSpPr/>
        <p:nvPr/>
      </p:nvGrpSpPr>
      <p:grpSpPr>
        <a:xfrm>
          <a:off x="0" y="0"/>
          <a:ext cx="0" cy="0"/>
          <a:chOff x="0" y="0"/>
          <a:chExt cx="0" cy="0"/>
        </a:xfrm>
      </p:grpSpPr>
      <p:sp>
        <p:nvSpPr>
          <p:cNvPr id="10" name="Text 0">
            <a:extLst>
              <a:ext uri="{FF2B5EF4-FFF2-40B4-BE49-F238E27FC236}">
                <a16:creationId xmlns:a16="http://schemas.microsoft.com/office/drawing/2014/main" id="{00F2B263-4B60-46DB-6704-18F30E72E1A2}"/>
              </a:ext>
            </a:extLst>
          </p:cNvPr>
          <p:cNvSpPr/>
          <p:nvPr/>
        </p:nvSpPr>
        <p:spPr>
          <a:xfrm>
            <a:off x="1759353" y="-135938"/>
            <a:ext cx="11771452" cy="1049757"/>
          </a:xfrm>
          <a:prstGeom prst="rect">
            <a:avLst/>
          </a:prstGeom>
          <a:noFill/>
          <a:ln/>
        </p:spPr>
        <p:txBody>
          <a:bodyPr wrap="square" lIns="0" tIns="0" rIns="0" bIns="0" rtlCol="0" anchor="t"/>
          <a:lstStyle/>
          <a:p>
            <a:pPr marL="0" indent="0">
              <a:lnSpc>
                <a:spcPts val="7650"/>
              </a:lnSpc>
              <a:buNone/>
            </a:pPr>
            <a:endParaRPr lang="en-US" sz="4000" dirty="0">
              <a:solidFill>
                <a:schemeClr val="accent1">
                  <a:lumMod val="75000"/>
                </a:schemeClr>
              </a:solidFill>
            </a:endParaRPr>
          </a:p>
        </p:txBody>
      </p:sp>
      <p:sp>
        <p:nvSpPr>
          <p:cNvPr id="3" name="Rectangle 2">
            <a:extLst>
              <a:ext uri="{FF2B5EF4-FFF2-40B4-BE49-F238E27FC236}">
                <a16:creationId xmlns:a16="http://schemas.microsoft.com/office/drawing/2014/main" id="{1E54D0FA-39FC-9CF4-F168-29D0968553F7}"/>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0">
            <a:extLst>
              <a:ext uri="{FF2B5EF4-FFF2-40B4-BE49-F238E27FC236}">
                <a16:creationId xmlns:a16="http://schemas.microsoft.com/office/drawing/2014/main" id="{F4D56111-8499-AA12-3927-B7A9AAA881E4}"/>
              </a:ext>
            </a:extLst>
          </p:cNvPr>
          <p:cNvSpPr/>
          <p:nvPr/>
        </p:nvSpPr>
        <p:spPr>
          <a:xfrm>
            <a:off x="2345591" y="-108763"/>
            <a:ext cx="12558532" cy="1049757"/>
          </a:xfrm>
          <a:prstGeom prst="rect">
            <a:avLst/>
          </a:prstGeom>
          <a:noFill/>
          <a:ln/>
        </p:spPr>
        <p:txBody>
          <a:bodyPr wrap="square" lIns="0" tIns="0" rIns="0" bIns="0" rtlCol="0" anchor="t"/>
          <a:lstStyle/>
          <a:p>
            <a:pPr marL="0" indent="0">
              <a:lnSpc>
                <a:spcPts val="7650"/>
              </a:lnSpc>
              <a:buNone/>
            </a:pPr>
            <a:r>
              <a:rPr lang="en-US" sz="4000" b="1" i="1" dirty="0">
                <a:solidFill>
                  <a:schemeClr val="accent1">
                    <a:lumMod val="75000"/>
                  </a:schemeClr>
                </a:solidFill>
              </a:rPr>
              <a:t>                Graphical User Interface </a:t>
            </a:r>
          </a:p>
        </p:txBody>
      </p:sp>
      <p:pic>
        <p:nvPicPr>
          <p:cNvPr id="8" name="Picture 7">
            <a:extLst>
              <a:ext uri="{FF2B5EF4-FFF2-40B4-BE49-F238E27FC236}">
                <a16:creationId xmlns:a16="http://schemas.microsoft.com/office/drawing/2014/main" id="{97FD4201-B965-ABDD-DE66-97ED5E8CEA9D}"/>
              </a:ext>
            </a:extLst>
          </p:cNvPr>
          <p:cNvPicPr>
            <a:picLocks noChangeAspect="1"/>
          </p:cNvPicPr>
          <p:nvPr/>
        </p:nvPicPr>
        <p:blipFill>
          <a:blip r:embed="rId3"/>
          <a:stretch>
            <a:fillRect/>
          </a:stretch>
        </p:blipFill>
        <p:spPr>
          <a:xfrm>
            <a:off x="8601389" y="1051654"/>
            <a:ext cx="4004968" cy="6332506"/>
          </a:xfrm>
          <a:prstGeom prst="rect">
            <a:avLst/>
          </a:prstGeom>
        </p:spPr>
      </p:pic>
      <p:pic>
        <p:nvPicPr>
          <p:cNvPr id="11" name="Picture 10">
            <a:extLst>
              <a:ext uri="{FF2B5EF4-FFF2-40B4-BE49-F238E27FC236}">
                <a16:creationId xmlns:a16="http://schemas.microsoft.com/office/drawing/2014/main" id="{8E3AFF5F-0E48-4BF8-77ED-92D15CEDFA54}"/>
              </a:ext>
            </a:extLst>
          </p:cNvPr>
          <p:cNvPicPr>
            <a:picLocks noChangeAspect="1"/>
          </p:cNvPicPr>
          <p:nvPr/>
        </p:nvPicPr>
        <p:blipFill>
          <a:blip r:embed="rId4"/>
          <a:stretch>
            <a:fillRect/>
          </a:stretch>
        </p:blipFill>
        <p:spPr>
          <a:xfrm>
            <a:off x="1512742" y="1051654"/>
            <a:ext cx="3913368" cy="6195640"/>
          </a:xfrm>
          <a:prstGeom prst="rect">
            <a:avLst/>
          </a:prstGeom>
        </p:spPr>
      </p:pic>
    </p:spTree>
    <p:extLst>
      <p:ext uri="{BB962C8B-B14F-4D97-AF65-F5344CB8AC3E}">
        <p14:creationId xmlns:p14="http://schemas.microsoft.com/office/powerpoint/2010/main" val="3365921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0">
            <a:extLst>
              <a:ext uri="{FF2B5EF4-FFF2-40B4-BE49-F238E27FC236}">
                <a16:creationId xmlns:a16="http://schemas.microsoft.com/office/drawing/2014/main" id="{99627CAA-4024-7B2E-359D-E68EAD891DD2}"/>
              </a:ext>
            </a:extLst>
          </p:cNvPr>
          <p:cNvSpPr/>
          <p:nvPr/>
        </p:nvSpPr>
        <p:spPr>
          <a:xfrm>
            <a:off x="3750197" y="180426"/>
            <a:ext cx="6655444" cy="1049757"/>
          </a:xfrm>
          <a:prstGeom prst="rect">
            <a:avLst/>
          </a:prstGeom>
          <a:noFill/>
          <a:ln/>
        </p:spPr>
        <p:txBody>
          <a:bodyPr wrap="square" lIns="0" tIns="0" rIns="0" bIns="0" rtlCol="0" anchor="t"/>
          <a:lstStyle/>
          <a:p>
            <a:pPr marL="0" indent="0" algn="ctr">
              <a:lnSpc>
                <a:spcPts val="7650"/>
              </a:lnSpc>
              <a:buNone/>
            </a:pPr>
            <a:r>
              <a:rPr lang="en-US" sz="6600" b="1" i="1" dirty="0">
                <a:solidFill>
                  <a:schemeClr val="accent1">
                    <a:lumMod val="75000"/>
                  </a:schemeClr>
                </a:solidFill>
              </a:rPr>
              <a:t>Conclusion</a:t>
            </a:r>
          </a:p>
        </p:txBody>
      </p:sp>
      <p:sp>
        <p:nvSpPr>
          <p:cNvPr id="7" name="Text 1">
            <a:extLst>
              <a:ext uri="{FF2B5EF4-FFF2-40B4-BE49-F238E27FC236}">
                <a16:creationId xmlns:a16="http://schemas.microsoft.com/office/drawing/2014/main" id="{0E0FB433-92F0-767A-195B-ADC7247F5052}"/>
              </a:ext>
            </a:extLst>
          </p:cNvPr>
          <p:cNvSpPr/>
          <p:nvPr/>
        </p:nvSpPr>
        <p:spPr>
          <a:xfrm>
            <a:off x="2014095" y="1365587"/>
            <a:ext cx="3055616" cy="383024"/>
          </a:xfrm>
          <a:prstGeom prst="rect">
            <a:avLst/>
          </a:prstGeom>
          <a:noFill/>
          <a:ln/>
        </p:spPr>
        <p:txBody>
          <a:bodyPr wrap="none" lIns="0" tIns="0" rIns="0" bIns="0" rtlCol="0" anchor="t"/>
          <a:lstStyle/>
          <a:p>
            <a:pPr algn="l">
              <a:lnSpc>
                <a:spcPts val="3000"/>
              </a:lnSpc>
              <a:buSzPct val="100000"/>
            </a:pPr>
            <a:endParaRPr lang="en-US" sz="2800" dirty="0">
              <a:solidFill>
                <a:schemeClr val="tx2">
                  <a:lumMod val="75000"/>
                </a:schemeClr>
              </a:solidFill>
            </a:endParaRPr>
          </a:p>
        </p:txBody>
      </p:sp>
      <p:sp>
        <p:nvSpPr>
          <p:cNvPr id="8" name="Text 2">
            <a:extLst>
              <a:ext uri="{FF2B5EF4-FFF2-40B4-BE49-F238E27FC236}">
                <a16:creationId xmlns:a16="http://schemas.microsoft.com/office/drawing/2014/main" id="{F9C38A75-68E2-3B00-E668-27B0FE96C9AB}"/>
              </a:ext>
            </a:extLst>
          </p:cNvPr>
          <p:cNvSpPr/>
          <p:nvPr/>
        </p:nvSpPr>
        <p:spPr>
          <a:xfrm>
            <a:off x="1722122" y="2239847"/>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rPr>
              <a:t>Gender, age, duration and weight showed a strong influence on various health indicators.</a:t>
            </a:r>
          </a:p>
        </p:txBody>
      </p:sp>
      <p:sp>
        <p:nvSpPr>
          <p:cNvPr id="10" name="Text 3">
            <a:extLst>
              <a:ext uri="{FF2B5EF4-FFF2-40B4-BE49-F238E27FC236}">
                <a16:creationId xmlns:a16="http://schemas.microsoft.com/office/drawing/2014/main" id="{DC0B9C6D-971D-6FBB-51BD-2B32C429E8B0}"/>
              </a:ext>
            </a:extLst>
          </p:cNvPr>
          <p:cNvSpPr/>
          <p:nvPr/>
        </p:nvSpPr>
        <p:spPr>
          <a:xfrm>
            <a:off x="2014095" y="3041688"/>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rPr>
              <a:t>The results can guide personalized fitness plans and health interventions.</a:t>
            </a:r>
          </a:p>
        </p:txBody>
      </p:sp>
      <p:sp>
        <p:nvSpPr>
          <p:cNvPr id="12" name="Text 4">
            <a:extLst>
              <a:ext uri="{FF2B5EF4-FFF2-40B4-BE49-F238E27FC236}">
                <a16:creationId xmlns:a16="http://schemas.microsoft.com/office/drawing/2014/main" id="{C54D738C-9F99-5E11-3870-FFB239A67AE3}"/>
              </a:ext>
            </a:extLst>
          </p:cNvPr>
          <p:cNvSpPr/>
          <p:nvPr/>
        </p:nvSpPr>
        <p:spPr>
          <a:xfrm>
            <a:off x="2058352" y="4012416"/>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rPr>
              <a:t>Future work will focus on incorporating  more real-time data for deeper insights.</a:t>
            </a:r>
          </a:p>
        </p:txBody>
      </p:sp>
      <p:sp>
        <p:nvSpPr>
          <p:cNvPr id="13" name="Text 5">
            <a:extLst>
              <a:ext uri="{FF2B5EF4-FFF2-40B4-BE49-F238E27FC236}">
                <a16:creationId xmlns:a16="http://schemas.microsoft.com/office/drawing/2014/main" id="{B47C2906-CC88-B75E-0C56-4136B6A1626A}"/>
              </a:ext>
            </a:extLst>
          </p:cNvPr>
          <p:cNvSpPr/>
          <p:nvPr/>
        </p:nvSpPr>
        <p:spPr>
          <a:xfrm>
            <a:off x="2058352" y="4831675"/>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rPr>
              <a:t>This study lays the groundwork for data driven-health and fitness optimizations.</a:t>
            </a:r>
          </a:p>
        </p:txBody>
      </p:sp>
      <p:sp>
        <p:nvSpPr>
          <p:cNvPr id="15" name="Rectangle 14">
            <a:extLst>
              <a:ext uri="{FF2B5EF4-FFF2-40B4-BE49-F238E27FC236}">
                <a16:creationId xmlns:a16="http://schemas.microsoft.com/office/drawing/2014/main" id="{256AD459-785A-83B6-475B-FCFF852077DE}"/>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hape 1">
            <a:extLst>
              <a:ext uri="{FF2B5EF4-FFF2-40B4-BE49-F238E27FC236}">
                <a16:creationId xmlns:a16="http://schemas.microsoft.com/office/drawing/2014/main" id="{9D74D6E5-CA21-D032-11A0-4D1228D9608F}"/>
              </a:ext>
            </a:extLst>
          </p:cNvPr>
          <p:cNvSpPr/>
          <p:nvPr/>
        </p:nvSpPr>
        <p:spPr>
          <a:xfrm>
            <a:off x="1016674" y="1036623"/>
            <a:ext cx="45719" cy="4163821"/>
          </a:xfrm>
          <a:prstGeom prst="roundRect">
            <a:avLst>
              <a:gd name="adj" fmla="val 377813"/>
            </a:avLst>
          </a:prstGeom>
          <a:solidFill>
            <a:srgbClr val="BDB8DF"/>
          </a:solidFill>
          <a:ln/>
        </p:spPr>
      </p:sp>
      <p:sp>
        <p:nvSpPr>
          <p:cNvPr id="17" name="Shape 2">
            <a:extLst>
              <a:ext uri="{FF2B5EF4-FFF2-40B4-BE49-F238E27FC236}">
                <a16:creationId xmlns:a16="http://schemas.microsoft.com/office/drawing/2014/main" id="{8EC98EA2-E229-CFFC-C03E-F3C8F83B6FFF}"/>
              </a:ext>
            </a:extLst>
          </p:cNvPr>
          <p:cNvSpPr/>
          <p:nvPr/>
        </p:nvSpPr>
        <p:spPr>
          <a:xfrm>
            <a:off x="1259444" y="1575130"/>
            <a:ext cx="462678" cy="45719"/>
          </a:xfrm>
          <a:prstGeom prst="roundRect">
            <a:avLst>
              <a:gd name="adj" fmla="val 377813"/>
            </a:avLst>
          </a:prstGeom>
          <a:solidFill>
            <a:srgbClr val="BDB8DF"/>
          </a:solidFill>
          <a:ln/>
        </p:spPr>
      </p:sp>
      <p:sp>
        <p:nvSpPr>
          <p:cNvPr id="18" name="Shape 3">
            <a:extLst>
              <a:ext uri="{FF2B5EF4-FFF2-40B4-BE49-F238E27FC236}">
                <a16:creationId xmlns:a16="http://schemas.microsoft.com/office/drawing/2014/main" id="{BB04F0E8-1005-683C-6427-1A409AC7F16F}"/>
              </a:ext>
            </a:extLst>
          </p:cNvPr>
          <p:cNvSpPr/>
          <p:nvPr/>
        </p:nvSpPr>
        <p:spPr>
          <a:xfrm>
            <a:off x="796766" y="1325761"/>
            <a:ext cx="462677" cy="462677"/>
          </a:xfrm>
          <a:prstGeom prst="roundRect">
            <a:avLst>
              <a:gd name="adj" fmla="val 18667"/>
            </a:avLst>
          </a:prstGeom>
          <a:solidFill>
            <a:srgbClr val="E9E6FA"/>
          </a:solidFill>
          <a:ln w="7620">
            <a:solidFill>
              <a:srgbClr val="BDB8DF"/>
            </a:solidFill>
            <a:prstDash val="solid"/>
          </a:ln>
        </p:spPr>
      </p:sp>
      <p:sp>
        <p:nvSpPr>
          <p:cNvPr id="19" name="Text 4">
            <a:extLst>
              <a:ext uri="{FF2B5EF4-FFF2-40B4-BE49-F238E27FC236}">
                <a16:creationId xmlns:a16="http://schemas.microsoft.com/office/drawing/2014/main" id="{3D318B31-C6AB-7D47-6B6F-6EA72958A65F}"/>
              </a:ext>
            </a:extLst>
          </p:cNvPr>
          <p:cNvSpPr/>
          <p:nvPr/>
        </p:nvSpPr>
        <p:spPr>
          <a:xfrm>
            <a:off x="956489" y="1409818"/>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ea typeface="Outfit Extra Bold" pitchFamily="34" charset="-122"/>
                <a:cs typeface="Outfit Extra Bold" pitchFamily="34" charset="-120"/>
              </a:rPr>
              <a:t>1</a:t>
            </a:r>
            <a:endParaRPr lang="en-US" sz="2400" dirty="0"/>
          </a:p>
        </p:txBody>
      </p:sp>
      <p:sp>
        <p:nvSpPr>
          <p:cNvPr id="21" name="Shape 8">
            <a:extLst>
              <a:ext uri="{FF2B5EF4-FFF2-40B4-BE49-F238E27FC236}">
                <a16:creationId xmlns:a16="http://schemas.microsoft.com/office/drawing/2014/main" id="{FF11DD02-3A96-0BCF-6E83-13893ECD004F}"/>
              </a:ext>
            </a:extLst>
          </p:cNvPr>
          <p:cNvSpPr/>
          <p:nvPr/>
        </p:nvSpPr>
        <p:spPr>
          <a:xfrm>
            <a:off x="773906" y="2151697"/>
            <a:ext cx="462677" cy="462677"/>
          </a:xfrm>
          <a:prstGeom prst="roundRect">
            <a:avLst>
              <a:gd name="adj" fmla="val 18667"/>
            </a:avLst>
          </a:prstGeom>
          <a:solidFill>
            <a:srgbClr val="E9E6FA"/>
          </a:solidFill>
          <a:ln w="7620">
            <a:solidFill>
              <a:srgbClr val="BDB8DF"/>
            </a:solidFill>
            <a:prstDash val="solid"/>
          </a:ln>
        </p:spPr>
      </p:sp>
      <p:sp>
        <p:nvSpPr>
          <p:cNvPr id="22" name="Text 9">
            <a:extLst>
              <a:ext uri="{FF2B5EF4-FFF2-40B4-BE49-F238E27FC236}">
                <a16:creationId xmlns:a16="http://schemas.microsoft.com/office/drawing/2014/main" id="{83604ACB-2ABC-ABB2-B912-F5FA662C15EA}"/>
              </a:ext>
            </a:extLst>
          </p:cNvPr>
          <p:cNvSpPr/>
          <p:nvPr/>
        </p:nvSpPr>
        <p:spPr>
          <a:xfrm>
            <a:off x="888719" y="2259627"/>
            <a:ext cx="177641"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ea typeface="Outfit Extra Bold" pitchFamily="34" charset="-122"/>
                <a:cs typeface="Outfit Extra Bold" pitchFamily="34" charset="-120"/>
              </a:rPr>
              <a:t> 2</a:t>
            </a:r>
            <a:endParaRPr lang="en-US" sz="2400" dirty="0"/>
          </a:p>
        </p:txBody>
      </p:sp>
      <p:sp>
        <p:nvSpPr>
          <p:cNvPr id="24" name="Shape 8">
            <a:extLst>
              <a:ext uri="{FF2B5EF4-FFF2-40B4-BE49-F238E27FC236}">
                <a16:creationId xmlns:a16="http://schemas.microsoft.com/office/drawing/2014/main" id="{6AA05AA2-5DBE-C7BA-0AA5-C8B836AB1832}"/>
              </a:ext>
            </a:extLst>
          </p:cNvPr>
          <p:cNvSpPr/>
          <p:nvPr/>
        </p:nvSpPr>
        <p:spPr>
          <a:xfrm>
            <a:off x="773904" y="2986920"/>
            <a:ext cx="462677" cy="462677"/>
          </a:xfrm>
          <a:prstGeom prst="roundRect">
            <a:avLst>
              <a:gd name="adj" fmla="val 18667"/>
            </a:avLst>
          </a:prstGeom>
          <a:solidFill>
            <a:srgbClr val="E9E6FA"/>
          </a:solidFill>
          <a:ln w="7620">
            <a:solidFill>
              <a:srgbClr val="BDB8DF"/>
            </a:solidFill>
            <a:prstDash val="solid"/>
          </a:ln>
        </p:spPr>
        <p:txBody>
          <a:bodyPr/>
          <a:lstStyle/>
          <a:p>
            <a:endParaRPr lang="en-IN" dirty="0"/>
          </a:p>
        </p:txBody>
      </p:sp>
      <p:sp>
        <p:nvSpPr>
          <p:cNvPr id="25" name="Shape 8">
            <a:extLst>
              <a:ext uri="{FF2B5EF4-FFF2-40B4-BE49-F238E27FC236}">
                <a16:creationId xmlns:a16="http://schemas.microsoft.com/office/drawing/2014/main" id="{FE8084DC-5AB9-A206-C073-537E38F726A9}"/>
              </a:ext>
            </a:extLst>
          </p:cNvPr>
          <p:cNvSpPr/>
          <p:nvPr/>
        </p:nvSpPr>
        <p:spPr>
          <a:xfrm>
            <a:off x="808196" y="3936087"/>
            <a:ext cx="462677" cy="462677"/>
          </a:xfrm>
          <a:prstGeom prst="roundRect">
            <a:avLst>
              <a:gd name="adj" fmla="val 18667"/>
            </a:avLst>
          </a:prstGeom>
          <a:solidFill>
            <a:srgbClr val="E9E6FA"/>
          </a:solidFill>
          <a:ln w="7620">
            <a:solidFill>
              <a:srgbClr val="BDB8DF"/>
            </a:solidFill>
            <a:prstDash val="solid"/>
          </a:ln>
        </p:spPr>
      </p:sp>
      <p:sp>
        <p:nvSpPr>
          <p:cNvPr id="26" name="Shape 8">
            <a:extLst>
              <a:ext uri="{FF2B5EF4-FFF2-40B4-BE49-F238E27FC236}">
                <a16:creationId xmlns:a16="http://schemas.microsoft.com/office/drawing/2014/main" id="{46EC0DA8-4AB4-FABA-3038-D6BE1467FBBC}"/>
              </a:ext>
            </a:extLst>
          </p:cNvPr>
          <p:cNvSpPr/>
          <p:nvPr/>
        </p:nvSpPr>
        <p:spPr>
          <a:xfrm>
            <a:off x="825203" y="4770708"/>
            <a:ext cx="462677" cy="462677"/>
          </a:xfrm>
          <a:prstGeom prst="roundRect">
            <a:avLst>
              <a:gd name="adj" fmla="val 18667"/>
            </a:avLst>
          </a:prstGeom>
          <a:solidFill>
            <a:srgbClr val="E9E6FA"/>
          </a:solidFill>
          <a:ln w="7620">
            <a:solidFill>
              <a:srgbClr val="BDB8DF"/>
            </a:solidFill>
            <a:prstDash val="solid"/>
          </a:ln>
        </p:spPr>
      </p:sp>
      <p:sp>
        <p:nvSpPr>
          <p:cNvPr id="28" name="Text 4">
            <a:extLst>
              <a:ext uri="{FF2B5EF4-FFF2-40B4-BE49-F238E27FC236}">
                <a16:creationId xmlns:a16="http://schemas.microsoft.com/office/drawing/2014/main" id="{D5515304-932D-6E86-E2FB-83C6EC5DC79A}"/>
              </a:ext>
            </a:extLst>
          </p:cNvPr>
          <p:cNvSpPr/>
          <p:nvPr/>
        </p:nvSpPr>
        <p:spPr>
          <a:xfrm>
            <a:off x="945988" y="3100017"/>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rPr>
              <a:t>3</a:t>
            </a:r>
            <a:endParaRPr lang="en-US" sz="2400" dirty="0"/>
          </a:p>
        </p:txBody>
      </p:sp>
      <p:sp>
        <p:nvSpPr>
          <p:cNvPr id="29" name="Text 4">
            <a:extLst>
              <a:ext uri="{FF2B5EF4-FFF2-40B4-BE49-F238E27FC236}">
                <a16:creationId xmlns:a16="http://schemas.microsoft.com/office/drawing/2014/main" id="{88E047B0-2FD3-B887-0876-4F5E6CE6E3C5}"/>
              </a:ext>
            </a:extLst>
          </p:cNvPr>
          <p:cNvSpPr/>
          <p:nvPr/>
        </p:nvSpPr>
        <p:spPr>
          <a:xfrm>
            <a:off x="956489" y="4063524"/>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rPr>
              <a:t>4</a:t>
            </a:r>
            <a:endParaRPr lang="en-US" sz="2400" dirty="0"/>
          </a:p>
        </p:txBody>
      </p:sp>
      <p:sp>
        <p:nvSpPr>
          <p:cNvPr id="30" name="Text 4">
            <a:extLst>
              <a:ext uri="{FF2B5EF4-FFF2-40B4-BE49-F238E27FC236}">
                <a16:creationId xmlns:a16="http://schemas.microsoft.com/office/drawing/2014/main" id="{2727759C-9A90-C6C1-D2F0-24A1436EF8CE}"/>
              </a:ext>
            </a:extLst>
          </p:cNvPr>
          <p:cNvSpPr/>
          <p:nvPr/>
        </p:nvSpPr>
        <p:spPr>
          <a:xfrm>
            <a:off x="984821" y="4891953"/>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ea typeface="Outfit Extra Bold" pitchFamily="34" charset="-122"/>
                <a:cs typeface="Outfit Extra Bold" pitchFamily="34" charset="-120"/>
              </a:rPr>
              <a:t>5</a:t>
            </a:r>
            <a:endParaRPr lang="en-US" sz="2400" dirty="0"/>
          </a:p>
        </p:txBody>
      </p:sp>
      <p:sp>
        <p:nvSpPr>
          <p:cNvPr id="34" name="Shape 12">
            <a:extLst>
              <a:ext uri="{FF2B5EF4-FFF2-40B4-BE49-F238E27FC236}">
                <a16:creationId xmlns:a16="http://schemas.microsoft.com/office/drawing/2014/main" id="{18658CFF-A5A9-8B92-D107-D34C6D8EDB44}"/>
              </a:ext>
            </a:extLst>
          </p:cNvPr>
          <p:cNvSpPr/>
          <p:nvPr/>
        </p:nvSpPr>
        <p:spPr>
          <a:xfrm>
            <a:off x="1236583" y="2413871"/>
            <a:ext cx="462677" cy="45719"/>
          </a:xfrm>
          <a:prstGeom prst="roundRect">
            <a:avLst>
              <a:gd name="adj" fmla="val 377813"/>
            </a:avLst>
          </a:prstGeom>
          <a:solidFill>
            <a:srgbClr val="BDB8DF"/>
          </a:solidFill>
          <a:ln/>
        </p:spPr>
      </p:sp>
      <p:sp>
        <p:nvSpPr>
          <p:cNvPr id="35" name="Text 2">
            <a:extLst>
              <a:ext uri="{FF2B5EF4-FFF2-40B4-BE49-F238E27FC236}">
                <a16:creationId xmlns:a16="http://schemas.microsoft.com/office/drawing/2014/main" id="{2A39FC54-CEEA-743A-508A-4E11D5E4481F}"/>
              </a:ext>
            </a:extLst>
          </p:cNvPr>
          <p:cNvSpPr/>
          <p:nvPr/>
        </p:nvSpPr>
        <p:spPr>
          <a:xfrm>
            <a:off x="1722122" y="1419545"/>
            <a:ext cx="12572048" cy="383024"/>
          </a:xfrm>
          <a:prstGeom prst="rect">
            <a:avLst/>
          </a:prstGeom>
          <a:noFill/>
          <a:ln/>
        </p:spPr>
        <p:txBody>
          <a:bodyPr wrap="none" lIns="0" tIns="0" rIns="0" bIns="0" rtlCol="0" anchor="t"/>
          <a:lstStyle/>
          <a:p>
            <a:pPr>
              <a:lnSpc>
                <a:spcPts val="3000"/>
              </a:lnSpc>
              <a:buSzPct val="100000"/>
            </a:pPr>
            <a:r>
              <a:rPr lang="en-US" sz="2800" dirty="0">
                <a:solidFill>
                  <a:schemeClr val="tx2">
                    <a:lumMod val="75000"/>
                  </a:schemeClr>
                </a:solidFill>
              </a:rPr>
              <a:t>Our Project successfully identified key patterns in calorie consumption and health metrics</a:t>
            </a:r>
            <a:endParaRPr lang="en-US" sz="2800" dirty="0"/>
          </a:p>
          <a:p>
            <a:pPr algn="l">
              <a:lnSpc>
                <a:spcPts val="3000"/>
              </a:lnSpc>
              <a:buSzPct val="100000"/>
            </a:pPr>
            <a:endParaRPr lang="en-US" sz="2800" dirty="0">
              <a:solidFill>
                <a:schemeClr val="tx2">
                  <a:lumMod val="75000"/>
                </a:schemeClr>
              </a:solidFill>
            </a:endParaRPr>
          </a:p>
        </p:txBody>
      </p:sp>
      <p:sp>
        <p:nvSpPr>
          <p:cNvPr id="2" name="Shape 12">
            <a:extLst>
              <a:ext uri="{FF2B5EF4-FFF2-40B4-BE49-F238E27FC236}">
                <a16:creationId xmlns:a16="http://schemas.microsoft.com/office/drawing/2014/main" id="{9CED9527-2939-40E4-67C9-D0279DA46325}"/>
              </a:ext>
            </a:extLst>
          </p:cNvPr>
          <p:cNvSpPr/>
          <p:nvPr/>
        </p:nvSpPr>
        <p:spPr>
          <a:xfrm>
            <a:off x="1259445" y="3224330"/>
            <a:ext cx="754650" cy="61395"/>
          </a:xfrm>
          <a:prstGeom prst="roundRect">
            <a:avLst>
              <a:gd name="adj" fmla="val 377813"/>
            </a:avLst>
          </a:prstGeom>
          <a:solidFill>
            <a:srgbClr val="BDB8DF"/>
          </a:solidFill>
          <a:ln/>
        </p:spPr>
      </p:sp>
      <p:sp>
        <p:nvSpPr>
          <p:cNvPr id="5" name="Shape 12">
            <a:extLst>
              <a:ext uri="{FF2B5EF4-FFF2-40B4-BE49-F238E27FC236}">
                <a16:creationId xmlns:a16="http://schemas.microsoft.com/office/drawing/2014/main" id="{105D856B-2A61-875E-406E-00B35A77BA1E}"/>
              </a:ext>
            </a:extLst>
          </p:cNvPr>
          <p:cNvSpPr/>
          <p:nvPr/>
        </p:nvSpPr>
        <p:spPr>
          <a:xfrm>
            <a:off x="1282301" y="4167691"/>
            <a:ext cx="719733" cy="45719"/>
          </a:xfrm>
          <a:prstGeom prst="roundRect">
            <a:avLst>
              <a:gd name="adj" fmla="val 377813"/>
            </a:avLst>
          </a:prstGeom>
          <a:solidFill>
            <a:srgbClr val="BDB8DF"/>
          </a:solidFill>
          <a:ln/>
        </p:spPr>
      </p:sp>
      <p:sp>
        <p:nvSpPr>
          <p:cNvPr id="6" name="Shape 12">
            <a:extLst>
              <a:ext uri="{FF2B5EF4-FFF2-40B4-BE49-F238E27FC236}">
                <a16:creationId xmlns:a16="http://schemas.microsoft.com/office/drawing/2014/main" id="{7AB6FF18-EAE3-EDAE-73B3-34513CFF8A17}"/>
              </a:ext>
            </a:extLst>
          </p:cNvPr>
          <p:cNvSpPr/>
          <p:nvPr/>
        </p:nvSpPr>
        <p:spPr>
          <a:xfrm>
            <a:off x="1316219" y="4979186"/>
            <a:ext cx="719733" cy="45719"/>
          </a:xfrm>
          <a:prstGeom prst="roundRect">
            <a:avLst>
              <a:gd name="adj" fmla="val 377813"/>
            </a:avLst>
          </a:prstGeom>
          <a:solidFill>
            <a:srgbClr val="BDB8DF"/>
          </a:solidFill>
          <a:ln/>
        </p:spPr>
      </p:sp>
    </p:spTree>
    <p:extLst>
      <p:ext uri="{BB962C8B-B14F-4D97-AF65-F5344CB8AC3E}">
        <p14:creationId xmlns:p14="http://schemas.microsoft.com/office/powerpoint/2010/main" val="427723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AED58-91ED-3221-B24B-AF9A0D19609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6D76E8F-61AC-400A-693F-458D931A40FC}"/>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0">
            <a:extLst>
              <a:ext uri="{FF2B5EF4-FFF2-40B4-BE49-F238E27FC236}">
                <a16:creationId xmlns:a16="http://schemas.microsoft.com/office/drawing/2014/main" id="{40D5C67E-6E71-E7C9-A413-B57F0C6511DF}"/>
              </a:ext>
            </a:extLst>
          </p:cNvPr>
          <p:cNvSpPr/>
          <p:nvPr/>
        </p:nvSpPr>
        <p:spPr>
          <a:xfrm>
            <a:off x="3750197" y="180426"/>
            <a:ext cx="6655444" cy="1049757"/>
          </a:xfrm>
          <a:prstGeom prst="rect">
            <a:avLst/>
          </a:prstGeom>
          <a:noFill/>
          <a:ln/>
        </p:spPr>
        <p:txBody>
          <a:bodyPr wrap="square" lIns="0" tIns="0" rIns="0" bIns="0" rtlCol="0" anchor="t"/>
          <a:lstStyle/>
          <a:p>
            <a:pPr marL="0" indent="0" algn="ctr">
              <a:lnSpc>
                <a:spcPts val="7650"/>
              </a:lnSpc>
              <a:buNone/>
            </a:pPr>
            <a:r>
              <a:rPr lang="en-US" sz="6600" b="1" i="1" dirty="0">
                <a:solidFill>
                  <a:schemeClr val="accent1">
                    <a:lumMod val="75000"/>
                  </a:schemeClr>
                </a:solidFill>
              </a:rPr>
              <a:t>References</a:t>
            </a:r>
          </a:p>
        </p:txBody>
      </p:sp>
      <p:sp>
        <p:nvSpPr>
          <p:cNvPr id="10" name="Text 3">
            <a:extLst>
              <a:ext uri="{FF2B5EF4-FFF2-40B4-BE49-F238E27FC236}">
                <a16:creationId xmlns:a16="http://schemas.microsoft.com/office/drawing/2014/main" id="{D03E052E-F910-0712-1D5B-7276A357D0AD}"/>
              </a:ext>
            </a:extLst>
          </p:cNvPr>
          <p:cNvSpPr/>
          <p:nvPr/>
        </p:nvSpPr>
        <p:spPr>
          <a:xfrm>
            <a:off x="2014095" y="3041688"/>
            <a:ext cx="12572048" cy="383024"/>
          </a:xfrm>
          <a:prstGeom prst="rect">
            <a:avLst/>
          </a:prstGeom>
          <a:noFill/>
          <a:ln/>
        </p:spPr>
        <p:txBody>
          <a:bodyPr wrap="none" lIns="0" tIns="0" rIns="0" bIns="0" rtlCol="0" anchor="t"/>
          <a:lstStyle/>
          <a:p>
            <a:pPr algn="l">
              <a:lnSpc>
                <a:spcPts val="3000"/>
              </a:lnSpc>
              <a:buSzPct val="100000"/>
            </a:pPr>
            <a:endParaRPr lang="en-US" sz="2800" dirty="0">
              <a:solidFill>
                <a:schemeClr val="tx2">
                  <a:lumMod val="75000"/>
                </a:schemeClr>
              </a:solidFill>
            </a:endParaRPr>
          </a:p>
        </p:txBody>
      </p:sp>
      <p:sp>
        <p:nvSpPr>
          <p:cNvPr id="12" name="Text 4">
            <a:extLst>
              <a:ext uri="{FF2B5EF4-FFF2-40B4-BE49-F238E27FC236}">
                <a16:creationId xmlns:a16="http://schemas.microsoft.com/office/drawing/2014/main" id="{237458D8-E08B-2370-CC42-99AF185098DE}"/>
              </a:ext>
            </a:extLst>
          </p:cNvPr>
          <p:cNvSpPr/>
          <p:nvPr/>
        </p:nvSpPr>
        <p:spPr>
          <a:xfrm>
            <a:off x="2014095" y="3938680"/>
            <a:ext cx="12572048" cy="383024"/>
          </a:xfrm>
          <a:prstGeom prst="rect">
            <a:avLst/>
          </a:prstGeom>
          <a:noFill/>
          <a:ln/>
        </p:spPr>
        <p:txBody>
          <a:bodyPr wrap="none" lIns="0" tIns="0" rIns="0" bIns="0" rtlCol="0" anchor="t"/>
          <a:lstStyle/>
          <a:p>
            <a:pPr algn="l">
              <a:lnSpc>
                <a:spcPts val="3000"/>
              </a:lnSpc>
              <a:buSzPct val="100000"/>
            </a:pPr>
            <a:endParaRPr lang="en-US" sz="2800" dirty="0">
              <a:solidFill>
                <a:schemeClr val="tx2">
                  <a:lumMod val="75000"/>
                </a:schemeClr>
              </a:solidFill>
            </a:endParaRPr>
          </a:p>
        </p:txBody>
      </p:sp>
      <p:sp>
        <p:nvSpPr>
          <p:cNvPr id="15" name="Rectangle 14">
            <a:extLst>
              <a:ext uri="{FF2B5EF4-FFF2-40B4-BE49-F238E27FC236}">
                <a16:creationId xmlns:a16="http://schemas.microsoft.com/office/drawing/2014/main" id="{CBF9FB9A-E6F8-894C-FB94-47A6E31C303A}"/>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 2">
            <a:extLst>
              <a:ext uri="{FF2B5EF4-FFF2-40B4-BE49-F238E27FC236}">
                <a16:creationId xmlns:a16="http://schemas.microsoft.com/office/drawing/2014/main" id="{5D31A8C4-CB79-24F1-1EF1-DEB94391E459}"/>
              </a:ext>
            </a:extLst>
          </p:cNvPr>
          <p:cNvSpPr/>
          <p:nvPr/>
        </p:nvSpPr>
        <p:spPr>
          <a:xfrm>
            <a:off x="1722122" y="1419544"/>
            <a:ext cx="12737456" cy="732153"/>
          </a:xfrm>
          <a:prstGeom prst="rect">
            <a:avLst/>
          </a:prstGeom>
          <a:noFill/>
          <a:ln/>
        </p:spPr>
        <p:txBody>
          <a:bodyPr wrap="none" lIns="0" tIns="0" rIns="0" bIns="0" rtlCol="0" anchor="t"/>
          <a:lstStyle/>
          <a:p>
            <a:pPr algn="l">
              <a:lnSpc>
                <a:spcPts val="3000"/>
              </a:lnSpc>
              <a:buSzPct val="100000"/>
            </a:pPr>
            <a:endParaRPr lang="en-US" sz="2800" dirty="0">
              <a:solidFill>
                <a:schemeClr val="tx2">
                  <a:lumMod val="75000"/>
                </a:schemeClr>
              </a:solidFill>
            </a:endParaRPr>
          </a:p>
        </p:txBody>
      </p:sp>
      <p:sp>
        <p:nvSpPr>
          <p:cNvPr id="5" name="TextBox 4">
            <a:extLst>
              <a:ext uri="{FF2B5EF4-FFF2-40B4-BE49-F238E27FC236}">
                <a16:creationId xmlns:a16="http://schemas.microsoft.com/office/drawing/2014/main" id="{BE067509-245E-B2C5-C352-926236A33F1A}"/>
              </a:ext>
            </a:extLst>
          </p:cNvPr>
          <p:cNvSpPr txBox="1"/>
          <p:nvPr/>
        </p:nvSpPr>
        <p:spPr>
          <a:xfrm>
            <a:off x="1509764" y="1861374"/>
            <a:ext cx="11110965" cy="5078313"/>
          </a:xfrm>
          <a:prstGeom prst="rect">
            <a:avLst/>
          </a:prstGeom>
          <a:noFill/>
        </p:spPr>
        <p:txBody>
          <a:bodyPr wrap="square">
            <a:spAutoFit/>
          </a:bodyPr>
          <a:lstStyle/>
          <a:p>
            <a:r>
              <a:rPr lang="en-US" dirty="0"/>
              <a:t>[</a:t>
            </a:r>
            <a:r>
              <a:rPr lang="en-US" dirty="0">
                <a:latin typeface="Arimo" panose="020B0604020202020204" charset="0"/>
                <a:ea typeface="Arimo" panose="020B0604020202020204" charset="0"/>
                <a:cs typeface="Arimo" panose="020B0604020202020204" charset="0"/>
              </a:rPr>
              <a:t>1] D. </a:t>
            </a:r>
            <a:r>
              <a:rPr lang="en-US" dirty="0" err="1">
                <a:latin typeface="Arimo" panose="020B0604020202020204" charset="0"/>
                <a:ea typeface="Arimo" panose="020B0604020202020204" charset="0"/>
                <a:cs typeface="Arimo" panose="020B0604020202020204" charset="0"/>
              </a:rPr>
              <a:t>Bubnis</a:t>
            </a:r>
            <a:r>
              <a:rPr lang="en-US" dirty="0">
                <a:latin typeface="Arimo" panose="020B0604020202020204" charset="0"/>
                <a:ea typeface="Arimo" panose="020B0604020202020204" charset="0"/>
                <a:cs typeface="Arimo" panose="020B0604020202020204" charset="0"/>
              </a:rPr>
              <a:t>, “Calculating how many calo- </a:t>
            </a:r>
            <a:r>
              <a:rPr lang="en-US" dirty="0" err="1">
                <a:latin typeface="Arimo" panose="020B0604020202020204" charset="0"/>
                <a:ea typeface="Arimo" panose="020B0604020202020204" charset="0"/>
                <a:cs typeface="Arimo" panose="020B0604020202020204" charset="0"/>
              </a:rPr>
              <a:t>ries</a:t>
            </a:r>
            <a:r>
              <a:rPr lang="en-US" dirty="0">
                <a:latin typeface="Arimo" panose="020B0604020202020204" charset="0"/>
                <a:ea typeface="Arimo" panose="020B0604020202020204" charset="0"/>
                <a:cs typeface="Arimo" panose="020B0604020202020204" charset="0"/>
              </a:rPr>
              <a:t> are burned in a day,” Medical News Today, 01 January 2020. [Online]. Available: https:// www.medicalnewstoday.com/articles/319731. </a:t>
            </a:r>
          </a:p>
          <a:p>
            <a:endParaRPr lang="en-US" dirty="0">
              <a:latin typeface="Arimo" panose="020B0604020202020204" charset="0"/>
              <a:ea typeface="Arimo" panose="020B0604020202020204" charset="0"/>
              <a:cs typeface="Arimo" panose="020B0604020202020204" charset="0"/>
            </a:endParaRPr>
          </a:p>
          <a:p>
            <a:endParaRPr lang="en-US" dirty="0">
              <a:latin typeface="Arimo" panose="020B0604020202020204" charset="0"/>
              <a:ea typeface="Arimo" panose="020B0604020202020204" charset="0"/>
              <a:cs typeface="Arimo" panose="020B0604020202020204" charset="0"/>
            </a:endParaRPr>
          </a:p>
          <a:p>
            <a:r>
              <a:rPr lang="en-US" dirty="0">
                <a:latin typeface="Arimo" panose="020B0604020202020204" charset="0"/>
                <a:ea typeface="Arimo" panose="020B0604020202020204" charset="0"/>
                <a:cs typeface="Arimo" panose="020B0604020202020204" charset="0"/>
              </a:rPr>
              <a:t>[2] K. S. University, “Burning more calo you perceive as better,” 26 November 2012. [Online]. Available: https://www.sciencedai- ly.com/releases/2012/11/121126130938.htm.</a:t>
            </a:r>
          </a:p>
          <a:p>
            <a:endParaRPr lang="en-US" dirty="0">
              <a:latin typeface="Arimo" panose="020B0604020202020204" charset="0"/>
              <a:ea typeface="Arimo" panose="020B0604020202020204" charset="0"/>
              <a:cs typeface="Arimo" panose="020B0604020202020204" charset="0"/>
            </a:endParaRPr>
          </a:p>
          <a:p>
            <a:r>
              <a:rPr lang="en-US" dirty="0">
                <a:latin typeface="Arimo" panose="020B0604020202020204" charset="0"/>
                <a:ea typeface="Arimo" panose="020B0604020202020204" charset="0"/>
                <a:cs typeface="Arimo" panose="020B0604020202020204" charset="0"/>
              </a:rPr>
              <a:t>[3] B. K. Tingley, “The New Science on How We Burn Calories,” The New Work Times Mag Current Integrative Engineering Volume 1, Issue 1 </a:t>
            </a:r>
            <a:r>
              <a:rPr lang="en-US" dirty="0" err="1">
                <a:latin typeface="Arimo" panose="020B0604020202020204" charset="0"/>
                <a:ea typeface="Arimo" panose="020B0604020202020204" charset="0"/>
                <a:cs typeface="Arimo" panose="020B0604020202020204" charset="0"/>
              </a:rPr>
              <a:t>azizne</a:t>
            </a:r>
            <a:r>
              <a:rPr lang="en-US" dirty="0">
                <a:latin typeface="Arimo" panose="020B0604020202020204" charset="0"/>
                <a:ea typeface="Arimo" panose="020B0604020202020204" charset="0"/>
                <a:cs typeface="Arimo" panose="020B0604020202020204" charset="0"/>
              </a:rPr>
              <a:t>, 14 September 2021. [Online]. Avail- able: https://www.nytimes.com/2021/09/14/ m a ga zin e /ca lo r </a:t>
            </a:r>
            <a:r>
              <a:rPr lang="en-US" dirty="0" err="1">
                <a:latin typeface="Arimo" panose="020B0604020202020204" charset="0"/>
                <a:ea typeface="Arimo" panose="020B0604020202020204" charset="0"/>
                <a:cs typeface="Arimo" panose="020B0604020202020204" charset="0"/>
              </a:rPr>
              <a:t>ie</a:t>
            </a:r>
            <a:r>
              <a:rPr lang="en-US" dirty="0">
                <a:latin typeface="Arimo" panose="020B0604020202020204" charset="0"/>
                <a:ea typeface="Arimo" panose="020B0604020202020204" charset="0"/>
                <a:cs typeface="Arimo" panose="020B0604020202020204" charset="0"/>
              </a:rPr>
              <a:t> s - we </a:t>
            </a:r>
            <a:r>
              <a:rPr lang="en-US" dirty="0" err="1">
                <a:latin typeface="Arimo" panose="020B0604020202020204" charset="0"/>
                <a:ea typeface="Arimo" panose="020B0604020202020204" charset="0"/>
                <a:cs typeface="Arimo" panose="020B0604020202020204" charset="0"/>
              </a:rPr>
              <a:t>igh</a:t>
            </a:r>
            <a:r>
              <a:rPr lang="en-US" dirty="0">
                <a:latin typeface="Arimo" panose="020B0604020202020204" charset="0"/>
                <a:ea typeface="Arimo" panose="020B0604020202020204" charset="0"/>
                <a:cs typeface="Arimo" panose="020B0604020202020204" charset="0"/>
              </a:rPr>
              <a:t> t - a </a:t>
            </a:r>
            <a:r>
              <a:rPr lang="en-US" dirty="0" err="1">
                <a:latin typeface="Arimo" panose="020B0604020202020204" charset="0"/>
                <a:ea typeface="Arimo" panose="020B0604020202020204" charset="0"/>
                <a:cs typeface="Arimo" panose="020B0604020202020204" charset="0"/>
              </a:rPr>
              <a:t>ge</a:t>
            </a:r>
            <a:r>
              <a:rPr lang="en-US" dirty="0">
                <a:latin typeface="Arimo" panose="020B0604020202020204" charset="0"/>
                <a:ea typeface="Arimo" panose="020B0604020202020204" charset="0"/>
                <a:cs typeface="Arimo" panose="020B0604020202020204" charset="0"/>
              </a:rPr>
              <a:t> . h tm l.</a:t>
            </a:r>
          </a:p>
          <a:p>
            <a:endParaRPr lang="en-US" dirty="0">
              <a:latin typeface="Arimo" panose="020B0604020202020204" charset="0"/>
              <a:ea typeface="Arimo" panose="020B0604020202020204" charset="0"/>
              <a:cs typeface="Arimo" panose="020B0604020202020204" charset="0"/>
            </a:endParaRPr>
          </a:p>
          <a:p>
            <a:r>
              <a:rPr lang="en-US" dirty="0">
                <a:latin typeface="Arimo" panose="020B0604020202020204" charset="0"/>
                <a:ea typeface="Arimo" panose="020B0604020202020204" charset="0"/>
                <a:cs typeface="Arimo" panose="020B0604020202020204" charset="0"/>
              </a:rPr>
              <a:t>[4] S. T and V. K, “PREDICTION OF US- ER’S CALORIE ROUTINE USING CONVOLU- TIONAL NEURAL NETWORK,” International Journal of Engineering Applied Sciences and Technology, vol. 5, no. 3, pp. 189-195, 2020.</a:t>
            </a:r>
          </a:p>
          <a:p>
            <a:endParaRPr lang="en-US" dirty="0">
              <a:latin typeface="Arimo" panose="020B0604020202020204" charset="0"/>
              <a:ea typeface="Arimo" panose="020B0604020202020204" charset="0"/>
              <a:cs typeface="Arimo" panose="020B0604020202020204" charset="0"/>
            </a:endParaRPr>
          </a:p>
          <a:p>
            <a:r>
              <a:rPr lang="en-IN" dirty="0">
                <a:latin typeface="Arimo" panose="020B0604020202020204" charset="0"/>
                <a:ea typeface="Arimo" panose="020B0604020202020204" charset="0"/>
                <a:cs typeface="Arimo" panose="020B0604020202020204" charset="0"/>
              </a:rPr>
              <a:t>[5] G. </a:t>
            </a:r>
            <a:r>
              <a:rPr lang="en-IN" dirty="0" err="1">
                <a:latin typeface="Arimo" panose="020B0604020202020204" charset="0"/>
                <a:ea typeface="Arimo" panose="020B0604020202020204" charset="0"/>
                <a:cs typeface="Arimo" panose="020B0604020202020204" charset="0"/>
              </a:rPr>
              <a:t>vijayalakshmi</a:t>
            </a:r>
            <a:r>
              <a:rPr lang="en-IN" dirty="0">
                <a:latin typeface="Arimo" panose="020B0604020202020204" charset="0"/>
                <a:ea typeface="Arimo" panose="020B0604020202020204" charset="0"/>
                <a:cs typeface="Arimo" panose="020B0604020202020204" charset="0"/>
              </a:rPr>
              <a:t> and T. </a:t>
            </a:r>
            <a:r>
              <a:rPr lang="en-IN" dirty="0" err="1">
                <a:latin typeface="Arimo" panose="020B0604020202020204" charset="0"/>
                <a:ea typeface="Arimo" panose="020B0604020202020204" charset="0"/>
                <a:cs typeface="Arimo" panose="020B0604020202020204" charset="0"/>
              </a:rPr>
              <a:t>Sridur</a:t>
            </a:r>
            <a:r>
              <a:rPr lang="en-IN" dirty="0">
                <a:latin typeface="Arimo" panose="020B0604020202020204" charset="0"/>
                <a:ea typeface="Arimo" panose="020B0604020202020204" charset="0"/>
                <a:cs typeface="Arimo" panose="020B0604020202020204" charset="0"/>
              </a:rPr>
              <a:t>- ga, “COMPARING MACHINE LEARNING AL- GORITHMS FOR PREDICTING CALO- RIES BURNED,” JOURNAL OF EMERGING TECHNOLOGIES AND INNOVATIVE RESEARCH (JETIR), vol. 10, no. 3, pp. 519-527, March 2023.</a:t>
            </a:r>
          </a:p>
        </p:txBody>
      </p:sp>
    </p:spTree>
    <p:extLst>
      <p:ext uri="{BB962C8B-B14F-4D97-AF65-F5344CB8AC3E}">
        <p14:creationId xmlns:p14="http://schemas.microsoft.com/office/powerpoint/2010/main" val="2837682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3FB44E-9308-D86C-13EE-596761DF50B6}"/>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 0">
            <a:extLst>
              <a:ext uri="{FF2B5EF4-FFF2-40B4-BE49-F238E27FC236}">
                <a16:creationId xmlns:a16="http://schemas.microsoft.com/office/drawing/2014/main" id="{D5715C6B-514B-5EAB-F5D6-0B04FCE26982}"/>
              </a:ext>
            </a:extLst>
          </p:cNvPr>
          <p:cNvSpPr/>
          <p:nvPr/>
        </p:nvSpPr>
        <p:spPr>
          <a:xfrm>
            <a:off x="3889093" y="2831028"/>
            <a:ext cx="6655444" cy="1049757"/>
          </a:xfrm>
          <a:prstGeom prst="rect">
            <a:avLst/>
          </a:prstGeom>
          <a:noFill/>
          <a:ln/>
        </p:spPr>
        <p:txBody>
          <a:bodyPr wrap="square" lIns="0" tIns="0" rIns="0" bIns="0" rtlCol="0" anchor="t"/>
          <a:lstStyle/>
          <a:p>
            <a:pPr marL="0" indent="0" algn="ctr">
              <a:lnSpc>
                <a:spcPts val="7650"/>
              </a:lnSpc>
              <a:buNone/>
            </a:pPr>
            <a:r>
              <a:rPr lang="en-US" sz="6600" b="1" i="1" dirty="0">
                <a:solidFill>
                  <a:schemeClr val="accent1">
                    <a:lumMod val="75000"/>
                  </a:schemeClr>
                </a:solidFill>
              </a:rPr>
              <a:t>THANK YOU !</a:t>
            </a:r>
          </a:p>
        </p:txBody>
      </p:sp>
    </p:spTree>
    <p:extLst>
      <p:ext uri="{BB962C8B-B14F-4D97-AF65-F5344CB8AC3E}">
        <p14:creationId xmlns:p14="http://schemas.microsoft.com/office/powerpoint/2010/main" val="2471805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6324123" y="484638"/>
            <a:ext cx="7468553" cy="1943100"/>
          </a:xfrm>
          <a:prstGeom prst="rect">
            <a:avLst/>
          </a:prstGeom>
          <a:noFill/>
          <a:ln/>
        </p:spPr>
        <p:txBody>
          <a:bodyPr wrap="square" lIns="0" tIns="0" rIns="0" bIns="0" rtlCol="0" anchor="t"/>
          <a:lstStyle/>
          <a:p>
            <a:pPr marL="0" indent="0">
              <a:lnSpc>
                <a:spcPts val="7650"/>
              </a:lnSpc>
              <a:buNone/>
            </a:pPr>
            <a:r>
              <a:rPr lang="en-US" sz="6100" dirty="0">
                <a:solidFill>
                  <a:schemeClr val="accent1">
                    <a:lumMod val="75000"/>
                  </a:schemeClr>
                </a:solidFill>
                <a:latin typeface="Unbounded" pitchFamily="34" charset="0"/>
                <a:ea typeface="Unbounded" pitchFamily="34" charset="-122"/>
                <a:cs typeface="Unbounded" pitchFamily="34" charset="-120"/>
              </a:rPr>
              <a:t>Calories Burnt Prediction</a:t>
            </a:r>
            <a:endParaRPr lang="en-US" sz="6100" dirty="0">
              <a:solidFill>
                <a:schemeClr val="accent1">
                  <a:lumMod val="75000"/>
                </a:schemeClr>
              </a:solidFill>
            </a:endParaRPr>
          </a:p>
        </p:txBody>
      </p:sp>
      <p:sp>
        <p:nvSpPr>
          <p:cNvPr id="5" name="Text 1"/>
          <p:cNvSpPr/>
          <p:nvPr/>
        </p:nvSpPr>
        <p:spPr>
          <a:xfrm>
            <a:off x="6324122" y="3085493"/>
            <a:ext cx="7468553" cy="1915120"/>
          </a:xfrm>
          <a:prstGeom prst="rect">
            <a:avLst/>
          </a:prstGeom>
          <a:noFill/>
          <a:ln/>
        </p:spPr>
        <p:txBody>
          <a:bodyPr wrap="square" lIns="0" tIns="0" rIns="0" bIns="0" rtlCol="0" anchor="t"/>
          <a:lstStyle/>
          <a:p>
            <a:r>
              <a:rPr lang="en-US" sz="2000" dirty="0"/>
              <a:t>In this project on calorie burn prediction, we are investigating the relationship between various health metrics such as calorie intake, gender, age, height, weight, and activity duration. So far, we have utilized Python libraries extensively, especially pandas for data manipulation and preprocessing. Pandas has helped us efficiently handle and clean the dataset, perform exploratory data analysis, and divide the data into training and testing sets on an 80/20 basis.</a:t>
            </a:r>
          </a:p>
          <a:p>
            <a:r>
              <a:rPr lang="en-US" sz="2000" dirty="0"/>
              <a:t>Additionally, we've learned and implemented matplotlib for plotting graphs to visualize the data and model performance. Functions for calculating important metrics like Root Mean Squared Error (RMSE), R2 Score, and Cross-Validation Scores have also been developed to evaluate our model. These metrics will guide us in fine-tuning the model for better predictions.</a:t>
            </a:r>
          </a:p>
          <a:p>
            <a:pPr marL="0" indent="0">
              <a:lnSpc>
                <a:spcPts val="3000"/>
              </a:lnSpc>
              <a:buNone/>
            </a:pPr>
            <a:endParaRPr lang="en-US" sz="1850" dirty="0">
              <a:solidFill>
                <a:schemeClr val="accent1">
                  <a:lumMod val="75000"/>
                </a:schemeClr>
              </a:solidFill>
            </a:endParaRPr>
          </a:p>
        </p:txBody>
      </p:sp>
      <p:sp>
        <p:nvSpPr>
          <p:cNvPr id="10" name="Rectangle 9">
            <a:extLst>
              <a:ext uri="{FF2B5EF4-FFF2-40B4-BE49-F238E27FC236}">
                <a16:creationId xmlns:a16="http://schemas.microsoft.com/office/drawing/2014/main" id="{B998A928-57D5-61CB-B03C-63E7624CD6C2}"/>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See the source image">
            <a:extLst>
              <a:ext uri="{FF2B5EF4-FFF2-40B4-BE49-F238E27FC236}">
                <a16:creationId xmlns:a16="http://schemas.microsoft.com/office/drawing/2014/main" id="{B30159E0-7DB3-4716-1D50-60C006EA7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6041985" cy="7697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454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664367" y="332606"/>
            <a:ext cx="2044372" cy="704017"/>
          </a:xfrm>
          <a:prstGeom prst="rect">
            <a:avLst/>
          </a:prstGeom>
          <a:noFill/>
          <a:ln/>
        </p:spPr>
        <p:txBody>
          <a:bodyPr wrap="none" lIns="0" tIns="0" rIns="0" bIns="0" rtlCol="0" anchor="t"/>
          <a:lstStyle/>
          <a:p>
            <a:pPr marL="0" indent="0">
              <a:lnSpc>
                <a:spcPts val="5500"/>
              </a:lnSpc>
              <a:buNone/>
            </a:pPr>
            <a:r>
              <a:rPr lang="en-US" sz="4400" dirty="0">
                <a:solidFill>
                  <a:schemeClr val="accent1">
                    <a:lumMod val="50000"/>
                  </a:schemeClr>
                </a:solidFill>
                <a:latin typeface="Sitka Heading Semibold" pitchFamily="2" charset="0"/>
                <a:ea typeface="Unbounded" pitchFamily="34" charset="-122"/>
                <a:cs typeface="Unbounded" pitchFamily="34" charset="-120"/>
              </a:rPr>
              <a:t>Content</a:t>
            </a:r>
            <a:endParaRPr lang="en-US" sz="4400" dirty="0">
              <a:solidFill>
                <a:schemeClr val="accent1">
                  <a:lumMod val="50000"/>
                </a:schemeClr>
              </a:solidFill>
              <a:latin typeface="Sitka Heading Semibold" pitchFamily="2" charset="0"/>
            </a:endParaRPr>
          </a:p>
        </p:txBody>
      </p:sp>
      <p:sp>
        <p:nvSpPr>
          <p:cNvPr id="3" name="Text 1"/>
          <p:cNvSpPr/>
          <p:nvPr/>
        </p:nvSpPr>
        <p:spPr>
          <a:xfrm>
            <a:off x="2014095" y="1365587"/>
            <a:ext cx="3055616" cy="383024"/>
          </a:xfrm>
          <a:prstGeom prst="rect">
            <a:avLst/>
          </a:prstGeom>
          <a:noFill/>
          <a:ln/>
        </p:spPr>
        <p:txBody>
          <a:bodyPr wrap="none" lIns="0" tIns="0" rIns="0" bIns="0" rtlCol="0" anchor="t"/>
          <a:lstStyle/>
          <a:p>
            <a:pPr algn="l">
              <a:lnSpc>
                <a:spcPts val="3000"/>
              </a:lnSpc>
              <a:buSzPct val="100000"/>
            </a:pPr>
            <a:endParaRPr lang="en-US" sz="2800" dirty="0">
              <a:solidFill>
                <a:schemeClr val="tx2">
                  <a:lumMod val="75000"/>
                </a:schemeClr>
              </a:solidFill>
            </a:endParaRPr>
          </a:p>
        </p:txBody>
      </p:sp>
      <p:sp>
        <p:nvSpPr>
          <p:cNvPr id="4" name="Text 2"/>
          <p:cNvSpPr/>
          <p:nvPr/>
        </p:nvSpPr>
        <p:spPr>
          <a:xfrm>
            <a:off x="2014095" y="2229613"/>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latin typeface="Cabin" pitchFamily="34" charset="0"/>
                <a:ea typeface="Cabin" pitchFamily="34" charset="-122"/>
                <a:cs typeface="Cabin" pitchFamily="34" charset="-120"/>
              </a:rPr>
              <a:t>Objective</a:t>
            </a:r>
            <a:endParaRPr lang="en-US" sz="2800" dirty="0">
              <a:solidFill>
                <a:schemeClr val="tx2">
                  <a:lumMod val="75000"/>
                </a:schemeClr>
              </a:solidFill>
            </a:endParaRPr>
          </a:p>
        </p:txBody>
      </p:sp>
      <p:sp>
        <p:nvSpPr>
          <p:cNvPr id="5" name="Text 3"/>
          <p:cNvSpPr/>
          <p:nvPr/>
        </p:nvSpPr>
        <p:spPr>
          <a:xfrm>
            <a:off x="2014095" y="3041688"/>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rPr>
              <a:t>Machine Learning Algo And It’s Implementation</a:t>
            </a:r>
          </a:p>
        </p:txBody>
      </p:sp>
      <p:sp>
        <p:nvSpPr>
          <p:cNvPr id="6" name="Text 4"/>
          <p:cNvSpPr/>
          <p:nvPr/>
        </p:nvSpPr>
        <p:spPr>
          <a:xfrm>
            <a:off x="2014095" y="3938680"/>
            <a:ext cx="12572048" cy="383024"/>
          </a:xfrm>
          <a:prstGeom prst="rect">
            <a:avLst/>
          </a:prstGeom>
          <a:noFill/>
          <a:ln/>
        </p:spPr>
        <p:txBody>
          <a:bodyPr wrap="none" lIns="0" tIns="0" rIns="0" bIns="0" rtlCol="0" anchor="t"/>
          <a:lstStyle/>
          <a:p>
            <a:pPr algn="l">
              <a:lnSpc>
                <a:spcPts val="3000"/>
              </a:lnSpc>
              <a:buSzPct val="100000"/>
            </a:pPr>
            <a:r>
              <a:rPr lang="en-US" sz="2400" dirty="0">
                <a:solidFill>
                  <a:schemeClr val="tx2">
                    <a:lumMod val="75000"/>
                  </a:schemeClr>
                </a:solidFill>
                <a:latin typeface="Cabin" pitchFamily="34" charset="0"/>
                <a:ea typeface="Cabin" pitchFamily="34" charset="-122"/>
                <a:cs typeface="Cabin" pitchFamily="34" charset="-120"/>
              </a:rPr>
              <a:t>Exploratory Data Analysis For Provided Performance Metrics </a:t>
            </a:r>
            <a:endParaRPr lang="en-US" sz="2400" dirty="0">
              <a:solidFill>
                <a:schemeClr val="tx2">
                  <a:lumMod val="75000"/>
                </a:schemeClr>
              </a:solidFill>
            </a:endParaRPr>
          </a:p>
        </p:txBody>
      </p:sp>
      <p:sp>
        <p:nvSpPr>
          <p:cNvPr id="7" name="Text 5"/>
          <p:cNvSpPr/>
          <p:nvPr/>
        </p:nvSpPr>
        <p:spPr>
          <a:xfrm>
            <a:off x="2058352" y="4831675"/>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rPr>
              <a:t>Adding Different Functionalities Like Personal Goal Tracker </a:t>
            </a:r>
          </a:p>
        </p:txBody>
      </p:sp>
      <p:sp>
        <p:nvSpPr>
          <p:cNvPr id="8" name="Text 6"/>
          <p:cNvSpPr/>
          <p:nvPr/>
        </p:nvSpPr>
        <p:spPr>
          <a:xfrm>
            <a:off x="2058352" y="5676688"/>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latin typeface="Cabin" pitchFamily="34" charset="0"/>
                <a:ea typeface="Cabin" pitchFamily="34" charset="-122"/>
                <a:cs typeface="Cabin" pitchFamily="34" charset="-120"/>
              </a:rPr>
              <a:t>Conclusion</a:t>
            </a:r>
            <a:endParaRPr lang="en-US" sz="2800" dirty="0">
              <a:solidFill>
                <a:schemeClr val="tx2">
                  <a:lumMod val="75000"/>
                </a:schemeClr>
              </a:solidFill>
            </a:endParaRPr>
          </a:p>
        </p:txBody>
      </p:sp>
      <p:sp>
        <p:nvSpPr>
          <p:cNvPr id="11" name="Rectangle 10">
            <a:extLst>
              <a:ext uri="{FF2B5EF4-FFF2-40B4-BE49-F238E27FC236}">
                <a16:creationId xmlns:a16="http://schemas.microsoft.com/office/drawing/2014/main" id="{09C93A52-54DA-76A2-20D1-5FC9B059343D}"/>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hape 1">
            <a:extLst>
              <a:ext uri="{FF2B5EF4-FFF2-40B4-BE49-F238E27FC236}">
                <a16:creationId xmlns:a16="http://schemas.microsoft.com/office/drawing/2014/main" id="{080A9022-E98E-7FFD-E72E-3181B8439099}"/>
              </a:ext>
            </a:extLst>
          </p:cNvPr>
          <p:cNvSpPr/>
          <p:nvPr/>
        </p:nvSpPr>
        <p:spPr>
          <a:xfrm>
            <a:off x="1016674" y="1036623"/>
            <a:ext cx="49685" cy="5433625"/>
          </a:xfrm>
          <a:prstGeom prst="roundRect">
            <a:avLst>
              <a:gd name="adj" fmla="val 377813"/>
            </a:avLst>
          </a:prstGeom>
          <a:solidFill>
            <a:srgbClr val="BDB8DF"/>
          </a:solidFill>
          <a:ln/>
        </p:spPr>
      </p:sp>
      <p:sp>
        <p:nvSpPr>
          <p:cNvPr id="15" name="Shape 2">
            <a:extLst>
              <a:ext uri="{FF2B5EF4-FFF2-40B4-BE49-F238E27FC236}">
                <a16:creationId xmlns:a16="http://schemas.microsoft.com/office/drawing/2014/main" id="{16D9FEB9-FC2A-7F3B-139F-DB647E16A24C}"/>
              </a:ext>
            </a:extLst>
          </p:cNvPr>
          <p:cNvSpPr/>
          <p:nvPr/>
        </p:nvSpPr>
        <p:spPr>
          <a:xfrm>
            <a:off x="1259443" y="1575131"/>
            <a:ext cx="719733" cy="22860"/>
          </a:xfrm>
          <a:prstGeom prst="roundRect">
            <a:avLst>
              <a:gd name="adj" fmla="val 377813"/>
            </a:avLst>
          </a:prstGeom>
          <a:solidFill>
            <a:srgbClr val="BDB8DF"/>
          </a:solidFill>
          <a:ln/>
        </p:spPr>
      </p:sp>
      <p:sp>
        <p:nvSpPr>
          <p:cNvPr id="16" name="Shape 3">
            <a:extLst>
              <a:ext uri="{FF2B5EF4-FFF2-40B4-BE49-F238E27FC236}">
                <a16:creationId xmlns:a16="http://schemas.microsoft.com/office/drawing/2014/main" id="{84D8A4EF-2286-4634-A38F-D02408998C0D}"/>
              </a:ext>
            </a:extLst>
          </p:cNvPr>
          <p:cNvSpPr/>
          <p:nvPr/>
        </p:nvSpPr>
        <p:spPr>
          <a:xfrm>
            <a:off x="796766" y="1325761"/>
            <a:ext cx="462677" cy="462677"/>
          </a:xfrm>
          <a:prstGeom prst="roundRect">
            <a:avLst>
              <a:gd name="adj" fmla="val 18667"/>
            </a:avLst>
          </a:prstGeom>
          <a:solidFill>
            <a:srgbClr val="E9E6FA"/>
          </a:solidFill>
          <a:ln w="7620">
            <a:solidFill>
              <a:srgbClr val="BDB8DF"/>
            </a:solidFill>
            <a:prstDash val="solid"/>
          </a:ln>
        </p:spPr>
      </p:sp>
      <p:sp>
        <p:nvSpPr>
          <p:cNvPr id="17" name="Text 4">
            <a:extLst>
              <a:ext uri="{FF2B5EF4-FFF2-40B4-BE49-F238E27FC236}">
                <a16:creationId xmlns:a16="http://schemas.microsoft.com/office/drawing/2014/main" id="{AE629122-3A12-F1E7-D33E-D920322BAC61}"/>
              </a:ext>
            </a:extLst>
          </p:cNvPr>
          <p:cNvSpPr/>
          <p:nvPr/>
        </p:nvSpPr>
        <p:spPr>
          <a:xfrm>
            <a:off x="956489" y="1409818"/>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ea typeface="Outfit Extra Bold" pitchFamily="34" charset="-122"/>
                <a:cs typeface="Outfit Extra Bold" pitchFamily="34" charset="-120"/>
              </a:rPr>
              <a:t>1</a:t>
            </a:r>
            <a:endParaRPr lang="en-US" sz="2400" dirty="0"/>
          </a:p>
        </p:txBody>
      </p:sp>
      <p:sp>
        <p:nvSpPr>
          <p:cNvPr id="20" name="Shape 7">
            <a:extLst>
              <a:ext uri="{FF2B5EF4-FFF2-40B4-BE49-F238E27FC236}">
                <a16:creationId xmlns:a16="http://schemas.microsoft.com/office/drawing/2014/main" id="{0CB11122-4798-BD39-4E19-31FA2B737C5A}"/>
              </a:ext>
            </a:extLst>
          </p:cNvPr>
          <p:cNvSpPr/>
          <p:nvPr/>
        </p:nvSpPr>
        <p:spPr>
          <a:xfrm>
            <a:off x="1236583" y="4120158"/>
            <a:ext cx="719733" cy="22860"/>
          </a:xfrm>
          <a:prstGeom prst="roundRect">
            <a:avLst>
              <a:gd name="adj" fmla="val 377813"/>
            </a:avLst>
          </a:prstGeom>
          <a:solidFill>
            <a:srgbClr val="BDB8DF"/>
          </a:solidFill>
          <a:ln/>
        </p:spPr>
      </p:sp>
      <p:sp>
        <p:nvSpPr>
          <p:cNvPr id="21" name="Shape 8">
            <a:extLst>
              <a:ext uri="{FF2B5EF4-FFF2-40B4-BE49-F238E27FC236}">
                <a16:creationId xmlns:a16="http://schemas.microsoft.com/office/drawing/2014/main" id="{6F821337-C8C1-05F9-FDD7-86D1D562D3E0}"/>
              </a:ext>
            </a:extLst>
          </p:cNvPr>
          <p:cNvSpPr/>
          <p:nvPr/>
        </p:nvSpPr>
        <p:spPr>
          <a:xfrm>
            <a:off x="773906" y="2151697"/>
            <a:ext cx="462677" cy="462677"/>
          </a:xfrm>
          <a:prstGeom prst="roundRect">
            <a:avLst>
              <a:gd name="adj" fmla="val 18667"/>
            </a:avLst>
          </a:prstGeom>
          <a:solidFill>
            <a:srgbClr val="E9E6FA"/>
          </a:solidFill>
          <a:ln w="7620">
            <a:solidFill>
              <a:srgbClr val="BDB8DF"/>
            </a:solidFill>
            <a:prstDash val="solid"/>
          </a:ln>
        </p:spPr>
      </p:sp>
      <p:sp>
        <p:nvSpPr>
          <p:cNvPr id="22" name="Text 9">
            <a:extLst>
              <a:ext uri="{FF2B5EF4-FFF2-40B4-BE49-F238E27FC236}">
                <a16:creationId xmlns:a16="http://schemas.microsoft.com/office/drawing/2014/main" id="{A7A9B55D-0441-AC9E-C01C-EC12954FAF72}"/>
              </a:ext>
            </a:extLst>
          </p:cNvPr>
          <p:cNvSpPr/>
          <p:nvPr/>
        </p:nvSpPr>
        <p:spPr>
          <a:xfrm>
            <a:off x="888719" y="2259627"/>
            <a:ext cx="177641"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ea typeface="Outfit Extra Bold" pitchFamily="34" charset="-122"/>
                <a:cs typeface="Outfit Extra Bold" pitchFamily="34" charset="-120"/>
              </a:rPr>
              <a:t> 2</a:t>
            </a:r>
            <a:endParaRPr lang="en-US" sz="2400" dirty="0"/>
          </a:p>
        </p:txBody>
      </p:sp>
      <p:sp>
        <p:nvSpPr>
          <p:cNvPr id="25" name="Shape 12">
            <a:extLst>
              <a:ext uri="{FF2B5EF4-FFF2-40B4-BE49-F238E27FC236}">
                <a16:creationId xmlns:a16="http://schemas.microsoft.com/office/drawing/2014/main" id="{132701C8-4186-75AA-92BC-245D65E717AD}"/>
              </a:ext>
            </a:extLst>
          </p:cNvPr>
          <p:cNvSpPr/>
          <p:nvPr/>
        </p:nvSpPr>
        <p:spPr>
          <a:xfrm>
            <a:off x="1270873" y="5868200"/>
            <a:ext cx="719733" cy="22860"/>
          </a:xfrm>
          <a:prstGeom prst="roundRect">
            <a:avLst>
              <a:gd name="adj" fmla="val 377813"/>
            </a:avLst>
          </a:prstGeom>
          <a:solidFill>
            <a:srgbClr val="BDB8DF"/>
          </a:solidFill>
          <a:ln/>
        </p:spPr>
      </p:sp>
      <p:sp>
        <p:nvSpPr>
          <p:cNvPr id="30" name="Shape 8">
            <a:extLst>
              <a:ext uri="{FF2B5EF4-FFF2-40B4-BE49-F238E27FC236}">
                <a16:creationId xmlns:a16="http://schemas.microsoft.com/office/drawing/2014/main" id="{A38CCD3E-E5BB-A6A1-AEC7-B4BC7A5A9F00}"/>
              </a:ext>
            </a:extLst>
          </p:cNvPr>
          <p:cNvSpPr/>
          <p:nvPr/>
        </p:nvSpPr>
        <p:spPr>
          <a:xfrm>
            <a:off x="773904" y="2986920"/>
            <a:ext cx="462677" cy="462677"/>
          </a:xfrm>
          <a:prstGeom prst="roundRect">
            <a:avLst>
              <a:gd name="adj" fmla="val 18667"/>
            </a:avLst>
          </a:prstGeom>
          <a:solidFill>
            <a:srgbClr val="E9E6FA"/>
          </a:solidFill>
          <a:ln w="7620">
            <a:solidFill>
              <a:srgbClr val="BDB8DF"/>
            </a:solidFill>
            <a:prstDash val="solid"/>
          </a:ln>
        </p:spPr>
        <p:txBody>
          <a:bodyPr/>
          <a:lstStyle/>
          <a:p>
            <a:endParaRPr lang="en-IN" dirty="0"/>
          </a:p>
        </p:txBody>
      </p:sp>
      <p:sp>
        <p:nvSpPr>
          <p:cNvPr id="31" name="Shape 8">
            <a:extLst>
              <a:ext uri="{FF2B5EF4-FFF2-40B4-BE49-F238E27FC236}">
                <a16:creationId xmlns:a16="http://schemas.microsoft.com/office/drawing/2014/main" id="{38DA2F3C-C877-2D05-A1A2-988E9C52ACD6}"/>
              </a:ext>
            </a:extLst>
          </p:cNvPr>
          <p:cNvSpPr/>
          <p:nvPr/>
        </p:nvSpPr>
        <p:spPr>
          <a:xfrm>
            <a:off x="808196" y="3936087"/>
            <a:ext cx="462677" cy="462677"/>
          </a:xfrm>
          <a:prstGeom prst="roundRect">
            <a:avLst>
              <a:gd name="adj" fmla="val 18667"/>
            </a:avLst>
          </a:prstGeom>
          <a:solidFill>
            <a:srgbClr val="E9E6FA"/>
          </a:solidFill>
          <a:ln w="7620">
            <a:solidFill>
              <a:srgbClr val="BDB8DF"/>
            </a:solidFill>
            <a:prstDash val="solid"/>
          </a:ln>
        </p:spPr>
      </p:sp>
      <p:sp>
        <p:nvSpPr>
          <p:cNvPr id="32" name="Shape 8">
            <a:extLst>
              <a:ext uri="{FF2B5EF4-FFF2-40B4-BE49-F238E27FC236}">
                <a16:creationId xmlns:a16="http://schemas.microsoft.com/office/drawing/2014/main" id="{B8C19B0A-1AAB-723E-014C-17AD40349CEA}"/>
              </a:ext>
            </a:extLst>
          </p:cNvPr>
          <p:cNvSpPr/>
          <p:nvPr/>
        </p:nvSpPr>
        <p:spPr>
          <a:xfrm>
            <a:off x="825203" y="4770708"/>
            <a:ext cx="462677" cy="462677"/>
          </a:xfrm>
          <a:prstGeom prst="roundRect">
            <a:avLst>
              <a:gd name="adj" fmla="val 18667"/>
            </a:avLst>
          </a:prstGeom>
          <a:solidFill>
            <a:srgbClr val="E9E6FA"/>
          </a:solidFill>
          <a:ln w="7620">
            <a:solidFill>
              <a:srgbClr val="BDB8DF"/>
            </a:solidFill>
            <a:prstDash val="solid"/>
          </a:ln>
        </p:spPr>
      </p:sp>
      <p:sp>
        <p:nvSpPr>
          <p:cNvPr id="33" name="Shape 8">
            <a:extLst>
              <a:ext uri="{FF2B5EF4-FFF2-40B4-BE49-F238E27FC236}">
                <a16:creationId xmlns:a16="http://schemas.microsoft.com/office/drawing/2014/main" id="{1FA001AB-7CC0-AE8A-01A8-D2870FB01DD9}"/>
              </a:ext>
            </a:extLst>
          </p:cNvPr>
          <p:cNvSpPr/>
          <p:nvPr/>
        </p:nvSpPr>
        <p:spPr>
          <a:xfrm>
            <a:off x="796766" y="5602924"/>
            <a:ext cx="462677" cy="462677"/>
          </a:xfrm>
          <a:prstGeom prst="roundRect">
            <a:avLst>
              <a:gd name="adj" fmla="val 18667"/>
            </a:avLst>
          </a:prstGeom>
          <a:solidFill>
            <a:srgbClr val="E9E6FA"/>
          </a:solidFill>
          <a:ln w="7620">
            <a:solidFill>
              <a:srgbClr val="BDB8DF"/>
            </a:solidFill>
            <a:prstDash val="solid"/>
          </a:ln>
        </p:spPr>
      </p:sp>
      <p:sp>
        <p:nvSpPr>
          <p:cNvPr id="34" name="Text 4">
            <a:extLst>
              <a:ext uri="{FF2B5EF4-FFF2-40B4-BE49-F238E27FC236}">
                <a16:creationId xmlns:a16="http://schemas.microsoft.com/office/drawing/2014/main" id="{BDC866AA-223F-8606-495C-E9F2BFB98B59}"/>
              </a:ext>
            </a:extLst>
          </p:cNvPr>
          <p:cNvSpPr/>
          <p:nvPr/>
        </p:nvSpPr>
        <p:spPr>
          <a:xfrm>
            <a:off x="945988" y="3100017"/>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rPr>
              <a:t>3</a:t>
            </a:r>
            <a:endParaRPr lang="en-US" sz="2400" dirty="0"/>
          </a:p>
        </p:txBody>
      </p:sp>
      <p:sp>
        <p:nvSpPr>
          <p:cNvPr id="35" name="Text 4">
            <a:extLst>
              <a:ext uri="{FF2B5EF4-FFF2-40B4-BE49-F238E27FC236}">
                <a16:creationId xmlns:a16="http://schemas.microsoft.com/office/drawing/2014/main" id="{1669683C-A5F4-99EF-1ACC-5951A62217D1}"/>
              </a:ext>
            </a:extLst>
          </p:cNvPr>
          <p:cNvSpPr/>
          <p:nvPr/>
        </p:nvSpPr>
        <p:spPr>
          <a:xfrm>
            <a:off x="956489" y="4063524"/>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rPr>
              <a:t>4</a:t>
            </a:r>
            <a:endParaRPr lang="en-US" sz="2400" dirty="0"/>
          </a:p>
        </p:txBody>
      </p:sp>
      <p:sp>
        <p:nvSpPr>
          <p:cNvPr id="36" name="Text 4">
            <a:extLst>
              <a:ext uri="{FF2B5EF4-FFF2-40B4-BE49-F238E27FC236}">
                <a16:creationId xmlns:a16="http://schemas.microsoft.com/office/drawing/2014/main" id="{2F7C6C65-89C8-A289-ED28-9F4F8FCB4D35}"/>
              </a:ext>
            </a:extLst>
          </p:cNvPr>
          <p:cNvSpPr/>
          <p:nvPr/>
        </p:nvSpPr>
        <p:spPr>
          <a:xfrm>
            <a:off x="984821" y="4891953"/>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ea typeface="Outfit Extra Bold" pitchFamily="34" charset="-122"/>
                <a:cs typeface="Outfit Extra Bold" pitchFamily="34" charset="-120"/>
              </a:rPr>
              <a:t>5</a:t>
            </a:r>
            <a:endParaRPr lang="en-US" sz="2400" dirty="0"/>
          </a:p>
        </p:txBody>
      </p:sp>
      <p:sp>
        <p:nvSpPr>
          <p:cNvPr id="37" name="Text 4">
            <a:extLst>
              <a:ext uri="{FF2B5EF4-FFF2-40B4-BE49-F238E27FC236}">
                <a16:creationId xmlns:a16="http://schemas.microsoft.com/office/drawing/2014/main" id="{88E4C6D6-0F25-51C6-55B9-4CACA166D9E5}"/>
              </a:ext>
            </a:extLst>
          </p:cNvPr>
          <p:cNvSpPr/>
          <p:nvPr/>
        </p:nvSpPr>
        <p:spPr>
          <a:xfrm>
            <a:off x="956489" y="5717983"/>
            <a:ext cx="120372" cy="308491"/>
          </a:xfrm>
          <a:prstGeom prst="rect">
            <a:avLst/>
          </a:prstGeom>
          <a:noFill/>
          <a:ln/>
        </p:spPr>
        <p:txBody>
          <a:bodyPr wrap="none" lIns="0" tIns="0" rIns="0" bIns="0" rtlCol="0" anchor="t"/>
          <a:lstStyle/>
          <a:p>
            <a:pPr marL="0" indent="0" algn="ctr">
              <a:lnSpc>
                <a:spcPts val="2400"/>
              </a:lnSpc>
              <a:buNone/>
            </a:pPr>
            <a:r>
              <a:rPr lang="en-US" sz="2400" b="1" dirty="0">
                <a:solidFill>
                  <a:srgbClr val="2A2742"/>
                </a:solidFill>
                <a:latin typeface="Outfit Extra Bold" pitchFamily="34" charset="0"/>
              </a:rPr>
              <a:t>6</a:t>
            </a:r>
            <a:endParaRPr lang="en-US" sz="2400" dirty="0"/>
          </a:p>
        </p:txBody>
      </p:sp>
      <p:sp>
        <p:nvSpPr>
          <p:cNvPr id="38" name="Shape 12">
            <a:extLst>
              <a:ext uri="{FF2B5EF4-FFF2-40B4-BE49-F238E27FC236}">
                <a16:creationId xmlns:a16="http://schemas.microsoft.com/office/drawing/2014/main" id="{BEA2D5A7-4DB6-F3DE-1F06-6416D19105AF}"/>
              </a:ext>
            </a:extLst>
          </p:cNvPr>
          <p:cNvSpPr/>
          <p:nvPr/>
        </p:nvSpPr>
        <p:spPr>
          <a:xfrm>
            <a:off x="1282304" y="5006122"/>
            <a:ext cx="719733" cy="22860"/>
          </a:xfrm>
          <a:prstGeom prst="roundRect">
            <a:avLst>
              <a:gd name="adj" fmla="val 377813"/>
            </a:avLst>
          </a:prstGeom>
          <a:solidFill>
            <a:srgbClr val="BDB8DF"/>
          </a:solidFill>
          <a:ln/>
        </p:spPr>
      </p:sp>
      <p:sp>
        <p:nvSpPr>
          <p:cNvPr id="39" name="Shape 12">
            <a:extLst>
              <a:ext uri="{FF2B5EF4-FFF2-40B4-BE49-F238E27FC236}">
                <a16:creationId xmlns:a16="http://schemas.microsoft.com/office/drawing/2014/main" id="{84C5386A-0E87-8B85-DA51-06530DC72C5C}"/>
              </a:ext>
            </a:extLst>
          </p:cNvPr>
          <p:cNvSpPr/>
          <p:nvPr/>
        </p:nvSpPr>
        <p:spPr>
          <a:xfrm>
            <a:off x="1248872" y="3219972"/>
            <a:ext cx="719733" cy="22860"/>
          </a:xfrm>
          <a:prstGeom prst="roundRect">
            <a:avLst>
              <a:gd name="adj" fmla="val 377813"/>
            </a:avLst>
          </a:prstGeom>
          <a:solidFill>
            <a:srgbClr val="BDB8DF"/>
          </a:solidFill>
          <a:ln/>
        </p:spPr>
      </p:sp>
      <p:sp>
        <p:nvSpPr>
          <p:cNvPr id="40" name="Shape 12">
            <a:extLst>
              <a:ext uri="{FF2B5EF4-FFF2-40B4-BE49-F238E27FC236}">
                <a16:creationId xmlns:a16="http://schemas.microsoft.com/office/drawing/2014/main" id="{9BF400B8-36DD-32DB-7E20-45B9C09DA45D}"/>
              </a:ext>
            </a:extLst>
          </p:cNvPr>
          <p:cNvSpPr/>
          <p:nvPr/>
        </p:nvSpPr>
        <p:spPr>
          <a:xfrm>
            <a:off x="1236583" y="2413872"/>
            <a:ext cx="719733" cy="22860"/>
          </a:xfrm>
          <a:prstGeom prst="roundRect">
            <a:avLst>
              <a:gd name="adj" fmla="val 377813"/>
            </a:avLst>
          </a:prstGeom>
          <a:solidFill>
            <a:srgbClr val="BDB8DF"/>
          </a:solidFill>
          <a:ln/>
        </p:spPr>
      </p:sp>
      <p:sp>
        <p:nvSpPr>
          <p:cNvPr id="42" name="Text 2">
            <a:extLst>
              <a:ext uri="{FF2B5EF4-FFF2-40B4-BE49-F238E27FC236}">
                <a16:creationId xmlns:a16="http://schemas.microsoft.com/office/drawing/2014/main" id="{06EDE68C-1C47-1692-23F0-AD4200D1D728}"/>
              </a:ext>
            </a:extLst>
          </p:cNvPr>
          <p:cNvSpPr/>
          <p:nvPr/>
        </p:nvSpPr>
        <p:spPr>
          <a:xfrm>
            <a:off x="2058352" y="1431059"/>
            <a:ext cx="12572048" cy="383024"/>
          </a:xfrm>
          <a:prstGeom prst="rect">
            <a:avLst/>
          </a:prstGeom>
          <a:noFill/>
          <a:ln/>
        </p:spPr>
        <p:txBody>
          <a:bodyPr wrap="none" lIns="0" tIns="0" rIns="0" bIns="0" rtlCol="0" anchor="t"/>
          <a:lstStyle/>
          <a:p>
            <a:pPr algn="l">
              <a:lnSpc>
                <a:spcPts val="3000"/>
              </a:lnSpc>
              <a:buSzPct val="100000"/>
            </a:pPr>
            <a:r>
              <a:rPr lang="en-US" sz="2800" dirty="0">
                <a:solidFill>
                  <a:schemeClr val="tx2">
                    <a:lumMod val="75000"/>
                  </a:schemeClr>
                </a:solidFill>
                <a:latin typeface="Cabin" pitchFamily="34" charset="0"/>
                <a:ea typeface="Cabin" pitchFamily="34" charset="-122"/>
                <a:cs typeface="Cabin" pitchFamily="34" charset="-120"/>
              </a:rPr>
              <a:t>Problem Statement</a:t>
            </a:r>
            <a:endParaRPr lang="en-US" sz="2800" dirty="0">
              <a:solidFill>
                <a:schemeClr val="tx2">
                  <a:lumMod val="75000"/>
                </a:schemeClr>
              </a:solidFill>
            </a:endParaRPr>
          </a:p>
        </p:txBody>
      </p:sp>
    </p:spTree>
    <p:extLst>
      <p:ext uri="{BB962C8B-B14F-4D97-AF65-F5344CB8AC3E}">
        <p14:creationId xmlns:p14="http://schemas.microsoft.com/office/powerpoint/2010/main" val="350761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394946" y="303103"/>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31971"/>
                </a:solidFill>
                <a:latin typeface="Outfit Extra Bold" pitchFamily="34" charset="0"/>
                <a:ea typeface="Outfit Extra Bold" pitchFamily="34" charset="-122"/>
                <a:cs typeface="Outfit Extra Bold" pitchFamily="34" charset="-120"/>
              </a:rPr>
              <a:t>Problem Statements</a:t>
            </a:r>
            <a:endParaRPr lang="en-US" sz="4450" dirty="0"/>
          </a:p>
        </p:txBody>
      </p:sp>
      <p:sp>
        <p:nvSpPr>
          <p:cNvPr id="3" name="Text 1"/>
          <p:cNvSpPr/>
          <p:nvPr/>
        </p:nvSpPr>
        <p:spPr>
          <a:xfrm>
            <a:off x="421255" y="1529096"/>
            <a:ext cx="3040856"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Understanding Factors</a:t>
            </a:r>
            <a:endParaRPr lang="en-US" sz="2200" dirty="0"/>
          </a:p>
        </p:txBody>
      </p:sp>
      <p:sp>
        <p:nvSpPr>
          <p:cNvPr id="4" name="Text 2"/>
          <p:cNvSpPr/>
          <p:nvPr/>
        </p:nvSpPr>
        <p:spPr>
          <a:xfrm>
            <a:off x="3886947" y="1455616"/>
            <a:ext cx="10322198" cy="1814513"/>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This project focuses on analyzing the relationship between individual health metrics such as calorie intake, gender, age, height, weight, activity duration, heart rate, and body temperature. This project examines the relationship between various health metrics to predict specific health outcomes. Here, the </a:t>
            </a:r>
            <a:r>
              <a:rPr lang="en-US" sz="1750" b="1" dirty="0">
                <a:solidFill>
                  <a:srgbClr val="2A2742"/>
                </a:solidFill>
                <a:latin typeface="Arimo" pitchFamily="34" charset="0"/>
                <a:ea typeface="Arimo" pitchFamily="34" charset="-122"/>
                <a:cs typeface="Arimo" pitchFamily="34" charset="-120"/>
              </a:rPr>
              <a:t>independent  variables </a:t>
            </a:r>
            <a:r>
              <a:rPr lang="en-US" sz="1750" dirty="0">
                <a:solidFill>
                  <a:srgbClr val="2A2742"/>
                </a:solidFill>
                <a:latin typeface="Arimo" pitchFamily="34" charset="0"/>
                <a:ea typeface="Arimo" pitchFamily="34" charset="-122"/>
                <a:cs typeface="Arimo" pitchFamily="34" charset="-120"/>
              </a:rPr>
              <a:t>(predictors) include calorie intake, gender, age, height, weight, activity duration, heart rate, and body temp. The </a:t>
            </a:r>
            <a:r>
              <a:rPr lang="en-US" sz="1750" b="1" dirty="0">
                <a:solidFill>
                  <a:srgbClr val="2A2742"/>
                </a:solidFill>
                <a:latin typeface="Arimo" pitchFamily="34" charset="0"/>
                <a:ea typeface="Arimo" pitchFamily="34" charset="-122"/>
                <a:cs typeface="Arimo" pitchFamily="34" charset="-120"/>
              </a:rPr>
              <a:t>dependent variable </a:t>
            </a:r>
            <a:r>
              <a:rPr lang="en-US" sz="1750" dirty="0">
                <a:solidFill>
                  <a:srgbClr val="2A2742"/>
                </a:solidFill>
                <a:latin typeface="Arimo" pitchFamily="34" charset="0"/>
                <a:ea typeface="Arimo" pitchFamily="34" charset="-122"/>
                <a:cs typeface="Arimo" pitchFamily="34" charset="-120"/>
              </a:rPr>
              <a:t>(predicted calorie) is the health outcome or risk factor we aim to model.</a:t>
            </a:r>
            <a:endParaRPr lang="en-US" sz="1750" dirty="0"/>
          </a:p>
        </p:txBody>
      </p:sp>
      <p:sp>
        <p:nvSpPr>
          <p:cNvPr id="5" name="Text 3"/>
          <p:cNvSpPr/>
          <p:nvPr/>
        </p:nvSpPr>
        <p:spPr>
          <a:xfrm>
            <a:off x="421256" y="3827356"/>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Predictive Insights</a:t>
            </a:r>
            <a:endParaRPr lang="en-US" sz="2200" dirty="0"/>
          </a:p>
        </p:txBody>
      </p:sp>
      <p:sp>
        <p:nvSpPr>
          <p:cNvPr id="6" name="Text 4"/>
          <p:cNvSpPr/>
          <p:nvPr/>
        </p:nvSpPr>
        <p:spPr>
          <a:xfrm>
            <a:off x="3886947" y="3813203"/>
            <a:ext cx="10054832" cy="1814513"/>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The aim is to identify patterns, correlations, and factors influencing overall health and wellness, and to develop insights that can predict the calories burnt for an individual. We train various machine learning models like </a:t>
            </a:r>
            <a:r>
              <a:rPr lang="en-US" sz="1750" b="1" dirty="0">
                <a:solidFill>
                  <a:srgbClr val="2A2742"/>
                </a:solidFill>
                <a:latin typeface="Arimo" pitchFamily="34" charset="0"/>
                <a:ea typeface="Arimo" pitchFamily="34" charset="-122"/>
                <a:cs typeface="Arimo" pitchFamily="34" charset="-120"/>
              </a:rPr>
              <a:t>Multiple Linear Regression, Random Forest, Extreme Gradient Boosting (XGBoost)</a:t>
            </a:r>
            <a:r>
              <a:rPr lang="en-US" sz="1750" dirty="0">
                <a:solidFill>
                  <a:srgbClr val="2A2742"/>
                </a:solidFill>
                <a:latin typeface="Arimo" pitchFamily="34" charset="0"/>
                <a:ea typeface="Arimo" pitchFamily="34" charset="-122"/>
                <a:cs typeface="Arimo" pitchFamily="34" charset="-120"/>
              </a:rPr>
              <a:t> to predict outcomes like calories burned based on input features such as age, gender, activity duration, etc. </a:t>
            </a:r>
            <a:endParaRPr lang="en-US" sz="1750" dirty="0"/>
          </a:p>
        </p:txBody>
      </p:sp>
      <p:sp>
        <p:nvSpPr>
          <p:cNvPr id="7" name="Text 5"/>
          <p:cNvSpPr/>
          <p:nvPr/>
        </p:nvSpPr>
        <p:spPr>
          <a:xfrm>
            <a:off x="328744" y="5896805"/>
            <a:ext cx="3225879" cy="354330"/>
          </a:xfrm>
          <a:prstGeom prst="rect">
            <a:avLst/>
          </a:prstGeom>
          <a:noFill/>
          <a:ln/>
        </p:spPr>
        <p:txBody>
          <a:bodyPr wrap="none" lIns="0" tIns="0" rIns="0" bIns="0" rtlCol="0" anchor="t"/>
          <a:lstStyle/>
          <a:p>
            <a:pPr marL="0" indent="0">
              <a:lnSpc>
                <a:spcPts val="2750"/>
              </a:lnSpc>
              <a:buNone/>
            </a:pPr>
            <a:r>
              <a:rPr lang="en-US" sz="2200" b="1" dirty="0">
                <a:solidFill>
                  <a:srgbClr val="231971"/>
                </a:solidFill>
                <a:latin typeface="Outfit Extra Bold" pitchFamily="34" charset="0"/>
                <a:ea typeface="Outfit Extra Bold" pitchFamily="34" charset="-122"/>
                <a:cs typeface="Outfit Extra Bold" pitchFamily="34" charset="-120"/>
              </a:rPr>
              <a:t>Comprehensive Analysis</a:t>
            </a:r>
            <a:endParaRPr lang="en-US" sz="2200" dirty="0"/>
          </a:p>
        </p:txBody>
      </p:sp>
      <p:sp>
        <p:nvSpPr>
          <p:cNvPr id="8" name="Text 6"/>
          <p:cNvSpPr/>
          <p:nvPr/>
        </p:nvSpPr>
        <p:spPr>
          <a:xfrm>
            <a:off x="3886948" y="5755184"/>
            <a:ext cx="10054831" cy="1814513"/>
          </a:xfrm>
          <a:prstGeom prst="rect">
            <a:avLst/>
          </a:prstGeom>
          <a:noFill/>
          <a:ln/>
        </p:spPr>
        <p:txBody>
          <a:bodyPr wrap="square" lIns="0" tIns="0" rIns="0" bIns="0" rtlCol="0" anchor="t"/>
          <a:lstStyle/>
          <a:p>
            <a:pPr marL="0" indent="0">
              <a:lnSpc>
                <a:spcPts val="2850"/>
              </a:lnSpc>
              <a:buNone/>
            </a:pPr>
            <a:r>
              <a:rPr lang="en-US" sz="1750" dirty="0">
                <a:solidFill>
                  <a:srgbClr val="2A2742"/>
                </a:solidFill>
                <a:latin typeface="Arimo" pitchFamily="34" charset="0"/>
                <a:ea typeface="Arimo" pitchFamily="34" charset="-122"/>
                <a:cs typeface="Arimo" pitchFamily="34" charset="-120"/>
              </a:rPr>
              <a:t>This project provides a comprehensive analysis of calories burnt prediction, aiming to deliver a detailed understanding of the patterns and factors influencing calorie expenditure. This project focuses on developing an accurate model for predicting calorie burnt, leveraging various factors that influence calorie expenditure. The model is designed to fit into a </a:t>
            </a:r>
            <a:r>
              <a:rPr lang="en-US" sz="1750" b="1" dirty="0">
                <a:solidFill>
                  <a:srgbClr val="2A2742"/>
                </a:solidFill>
                <a:latin typeface="Arimo" pitchFamily="34" charset="0"/>
                <a:ea typeface="Arimo" pitchFamily="34" charset="-122"/>
                <a:cs typeface="Arimo" pitchFamily="34" charset="-120"/>
              </a:rPr>
              <a:t>robust pipeline</a:t>
            </a:r>
            <a:r>
              <a:rPr lang="en-US" sz="1750" dirty="0">
                <a:solidFill>
                  <a:srgbClr val="2A2742"/>
                </a:solidFill>
                <a:latin typeface="Arimo" pitchFamily="34" charset="0"/>
                <a:ea typeface="Arimo" pitchFamily="34" charset="-122"/>
                <a:cs typeface="Arimo" pitchFamily="34" charset="-120"/>
              </a:rPr>
              <a:t>. Additionally we are incorporating a </a:t>
            </a:r>
            <a:r>
              <a:rPr lang="en-US" sz="1750" b="1" dirty="0">
                <a:solidFill>
                  <a:srgbClr val="2A2742"/>
                </a:solidFill>
                <a:latin typeface="Arimo" pitchFamily="34" charset="0"/>
                <a:ea typeface="Arimo" pitchFamily="34" charset="-122"/>
                <a:cs typeface="Arimo" pitchFamily="34" charset="-120"/>
              </a:rPr>
              <a:t>Personal Goal Tracker </a:t>
            </a:r>
            <a:r>
              <a:rPr lang="en-US" sz="1750" dirty="0">
                <a:solidFill>
                  <a:srgbClr val="2A2742"/>
                </a:solidFill>
                <a:latin typeface="Arimo" pitchFamily="34" charset="0"/>
                <a:ea typeface="Arimo" pitchFamily="34" charset="-122"/>
                <a:cs typeface="Arimo" pitchFamily="34" charset="-120"/>
              </a:rPr>
              <a:t>mechanism as well.</a:t>
            </a:r>
            <a:endParaRPr lang="en-US" sz="1750" dirty="0"/>
          </a:p>
        </p:txBody>
      </p:sp>
      <p:sp>
        <p:nvSpPr>
          <p:cNvPr id="11" name="Rectangle 10">
            <a:extLst>
              <a:ext uri="{FF2B5EF4-FFF2-40B4-BE49-F238E27FC236}">
                <a16:creationId xmlns:a16="http://schemas.microsoft.com/office/drawing/2014/main" id="{F528B053-E333-F79B-BE12-93AB392453A2}"/>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272A5-9B5B-D467-1E44-52F4890B7DC7}"/>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Alternate Process 3">
            <a:extLst>
              <a:ext uri="{FF2B5EF4-FFF2-40B4-BE49-F238E27FC236}">
                <a16:creationId xmlns:a16="http://schemas.microsoft.com/office/drawing/2014/main" id="{9EFEF0C0-0C91-D6DA-E9C5-8E03A67F3C4B}"/>
              </a:ext>
            </a:extLst>
          </p:cNvPr>
          <p:cNvSpPr/>
          <p:nvPr/>
        </p:nvSpPr>
        <p:spPr>
          <a:xfrm>
            <a:off x="8353314" y="4288306"/>
            <a:ext cx="4061012" cy="63033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 with train data &amp; build the model </a:t>
            </a:r>
            <a:endParaRPr lang="en-IN" dirty="0"/>
          </a:p>
        </p:txBody>
      </p:sp>
      <p:sp>
        <p:nvSpPr>
          <p:cNvPr id="5" name="Flowchart: Alternate Process 4">
            <a:extLst>
              <a:ext uri="{FF2B5EF4-FFF2-40B4-BE49-F238E27FC236}">
                <a16:creationId xmlns:a16="http://schemas.microsoft.com/office/drawing/2014/main" id="{D8C1D7F8-632C-551D-8E90-9593239DB8CF}"/>
              </a:ext>
            </a:extLst>
          </p:cNvPr>
          <p:cNvSpPr/>
          <p:nvPr/>
        </p:nvSpPr>
        <p:spPr>
          <a:xfrm>
            <a:off x="2277929" y="573123"/>
            <a:ext cx="3883511" cy="61318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 &amp; Processing</a:t>
            </a:r>
          </a:p>
        </p:txBody>
      </p:sp>
      <p:sp>
        <p:nvSpPr>
          <p:cNvPr id="6" name="Flowchart: Alternate Process 5">
            <a:extLst>
              <a:ext uri="{FF2B5EF4-FFF2-40B4-BE49-F238E27FC236}">
                <a16:creationId xmlns:a16="http://schemas.microsoft.com/office/drawing/2014/main" id="{777CE7E5-916B-7BF3-0BC6-0635C49F54BA}"/>
              </a:ext>
            </a:extLst>
          </p:cNvPr>
          <p:cNvSpPr/>
          <p:nvPr/>
        </p:nvSpPr>
        <p:spPr>
          <a:xfrm>
            <a:off x="8353312" y="6813269"/>
            <a:ext cx="3883511" cy="53243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Saperating features and Target </a:t>
            </a:r>
          </a:p>
        </p:txBody>
      </p:sp>
      <p:sp>
        <p:nvSpPr>
          <p:cNvPr id="7" name="Flowchart: Alternate Process 6">
            <a:extLst>
              <a:ext uri="{FF2B5EF4-FFF2-40B4-BE49-F238E27FC236}">
                <a16:creationId xmlns:a16="http://schemas.microsoft.com/office/drawing/2014/main" id="{7FF98AC4-1E55-2295-C124-8DED675E7DE4}"/>
              </a:ext>
            </a:extLst>
          </p:cNvPr>
          <p:cNvSpPr/>
          <p:nvPr/>
        </p:nvSpPr>
        <p:spPr>
          <a:xfrm>
            <a:off x="2108494" y="1920224"/>
            <a:ext cx="3883511" cy="61318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Analysis</a:t>
            </a:r>
          </a:p>
        </p:txBody>
      </p:sp>
      <p:sp>
        <p:nvSpPr>
          <p:cNvPr id="8" name="Flowchart: Alternate Process 7">
            <a:extLst>
              <a:ext uri="{FF2B5EF4-FFF2-40B4-BE49-F238E27FC236}">
                <a16:creationId xmlns:a16="http://schemas.microsoft.com/office/drawing/2014/main" id="{61B65F86-BC30-B9DC-6CB0-7E74BB8A4435}"/>
              </a:ext>
            </a:extLst>
          </p:cNvPr>
          <p:cNvSpPr/>
          <p:nvPr/>
        </p:nvSpPr>
        <p:spPr>
          <a:xfrm>
            <a:off x="2122837" y="4474957"/>
            <a:ext cx="3883511" cy="53243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Finding the Correlation in the dataset </a:t>
            </a:r>
            <a:endParaRPr lang="en-IN" dirty="0"/>
          </a:p>
        </p:txBody>
      </p:sp>
      <p:sp>
        <p:nvSpPr>
          <p:cNvPr id="9" name="Flowchart: Alternate Process 8">
            <a:extLst>
              <a:ext uri="{FF2B5EF4-FFF2-40B4-BE49-F238E27FC236}">
                <a16:creationId xmlns:a16="http://schemas.microsoft.com/office/drawing/2014/main" id="{9F5C1202-1BC9-CC0D-C64E-8697BE68EE95}"/>
              </a:ext>
            </a:extLst>
          </p:cNvPr>
          <p:cNvSpPr/>
          <p:nvPr/>
        </p:nvSpPr>
        <p:spPr>
          <a:xfrm>
            <a:off x="2108494" y="3238938"/>
            <a:ext cx="3883511" cy="53243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Visualization </a:t>
            </a:r>
          </a:p>
        </p:txBody>
      </p:sp>
      <p:sp>
        <p:nvSpPr>
          <p:cNvPr id="10" name="Flowchart: Alternate Process 9">
            <a:extLst>
              <a:ext uri="{FF2B5EF4-FFF2-40B4-BE49-F238E27FC236}">
                <a16:creationId xmlns:a16="http://schemas.microsoft.com/office/drawing/2014/main" id="{476E7E15-E7D2-B7A9-3BB1-C2FF9EE10B4C}"/>
              </a:ext>
            </a:extLst>
          </p:cNvPr>
          <p:cNvSpPr/>
          <p:nvPr/>
        </p:nvSpPr>
        <p:spPr>
          <a:xfrm>
            <a:off x="3835103" y="6817448"/>
            <a:ext cx="3883511" cy="53243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Converting the text data to Numerical values </a:t>
            </a:r>
            <a:endParaRPr lang="en-IN" dirty="0"/>
          </a:p>
        </p:txBody>
      </p:sp>
      <p:sp>
        <p:nvSpPr>
          <p:cNvPr id="11" name="Flowchart: Alternate Process 10">
            <a:extLst>
              <a:ext uri="{FF2B5EF4-FFF2-40B4-BE49-F238E27FC236}">
                <a16:creationId xmlns:a16="http://schemas.microsoft.com/office/drawing/2014/main" id="{ED40F97A-92B5-C616-6B38-D8E5C49E682B}"/>
              </a:ext>
            </a:extLst>
          </p:cNvPr>
          <p:cNvSpPr/>
          <p:nvPr/>
        </p:nvSpPr>
        <p:spPr>
          <a:xfrm>
            <a:off x="8416061" y="3048156"/>
            <a:ext cx="3974950" cy="63033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Finding accuracy of training data and test data for the model </a:t>
            </a:r>
            <a:endParaRPr lang="en-IN" dirty="0"/>
          </a:p>
        </p:txBody>
      </p:sp>
      <p:sp>
        <p:nvSpPr>
          <p:cNvPr id="12" name="Flowchart: Alternate Process 11">
            <a:extLst>
              <a:ext uri="{FF2B5EF4-FFF2-40B4-BE49-F238E27FC236}">
                <a16:creationId xmlns:a16="http://schemas.microsoft.com/office/drawing/2014/main" id="{FCBC8CCC-1EBA-353C-2790-CFB85D2854CF}"/>
              </a:ext>
            </a:extLst>
          </p:cNvPr>
          <p:cNvSpPr/>
          <p:nvPr/>
        </p:nvSpPr>
        <p:spPr>
          <a:xfrm>
            <a:off x="8530812" y="1740971"/>
            <a:ext cx="3883512" cy="63033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50" dirty="0"/>
              <a:t>Build a Predictive System for any real time data with the best accuracy model </a:t>
            </a:r>
            <a:endParaRPr lang="en-IN" sz="1650" dirty="0"/>
          </a:p>
        </p:txBody>
      </p:sp>
      <p:sp>
        <p:nvSpPr>
          <p:cNvPr id="13" name="Flowchart: Alternate Process 12">
            <a:extLst>
              <a:ext uri="{FF2B5EF4-FFF2-40B4-BE49-F238E27FC236}">
                <a16:creationId xmlns:a16="http://schemas.microsoft.com/office/drawing/2014/main" id="{7D8342AD-58AA-E834-4C36-9A02A4869FFB}"/>
              </a:ext>
            </a:extLst>
          </p:cNvPr>
          <p:cNvSpPr/>
          <p:nvPr/>
        </p:nvSpPr>
        <p:spPr>
          <a:xfrm>
            <a:off x="8353313" y="517966"/>
            <a:ext cx="4061010" cy="61318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Building the web app</a:t>
            </a:r>
          </a:p>
        </p:txBody>
      </p:sp>
      <p:cxnSp>
        <p:nvCxnSpPr>
          <p:cNvPr id="19" name="Straight Arrow Connector 18">
            <a:extLst>
              <a:ext uri="{FF2B5EF4-FFF2-40B4-BE49-F238E27FC236}">
                <a16:creationId xmlns:a16="http://schemas.microsoft.com/office/drawing/2014/main" id="{191ADE57-087B-9D32-D923-AC0C212D2881}"/>
              </a:ext>
            </a:extLst>
          </p:cNvPr>
          <p:cNvCxnSpPr/>
          <p:nvPr/>
        </p:nvCxnSpPr>
        <p:spPr>
          <a:xfrm>
            <a:off x="4050250" y="1199179"/>
            <a:ext cx="0" cy="68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1DD2BE-8B55-0198-D9A7-4E0EF996C1B7}"/>
              </a:ext>
            </a:extLst>
          </p:cNvPr>
          <p:cNvCxnSpPr/>
          <p:nvPr/>
        </p:nvCxnSpPr>
        <p:spPr>
          <a:xfrm>
            <a:off x="4050249" y="2544291"/>
            <a:ext cx="0" cy="68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4F3818-EF65-345B-1C08-D19373048D3B}"/>
              </a:ext>
            </a:extLst>
          </p:cNvPr>
          <p:cNvCxnSpPr/>
          <p:nvPr/>
        </p:nvCxnSpPr>
        <p:spPr>
          <a:xfrm>
            <a:off x="4064593" y="3774465"/>
            <a:ext cx="0" cy="68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50C0E0-8B8F-4DD9-9153-A6E37ACD9307}"/>
              </a:ext>
            </a:extLst>
          </p:cNvPr>
          <p:cNvCxnSpPr>
            <a:cxnSpLocks/>
          </p:cNvCxnSpPr>
          <p:nvPr/>
        </p:nvCxnSpPr>
        <p:spPr>
          <a:xfrm flipH="1" flipV="1">
            <a:off x="10485116" y="4986665"/>
            <a:ext cx="1" cy="680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CF4AD2-D2E3-D892-D3AF-74FB0D972C2B}"/>
              </a:ext>
            </a:extLst>
          </p:cNvPr>
          <p:cNvCxnSpPr>
            <a:cxnSpLocks/>
          </p:cNvCxnSpPr>
          <p:nvPr/>
        </p:nvCxnSpPr>
        <p:spPr>
          <a:xfrm flipH="1" flipV="1">
            <a:off x="10427733" y="3678485"/>
            <a:ext cx="12547" cy="74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D99E54-A3E0-0D1D-F648-3A762812CE86}"/>
              </a:ext>
            </a:extLst>
          </p:cNvPr>
          <p:cNvCxnSpPr>
            <a:cxnSpLocks/>
          </p:cNvCxnSpPr>
          <p:nvPr/>
        </p:nvCxnSpPr>
        <p:spPr>
          <a:xfrm flipH="1" flipV="1">
            <a:off x="10411607" y="2384327"/>
            <a:ext cx="12547" cy="74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2BA3F33-DFD7-1AC8-F7E4-6ED5355B21F6}"/>
              </a:ext>
            </a:extLst>
          </p:cNvPr>
          <p:cNvCxnSpPr>
            <a:cxnSpLocks/>
          </p:cNvCxnSpPr>
          <p:nvPr/>
        </p:nvCxnSpPr>
        <p:spPr>
          <a:xfrm flipH="1" flipV="1">
            <a:off x="10399060" y="1131151"/>
            <a:ext cx="12547" cy="748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0E4C3D5-3E3E-94BA-37B1-D555B46AE91F}"/>
              </a:ext>
            </a:extLst>
          </p:cNvPr>
          <p:cNvCxnSpPr>
            <a:cxnSpLocks/>
          </p:cNvCxnSpPr>
          <p:nvPr/>
        </p:nvCxnSpPr>
        <p:spPr>
          <a:xfrm>
            <a:off x="7718614" y="7087344"/>
            <a:ext cx="6346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91D354E-08AA-3D99-A637-5D37E6686357}"/>
              </a:ext>
            </a:extLst>
          </p:cNvPr>
          <p:cNvCxnSpPr>
            <a:cxnSpLocks/>
            <a:stCxn id="8" idx="2"/>
          </p:cNvCxnSpPr>
          <p:nvPr/>
        </p:nvCxnSpPr>
        <p:spPr>
          <a:xfrm>
            <a:off x="4064593" y="5007392"/>
            <a:ext cx="356800" cy="1805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Alternate Process 37">
            <a:extLst>
              <a:ext uri="{FF2B5EF4-FFF2-40B4-BE49-F238E27FC236}">
                <a16:creationId xmlns:a16="http://schemas.microsoft.com/office/drawing/2014/main" id="{7C4FCD7F-764E-366C-4DDE-D81D1362AE22}"/>
              </a:ext>
            </a:extLst>
          </p:cNvPr>
          <p:cNvSpPr/>
          <p:nvPr/>
        </p:nvSpPr>
        <p:spPr>
          <a:xfrm>
            <a:off x="8530812" y="5519101"/>
            <a:ext cx="4035913" cy="68066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Spitting the data into training data and test data </a:t>
            </a:r>
            <a:endParaRPr lang="en-IN" dirty="0"/>
          </a:p>
        </p:txBody>
      </p:sp>
      <p:cxnSp>
        <p:nvCxnSpPr>
          <p:cNvPr id="39" name="Straight Arrow Connector 38">
            <a:extLst>
              <a:ext uri="{FF2B5EF4-FFF2-40B4-BE49-F238E27FC236}">
                <a16:creationId xmlns:a16="http://schemas.microsoft.com/office/drawing/2014/main" id="{51C8EF1E-EB50-71FA-772F-3930E182EE6F}"/>
              </a:ext>
            </a:extLst>
          </p:cNvPr>
          <p:cNvCxnSpPr>
            <a:cxnSpLocks/>
            <a:stCxn id="6" idx="0"/>
          </p:cNvCxnSpPr>
          <p:nvPr/>
        </p:nvCxnSpPr>
        <p:spPr>
          <a:xfrm flipV="1">
            <a:off x="10295068" y="6158788"/>
            <a:ext cx="190049" cy="654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93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0">
            <a:extLst>
              <a:ext uri="{FF2B5EF4-FFF2-40B4-BE49-F238E27FC236}">
                <a16:creationId xmlns:a16="http://schemas.microsoft.com/office/drawing/2014/main" id="{F9192E9D-4171-EF7E-2107-AF9C4949E496}"/>
              </a:ext>
            </a:extLst>
          </p:cNvPr>
          <p:cNvSpPr/>
          <p:nvPr/>
        </p:nvSpPr>
        <p:spPr>
          <a:xfrm>
            <a:off x="1759353" y="-135938"/>
            <a:ext cx="11771452" cy="1049757"/>
          </a:xfrm>
          <a:prstGeom prst="rect">
            <a:avLst/>
          </a:prstGeom>
          <a:noFill/>
          <a:ln/>
        </p:spPr>
        <p:txBody>
          <a:bodyPr wrap="square" lIns="0" tIns="0" rIns="0" bIns="0" rtlCol="0" anchor="t"/>
          <a:lstStyle/>
          <a:p>
            <a:pPr marL="0" indent="0">
              <a:lnSpc>
                <a:spcPts val="7650"/>
              </a:lnSpc>
              <a:buNone/>
            </a:pPr>
            <a:endParaRPr lang="en-US" sz="4000" dirty="0">
              <a:solidFill>
                <a:schemeClr val="accent1">
                  <a:lumMod val="75000"/>
                </a:schemeClr>
              </a:solidFill>
            </a:endParaRP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4CDC34AB-4390-FCD9-40DC-04F70626FBB8}"/>
              </a:ext>
            </a:extLst>
          </p:cNvPr>
          <p:cNvPicPr>
            <a:picLocks noChangeAspect="1"/>
          </p:cNvPicPr>
          <p:nvPr/>
        </p:nvPicPr>
        <p:blipFill>
          <a:blip r:embed="rId3"/>
          <a:stretch>
            <a:fillRect/>
          </a:stretch>
        </p:blipFill>
        <p:spPr>
          <a:xfrm>
            <a:off x="504885" y="951501"/>
            <a:ext cx="6247608" cy="6496040"/>
          </a:xfrm>
          <a:prstGeom prst="rect">
            <a:avLst/>
          </a:prstGeom>
        </p:spPr>
      </p:pic>
      <p:pic>
        <p:nvPicPr>
          <p:cNvPr id="8" name="Picture 7">
            <a:extLst>
              <a:ext uri="{FF2B5EF4-FFF2-40B4-BE49-F238E27FC236}">
                <a16:creationId xmlns:a16="http://schemas.microsoft.com/office/drawing/2014/main" id="{AF5AD3E5-1C99-5D25-B77A-012AB148B002}"/>
              </a:ext>
            </a:extLst>
          </p:cNvPr>
          <p:cNvPicPr>
            <a:picLocks noChangeAspect="1"/>
          </p:cNvPicPr>
          <p:nvPr/>
        </p:nvPicPr>
        <p:blipFill>
          <a:blip r:embed="rId4"/>
          <a:stretch>
            <a:fillRect/>
          </a:stretch>
        </p:blipFill>
        <p:spPr>
          <a:xfrm>
            <a:off x="8076868" y="1851221"/>
            <a:ext cx="3286125" cy="590550"/>
          </a:xfrm>
          <a:prstGeom prst="rect">
            <a:avLst/>
          </a:prstGeom>
        </p:spPr>
      </p:pic>
      <p:pic>
        <p:nvPicPr>
          <p:cNvPr id="11" name="Picture 10">
            <a:extLst>
              <a:ext uri="{FF2B5EF4-FFF2-40B4-BE49-F238E27FC236}">
                <a16:creationId xmlns:a16="http://schemas.microsoft.com/office/drawing/2014/main" id="{08DF6A02-2555-7D39-7717-77EDE5E857B2}"/>
              </a:ext>
            </a:extLst>
          </p:cNvPr>
          <p:cNvPicPr>
            <a:picLocks noChangeAspect="1"/>
          </p:cNvPicPr>
          <p:nvPr/>
        </p:nvPicPr>
        <p:blipFill>
          <a:blip r:embed="rId5"/>
          <a:stretch>
            <a:fillRect/>
          </a:stretch>
        </p:blipFill>
        <p:spPr>
          <a:xfrm>
            <a:off x="8076868" y="3433566"/>
            <a:ext cx="4476750" cy="3914775"/>
          </a:xfrm>
          <a:prstGeom prst="rect">
            <a:avLst/>
          </a:prstGeom>
        </p:spPr>
      </p:pic>
      <p:sp>
        <p:nvSpPr>
          <p:cNvPr id="4" name="Text 0">
            <a:extLst>
              <a:ext uri="{FF2B5EF4-FFF2-40B4-BE49-F238E27FC236}">
                <a16:creationId xmlns:a16="http://schemas.microsoft.com/office/drawing/2014/main" id="{17636C66-78C5-1D8A-1A8B-93DD925043D6}"/>
              </a:ext>
            </a:extLst>
          </p:cNvPr>
          <p:cNvSpPr/>
          <p:nvPr/>
        </p:nvSpPr>
        <p:spPr>
          <a:xfrm>
            <a:off x="1099595" y="-81546"/>
            <a:ext cx="12558532" cy="1049757"/>
          </a:xfrm>
          <a:prstGeom prst="rect">
            <a:avLst/>
          </a:prstGeom>
          <a:noFill/>
          <a:ln/>
        </p:spPr>
        <p:txBody>
          <a:bodyPr wrap="square" lIns="0" tIns="0" rIns="0" bIns="0" rtlCol="0" anchor="t"/>
          <a:lstStyle/>
          <a:p>
            <a:pPr marL="0" indent="0">
              <a:lnSpc>
                <a:spcPts val="7650"/>
              </a:lnSpc>
              <a:buNone/>
            </a:pPr>
            <a:r>
              <a:rPr lang="en-US" sz="4000" b="1" i="1" dirty="0">
                <a:solidFill>
                  <a:schemeClr val="accent1">
                    <a:lumMod val="75000"/>
                  </a:schemeClr>
                </a:solidFill>
              </a:rPr>
              <a:t>                 Data Manipulation and Pre-Processing </a:t>
            </a:r>
          </a:p>
        </p:txBody>
      </p:sp>
    </p:spTree>
    <p:extLst>
      <p:ext uri="{BB962C8B-B14F-4D97-AF65-F5344CB8AC3E}">
        <p14:creationId xmlns:p14="http://schemas.microsoft.com/office/powerpoint/2010/main" val="238112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64FA6A5-A9B5-C5FA-4669-E519268915DD}"/>
              </a:ext>
            </a:extLst>
          </p:cNvPr>
          <p:cNvSpPr/>
          <p:nvPr/>
        </p:nvSpPr>
        <p:spPr>
          <a:xfrm>
            <a:off x="0" y="-127320"/>
            <a:ext cx="15047089" cy="1049757"/>
          </a:xfrm>
          <a:prstGeom prst="rect">
            <a:avLst/>
          </a:prstGeom>
          <a:noFill/>
          <a:ln/>
        </p:spPr>
        <p:txBody>
          <a:bodyPr wrap="square" lIns="0" tIns="0" rIns="0" bIns="0" rtlCol="0" anchor="t"/>
          <a:lstStyle/>
          <a:p>
            <a:pPr marL="0" indent="0">
              <a:lnSpc>
                <a:spcPts val="7650"/>
              </a:lnSpc>
              <a:buNone/>
            </a:pPr>
            <a:r>
              <a:rPr lang="en-US" sz="3600" i="1" dirty="0">
                <a:solidFill>
                  <a:schemeClr val="tx2">
                    <a:lumMod val="75000"/>
                  </a:schemeClr>
                </a:solidFill>
              </a:rPr>
              <a:t>Why We Need To Normalize Deviations / Clean Datasets for Productive Model?</a:t>
            </a:r>
          </a:p>
        </p:txBody>
      </p:sp>
      <p:sp>
        <p:nvSpPr>
          <p:cNvPr id="3" name="Rectangle 2">
            <a:extLst>
              <a:ext uri="{FF2B5EF4-FFF2-40B4-BE49-F238E27FC236}">
                <a16:creationId xmlns:a16="http://schemas.microsoft.com/office/drawing/2014/main" id="{425D7C69-D4C6-5ED0-48D8-4A487CB636A3}"/>
              </a:ext>
            </a:extLst>
          </p:cNvPr>
          <p:cNvSpPr/>
          <p:nvPr/>
        </p:nvSpPr>
        <p:spPr>
          <a:xfrm>
            <a:off x="0" y="7697165"/>
            <a:ext cx="14630400" cy="532435"/>
          </a:xfrm>
          <a:prstGeom prst="rect">
            <a:avLst/>
          </a:prstGeom>
          <a:solidFill>
            <a:srgbClr val="7030A0"/>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26C1AEC-8EEB-D9D4-B526-A1910351C845}"/>
              </a:ext>
            </a:extLst>
          </p:cNvPr>
          <p:cNvPicPr>
            <a:picLocks noChangeAspect="1"/>
          </p:cNvPicPr>
          <p:nvPr/>
        </p:nvPicPr>
        <p:blipFill>
          <a:blip r:embed="rId3"/>
          <a:stretch>
            <a:fillRect/>
          </a:stretch>
        </p:blipFill>
        <p:spPr>
          <a:xfrm>
            <a:off x="210213" y="1326868"/>
            <a:ext cx="8018090" cy="2787931"/>
          </a:xfrm>
          <a:prstGeom prst="rect">
            <a:avLst/>
          </a:prstGeom>
        </p:spPr>
      </p:pic>
      <p:pic>
        <p:nvPicPr>
          <p:cNvPr id="9" name="Picture 8">
            <a:extLst>
              <a:ext uri="{FF2B5EF4-FFF2-40B4-BE49-F238E27FC236}">
                <a16:creationId xmlns:a16="http://schemas.microsoft.com/office/drawing/2014/main" id="{419D7C97-DD04-5A4F-8DFA-B78425C59EF6}"/>
              </a:ext>
            </a:extLst>
          </p:cNvPr>
          <p:cNvPicPr>
            <a:picLocks noChangeAspect="1"/>
          </p:cNvPicPr>
          <p:nvPr/>
        </p:nvPicPr>
        <p:blipFill>
          <a:blip r:embed="rId4"/>
          <a:stretch>
            <a:fillRect/>
          </a:stretch>
        </p:blipFill>
        <p:spPr>
          <a:xfrm>
            <a:off x="3169172" y="4319186"/>
            <a:ext cx="6441521" cy="2787931"/>
          </a:xfrm>
          <a:prstGeom prst="rect">
            <a:avLst/>
          </a:prstGeom>
        </p:spPr>
      </p:pic>
      <p:sp>
        <p:nvSpPr>
          <p:cNvPr id="12" name="TextBox 11">
            <a:extLst>
              <a:ext uri="{FF2B5EF4-FFF2-40B4-BE49-F238E27FC236}">
                <a16:creationId xmlns:a16="http://schemas.microsoft.com/office/drawing/2014/main" id="{C7C4FEB3-5A7C-C189-5F1B-FEA0A962234E}"/>
              </a:ext>
            </a:extLst>
          </p:cNvPr>
          <p:cNvSpPr txBox="1"/>
          <p:nvPr/>
        </p:nvSpPr>
        <p:spPr>
          <a:xfrm>
            <a:off x="10058400" y="1951900"/>
            <a:ext cx="4016416" cy="2862322"/>
          </a:xfrm>
          <a:prstGeom prst="rect">
            <a:avLst/>
          </a:prstGeom>
          <a:noFill/>
        </p:spPr>
        <p:txBody>
          <a:bodyPr wrap="square" rtlCol="0">
            <a:spAutoFit/>
          </a:bodyPr>
          <a:lstStyle/>
          <a:p>
            <a:r>
              <a:rPr lang="en-US" sz="1800" b="1" i="1" dirty="0">
                <a:solidFill>
                  <a:schemeClr val="tx2">
                    <a:lumMod val="75000"/>
                  </a:schemeClr>
                </a:solidFill>
              </a:rPr>
              <a:t>To assess th</a:t>
            </a:r>
            <a:r>
              <a:rPr lang="en-US" b="1" i="1" dirty="0">
                <a:solidFill>
                  <a:schemeClr val="tx2">
                    <a:lumMod val="75000"/>
                  </a:schemeClr>
                </a:solidFill>
              </a:rPr>
              <a:t>e variability in a dataset, a standard approach is to examine the standard deviation (std), A higher standard deviation indicates that data points are more spread out from the mean, reflecting greater variability. In the given dataset we can observe the standard deviation of each column to identify where the most significant difference lie</a:t>
            </a:r>
            <a:endParaRPr lang="en-US" sz="1800" b="1" i="1" dirty="0">
              <a:solidFill>
                <a:schemeClr val="tx2">
                  <a:lumMod val="75000"/>
                </a:schemeClr>
              </a:solidFill>
            </a:endParaRPr>
          </a:p>
        </p:txBody>
      </p:sp>
    </p:spTree>
    <p:extLst>
      <p:ext uri="{BB962C8B-B14F-4D97-AF65-F5344CB8AC3E}">
        <p14:creationId xmlns:p14="http://schemas.microsoft.com/office/powerpoint/2010/main" val="56405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2565</Words>
  <Application>Microsoft Office PowerPoint</Application>
  <PresentationFormat>Custom</PresentationFormat>
  <Paragraphs>229</Paragraphs>
  <Slides>38</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Outfit Extra Bold</vt:lpstr>
      <vt:lpstr>Trebuchet MS</vt:lpstr>
      <vt:lpstr>Unbounded</vt:lpstr>
      <vt:lpstr>Arimo Bold</vt:lpstr>
      <vt:lpstr>Wingdings</vt:lpstr>
      <vt:lpstr>Arimo</vt:lpstr>
      <vt:lpstr>Sitka Heading Semibold</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Pranchal Gupta</cp:lastModifiedBy>
  <cp:revision>62</cp:revision>
  <dcterms:created xsi:type="dcterms:W3CDTF">2024-10-15T19:25:19Z</dcterms:created>
  <dcterms:modified xsi:type="dcterms:W3CDTF">2024-11-13T02:33:11Z</dcterms:modified>
</cp:coreProperties>
</file>