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95" r:id="rId3"/>
    <p:sldId id="296" r:id="rId4"/>
    <p:sldId id="257" r:id="rId5"/>
    <p:sldId id="263" r:id="rId6"/>
    <p:sldId id="262" r:id="rId7"/>
    <p:sldId id="345" r:id="rId8"/>
    <p:sldId id="261" r:id="rId9"/>
    <p:sldId id="299" r:id="rId10"/>
    <p:sldId id="300" r:id="rId11"/>
    <p:sldId id="301" r:id="rId12"/>
    <p:sldId id="302" r:id="rId13"/>
    <p:sldId id="303" r:id="rId14"/>
    <p:sldId id="305" r:id="rId15"/>
    <p:sldId id="306" r:id="rId16"/>
    <p:sldId id="307" r:id="rId17"/>
    <p:sldId id="309" r:id="rId18"/>
    <p:sldId id="310" r:id="rId19"/>
    <p:sldId id="346" r:id="rId20"/>
    <p:sldId id="347" r:id="rId21"/>
    <p:sldId id="348" r:id="rId22"/>
    <p:sldId id="349" r:id="rId23"/>
    <p:sldId id="350" r:id="rId24"/>
    <p:sldId id="329" r:id="rId25"/>
    <p:sldId id="330" r:id="rId26"/>
    <p:sldId id="354" r:id="rId27"/>
    <p:sldId id="267" r:id="rId28"/>
    <p:sldId id="334" r:id="rId29"/>
    <p:sldId id="336" r:id="rId30"/>
    <p:sldId id="355" r:id="rId31"/>
    <p:sldId id="356" r:id="rId32"/>
    <p:sldId id="357" r:id="rId33"/>
    <p:sldId id="269" r:id="rId34"/>
    <p:sldId id="338" r:id="rId35"/>
    <p:sldId id="339" r:id="rId36"/>
    <p:sldId id="340" r:id="rId37"/>
    <p:sldId id="341" r:id="rId38"/>
    <p:sldId id="343" r:id="rId39"/>
    <p:sldId id="353" r:id="rId40"/>
    <p:sldId id="29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358A47-3CB1-4DAD-8B79-D2038FD49B8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986641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58A47-3CB1-4DAD-8B79-D2038FD49B88}"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230502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400697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8148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854244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358A47-3CB1-4DAD-8B79-D2038FD49B88}" type="datetimeFigureOut">
              <a:rPr lang="en-IN" smtClean="0"/>
              <a:t>19-01-2023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2141881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358A47-3CB1-4DAD-8B79-D2038FD49B88}" type="datetimeFigureOut">
              <a:rPr lang="en-IN" smtClean="0"/>
              <a:t>19-01-2023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91429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58A47-3CB1-4DAD-8B79-D2038FD49B8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528592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58A47-3CB1-4DAD-8B79-D2038FD49B8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218256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358A47-3CB1-4DAD-8B79-D2038FD49B8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766952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295436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358A47-3CB1-4DAD-8B79-D2038FD49B88}"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662856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358A47-3CB1-4DAD-8B79-D2038FD49B88}" type="datetimeFigureOut">
              <a:rPr lang="en-IN" smtClean="0"/>
              <a:t>19-01-2023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69853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358A47-3CB1-4DAD-8B79-D2038FD49B88}" type="datetimeFigureOut">
              <a:rPr lang="en-IN" smtClean="0"/>
              <a:t>19-01-2023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45568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358A47-3CB1-4DAD-8B79-D2038FD49B88}" type="datetimeFigureOut">
              <a:rPr lang="en-IN" smtClean="0"/>
              <a:t>19-01-2023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937580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8358A47-3CB1-4DAD-8B79-D2038FD49B88}" type="datetimeFigureOut">
              <a:rPr lang="en-IN" smtClean="0"/>
              <a:t>19-01-2023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259139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58A47-3CB1-4DAD-8B79-D2038FD49B88}"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099861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358A47-3CB1-4DAD-8B79-D2038FD49B88}" type="datetimeFigureOut">
              <a:rPr lang="en-IN" smtClean="0"/>
              <a:t>19-01-2023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C0B293A-ABB4-4C97-AD4A-D31DE479CD53}" type="slidenum">
              <a:rPr lang="en-IN" smtClean="0"/>
              <a:t>‹#›</a:t>
            </a:fld>
            <a:endParaRPr lang="en-IN"/>
          </a:p>
        </p:txBody>
      </p:sp>
    </p:spTree>
    <p:extLst>
      <p:ext uri="{BB962C8B-B14F-4D97-AF65-F5344CB8AC3E}">
        <p14:creationId xmlns:p14="http://schemas.microsoft.com/office/powerpoint/2010/main" val="1852017835"/>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72A9-0EF1-8D20-C07E-EA763DA78019}"/>
              </a:ext>
            </a:extLst>
          </p:cNvPr>
          <p:cNvSpPr>
            <a:spLocks noGrp="1"/>
          </p:cNvSpPr>
          <p:nvPr>
            <p:ph type="ctrTitle"/>
          </p:nvPr>
        </p:nvSpPr>
        <p:spPr>
          <a:xfrm>
            <a:off x="1576529" y="1216231"/>
            <a:ext cx="8825658" cy="3329581"/>
          </a:xfrm>
        </p:spPr>
        <p:txBody>
          <a:bodyPr/>
          <a:lstStyle/>
          <a:p>
            <a:pPr algn="l"/>
            <a:br>
              <a:rPr lang="en-IN" sz="1800" b="0" i="0" u="none" strike="noStrike" baseline="0" dirty="0">
                <a:solidFill>
                  <a:srgbClr val="000000"/>
                </a:solidFill>
                <a:latin typeface="Times New Roman" panose="02020603050405020304" pitchFamily="18" charset="0"/>
              </a:rPr>
            </a:br>
            <a:r>
              <a:rPr lang="en-IN" sz="4400" b="1" i="0" u="none" strike="noStrike" baseline="0" dirty="0">
                <a:solidFill>
                  <a:srgbClr val="000000"/>
                </a:solidFill>
                <a:latin typeface="Times New Roman" panose="02020603050405020304" pitchFamily="18" charset="0"/>
              </a:rPr>
              <a:t>   </a:t>
            </a:r>
            <a:r>
              <a:rPr lang="en-IN" sz="4400" b="1" dirty="0">
                <a:solidFill>
                  <a:schemeClr val="tx1"/>
                </a:solidFill>
                <a:latin typeface="Times New Roman" panose="02020603050405020304" pitchFamily="18" charset="0"/>
              </a:rPr>
              <a:t>FLIGHT</a:t>
            </a:r>
            <a:r>
              <a:rPr lang="en-IN" sz="4400" b="1" i="0" u="none" strike="noStrike" baseline="0" dirty="0">
                <a:solidFill>
                  <a:schemeClr val="tx1"/>
                </a:solidFill>
                <a:latin typeface="Times New Roman" panose="02020603050405020304" pitchFamily="18" charset="0"/>
              </a:rPr>
              <a:t> PRICE PREDICTION </a:t>
            </a:r>
            <a:br>
              <a:rPr lang="en-IN" sz="4400" b="1" i="0" u="none" strike="noStrike" baseline="0" dirty="0">
                <a:solidFill>
                  <a:srgbClr val="000000"/>
                </a:solidFill>
                <a:latin typeface="Times New Roman" panose="02020603050405020304" pitchFamily="18" charset="0"/>
              </a:rPr>
            </a:br>
            <a:endParaRPr lang="en-IN" sz="4000" b="1" dirty="0">
              <a:solidFill>
                <a:schemeClr val="bg1"/>
              </a:solidFill>
            </a:endParaRPr>
          </a:p>
        </p:txBody>
      </p:sp>
    </p:spTree>
    <p:extLst>
      <p:ext uri="{BB962C8B-B14F-4D97-AF65-F5344CB8AC3E}">
        <p14:creationId xmlns:p14="http://schemas.microsoft.com/office/powerpoint/2010/main" val="52800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1480" y="818159"/>
            <a:ext cx="6095010" cy="369332"/>
          </a:xfrm>
          <a:prstGeom prst="rect">
            <a:avLst/>
          </a:prstGeom>
          <a:noFill/>
        </p:spPr>
        <p:txBody>
          <a:bodyPr wrap="square">
            <a:spAutoFit/>
          </a:bodyPr>
          <a:lstStyle/>
          <a:p>
            <a:r>
              <a:rPr lang="en-IN" sz="1800" b="1" dirty="0">
                <a:latin typeface="Times New Roman" panose="02020603050405020304" pitchFamily="18" charset="0"/>
                <a:ea typeface="Calibri" panose="020F0502020204030204" pitchFamily="34" charset="0"/>
                <a:cs typeface="Times New Roman" panose="02020603050405020304" pitchFamily="18" charset="0"/>
              </a:rPr>
              <a:t>UNIVARIATE ANALYSIS:</a:t>
            </a:r>
            <a:endParaRPr lang="en-IN"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B208182-033D-A435-DE89-CCB3291B41F6}"/>
              </a:ext>
            </a:extLst>
          </p:cNvPr>
          <p:cNvSpPr txBox="1"/>
          <p:nvPr/>
        </p:nvSpPr>
        <p:spPr>
          <a:xfrm>
            <a:off x="1031480" y="5506303"/>
            <a:ext cx="6095010" cy="772712"/>
          </a:xfrm>
          <a:prstGeom prst="rect">
            <a:avLst/>
          </a:prstGeom>
          <a:noFill/>
        </p:spPr>
        <p:txBody>
          <a:bodyPr wrap="square">
            <a:spAutoFit/>
          </a:bodyPr>
          <a:lstStyle/>
          <a:p>
            <a:pPr>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Observation:</a:t>
            </a:r>
          </a:p>
          <a:p>
            <a:pPr>
              <a:lnSpc>
                <a:spcPct val="107000"/>
              </a:lnSpc>
              <a:spcAft>
                <a:spcPts val="800"/>
              </a:spcAft>
            </a:pPr>
            <a:r>
              <a:rPr lang="en-IN" sz="1800" dirty="0">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This Data Set Contains Flights Starting From Chennai </a:t>
            </a:r>
          </a:p>
        </p:txBody>
      </p:sp>
      <p:pic>
        <p:nvPicPr>
          <p:cNvPr id="4" name="Picture 3">
            <a:extLst>
              <a:ext uri="{FF2B5EF4-FFF2-40B4-BE49-F238E27FC236}">
                <a16:creationId xmlns:a16="http://schemas.microsoft.com/office/drawing/2014/main" id="{B0A14E59-E067-BA0B-B3F6-A016EBD00687}"/>
              </a:ext>
            </a:extLst>
          </p:cNvPr>
          <p:cNvPicPr>
            <a:picLocks noChangeAspect="1"/>
          </p:cNvPicPr>
          <p:nvPr/>
        </p:nvPicPr>
        <p:blipFill>
          <a:blip r:embed="rId2"/>
          <a:stretch>
            <a:fillRect/>
          </a:stretch>
        </p:blipFill>
        <p:spPr>
          <a:xfrm>
            <a:off x="1170647" y="1480828"/>
            <a:ext cx="3248025" cy="476250"/>
          </a:xfrm>
          <a:prstGeom prst="rect">
            <a:avLst/>
          </a:prstGeom>
        </p:spPr>
      </p:pic>
      <p:pic>
        <p:nvPicPr>
          <p:cNvPr id="8" name="Picture 7">
            <a:extLst>
              <a:ext uri="{FF2B5EF4-FFF2-40B4-BE49-F238E27FC236}">
                <a16:creationId xmlns:a16="http://schemas.microsoft.com/office/drawing/2014/main" id="{7273E6B0-1FC5-7B46-27A1-D3EB14F13A76}"/>
              </a:ext>
            </a:extLst>
          </p:cNvPr>
          <p:cNvPicPr>
            <a:picLocks noChangeAspect="1"/>
          </p:cNvPicPr>
          <p:nvPr/>
        </p:nvPicPr>
        <p:blipFill>
          <a:blip r:embed="rId3"/>
          <a:stretch>
            <a:fillRect/>
          </a:stretch>
        </p:blipFill>
        <p:spPr>
          <a:xfrm>
            <a:off x="1170647" y="2174421"/>
            <a:ext cx="4918838" cy="3202751"/>
          </a:xfrm>
          <a:prstGeom prst="rect">
            <a:avLst/>
          </a:prstGeom>
        </p:spPr>
      </p:pic>
    </p:spTree>
    <p:extLst>
      <p:ext uri="{BB962C8B-B14F-4D97-AF65-F5344CB8AC3E}">
        <p14:creationId xmlns:p14="http://schemas.microsoft.com/office/powerpoint/2010/main" val="893841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70262" y="502431"/>
            <a:ext cx="6095010" cy="369332"/>
          </a:xfrm>
          <a:prstGeom prst="rect">
            <a:avLst/>
          </a:prstGeom>
          <a:noFill/>
        </p:spPr>
        <p:txBody>
          <a:bodyPr wrap="square">
            <a:spAutoFit/>
          </a:bodyPr>
          <a:lstStyle/>
          <a:p>
            <a:r>
              <a:rPr lang="en-IN" sz="1800" b="1" dirty="0">
                <a:latin typeface="Times New Roman" panose="02020603050405020304" pitchFamily="18" charset="0"/>
                <a:ea typeface="Calibri" panose="020F0502020204030204" pitchFamily="34" charset="0"/>
                <a:cs typeface="Times New Roman" panose="02020603050405020304" pitchFamily="18" charset="0"/>
              </a:rPr>
              <a:t>UNIVARIATE ANALYSIS:</a:t>
            </a:r>
            <a:endParaRPr lang="en-IN"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AC20ACB-E3AA-A8DA-0670-F030D6958CE1}"/>
              </a:ext>
            </a:extLst>
          </p:cNvPr>
          <p:cNvSpPr txBox="1"/>
          <p:nvPr/>
        </p:nvSpPr>
        <p:spPr>
          <a:xfrm>
            <a:off x="975262" y="4806213"/>
            <a:ext cx="6095010" cy="1797352"/>
          </a:xfrm>
          <a:prstGeom prst="rect">
            <a:avLst/>
          </a:prstGeom>
          <a:noFill/>
        </p:spPr>
        <p:txBody>
          <a:bodyPr wrap="square">
            <a:spAutoFit/>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Observation:</a:t>
            </a:r>
          </a:p>
          <a:p>
            <a:pPr>
              <a:lnSpc>
                <a:spcPct val="107000"/>
              </a:lnSpc>
              <a:spcAft>
                <a:spcPts val="800"/>
              </a:spcAft>
            </a:pPr>
            <a:r>
              <a:rPr lang="en-IN" sz="1800" dirty="0">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This Dataset contains Flights Going to Coimbatore New Delhi and Mumbai.</a:t>
            </a:r>
          </a:p>
          <a:p>
            <a:pPr>
              <a:lnSpc>
                <a:spcPct val="107000"/>
              </a:lnSpc>
              <a:spcAft>
                <a:spcPts val="800"/>
              </a:spcAft>
            </a:pPr>
            <a:r>
              <a:rPr lang="en-IN" sz="1800" dirty="0">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The Flights Going to New Delhi is higher compared to other Two Destinations</a:t>
            </a:r>
          </a:p>
        </p:txBody>
      </p:sp>
      <p:pic>
        <p:nvPicPr>
          <p:cNvPr id="4" name="Picture 3">
            <a:extLst>
              <a:ext uri="{FF2B5EF4-FFF2-40B4-BE49-F238E27FC236}">
                <a16:creationId xmlns:a16="http://schemas.microsoft.com/office/drawing/2014/main" id="{BCFF9841-F877-2F8D-F697-0AEA03EA5666}"/>
              </a:ext>
            </a:extLst>
          </p:cNvPr>
          <p:cNvPicPr>
            <a:picLocks noChangeAspect="1"/>
          </p:cNvPicPr>
          <p:nvPr/>
        </p:nvPicPr>
        <p:blipFill>
          <a:blip r:embed="rId2"/>
          <a:stretch>
            <a:fillRect/>
          </a:stretch>
        </p:blipFill>
        <p:spPr>
          <a:xfrm>
            <a:off x="1195944" y="1066366"/>
            <a:ext cx="3886200" cy="485775"/>
          </a:xfrm>
          <a:prstGeom prst="rect">
            <a:avLst/>
          </a:prstGeom>
        </p:spPr>
      </p:pic>
      <p:pic>
        <p:nvPicPr>
          <p:cNvPr id="8" name="Picture 7">
            <a:extLst>
              <a:ext uri="{FF2B5EF4-FFF2-40B4-BE49-F238E27FC236}">
                <a16:creationId xmlns:a16="http://schemas.microsoft.com/office/drawing/2014/main" id="{F6300314-2785-D8F2-4AFA-68E5B930195A}"/>
              </a:ext>
            </a:extLst>
          </p:cNvPr>
          <p:cNvPicPr>
            <a:picLocks noChangeAspect="1"/>
          </p:cNvPicPr>
          <p:nvPr/>
        </p:nvPicPr>
        <p:blipFill>
          <a:blip r:embed="rId3"/>
          <a:stretch>
            <a:fillRect/>
          </a:stretch>
        </p:blipFill>
        <p:spPr>
          <a:xfrm>
            <a:off x="1195945" y="1664555"/>
            <a:ext cx="4515848" cy="2990571"/>
          </a:xfrm>
          <a:prstGeom prst="rect">
            <a:avLst/>
          </a:prstGeom>
        </p:spPr>
      </p:pic>
    </p:spTree>
    <p:extLst>
      <p:ext uri="{BB962C8B-B14F-4D97-AF65-F5344CB8AC3E}">
        <p14:creationId xmlns:p14="http://schemas.microsoft.com/office/powerpoint/2010/main" val="1250948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58388" y="478680"/>
            <a:ext cx="6095010" cy="369332"/>
          </a:xfrm>
          <a:prstGeom prst="rect">
            <a:avLst/>
          </a:prstGeom>
          <a:noFill/>
        </p:spPr>
        <p:txBody>
          <a:bodyPr wrap="square">
            <a:spAutoFit/>
          </a:bodyPr>
          <a:lstStyle/>
          <a:p>
            <a:r>
              <a:rPr lang="en-IN" b="1" dirty="0">
                <a:latin typeface="Times New Roman" panose="02020603050405020304" pitchFamily="18" charset="0"/>
                <a:ea typeface="Calibri" panose="020F0502020204030204" pitchFamily="34" charset="0"/>
                <a:cs typeface="Times New Roman" panose="02020603050405020304" pitchFamily="18" charset="0"/>
              </a:rPr>
              <a:t>B</a:t>
            </a:r>
            <a:r>
              <a:rPr lang="en-IN" sz="1800" b="1" dirty="0">
                <a:latin typeface="Times New Roman" panose="02020603050405020304" pitchFamily="18" charset="0"/>
                <a:ea typeface="Calibri" panose="020F0502020204030204" pitchFamily="34" charset="0"/>
                <a:cs typeface="Times New Roman" panose="02020603050405020304" pitchFamily="18" charset="0"/>
              </a:rPr>
              <a:t>NIVARIATE ANALYSIS:</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4785E6A-2A33-9C9D-3C56-0A28953301C6}"/>
              </a:ext>
            </a:extLst>
          </p:cNvPr>
          <p:cNvPicPr>
            <a:picLocks noChangeAspect="1"/>
          </p:cNvPicPr>
          <p:nvPr/>
        </p:nvPicPr>
        <p:blipFill>
          <a:blip r:embed="rId2"/>
          <a:stretch>
            <a:fillRect/>
          </a:stretch>
        </p:blipFill>
        <p:spPr>
          <a:xfrm>
            <a:off x="1058388" y="1227167"/>
            <a:ext cx="3143250" cy="619125"/>
          </a:xfrm>
          <a:prstGeom prst="rect">
            <a:avLst/>
          </a:prstGeom>
        </p:spPr>
      </p:pic>
      <p:pic>
        <p:nvPicPr>
          <p:cNvPr id="8" name="Picture 7">
            <a:extLst>
              <a:ext uri="{FF2B5EF4-FFF2-40B4-BE49-F238E27FC236}">
                <a16:creationId xmlns:a16="http://schemas.microsoft.com/office/drawing/2014/main" id="{8FCEB34D-BA85-647F-9B87-BFA82E52BCB6}"/>
              </a:ext>
            </a:extLst>
          </p:cNvPr>
          <p:cNvPicPr>
            <a:picLocks noChangeAspect="1"/>
          </p:cNvPicPr>
          <p:nvPr/>
        </p:nvPicPr>
        <p:blipFill>
          <a:blip r:embed="rId3"/>
          <a:stretch>
            <a:fillRect/>
          </a:stretch>
        </p:blipFill>
        <p:spPr>
          <a:xfrm>
            <a:off x="1058388" y="2091783"/>
            <a:ext cx="5734050" cy="2276475"/>
          </a:xfrm>
          <a:prstGeom prst="rect">
            <a:avLst/>
          </a:prstGeom>
        </p:spPr>
      </p:pic>
      <p:sp>
        <p:nvSpPr>
          <p:cNvPr id="13" name="TextBox 12">
            <a:extLst>
              <a:ext uri="{FF2B5EF4-FFF2-40B4-BE49-F238E27FC236}">
                <a16:creationId xmlns:a16="http://schemas.microsoft.com/office/drawing/2014/main" id="{5E413070-CEFF-5D79-3649-46D287124DF0}"/>
              </a:ext>
            </a:extLst>
          </p:cNvPr>
          <p:cNvSpPr txBox="1"/>
          <p:nvPr/>
        </p:nvSpPr>
        <p:spPr>
          <a:xfrm>
            <a:off x="927759" y="5175090"/>
            <a:ext cx="6095010" cy="1069075"/>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Observation:</a:t>
            </a:r>
          </a:p>
          <a:p>
            <a:pPr>
              <a:lnSpc>
                <a:spcPct val="107000"/>
              </a:lnSpc>
              <a:spcAft>
                <a:spcPts val="800"/>
              </a:spcAft>
            </a:pPr>
            <a:r>
              <a:rPr lang="en-IN" sz="1800" dirty="0">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This No stop flights are higher in number compared to others </a:t>
            </a:r>
            <a:endParaRPr lang="en-IN" sz="2000" dirty="0">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53673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82138" y="817127"/>
            <a:ext cx="6095010" cy="369332"/>
          </a:xfrm>
          <a:prstGeom prst="rect">
            <a:avLst/>
          </a:prstGeom>
          <a:noFill/>
        </p:spPr>
        <p:txBody>
          <a:bodyPr wrap="square">
            <a:spAutoFit/>
          </a:bodyPr>
          <a:lstStyle/>
          <a:p>
            <a:r>
              <a:rPr lang="en-IN" b="1" dirty="0">
                <a:latin typeface="Times New Roman" panose="02020603050405020304" pitchFamily="18" charset="0"/>
                <a:ea typeface="Calibri" panose="020F0502020204030204" pitchFamily="34" charset="0"/>
                <a:cs typeface="Times New Roman" panose="02020603050405020304" pitchFamily="18" charset="0"/>
              </a:rPr>
              <a:t>B</a:t>
            </a:r>
            <a:r>
              <a:rPr lang="en-IN" sz="1800" b="1" dirty="0">
                <a:latin typeface="Times New Roman" panose="02020603050405020304" pitchFamily="18" charset="0"/>
                <a:ea typeface="Calibri" panose="020F0502020204030204" pitchFamily="34" charset="0"/>
                <a:cs typeface="Times New Roman" panose="02020603050405020304" pitchFamily="18" charset="0"/>
              </a:rPr>
              <a:t>NIVARIATE ANALYSIS:</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2811EBC-BE43-B6F0-1DD2-280A833E61EE}"/>
              </a:ext>
            </a:extLst>
          </p:cNvPr>
          <p:cNvPicPr>
            <a:picLocks noChangeAspect="1"/>
          </p:cNvPicPr>
          <p:nvPr/>
        </p:nvPicPr>
        <p:blipFill>
          <a:blip r:embed="rId2"/>
          <a:stretch>
            <a:fillRect/>
          </a:stretch>
        </p:blipFill>
        <p:spPr>
          <a:xfrm>
            <a:off x="1214562" y="2163890"/>
            <a:ext cx="3533775" cy="409575"/>
          </a:xfrm>
          <a:prstGeom prst="rect">
            <a:avLst/>
          </a:prstGeom>
        </p:spPr>
      </p:pic>
      <p:pic>
        <p:nvPicPr>
          <p:cNvPr id="8" name="Picture 7">
            <a:extLst>
              <a:ext uri="{FF2B5EF4-FFF2-40B4-BE49-F238E27FC236}">
                <a16:creationId xmlns:a16="http://schemas.microsoft.com/office/drawing/2014/main" id="{653813E2-1BD9-3CAF-D893-CADF44FC68B9}"/>
              </a:ext>
            </a:extLst>
          </p:cNvPr>
          <p:cNvPicPr>
            <a:picLocks noChangeAspect="1"/>
          </p:cNvPicPr>
          <p:nvPr/>
        </p:nvPicPr>
        <p:blipFill>
          <a:blip r:embed="rId3"/>
          <a:stretch>
            <a:fillRect/>
          </a:stretch>
        </p:blipFill>
        <p:spPr>
          <a:xfrm>
            <a:off x="1214562" y="1392246"/>
            <a:ext cx="3510899" cy="531557"/>
          </a:xfrm>
          <a:prstGeom prst="rect">
            <a:avLst/>
          </a:prstGeom>
        </p:spPr>
      </p:pic>
      <p:pic>
        <p:nvPicPr>
          <p:cNvPr id="11" name="Picture 10">
            <a:extLst>
              <a:ext uri="{FF2B5EF4-FFF2-40B4-BE49-F238E27FC236}">
                <a16:creationId xmlns:a16="http://schemas.microsoft.com/office/drawing/2014/main" id="{225E920B-9E38-8ACA-FDA0-2E4F3D86CCB8}"/>
              </a:ext>
            </a:extLst>
          </p:cNvPr>
          <p:cNvPicPr>
            <a:picLocks noChangeAspect="1"/>
          </p:cNvPicPr>
          <p:nvPr/>
        </p:nvPicPr>
        <p:blipFill>
          <a:blip r:embed="rId4"/>
          <a:stretch>
            <a:fillRect/>
          </a:stretch>
        </p:blipFill>
        <p:spPr>
          <a:xfrm>
            <a:off x="1126238" y="3203448"/>
            <a:ext cx="6353175" cy="2162175"/>
          </a:xfrm>
          <a:prstGeom prst="rect">
            <a:avLst/>
          </a:prstGeom>
        </p:spPr>
      </p:pic>
    </p:spTree>
    <p:extLst>
      <p:ext uri="{BB962C8B-B14F-4D97-AF65-F5344CB8AC3E}">
        <p14:creationId xmlns:p14="http://schemas.microsoft.com/office/powerpoint/2010/main" val="618285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82138" y="817127"/>
            <a:ext cx="6095010" cy="369332"/>
          </a:xfrm>
          <a:prstGeom prst="rect">
            <a:avLst/>
          </a:prstGeom>
          <a:noFill/>
        </p:spPr>
        <p:txBody>
          <a:bodyPr wrap="square">
            <a:spAutoFit/>
          </a:bodyPr>
          <a:lstStyle/>
          <a:p>
            <a:r>
              <a:rPr lang="en-IN" b="1" dirty="0">
                <a:latin typeface="Times New Roman" panose="02020603050405020304" pitchFamily="18" charset="0"/>
                <a:ea typeface="Calibri" panose="020F0502020204030204" pitchFamily="34" charset="0"/>
                <a:cs typeface="Times New Roman" panose="02020603050405020304" pitchFamily="18" charset="0"/>
              </a:rPr>
              <a:t>B</a:t>
            </a:r>
            <a:r>
              <a:rPr lang="en-IN" sz="1800" b="1" dirty="0">
                <a:latin typeface="Times New Roman" panose="02020603050405020304" pitchFamily="18" charset="0"/>
                <a:ea typeface="Calibri" panose="020F0502020204030204" pitchFamily="34" charset="0"/>
                <a:cs typeface="Times New Roman" panose="02020603050405020304" pitchFamily="18" charset="0"/>
              </a:rPr>
              <a:t>IVARIATE ANALYSIS:</a:t>
            </a:r>
            <a:endParaRPr lang="en-IN"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79B863F-69DA-15AF-09EF-003AC94339B6}"/>
              </a:ext>
            </a:extLst>
          </p:cNvPr>
          <p:cNvSpPr txBox="1"/>
          <p:nvPr/>
        </p:nvSpPr>
        <p:spPr>
          <a:xfrm>
            <a:off x="963386" y="5361529"/>
            <a:ext cx="6095010" cy="805670"/>
          </a:xfrm>
          <a:prstGeom prst="rect">
            <a:avLst/>
          </a:prstGeom>
          <a:noFill/>
        </p:spPr>
        <p:txBody>
          <a:bodyPr wrap="square">
            <a:spAutoFit/>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Observation:</a:t>
            </a:r>
          </a:p>
          <a:p>
            <a:pPr>
              <a:lnSpc>
                <a:spcPct val="107000"/>
              </a:lnSpc>
              <a:spcAft>
                <a:spcPts val="800"/>
              </a:spcAft>
            </a:pPr>
            <a:r>
              <a:rPr lang="en-IN" sz="1800" dirty="0">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The Price of Indigo is low compared to all other airlines.</a:t>
            </a:r>
          </a:p>
        </p:txBody>
      </p:sp>
      <p:pic>
        <p:nvPicPr>
          <p:cNvPr id="4" name="Picture 3">
            <a:extLst>
              <a:ext uri="{FF2B5EF4-FFF2-40B4-BE49-F238E27FC236}">
                <a16:creationId xmlns:a16="http://schemas.microsoft.com/office/drawing/2014/main" id="{146EC576-43C0-5350-0C4C-0A5CC2BF39DD}"/>
              </a:ext>
            </a:extLst>
          </p:cNvPr>
          <p:cNvPicPr>
            <a:picLocks noChangeAspect="1"/>
          </p:cNvPicPr>
          <p:nvPr/>
        </p:nvPicPr>
        <p:blipFill>
          <a:blip r:embed="rId2"/>
          <a:stretch>
            <a:fillRect/>
          </a:stretch>
        </p:blipFill>
        <p:spPr>
          <a:xfrm>
            <a:off x="1010886" y="1704295"/>
            <a:ext cx="6324600" cy="2143125"/>
          </a:xfrm>
          <a:prstGeom prst="rect">
            <a:avLst/>
          </a:prstGeom>
        </p:spPr>
      </p:pic>
    </p:spTree>
    <p:extLst>
      <p:ext uri="{BB962C8B-B14F-4D97-AF65-F5344CB8AC3E}">
        <p14:creationId xmlns:p14="http://schemas.microsoft.com/office/powerpoint/2010/main" val="4236387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82138" y="817127"/>
            <a:ext cx="6095010" cy="369332"/>
          </a:xfrm>
          <a:prstGeom prst="rect">
            <a:avLst/>
          </a:prstGeom>
          <a:noFill/>
        </p:spPr>
        <p:txBody>
          <a:bodyPr wrap="square">
            <a:spAutoFit/>
          </a:bodyPr>
          <a:lstStyle/>
          <a:p>
            <a:r>
              <a:rPr lang="en-IN" sz="1800" b="1" dirty="0">
                <a:latin typeface="Times New Roman" panose="02020603050405020304" pitchFamily="18" charset="0"/>
                <a:ea typeface="Calibri" panose="020F0502020204030204" pitchFamily="34" charset="0"/>
                <a:cs typeface="Times New Roman" panose="02020603050405020304" pitchFamily="18" charset="0"/>
              </a:rPr>
              <a:t>BIVARIATE ANALYSIS:</a:t>
            </a:r>
            <a:endParaRPr lang="en-IN"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5415222-95F2-3DED-547F-D7153C9A7ED8}"/>
              </a:ext>
            </a:extLst>
          </p:cNvPr>
          <p:cNvSpPr txBox="1"/>
          <p:nvPr/>
        </p:nvSpPr>
        <p:spPr>
          <a:xfrm>
            <a:off x="809006" y="5715679"/>
            <a:ext cx="9605654" cy="805670"/>
          </a:xfrm>
          <a:prstGeom prst="rect">
            <a:avLst/>
          </a:prstGeom>
          <a:noFill/>
        </p:spPr>
        <p:txBody>
          <a:bodyPr wrap="square">
            <a:spAutoFit/>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Observation:</a:t>
            </a:r>
          </a:p>
          <a:p>
            <a:pPr>
              <a:lnSpc>
                <a:spcPct val="107000"/>
              </a:lnSpc>
              <a:spcAft>
                <a:spcPts val="800"/>
              </a:spcAft>
            </a:pPr>
            <a:r>
              <a:rPr lang="en-IN" sz="1800" dirty="0">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The Price of Flights from Chennai to 3 Destinations are below Rs 5000 to Rs 25,000</a:t>
            </a:r>
          </a:p>
        </p:txBody>
      </p:sp>
      <p:pic>
        <p:nvPicPr>
          <p:cNvPr id="4" name="Picture 3">
            <a:extLst>
              <a:ext uri="{FF2B5EF4-FFF2-40B4-BE49-F238E27FC236}">
                <a16:creationId xmlns:a16="http://schemas.microsoft.com/office/drawing/2014/main" id="{49073F56-F36B-237F-28A9-BEB6A23DFDB8}"/>
              </a:ext>
            </a:extLst>
          </p:cNvPr>
          <p:cNvPicPr>
            <a:picLocks noChangeAspect="1"/>
          </p:cNvPicPr>
          <p:nvPr/>
        </p:nvPicPr>
        <p:blipFill>
          <a:blip r:embed="rId2"/>
          <a:stretch>
            <a:fillRect/>
          </a:stretch>
        </p:blipFill>
        <p:spPr>
          <a:xfrm>
            <a:off x="993074" y="2049315"/>
            <a:ext cx="3899560" cy="3666364"/>
          </a:xfrm>
          <a:prstGeom prst="rect">
            <a:avLst/>
          </a:prstGeom>
        </p:spPr>
      </p:pic>
      <p:pic>
        <p:nvPicPr>
          <p:cNvPr id="3" name="Picture 2">
            <a:extLst>
              <a:ext uri="{FF2B5EF4-FFF2-40B4-BE49-F238E27FC236}">
                <a16:creationId xmlns:a16="http://schemas.microsoft.com/office/drawing/2014/main" id="{037E58B7-E6C3-FB4F-DC40-6D79EACB375B}"/>
              </a:ext>
            </a:extLst>
          </p:cNvPr>
          <p:cNvPicPr>
            <a:picLocks noChangeAspect="1"/>
          </p:cNvPicPr>
          <p:nvPr/>
        </p:nvPicPr>
        <p:blipFill>
          <a:blip r:embed="rId3"/>
          <a:stretch>
            <a:fillRect/>
          </a:stretch>
        </p:blipFill>
        <p:spPr>
          <a:xfrm>
            <a:off x="993074" y="1357523"/>
            <a:ext cx="3086259" cy="520727"/>
          </a:xfrm>
          <a:prstGeom prst="rect">
            <a:avLst/>
          </a:prstGeom>
        </p:spPr>
      </p:pic>
    </p:spTree>
    <p:extLst>
      <p:ext uri="{BB962C8B-B14F-4D97-AF65-F5344CB8AC3E}">
        <p14:creationId xmlns:p14="http://schemas.microsoft.com/office/powerpoint/2010/main" val="548477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82138" y="817127"/>
            <a:ext cx="6095010" cy="646331"/>
          </a:xfrm>
          <a:prstGeom prst="rect">
            <a:avLst/>
          </a:prstGeom>
          <a:noFill/>
        </p:spPr>
        <p:txBody>
          <a:bodyPr wrap="square">
            <a:spAutoFit/>
          </a:bodyPr>
          <a:lstStyle/>
          <a:p>
            <a:r>
              <a:rPr lang="en-IN" sz="1800" b="1" dirty="0">
                <a:latin typeface="Times New Roman" panose="02020603050405020304" pitchFamily="18" charset="0"/>
                <a:ea typeface="Calibri" panose="020F0502020204030204" pitchFamily="34" charset="0"/>
                <a:cs typeface="Times New Roman" panose="02020603050405020304" pitchFamily="18" charset="0"/>
              </a:rPr>
              <a:t>BIVARIATE ANALYSIS:</a:t>
            </a:r>
            <a:endParaRPr lang="en-IN" sz="1800" dirty="0">
              <a:latin typeface="Times New Roman" panose="02020603050405020304" pitchFamily="18" charset="0"/>
              <a:cs typeface="Times New Roman" panose="02020603050405020304" pitchFamily="18" charset="0"/>
            </a:endParaRPr>
          </a:p>
          <a:p>
            <a:endParaRPr lang="en-IN" sz="1800" dirty="0"/>
          </a:p>
        </p:txBody>
      </p:sp>
      <p:pic>
        <p:nvPicPr>
          <p:cNvPr id="4" name="Picture 3">
            <a:extLst>
              <a:ext uri="{FF2B5EF4-FFF2-40B4-BE49-F238E27FC236}">
                <a16:creationId xmlns:a16="http://schemas.microsoft.com/office/drawing/2014/main" id="{37BC22A9-226F-E240-1605-FCEA68FDF7DC}"/>
              </a:ext>
            </a:extLst>
          </p:cNvPr>
          <p:cNvPicPr>
            <a:picLocks noChangeAspect="1"/>
          </p:cNvPicPr>
          <p:nvPr/>
        </p:nvPicPr>
        <p:blipFill>
          <a:blip r:embed="rId2"/>
          <a:stretch>
            <a:fillRect/>
          </a:stretch>
        </p:blipFill>
        <p:spPr>
          <a:xfrm>
            <a:off x="1167925" y="1344015"/>
            <a:ext cx="4581525" cy="666750"/>
          </a:xfrm>
          <a:prstGeom prst="rect">
            <a:avLst/>
          </a:prstGeom>
        </p:spPr>
      </p:pic>
      <p:pic>
        <p:nvPicPr>
          <p:cNvPr id="8" name="Picture 7">
            <a:extLst>
              <a:ext uri="{FF2B5EF4-FFF2-40B4-BE49-F238E27FC236}">
                <a16:creationId xmlns:a16="http://schemas.microsoft.com/office/drawing/2014/main" id="{FF93C2DC-3AE5-3203-D1AA-7938B5904F49}"/>
              </a:ext>
            </a:extLst>
          </p:cNvPr>
          <p:cNvPicPr>
            <a:picLocks noChangeAspect="1"/>
          </p:cNvPicPr>
          <p:nvPr/>
        </p:nvPicPr>
        <p:blipFill>
          <a:blip r:embed="rId2"/>
          <a:stretch>
            <a:fillRect/>
          </a:stretch>
        </p:blipFill>
        <p:spPr>
          <a:xfrm>
            <a:off x="1167925" y="2204278"/>
            <a:ext cx="4581525" cy="666750"/>
          </a:xfrm>
          <a:prstGeom prst="rect">
            <a:avLst/>
          </a:prstGeom>
        </p:spPr>
      </p:pic>
      <p:pic>
        <p:nvPicPr>
          <p:cNvPr id="11" name="Picture 10">
            <a:extLst>
              <a:ext uri="{FF2B5EF4-FFF2-40B4-BE49-F238E27FC236}">
                <a16:creationId xmlns:a16="http://schemas.microsoft.com/office/drawing/2014/main" id="{7AAC1E2D-0A57-2CD8-277A-195BBB7B5511}"/>
              </a:ext>
            </a:extLst>
          </p:cNvPr>
          <p:cNvPicPr>
            <a:picLocks noChangeAspect="1"/>
          </p:cNvPicPr>
          <p:nvPr/>
        </p:nvPicPr>
        <p:blipFill>
          <a:blip r:embed="rId3"/>
          <a:stretch>
            <a:fillRect/>
          </a:stretch>
        </p:blipFill>
        <p:spPr>
          <a:xfrm>
            <a:off x="1167925" y="3064541"/>
            <a:ext cx="5734050" cy="2819400"/>
          </a:xfrm>
          <a:prstGeom prst="rect">
            <a:avLst/>
          </a:prstGeom>
        </p:spPr>
      </p:pic>
    </p:spTree>
    <p:extLst>
      <p:ext uri="{BB962C8B-B14F-4D97-AF65-F5344CB8AC3E}">
        <p14:creationId xmlns:p14="http://schemas.microsoft.com/office/powerpoint/2010/main" val="15567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82138" y="817127"/>
            <a:ext cx="6095010" cy="646331"/>
          </a:xfrm>
          <a:prstGeom prst="rect">
            <a:avLst/>
          </a:prstGeom>
          <a:noFill/>
        </p:spPr>
        <p:txBody>
          <a:bodyPr wrap="square">
            <a:spAutoFit/>
          </a:bodyPr>
          <a:lstStyle/>
          <a:p>
            <a:r>
              <a:rPr lang="en-IN" sz="1800" b="1" dirty="0">
                <a:latin typeface="Times New Roman" panose="02020603050405020304" pitchFamily="18" charset="0"/>
                <a:ea typeface="Calibri" panose="020F0502020204030204" pitchFamily="34" charset="0"/>
                <a:cs typeface="Times New Roman" panose="02020603050405020304" pitchFamily="18" charset="0"/>
              </a:rPr>
              <a:t>BIVARIATE ANALYSIS:</a:t>
            </a:r>
            <a:endParaRPr lang="en-IN" sz="1800" dirty="0">
              <a:latin typeface="Times New Roman" panose="02020603050405020304" pitchFamily="18" charset="0"/>
              <a:cs typeface="Times New Roman" panose="02020603050405020304" pitchFamily="18" charset="0"/>
            </a:endParaRPr>
          </a:p>
          <a:p>
            <a:endParaRPr lang="en-IN" sz="1800" dirty="0"/>
          </a:p>
        </p:txBody>
      </p:sp>
      <p:sp>
        <p:nvSpPr>
          <p:cNvPr id="9" name="TextBox 8">
            <a:extLst>
              <a:ext uri="{FF2B5EF4-FFF2-40B4-BE49-F238E27FC236}">
                <a16:creationId xmlns:a16="http://schemas.microsoft.com/office/drawing/2014/main" id="{07C8F49A-95FD-E5DD-D236-BADFF3008E09}"/>
              </a:ext>
            </a:extLst>
          </p:cNvPr>
          <p:cNvSpPr txBox="1"/>
          <p:nvPr/>
        </p:nvSpPr>
        <p:spPr>
          <a:xfrm>
            <a:off x="1082138" y="4509039"/>
            <a:ext cx="6095010" cy="1500988"/>
          </a:xfrm>
          <a:prstGeom prst="rect">
            <a:avLst/>
          </a:prstGeom>
          <a:noFill/>
        </p:spPr>
        <p:txBody>
          <a:bodyPr wrap="square">
            <a:spAutoFit/>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Observation:</a:t>
            </a:r>
          </a:p>
          <a:p>
            <a:pPr>
              <a:lnSpc>
                <a:spcPct val="107000"/>
              </a:lnSpc>
              <a:spcAft>
                <a:spcPts val="800"/>
              </a:spcAft>
            </a:pPr>
            <a:r>
              <a:rPr lang="en-IN" sz="1800" dirty="0">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For No Stop flight the Price is Lower. as the stop increases the price also increases</a:t>
            </a: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DA55785F-65BF-F9E1-147F-43A1035CCC49}"/>
              </a:ext>
            </a:extLst>
          </p:cNvPr>
          <p:cNvPicPr>
            <a:picLocks noChangeAspect="1"/>
          </p:cNvPicPr>
          <p:nvPr/>
        </p:nvPicPr>
        <p:blipFill>
          <a:blip r:embed="rId2"/>
          <a:stretch>
            <a:fillRect/>
          </a:stretch>
        </p:blipFill>
        <p:spPr>
          <a:xfrm>
            <a:off x="1082138" y="1598467"/>
            <a:ext cx="8878085" cy="1830533"/>
          </a:xfrm>
          <a:prstGeom prst="rect">
            <a:avLst/>
          </a:prstGeom>
        </p:spPr>
      </p:pic>
    </p:spTree>
    <p:extLst>
      <p:ext uri="{BB962C8B-B14F-4D97-AF65-F5344CB8AC3E}">
        <p14:creationId xmlns:p14="http://schemas.microsoft.com/office/powerpoint/2010/main" val="1566651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14597" y="278608"/>
            <a:ext cx="6095010" cy="646331"/>
          </a:xfrm>
          <a:prstGeom prst="rect">
            <a:avLst/>
          </a:prstGeom>
          <a:noFill/>
        </p:spPr>
        <p:txBody>
          <a:bodyPr wrap="square">
            <a:spAutoFit/>
          </a:bodyPr>
          <a:lstStyle/>
          <a:p>
            <a:r>
              <a:rPr lang="en-IN" sz="1800" b="1" dirty="0">
                <a:latin typeface="Times New Roman" panose="02020603050405020304" pitchFamily="18" charset="0"/>
                <a:ea typeface="Calibri" panose="020F0502020204030204" pitchFamily="34" charset="0"/>
                <a:cs typeface="Times New Roman" panose="02020603050405020304" pitchFamily="18" charset="0"/>
              </a:rPr>
              <a:t>BIVARIATE ANALYSIS:</a:t>
            </a:r>
            <a:endParaRPr lang="en-IN" sz="1800" dirty="0">
              <a:latin typeface="Times New Roman" panose="02020603050405020304" pitchFamily="18" charset="0"/>
              <a:cs typeface="Times New Roman" panose="02020603050405020304" pitchFamily="18" charset="0"/>
            </a:endParaRPr>
          </a:p>
          <a:p>
            <a:endParaRPr lang="en-IN" sz="1800" dirty="0"/>
          </a:p>
        </p:txBody>
      </p:sp>
      <p:pic>
        <p:nvPicPr>
          <p:cNvPr id="4" name="Picture 3">
            <a:extLst>
              <a:ext uri="{FF2B5EF4-FFF2-40B4-BE49-F238E27FC236}">
                <a16:creationId xmlns:a16="http://schemas.microsoft.com/office/drawing/2014/main" id="{2D606C69-2EC5-D1A4-5432-278796E629E9}"/>
              </a:ext>
            </a:extLst>
          </p:cNvPr>
          <p:cNvPicPr>
            <a:picLocks noChangeAspect="1"/>
          </p:cNvPicPr>
          <p:nvPr/>
        </p:nvPicPr>
        <p:blipFill>
          <a:blip r:embed="rId2"/>
          <a:stretch>
            <a:fillRect/>
          </a:stretch>
        </p:blipFill>
        <p:spPr>
          <a:xfrm>
            <a:off x="1014597" y="1832557"/>
            <a:ext cx="5029200" cy="723900"/>
          </a:xfrm>
          <a:prstGeom prst="rect">
            <a:avLst/>
          </a:prstGeom>
        </p:spPr>
      </p:pic>
      <p:pic>
        <p:nvPicPr>
          <p:cNvPr id="8" name="Picture 7">
            <a:extLst>
              <a:ext uri="{FF2B5EF4-FFF2-40B4-BE49-F238E27FC236}">
                <a16:creationId xmlns:a16="http://schemas.microsoft.com/office/drawing/2014/main" id="{B1006F22-7150-3CAA-3B4E-A4B271EE4876}"/>
              </a:ext>
            </a:extLst>
          </p:cNvPr>
          <p:cNvPicPr>
            <a:picLocks noChangeAspect="1"/>
          </p:cNvPicPr>
          <p:nvPr/>
        </p:nvPicPr>
        <p:blipFill>
          <a:blip r:embed="rId3"/>
          <a:stretch>
            <a:fillRect/>
          </a:stretch>
        </p:blipFill>
        <p:spPr>
          <a:xfrm>
            <a:off x="1033523" y="906176"/>
            <a:ext cx="4773511" cy="785514"/>
          </a:xfrm>
          <a:prstGeom prst="rect">
            <a:avLst/>
          </a:prstGeom>
        </p:spPr>
      </p:pic>
      <p:pic>
        <p:nvPicPr>
          <p:cNvPr id="11" name="Picture 10">
            <a:extLst>
              <a:ext uri="{FF2B5EF4-FFF2-40B4-BE49-F238E27FC236}">
                <a16:creationId xmlns:a16="http://schemas.microsoft.com/office/drawing/2014/main" id="{0339F1A6-1DB7-F25B-DD5B-57533BC7CC62}"/>
              </a:ext>
            </a:extLst>
          </p:cNvPr>
          <p:cNvPicPr>
            <a:picLocks noChangeAspect="1"/>
          </p:cNvPicPr>
          <p:nvPr/>
        </p:nvPicPr>
        <p:blipFill>
          <a:blip r:embed="rId4"/>
          <a:stretch>
            <a:fillRect/>
          </a:stretch>
        </p:blipFill>
        <p:spPr>
          <a:xfrm>
            <a:off x="1014597" y="2752400"/>
            <a:ext cx="4044133" cy="3849316"/>
          </a:xfrm>
          <a:prstGeom prst="rect">
            <a:avLst/>
          </a:prstGeom>
        </p:spPr>
      </p:pic>
    </p:spTree>
    <p:extLst>
      <p:ext uri="{BB962C8B-B14F-4D97-AF65-F5344CB8AC3E}">
        <p14:creationId xmlns:p14="http://schemas.microsoft.com/office/powerpoint/2010/main" val="3252851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82138" y="817127"/>
            <a:ext cx="6095010" cy="646331"/>
          </a:xfrm>
          <a:prstGeom prst="rect">
            <a:avLst/>
          </a:prstGeom>
          <a:noFill/>
        </p:spPr>
        <p:txBody>
          <a:bodyPr wrap="square">
            <a:spAutoFit/>
          </a:bodyPr>
          <a:lstStyle/>
          <a:p>
            <a:r>
              <a:rPr lang="en-IN" sz="1800" b="1" dirty="0">
                <a:latin typeface="Times New Roman" panose="02020603050405020304" pitchFamily="18" charset="0"/>
                <a:ea typeface="Calibri" panose="020F0502020204030204" pitchFamily="34" charset="0"/>
                <a:cs typeface="Times New Roman" panose="02020603050405020304" pitchFamily="18" charset="0"/>
              </a:rPr>
              <a:t>BIVARIATE ANALYSIS:</a:t>
            </a:r>
            <a:endParaRPr lang="en-IN" sz="1800" dirty="0">
              <a:latin typeface="Times New Roman" panose="02020603050405020304" pitchFamily="18" charset="0"/>
              <a:cs typeface="Times New Roman" panose="02020603050405020304" pitchFamily="18" charset="0"/>
            </a:endParaRPr>
          </a:p>
          <a:p>
            <a:endParaRPr lang="en-IN" sz="1800" dirty="0"/>
          </a:p>
        </p:txBody>
      </p:sp>
      <p:sp>
        <p:nvSpPr>
          <p:cNvPr id="11" name="TextBox 10">
            <a:extLst>
              <a:ext uri="{FF2B5EF4-FFF2-40B4-BE49-F238E27FC236}">
                <a16:creationId xmlns:a16="http://schemas.microsoft.com/office/drawing/2014/main" id="{2716211A-E3BF-1EE3-BA2C-C0341AD1AF3F}"/>
              </a:ext>
            </a:extLst>
          </p:cNvPr>
          <p:cNvSpPr txBox="1"/>
          <p:nvPr/>
        </p:nvSpPr>
        <p:spPr>
          <a:xfrm>
            <a:off x="1010887" y="5203432"/>
            <a:ext cx="6095010" cy="1102033"/>
          </a:xfrm>
          <a:prstGeom prst="rect">
            <a:avLst/>
          </a:prstGeom>
          <a:noFill/>
        </p:spPr>
        <p:txBody>
          <a:bodyPr wrap="square">
            <a:spAutoFit/>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Observation:</a:t>
            </a:r>
          </a:p>
          <a:p>
            <a:pPr>
              <a:lnSpc>
                <a:spcPct val="107000"/>
              </a:lnSpc>
              <a:spcAft>
                <a:spcPts val="800"/>
              </a:spcAft>
            </a:pPr>
            <a:r>
              <a:rPr lang="en-IN" sz="1800" dirty="0">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Flights arrival at New Delhi is higher price compared to others</a:t>
            </a:r>
            <a:endParaRPr lang="en-IN" sz="2000" dirty="0">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75980A4-645C-73E0-E139-78A12D6BE744}"/>
              </a:ext>
            </a:extLst>
          </p:cNvPr>
          <p:cNvPicPr>
            <a:picLocks noChangeAspect="1"/>
          </p:cNvPicPr>
          <p:nvPr/>
        </p:nvPicPr>
        <p:blipFill>
          <a:blip r:embed="rId2"/>
          <a:stretch>
            <a:fillRect/>
          </a:stretch>
        </p:blipFill>
        <p:spPr>
          <a:xfrm>
            <a:off x="1138918" y="1323542"/>
            <a:ext cx="4121851" cy="3923290"/>
          </a:xfrm>
          <a:prstGeom prst="rect">
            <a:avLst/>
          </a:prstGeom>
        </p:spPr>
      </p:pic>
    </p:spTree>
    <p:extLst>
      <p:ext uri="{BB962C8B-B14F-4D97-AF65-F5344CB8AC3E}">
        <p14:creationId xmlns:p14="http://schemas.microsoft.com/office/powerpoint/2010/main" val="3916926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8B935D5-825B-744D-D905-125C70403DC5}"/>
              </a:ext>
            </a:extLst>
          </p:cNvPr>
          <p:cNvSpPr txBox="1">
            <a:spLocks/>
          </p:cNvSpPr>
          <p:nvPr/>
        </p:nvSpPr>
        <p:spPr>
          <a:xfrm>
            <a:off x="1104293" y="1152983"/>
            <a:ext cx="8946541" cy="419548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endParaRPr lang="en-IN" dirty="0"/>
          </a:p>
        </p:txBody>
      </p:sp>
      <p:sp>
        <p:nvSpPr>
          <p:cNvPr id="7" name="Content Placeholder 2">
            <a:extLst>
              <a:ext uri="{FF2B5EF4-FFF2-40B4-BE49-F238E27FC236}">
                <a16:creationId xmlns:a16="http://schemas.microsoft.com/office/drawing/2014/main" id="{B396D901-B196-5B30-12FA-299C5D22661B}"/>
              </a:ext>
            </a:extLst>
          </p:cNvPr>
          <p:cNvSpPr txBox="1">
            <a:spLocks/>
          </p:cNvSpPr>
          <p:nvPr/>
        </p:nvSpPr>
        <p:spPr>
          <a:xfrm>
            <a:off x="866786" y="1066070"/>
            <a:ext cx="9809131" cy="53789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gn="l"/>
            <a:endParaRPr lang="en-IN" sz="1800" b="0" i="0" u="none" strike="noStrike" baseline="0" dirty="0">
              <a:solidFill>
                <a:srgbClr val="000000"/>
              </a:solidFill>
              <a:latin typeface="Arial" panose="020B0604020202020204" pitchFamily="34" charset="0"/>
            </a:endParaRPr>
          </a:p>
          <a:p>
            <a:r>
              <a:rPr lang="en-US" sz="1800" dirty="0">
                <a:solidFill>
                  <a:schemeClr val="bg2">
                    <a:lumMod val="20000"/>
                    <a:lumOff val="80000"/>
                  </a:schemeClr>
                </a:solidFill>
                <a:latin typeface="Arial" panose="020B0604020202020204" pitchFamily="34" charset="0"/>
                <a:cs typeface="Arial" panose="020B0604020202020204" pitchFamily="34" charset="0"/>
              </a:rPr>
              <a:t>Anyone who has booked a flight ticket knows how unexpectedly the prices vary. The cheapest available ticket on a given flight gets more and less expensive over time. This usually happens as an attempt to maximize revenue based on - </a:t>
            </a:r>
          </a:p>
          <a:p>
            <a:r>
              <a:rPr lang="en-US" sz="1800" dirty="0">
                <a:solidFill>
                  <a:schemeClr val="bg2">
                    <a:lumMod val="20000"/>
                    <a:lumOff val="80000"/>
                  </a:schemeClr>
                </a:solidFill>
                <a:latin typeface="Arial" panose="020B0604020202020204" pitchFamily="34" charset="0"/>
                <a:cs typeface="Arial" panose="020B0604020202020204" pitchFamily="34" charset="0"/>
              </a:rPr>
              <a:t>1. Time of purchase patterns (making sure last-minute purchases are expensive) </a:t>
            </a:r>
          </a:p>
          <a:p>
            <a:r>
              <a:rPr lang="en-US" sz="1800" dirty="0">
                <a:solidFill>
                  <a:schemeClr val="bg2">
                    <a:lumMod val="20000"/>
                    <a:lumOff val="80000"/>
                  </a:schemeClr>
                </a:solidFill>
                <a:latin typeface="Arial" panose="020B0604020202020204" pitchFamily="34" charset="0"/>
                <a:cs typeface="Arial" panose="020B0604020202020204" pitchFamily="34" charset="0"/>
              </a:rPr>
              <a:t>2. Keeping the flight as full as they want it (raising prices on a flight which is filling up in order to reduce sales and hold back inventory for those expensive last-minute expensive purchases) </a:t>
            </a:r>
          </a:p>
          <a:p>
            <a:r>
              <a:rPr lang="en-US" sz="1800" dirty="0">
                <a:solidFill>
                  <a:schemeClr val="bg2">
                    <a:lumMod val="20000"/>
                    <a:lumOff val="80000"/>
                  </a:schemeClr>
                </a:solidFill>
                <a:latin typeface="Arial" panose="020B0604020202020204" pitchFamily="34" charset="0"/>
                <a:cs typeface="Arial" panose="020B0604020202020204" pitchFamily="34" charset="0"/>
              </a:rPr>
              <a:t>So, you have to work on a project where you collect data of flight fares with other features and work to make a model to predict fares of flights. </a:t>
            </a:r>
            <a:endParaRPr lang="en-IN" sz="1800" dirty="0">
              <a:solidFill>
                <a:schemeClr val="bg2">
                  <a:lumMod val="20000"/>
                  <a:lumOff val="80000"/>
                </a:schemeClr>
              </a:solidFill>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191E6689-429A-13AA-6F42-A850C648F51F}"/>
              </a:ext>
            </a:extLst>
          </p:cNvPr>
          <p:cNvSpPr txBox="1">
            <a:spLocks/>
          </p:cNvSpPr>
          <p:nvPr/>
        </p:nvSpPr>
        <p:spPr>
          <a:xfrm>
            <a:off x="646111" y="452718"/>
            <a:ext cx="9404723" cy="140053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Times New Roman" panose="02020603050405020304" pitchFamily="18" charset="0"/>
                <a:ea typeface="Calibri" panose="020F0502020204030204" pitchFamily="34" charset="0"/>
                <a:cs typeface="Times New Roman" panose="02020603050405020304" pitchFamily="18" charset="0"/>
              </a:rPr>
              <a:t>PROBLEM STATEMENT:</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413966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82138" y="817127"/>
            <a:ext cx="6095010" cy="646331"/>
          </a:xfrm>
          <a:prstGeom prst="rect">
            <a:avLst/>
          </a:prstGeom>
          <a:noFill/>
        </p:spPr>
        <p:txBody>
          <a:bodyPr wrap="square">
            <a:spAutoFit/>
          </a:bodyPr>
          <a:lstStyle/>
          <a:p>
            <a:r>
              <a:rPr lang="en-IN" sz="1800" b="1" dirty="0">
                <a:latin typeface="Times New Roman" panose="02020603050405020304" pitchFamily="18" charset="0"/>
                <a:ea typeface="Calibri" panose="020F0502020204030204" pitchFamily="34" charset="0"/>
                <a:cs typeface="Times New Roman" panose="02020603050405020304" pitchFamily="18" charset="0"/>
              </a:rPr>
              <a:t>BIVARIATE ANALYSIS:</a:t>
            </a:r>
            <a:endParaRPr lang="en-IN" sz="1800" dirty="0">
              <a:latin typeface="Times New Roman" panose="02020603050405020304" pitchFamily="18" charset="0"/>
              <a:cs typeface="Times New Roman" panose="02020603050405020304" pitchFamily="18" charset="0"/>
            </a:endParaRPr>
          </a:p>
          <a:p>
            <a:endParaRPr lang="en-IN" sz="1800" dirty="0"/>
          </a:p>
        </p:txBody>
      </p:sp>
      <p:pic>
        <p:nvPicPr>
          <p:cNvPr id="3" name="Picture 2">
            <a:extLst>
              <a:ext uri="{FF2B5EF4-FFF2-40B4-BE49-F238E27FC236}">
                <a16:creationId xmlns:a16="http://schemas.microsoft.com/office/drawing/2014/main" id="{6BC3754F-175F-9CD2-5031-D3C70D596087}"/>
              </a:ext>
            </a:extLst>
          </p:cNvPr>
          <p:cNvPicPr>
            <a:picLocks noChangeAspect="1"/>
          </p:cNvPicPr>
          <p:nvPr/>
        </p:nvPicPr>
        <p:blipFill>
          <a:blip r:embed="rId2"/>
          <a:stretch>
            <a:fillRect/>
          </a:stretch>
        </p:blipFill>
        <p:spPr>
          <a:xfrm>
            <a:off x="1147577" y="1315377"/>
            <a:ext cx="4552950" cy="771525"/>
          </a:xfrm>
          <a:prstGeom prst="rect">
            <a:avLst/>
          </a:prstGeom>
        </p:spPr>
      </p:pic>
      <p:pic>
        <p:nvPicPr>
          <p:cNvPr id="7" name="Picture 6">
            <a:extLst>
              <a:ext uri="{FF2B5EF4-FFF2-40B4-BE49-F238E27FC236}">
                <a16:creationId xmlns:a16="http://schemas.microsoft.com/office/drawing/2014/main" id="{EA6C4AFB-6171-DD35-BBB8-0FFAE61749DE}"/>
              </a:ext>
            </a:extLst>
          </p:cNvPr>
          <p:cNvPicPr>
            <a:picLocks noChangeAspect="1"/>
          </p:cNvPicPr>
          <p:nvPr/>
        </p:nvPicPr>
        <p:blipFill>
          <a:blip r:embed="rId3"/>
          <a:stretch>
            <a:fillRect/>
          </a:stretch>
        </p:blipFill>
        <p:spPr>
          <a:xfrm>
            <a:off x="1147576" y="2198554"/>
            <a:ext cx="4641645" cy="4402622"/>
          </a:xfrm>
          <a:prstGeom prst="rect">
            <a:avLst/>
          </a:prstGeom>
        </p:spPr>
      </p:pic>
    </p:spTree>
    <p:extLst>
      <p:ext uri="{BB962C8B-B14F-4D97-AF65-F5344CB8AC3E}">
        <p14:creationId xmlns:p14="http://schemas.microsoft.com/office/powerpoint/2010/main" val="3111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82138" y="817127"/>
            <a:ext cx="6095010" cy="646331"/>
          </a:xfrm>
          <a:prstGeom prst="rect">
            <a:avLst/>
          </a:prstGeom>
          <a:noFill/>
        </p:spPr>
        <p:txBody>
          <a:bodyPr wrap="square">
            <a:spAutoFit/>
          </a:bodyPr>
          <a:lstStyle/>
          <a:p>
            <a:r>
              <a:rPr lang="en-IN" sz="1800" b="1" dirty="0">
                <a:latin typeface="Times New Roman" panose="02020603050405020304" pitchFamily="18" charset="0"/>
                <a:ea typeface="Calibri" panose="020F0502020204030204" pitchFamily="34" charset="0"/>
                <a:cs typeface="Times New Roman" panose="02020603050405020304" pitchFamily="18" charset="0"/>
              </a:rPr>
              <a:t>BIVARIATE ANALYSIS:</a:t>
            </a:r>
            <a:endParaRPr lang="en-IN" sz="1800" dirty="0">
              <a:latin typeface="Times New Roman" panose="02020603050405020304" pitchFamily="18" charset="0"/>
              <a:cs typeface="Times New Roman" panose="02020603050405020304" pitchFamily="18" charset="0"/>
            </a:endParaRPr>
          </a:p>
          <a:p>
            <a:endParaRPr lang="en-IN" sz="1800" dirty="0"/>
          </a:p>
        </p:txBody>
      </p:sp>
      <p:sp>
        <p:nvSpPr>
          <p:cNvPr id="7" name="TextBox 6">
            <a:extLst>
              <a:ext uri="{FF2B5EF4-FFF2-40B4-BE49-F238E27FC236}">
                <a16:creationId xmlns:a16="http://schemas.microsoft.com/office/drawing/2014/main" id="{B17B65B0-CBEB-4D56-747A-70D91F9CFC7C}"/>
              </a:ext>
            </a:extLst>
          </p:cNvPr>
          <p:cNvSpPr txBox="1"/>
          <p:nvPr/>
        </p:nvSpPr>
        <p:spPr>
          <a:xfrm>
            <a:off x="999012" y="2282413"/>
            <a:ext cx="10816936" cy="1694759"/>
          </a:xfrm>
          <a:prstGeom prst="rect">
            <a:avLst/>
          </a:prstGeom>
          <a:noFill/>
        </p:spPr>
        <p:txBody>
          <a:bodyPr wrap="square">
            <a:spAutoFit/>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Observation:</a:t>
            </a:r>
          </a:p>
          <a:p>
            <a:pPr>
              <a:lnSpc>
                <a:spcPct val="107000"/>
              </a:lnSpc>
              <a:spcAft>
                <a:spcPts val="800"/>
              </a:spcAft>
            </a:pPr>
            <a:r>
              <a:rPr lang="en-IN" sz="1800" dirty="0">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The Price of Flight Increases when booked at last minute. the price of flight is low when booked 2 to 3 months before in advance. Interestingly the price is higher when booked too advance also we can see the graph when booked 4-5 months in advance the price is high and price is so high when booked at 7 to 8 months in Early.</a:t>
            </a:r>
          </a:p>
        </p:txBody>
      </p:sp>
    </p:spTree>
    <p:extLst>
      <p:ext uri="{BB962C8B-B14F-4D97-AF65-F5344CB8AC3E}">
        <p14:creationId xmlns:p14="http://schemas.microsoft.com/office/powerpoint/2010/main" val="921638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140959" y="510290"/>
            <a:ext cx="6095010" cy="646331"/>
          </a:xfrm>
          <a:prstGeom prst="rect">
            <a:avLst/>
          </a:prstGeom>
          <a:noFill/>
        </p:spPr>
        <p:txBody>
          <a:bodyPr wrap="square">
            <a:spAutoFit/>
          </a:bodyPr>
          <a:lstStyle/>
          <a:p>
            <a:r>
              <a:rPr lang="en-IN" sz="1800" b="1" dirty="0">
                <a:latin typeface="Times New Roman" panose="02020603050405020304" pitchFamily="18" charset="0"/>
                <a:ea typeface="Calibri" panose="020F0502020204030204" pitchFamily="34" charset="0"/>
                <a:cs typeface="Times New Roman" panose="02020603050405020304" pitchFamily="18" charset="0"/>
              </a:rPr>
              <a:t>BIVARIATE ANALYSIS</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dirty="0"/>
          </a:p>
          <a:p>
            <a:endParaRPr lang="en-IN" sz="1800" dirty="0"/>
          </a:p>
        </p:txBody>
      </p:sp>
      <p:pic>
        <p:nvPicPr>
          <p:cNvPr id="3" name="Picture 2">
            <a:extLst>
              <a:ext uri="{FF2B5EF4-FFF2-40B4-BE49-F238E27FC236}">
                <a16:creationId xmlns:a16="http://schemas.microsoft.com/office/drawing/2014/main" id="{4DD5FFC1-6509-4791-AEBB-3DC84E5E5D38}"/>
              </a:ext>
            </a:extLst>
          </p:cNvPr>
          <p:cNvPicPr>
            <a:picLocks noChangeAspect="1"/>
          </p:cNvPicPr>
          <p:nvPr/>
        </p:nvPicPr>
        <p:blipFill>
          <a:blip r:embed="rId2"/>
          <a:stretch>
            <a:fillRect/>
          </a:stretch>
        </p:blipFill>
        <p:spPr>
          <a:xfrm>
            <a:off x="1225694" y="1096673"/>
            <a:ext cx="4207267" cy="817845"/>
          </a:xfrm>
          <a:prstGeom prst="rect">
            <a:avLst/>
          </a:prstGeom>
        </p:spPr>
      </p:pic>
      <p:pic>
        <p:nvPicPr>
          <p:cNvPr id="7" name="Picture 6">
            <a:extLst>
              <a:ext uri="{FF2B5EF4-FFF2-40B4-BE49-F238E27FC236}">
                <a16:creationId xmlns:a16="http://schemas.microsoft.com/office/drawing/2014/main" id="{85A72632-ADB2-FE04-00B4-2C46556979B0}"/>
              </a:ext>
            </a:extLst>
          </p:cNvPr>
          <p:cNvPicPr>
            <a:picLocks noChangeAspect="1"/>
          </p:cNvPicPr>
          <p:nvPr/>
        </p:nvPicPr>
        <p:blipFill>
          <a:blip r:embed="rId3"/>
          <a:stretch>
            <a:fillRect/>
          </a:stretch>
        </p:blipFill>
        <p:spPr>
          <a:xfrm>
            <a:off x="1225694" y="2152881"/>
            <a:ext cx="3600450" cy="666750"/>
          </a:xfrm>
          <a:prstGeom prst="rect">
            <a:avLst/>
          </a:prstGeom>
        </p:spPr>
      </p:pic>
      <p:pic>
        <p:nvPicPr>
          <p:cNvPr id="10" name="Picture 9">
            <a:extLst>
              <a:ext uri="{FF2B5EF4-FFF2-40B4-BE49-F238E27FC236}">
                <a16:creationId xmlns:a16="http://schemas.microsoft.com/office/drawing/2014/main" id="{2C7259F6-78BB-E7DE-9118-6DF86CA24F52}"/>
              </a:ext>
            </a:extLst>
          </p:cNvPr>
          <p:cNvPicPr>
            <a:picLocks noChangeAspect="1"/>
          </p:cNvPicPr>
          <p:nvPr/>
        </p:nvPicPr>
        <p:blipFill>
          <a:blip r:embed="rId4"/>
          <a:stretch>
            <a:fillRect/>
          </a:stretch>
        </p:blipFill>
        <p:spPr>
          <a:xfrm>
            <a:off x="1173554" y="2968089"/>
            <a:ext cx="5734050" cy="2857500"/>
          </a:xfrm>
          <a:prstGeom prst="rect">
            <a:avLst/>
          </a:prstGeom>
        </p:spPr>
      </p:pic>
    </p:spTree>
    <p:extLst>
      <p:ext uri="{BB962C8B-B14F-4D97-AF65-F5344CB8AC3E}">
        <p14:creationId xmlns:p14="http://schemas.microsoft.com/office/powerpoint/2010/main" val="2461946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140959" y="510290"/>
            <a:ext cx="6095010" cy="646331"/>
          </a:xfrm>
          <a:prstGeom prst="rect">
            <a:avLst/>
          </a:prstGeom>
          <a:noFill/>
        </p:spPr>
        <p:txBody>
          <a:bodyPr wrap="square">
            <a:spAutoFit/>
          </a:bodyPr>
          <a:lstStyle/>
          <a:p>
            <a:r>
              <a:rPr lang="en-IN" sz="1800" b="1" dirty="0">
                <a:latin typeface="Times New Roman" panose="02020603050405020304" pitchFamily="18" charset="0"/>
                <a:ea typeface="Calibri" panose="020F0502020204030204" pitchFamily="34" charset="0"/>
                <a:cs typeface="Times New Roman" panose="02020603050405020304" pitchFamily="18" charset="0"/>
              </a:rPr>
              <a:t>BIVARIATE ANALYSIS:</a:t>
            </a:r>
            <a:endParaRPr lang="en-IN" sz="1800" dirty="0">
              <a:latin typeface="Times New Roman" panose="02020603050405020304" pitchFamily="18" charset="0"/>
              <a:cs typeface="Times New Roman" panose="02020603050405020304" pitchFamily="18" charset="0"/>
            </a:endParaRPr>
          </a:p>
          <a:p>
            <a:endParaRPr lang="en-IN" sz="1800" dirty="0"/>
          </a:p>
        </p:txBody>
      </p:sp>
      <p:sp>
        <p:nvSpPr>
          <p:cNvPr id="12" name="TextBox 11">
            <a:extLst>
              <a:ext uri="{FF2B5EF4-FFF2-40B4-BE49-F238E27FC236}">
                <a16:creationId xmlns:a16="http://schemas.microsoft.com/office/drawing/2014/main" id="{2A4CDA53-8C6D-A2BE-7FD3-89BE1B9DC16C}"/>
              </a:ext>
            </a:extLst>
          </p:cNvPr>
          <p:cNvSpPr txBox="1"/>
          <p:nvPr/>
        </p:nvSpPr>
        <p:spPr>
          <a:xfrm>
            <a:off x="1052450" y="4831549"/>
            <a:ext cx="6095010" cy="1102033"/>
          </a:xfrm>
          <a:prstGeom prst="rect">
            <a:avLst/>
          </a:prstGeom>
          <a:noFill/>
        </p:spPr>
        <p:txBody>
          <a:bodyPr wrap="square">
            <a:spAutoFit/>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Observation:</a:t>
            </a:r>
          </a:p>
          <a:p>
            <a:pPr>
              <a:lnSpc>
                <a:spcPct val="107000"/>
              </a:lnSpc>
              <a:spcAft>
                <a:spcPts val="800"/>
              </a:spcAft>
            </a:pPr>
            <a:r>
              <a:rPr lang="en-IN" sz="1800" dirty="0">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The Price of Ticket is lower for very early morning and late-Night flights before 4.00AM and after 10.00PM. </a:t>
            </a:r>
          </a:p>
        </p:txBody>
      </p:sp>
      <p:pic>
        <p:nvPicPr>
          <p:cNvPr id="4" name="Picture 3">
            <a:extLst>
              <a:ext uri="{FF2B5EF4-FFF2-40B4-BE49-F238E27FC236}">
                <a16:creationId xmlns:a16="http://schemas.microsoft.com/office/drawing/2014/main" id="{AC93E124-CE6B-574A-FC85-FD892C4A22D5}"/>
              </a:ext>
            </a:extLst>
          </p:cNvPr>
          <p:cNvPicPr>
            <a:picLocks noChangeAspect="1"/>
          </p:cNvPicPr>
          <p:nvPr/>
        </p:nvPicPr>
        <p:blipFill>
          <a:blip r:embed="rId2"/>
          <a:stretch>
            <a:fillRect/>
          </a:stretch>
        </p:blipFill>
        <p:spPr>
          <a:xfrm>
            <a:off x="1140958" y="1156620"/>
            <a:ext cx="6203121" cy="3029431"/>
          </a:xfrm>
          <a:prstGeom prst="rect">
            <a:avLst/>
          </a:prstGeom>
        </p:spPr>
      </p:pic>
    </p:spTree>
    <p:extLst>
      <p:ext uri="{BB962C8B-B14F-4D97-AF65-F5344CB8AC3E}">
        <p14:creationId xmlns:p14="http://schemas.microsoft.com/office/powerpoint/2010/main" val="340006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16824" y="271185"/>
            <a:ext cx="609501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E</a:t>
            </a:r>
            <a:r>
              <a:rPr lang="en-IN" b="1" dirty="0">
                <a:latin typeface="Times New Roman" panose="02020603050405020304" pitchFamily="18" charset="0"/>
                <a:cs typeface="Times New Roman" panose="02020603050405020304" pitchFamily="18" charset="0"/>
              </a:rPr>
              <a:t>NCODING</a:t>
            </a:r>
            <a:endParaRPr lang="en-IN" sz="18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CF8B8AF3-742A-08F9-A053-98FD0F3CC62B}"/>
              </a:ext>
            </a:extLst>
          </p:cNvPr>
          <p:cNvSpPr>
            <a:spLocks noGrp="1"/>
          </p:cNvSpPr>
          <p:nvPr>
            <p:ph idx="1"/>
          </p:nvPr>
        </p:nvSpPr>
        <p:spPr>
          <a:xfrm>
            <a:off x="833914" y="753524"/>
            <a:ext cx="8946541" cy="4195481"/>
          </a:xfrm>
        </p:spPr>
        <p:txBody>
          <a:bodyPr>
            <a:normAutofit/>
          </a:bodyPr>
          <a:lstStyle/>
          <a:p>
            <a:pPr marL="0" indent="0" algn="l">
              <a:buNone/>
            </a:pPr>
            <a:r>
              <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 </a:t>
            </a:r>
          </a:p>
          <a:p>
            <a:r>
              <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DATA CONTAINS OBJECT DATA SO WE ARE ENCODING WITH DUMMIES METHOD AS DATA HAS NO ORDINAL RELATIONSHIP</a:t>
            </a:r>
          </a:p>
          <a:p>
            <a:endPar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endPar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pPr marL="0" indent="0">
              <a:buNone/>
            </a:pPr>
            <a:endPar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pPr algn="l"/>
            <a:endPar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9F5AD27D-50BB-811C-FC70-D108F197FBAA}"/>
              </a:ext>
            </a:extLst>
          </p:cNvPr>
          <p:cNvPicPr>
            <a:picLocks noChangeAspect="1"/>
          </p:cNvPicPr>
          <p:nvPr/>
        </p:nvPicPr>
        <p:blipFill>
          <a:blip r:embed="rId2"/>
          <a:stretch>
            <a:fillRect/>
          </a:stretch>
        </p:blipFill>
        <p:spPr>
          <a:xfrm>
            <a:off x="1289919" y="1958543"/>
            <a:ext cx="3092609" cy="2311519"/>
          </a:xfrm>
          <a:prstGeom prst="rect">
            <a:avLst/>
          </a:prstGeom>
        </p:spPr>
      </p:pic>
    </p:spTree>
    <p:extLst>
      <p:ext uri="{BB962C8B-B14F-4D97-AF65-F5344CB8AC3E}">
        <p14:creationId xmlns:p14="http://schemas.microsoft.com/office/powerpoint/2010/main" val="3744776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16824" y="271185"/>
            <a:ext cx="6095010" cy="369332"/>
          </a:xfrm>
          <a:prstGeom prst="rect">
            <a:avLst/>
          </a:prstGeom>
          <a:noFill/>
        </p:spPr>
        <p:txBody>
          <a:bodyPr wrap="square">
            <a:spAutoFit/>
          </a:bodyPr>
          <a:lstStyle/>
          <a:p>
            <a:r>
              <a:rPr lang="en-IN" sz="1800" b="1" dirty="0">
                <a:latin typeface="Times New Roman" panose="02020603050405020304" pitchFamily="18" charset="0"/>
                <a:ea typeface="Calibri" panose="020F0502020204030204" pitchFamily="34" charset="0"/>
                <a:cs typeface="Times New Roman" panose="02020603050405020304" pitchFamily="18" charset="0"/>
              </a:rPr>
              <a:t>ENCODING:</a:t>
            </a:r>
            <a:endParaRPr lang="en-IN"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2D3DDBA-96EB-C7D5-42A7-405A91C926C4}"/>
              </a:ext>
            </a:extLst>
          </p:cNvPr>
          <p:cNvPicPr>
            <a:picLocks noChangeAspect="1"/>
          </p:cNvPicPr>
          <p:nvPr/>
        </p:nvPicPr>
        <p:blipFill>
          <a:blip r:embed="rId2"/>
          <a:stretch>
            <a:fillRect/>
          </a:stretch>
        </p:blipFill>
        <p:spPr>
          <a:xfrm>
            <a:off x="1016824" y="765959"/>
            <a:ext cx="5815820" cy="5624477"/>
          </a:xfrm>
          <a:prstGeom prst="rect">
            <a:avLst/>
          </a:prstGeom>
        </p:spPr>
      </p:pic>
    </p:spTree>
    <p:extLst>
      <p:ext uri="{BB962C8B-B14F-4D97-AF65-F5344CB8AC3E}">
        <p14:creationId xmlns:p14="http://schemas.microsoft.com/office/powerpoint/2010/main" val="226137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D944FC-A837-05D8-5DA9-08F316459D95}"/>
              </a:ext>
            </a:extLst>
          </p:cNvPr>
          <p:cNvSpPr txBox="1"/>
          <p:nvPr/>
        </p:nvSpPr>
        <p:spPr>
          <a:xfrm>
            <a:off x="1016824" y="271185"/>
            <a:ext cx="6095010" cy="369332"/>
          </a:xfrm>
          <a:prstGeom prst="rect">
            <a:avLst/>
          </a:prstGeom>
          <a:noFill/>
        </p:spPr>
        <p:txBody>
          <a:bodyPr wrap="square">
            <a:spAutoFit/>
          </a:bodyPr>
          <a:lstStyle/>
          <a:p>
            <a:r>
              <a:rPr lang="en-IN" sz="1800" b="1" dirty="0">
                <a:latin typeface="Times New Roman" panose="02020603050405020304" pitchFamily="18" charset="0"/>
                <a:ea typeface="Calibri" panose="020F0502020204030204" pitchFamily="34" charset="0"/>
                <a:cs typeface="Times New Roman" panose="02020603050405020304" pitchFamily="18" charset="0"/>
              </a:rPr>
              <a:t>ENCODING:</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EE8F121-0012-0E72-F3D6-7281328A318A}"/>
              </a:ext>
            </a:extLst>
          </p:cNvPr>
          <p:cNvPicPr>
            <a:picLocks noChangeAspect="1"/>
          </p:cNvPicPr>
          <p:nvPr/>
        </p:nvPicPr>
        <p:blipFill>
          <a:blip r:embed="rId2"/>
          <a:stretch>
            <a:fillRect/>
          </a:stretch>
        </p:blipFill>
        <p:spPr>
          <a:xfrm>
            <a:off x="1016824" y="1142882"/>
            <a:ext cx="6883754" cy="4572235"/>
          </a:xfrm>
          <a:prstGeom prst="rect">
            <a:avLst/>
          </a:prstGeom>
        </p:spPr>
      </p:pic>
    </p:spTree>
    <p:extLst>
      <p:ext uri="{BB962C8B-B14F-4D97-AF65-F5344CB8AC3E}">
        <p14:creationId xmlns:p14="http://schemas.microsoft.com/office/powerpoint/2010/main" val="1506759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2823A-1BA6-836C-7D09-9C34E0D95E1F}"/>
              </a:ext>
            </a:extLst>
          </p:cNvPr>
          <p:cNvSpPr>
            <a:spLocks noGrp="1"/>
          </p:cNvSpPr>
          <p:nvPr>
            <p:ph idx="1"/>
          </p:nvPr>
        </p:nvSpPr>
        <p:spPr>
          <a:xfrm>
            <a:off x="429491" y="5075188"/>
            <a:ext cx="10855139" cy="4195481"/>
          </a:xfrm>
        </p:spPr>
        <p:txBody>
          <a:bodyPr/>
          <a:lstStyle/>
          <a:p>
            <a:pPr marL="342900" lvl="0" indent="-342900">
              <a:lnSpc>
                <a:spcPct val="107000"/>
              </a:lnSpc>
              <a:buFont typeface="Symbol" panose="05050102010706020507" pitchFamily="18" charset="2"/>
              <a:buChar char=""/>
            </a:pPr>
            <a:r>
              <a:rPr lang="en-IN" sz="1800" dirty="0">
                <a:solidFill>
                  <a:schemeClr val="accent1"/>
                </a:solidFill>
                <a:effectLst/>
                <a:latin typeface="Arial" panose="020B0604020202020204" pitchFamily="34" charset="0"/>
                <a:ea typeface="Calibri" panose="020F0502020204030204" pitchFamily="34" charset="0"/>
                <a:cs typeface="Times New Roman" panose="02020603050405020304" pitchFamily="18" charset="0"/>
              </a:rPr>
              <a:t>Creating categorical dataframe</a:t>
            </a:r>
            <a:r>
              <a:rPr lang="en-IN" sz="1800" dirty="0">
                <a:solidFill>
                  <a:schemeClr val="accent1"/>
                </a:solidFill>
                <a:latin typeface="Arial" panose="020B0604020202020204" pitchFamily="34" charset="0"/>
                <a:ea typeface="Calibri" panose="020F0502020204030204" pitchFamily="34" charset="0"/>
                <a:cs typeface="Times New Roman" panose="02020603050405020304" pitchFamily="18" charset="0"/>
              </a:rPr>
              <a:t> for </a:t>
            </a:r>
            <a:r>
              <a:rPr lang="en-IN" sz="1800" dirty="0" err="1">
                <a:solidFill>
                  <a:schemeClr val="accent1"/>
                </a:solidFill>
                <a:latin typeface="Arial" panose="020B0604020202020204" pitchFamily="34" charset="0"/>
                <a:ea typeface="Calibri" panose="020F0502020204030204" pitchFamily="34" charset="0"/>
                <a:cs typeface="Times New Roman" panose="02020603050405020304" pitchFamily="18" charset="0"/>
              </a:rPr>
              <a:t>pd.get</a:t>
            </a:r>
            <a:r>
              <a:rPr lang="en-IN" sz="1800" dirty="0">
                <a:solidFill>
                  <a:schemeClr val="accent1"/>
                </a:solidFill>
                <a:latin typeface="Arial" panose="020B0604020202020204" pitchFamily="34" charset="0"/>
                <a:ea typeface="Calibri" panose="020F0502020204030204" pitchFamily="34" charset="0"/>
                <a:cs typeface="Times New Roman" panose="02020603050405020304" pitchFamily="18" charset="0"/>
              </a:rPr>
              <a:t> dummies we created earlier</a:t>
            </a:r>
            <a:endParaRPr lang="en-IN" dirty="0">
              <a:solidFill>
                <a:schemeClr val="accent1"/>
              </a:solidFill>
            </a:endParaRPr>
          </a:p>
        </p:txBody>
      </p:sp>
      <p:pic>
        <p:nvPicPr>
          <p:cNvPr id="5" name="Picture 4">
            <a:extLst>
              <a:ext uri="{FF2B5EF4-FFF2-40B4-BE49-F238E27FC236}">
                <a16:creationId xmlns:a16="http://schemas.microsoft.com/office/drawing/2014/main" id="{71F3831D-5A15-9B40-2DDB-3F5E315A65E4}"/>
              </a:ext>
            </a:extLst>
          </p:cNvPr>
          <p:cNvPicPr>
            <a:picLocks noChangeAspect="1"/>
          </p:cNvPicPr>
          <p:nvPr/>
        </p:nvPicPr>
        <p:blipFill>
          <a:blip r:embed="rId2"/>
          <a:stretch>
            <a:fillRect/>
          </a:stretch>
        </p:blipFill>
        <p:spPr>
          <a:xfrm>
            <a:off x="477601" y="256817"/>
            <a:ext cx="7722311" cy="4550035"/>
          </a:xfrm>
          <a:prstGeom prst="rect">
            <a:avLst/>
          </a:prstGeom>
        </p:spPr>
      </p:pic>
    </p:spTree>
    <p:extLst>
      <p:ext uri="{BB962C8B-B14F-4D97-AF65-F5344CB8AC3E}">
        <p14:creationId xmlns:p14="http://schemas.microsoft.com/office/powerpoint/2010/main" val="953136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B36D9AA-E2A2-1455-A93A-8E16206232F6}"/>
              </a:ext>
            </a:extLst>
          </p:cNvPr>
          <p:cNvPicPr>
            <a:picLocks noChangeAspect="1"/>
          </p:cNvPicPr>
          <p:nvPr/>
        </p:nvPicPr>
        <p:blipFill>
          <a:blip r:embed="rId2"/>
          <a:stretch>
            <a:fillRect/>
          </a:stretch>
        </p:blipFill>
        <p:spPr>
          <a:xfrm>
            <a:off x="631186" y="124690"/>
            <a:ext cx="5120430" cy="5675376"/>
          </a:xfrm>
          <a:prstGeom prst="rect">
            <a:avLst/>
          </a:prstGeom>
        </p:spPr>
      </p:pic>
      <p:sp>
        <p:nvSpPr>
          <p:cNvPr id="8" name="Content Placeholder 2">
            <a:extLst>
              <a:ext uri="{FF2B5EF4-FFF2-40B4-BE49-F238E27FC236}">
                <a16:creationId xmlns:a16="http://schemas.microsoft.com/office/drawing/2014/main" id="{CAF39D77-E582-B2E4-E4A2-F192C6E94DF7}"/>
              </a:ext>
            </a:extLst>
          </p:cNvPr>
          <p:cNvSpPr>
            <a:spLocks noGrp="1"/>
          </p:cNvSpPr>
          <p:nvPr>
            <p:ph idx="1"/>
          </p:nvPr>
        </p:nvSpPr>
        <p:spPr>
          <a:xfrm>
            <a:off x="485797" y="5864897"/>
            <a:ext cx="10855139" cy="4195481"/>
          </a:xfrm>
        </p:spPr>
        <p:txBody>
          <a:bodyPr/>
          <a:lstStyle/>
          <a:p>
            <a:r>
              <a:rPr lang="en-IN" dirty="0">
                <a:solidFill>
                  <a:schemeClr val="accent1"/>
                </a:solidFill>
                <a:latin typeface="Arial" panose="020B0604020202020204" pitchFamily="34" charset="0"/>
                <a:cs typeface="Arial" panose="020B0604020202020204" pitchFamily="34" charset="0"/>
              </a:rPr>
              <a:t>Multicollinearity is so high in this data so we are using PCA and combining them to remove multicollinearity</a:t>
            </a:r>
          </a:p>
        </p:txBody>
      </p:sp>
    </p:spTree>
    <p:extLst>
      <p:ext uri="{BB962C8B-B14F-4D97-AF65-F5344CB8AC3E}">
        <p14:creationId xmlns:p14="http://schemas.microsoft.com/office/powerpoint/2010/main" val="59585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2423CC-6379-A0BC-3990-0C516BDBADA0}"/>
              </a:ext>
            </a:extLst>
          </p:cNvPr>
          <p:cNvPicPr>
            <a:picLocks noChangeAspect="1"/>
          </p:cNvPicPr>
          <p:nvPr/>
        </p:nvPicPr>
        <p:blipFill>
          <a:blip r:embed="rId2"/>
          <a:stretch>
            <a:fillRect/>
          </a:stretch>
        </p:blipFill>
        <p:spPr>
          <a:xfrm>
            <a:off x="485797" y="232298"/>
            <a:ext cx="9163521" cy="5277121"/>
          </a:xfrm>
          <a:prstGeom prst="rect">
            <a:avLst/>
          </a:prstGeom>
        </p:spPr>
      </p:pic>
    </p:spTree>
    <p:extLst>
      <p:ext uri="{BB962C8B-B14F-4D97-AF65-F5344CB8AC3E}">
        <p14:creationId xmlns:p14="http://schemas.microsoft.com/office/powerpoint/2010/main" val="1781633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8B935D5-825B-744D-D905-125C70403DC5}"/>
              </a:ext>
            </a:extLst>
          </p:cNvPr>
          <p:cNvSpPr txBox="1">
            <a:spLocks/>
          </p:cNvSpPr>
          <p:nvPr/>
        </p:nvSpPr>
        <p:spPr>
          <a:xfrm>
            <a:off x="1104293" y="1152983"/>
            <a:ext cx="8946541" cy="419548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endParaRPr lang="en-IN" dirty="0"/>
          </a:p>
        </p:txBody>
      </p:sp>
      <p:sp>
        <p:nvSpPr>
          <p:cNvPr id="4" name="Title 1">
            <a:extLst>
              <a:ext uri="{FF2B5EF4-FFF2-40B4-BE49-F238E27FC236}">
                <a16:creationId xmlns:a16="http://schemas.microsoft.com/office/drawing/2014/main" id="{F6525677-0C72-5AE8-9243-8204A099A681}"/>
              </a:ext>
            </a:extLst>
          </p:cNvPr>
          <p:cNvSpPr txBox="1">
            <a:spLocks/>
          </p:cNvSpPr>
          <p:nvPr/>
        </p:nvSpPr>
        <p:spPr>
          <a:xfrm>
            <a:off x="646111" y="452718"/>
            <a:ext cx="9404723" cy="140053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 </a:t>
            </a:r>
            <a:r>
              <a:rPr lang="en-IN" sz="1800" b="1" i="0" u="none" strike="noStrike" baseline="0" dirty="0">
                <a:solidFill>
                  <a:schemeClr val="tx1"/>
                </a:solidFill>
                <a:latin typeface="Times New Roman" panose="02020603050405020304" pitchFamily="18" charset="0"/>
              </a:rPr>
              <a:t>Business Goal: </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Content Placeholder 2">
            <a:extLst>
              <a:ext uri="{FF2B5EF4-FFF2-40B4-BE49-F238E27FC236}">
                <a16:creationId xmlns:a16="http://schemas.microsoft.com/office/drawing/2014/main" id="{627A89CB-37E8-6ADB-5EE9-6A4D10092976}"/>
              </a:ext>
            </a:extLst>
          </p:cNvPr>
          <p:cNvSpPr txBox="1">
            <a:spLocks/>
          </p:cNvSpPr>
          <p:nvPr/>
        </p:nvSpPr>
        <p:spPr>
          <a:xfrm>
            <a:off x="1104292" y="1026313"/>
            <a:ext cx="9809131" cy="53789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gn="l"/>
            <a:endParaRPr lang="en-IN" sz="1800" b="0" i="0" u="none" strike="noStrike" baseline="0" dirty="0">
              <a:solidFill>
                <a:srgbClr val="000000"/>
              </a:solidFill>
              <a:latin typeface="Arial" panose="020B0604020202020204" pitchFamily="34" charset="0"/>
            </a:endParaRPr>
          </a:p>
          <a:p>
            <a:r>
              <a:rPr lang="en-US" sz="1800" dirty="0">
                <a:solidFill>
                  <a:schemeClr val="bg2">
                    <a:lumMod val="20000"/>
                    <a:lumOff val="80000"/>
                  </a:schemeClr>
                </a:solidFill>
                <a:latin typeface="Arial" panose="020B0604020202020204" pitchFamily="34" charset="0"/>
                <a:cs typeface="Arial" panose="020B0604020202020204" pitchFamily="34" charset="0"/>
              </a:rPr>
              <a:t>After collecting the data, you need to build a machine learning model. Before model building do all data pre-processing steps. Try different models with different hyper parameters and select the best model. </a:t>
            </a:r>
          </a:p>
          <a:p>
            <a:pPr marL="342900" indent="-342900">
              <a:buFont typeface="Wingdings 3" charset="2"/>
              <a:buChar char=""/>
            </a:pPr>
            <a:r>
              <a:rPr lang="en-US" sz="1800" dirty="0">
                <a:solidFill>
                  <a:schemeClr val="bg2">
                    <a:lumMod val="20000"/>
                    <a:lumOff val="80000"/>
                  </a:schemeClr>
                </a:solidFill>
                <a:latin typeface="Arial" panose="020B0604020202020204" pitchFamily="34" charset="0"/>
                <a:cs typeface="Arial" panose="020B0604020202020204" pitchFamily="34" charset="0"/>
              </a:rPr>
              <a:t>Follow the complete life cycle of data science. Include all the steps like </a:t>
            </a:r>
          </a:p>
          <a:p>
            <a:pPr marL="342900" indent="-342900">
              <a:buFont typeface="Wingdings 3" charset="2"/>
              <a:buChar char=""/>
            </a:pPr>
            <a:r>
              <a:rPr lang="en-IN" sz="1800" dirty="0">
                <a:solidFill>
                  <a:schemeClr val="bg2">
                    <a:lumMod val="20000"/>
                    <a:lumOff val="80000"/>
                  </a:schemeClr>
                </a:solidFill>
                <a:latin typeface="Arial" panose="020B0604020202020204" pitchFamily="34" charset="0"/>
                <a:cs typeface="Arial" panose="020B0604020202020204" pitchFamily="34" charset="0"/>
              </a:rPr>
              <a:t>1. Data Cleaning </a:t>
            </a:r>
          </a:p>
          <a:p>
            <a:pPr marL="342900" indent="-342900">
              <a:buFont typeface="Wingdings 3" charset="2"/>
              <a:buChar char=""/>
            </a:pPr>
            <a:r>
              <a:rPr lang="en-IN" sz="1800" dirty="0">
                <a:solidFill>
                  <a:schemeClr val="bg2">
                    <a:lumMod val="20000"/>
                    <a:lumOff val="80000"/>
                  </a:schemeClr>
                </a:solidFill>
                <a:latin typeface="Arial" panose="020B0604020202020204" pitchFamily="34" charset="0"/>
                <a:cs typeface="Arial" panose="020B0604020202020204" pitchFamily="34" charset="0"/>
              </a:rPr>
              <a:t>2. Exploratory Data Analysis </a:t>
            </a:r>
          </a:p>
          <a:p>
            <a:pPr marL="342900" indent="-342900">
              <a:buFont typeface="Wingdings 3" charset="2"/>
              <a:buChar char=""/>
            </a:pPr>
            <a:r>
              <a:rPr lang="en-IN" sz="1800" dirty="0">
                <a:solidFill>
                  <a:schemeClr val="bg2">
                    <a:lumMod val="20000"/>
                    <a:lumOff val="80000"/>
                  </a:schemeClr>
                </a:solidFill>
                <a:latin typeface="Arial" panose="020B0604020202020204" pitchFamily="34" charset="0"/>
                <a:cs typeface="Arial" panose="020B0604020202020204" pitchFamily="34" charset="0"/>
              </a:rPr>
              <a:t>3. Data Pre-processing </a:t>
            </a:r>
          </a:p>
          <a:p>
            <a:pPr marL="342900" indent="-342900">
              <a:buFont typeface="Wingdings 3" charset="2"/>
              <a:buChar char=""/>
            </a:pPr>
            <a:r>
              <a:rPr lang="en-IN" sz="1800" dirty="0">
                <a:solidFill>
                  <a:schemeClr val="bg2">
                    <a:lumMod val="20000"/>
                    <a:lumOff val="80000"/>
                  </a:schemeClr>
                </a:solidFill>
                <a:latin typeface="Arial" panose="020B0604020202020204" pitchFamily="34" charset="0"/>
                <a:cs typeface="Arial" panose="020B0604020202020204" pitchFamily="34" charset="0"/>
              </a:rPr>
              <a:t>4. Model Building </a:t>
            </a:r>
          </a:p>
          <a:p>
            <a:pPr marL="342900" indent="-342900">
              <a:buFont typeface="Wingdings 3" charset="2"/>
              <a:buChar char=""/>
            </a:pPr>
            <a:r>
              <a:rPr lang="en-IN" sz="1800" dirty="0">
                <a:solidFill>
                  <a:schemeClr val="bg2">
                    <a:lumMod val="20000"/>
                    <a:lumOff val="80000"/>
                  </a:schemeClr>
                </a:solidFill>
                <a:latin typeface="Arial" panose="020B0604020202020204" pitchFamily="34" charset="0"/>
                <a:cs typeface="Arial" panose="020B0604020202020204" pitchFamily="34" charset="0"/>
              </a:rPr>
              <a:t>5. Model Evaluation </a:t>
            </a:r>
          </a:p>
          <a:p>
            <a:pPr marL="342900" indent="-342900">
              <a:buFont typeface="Wingdings 3" charset="2"/>
              <a:buChar char=""/>
            </a:pPr>
            <a:r>
              <a:rPr lang="en-US" sz="1800" dirty="0">
                <a:solidFill>
                  <a:schemeClr val="bg2">
                    <a:lumMod val="20000"/>
                    <a:lumOff val="80000"/>
                  </a:schemeClr>
                </a:solidFill>
                <a:latin typeface="Arial" panose="020B0604020202020204" pitchFamily="34" charset="0"/>
                <a:cs typeface="Arial" panose="020B0604020202020204" pitchFamily="34" charset="0"/>
              </a:rPr>
              <a:t>6. Selecting the best model </a:t>
            </a:r>
          </a:p>
          <a:p>
            <a:endParaRPr lang="en-US" sz="6400" b="0" i="0" u="none" strike="noStrike" baseline="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4534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33FAAF-863C-C5BC-F236-F1FE8B97D131}"/>
              </a:ext>
            </a:extLst>
          </p:cNvPr>
          <p:cNvPicPr>
            <a:picLocks noChangeAspect="1"/>
          </p:cNvPicPr>
          <p:nvPr/>
        </p:nvPicPr>
        <p:blipFill>
          <a:blip r:embed="rId2"/>
          <a:stretch>
            <a:fillRect/>
          </a:stretch>
        </p:blipFill>
        <p:spPr>
          <a:xfrm>
            <a:off x="687700" y="593064"/>
            <a:ext cx="9474687" cy="4864350"/>
          </a:xfrm>
          <a:prstGeom prst="rect">
            <a:avLst/>
          </a:prstGeom>
        </p:spPr>
      </p:pic>
    </p:spTree>
    <p:extLst>
      <p:ext uri="{BB962C8B-B14F-4D97-AF65-F5344CB8AC3E}">
        <p14:creationId xmlns:p14="http://schemas.microsoft.com/office/powerpoint/2010/main" val="3151002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A4895C-763B-68C9-C8E9-20FEDB20AF3D}"/>
              </a:ext>
            </a:extLst>
          </p:cNvPr>
          <p:cNvPicPr>
            <a:picLocks noChangeAspect="1"/>
          </p:cNvPicPr>
          <p:nvPr/>
        </p:nvPicPr>
        <p:blipFill>
          <a:blip r:embed="rId2"/>
          <a:stretch>
            <a:fillRect/>
          </a:stretch>
        </p:blipFill>
        <p:spPr>
          <a:xfrm>
            <a:off x="760891" y="407955"/>
            <a:ext cx="6216970" cy="2063856"/>
          </a:xfrm>
          <a:prstGeom prst="rect">
            <a:avLst/>
          </a:prstGeom>
        </p:spPr>
      </p:pic>
      <p:sp>
        <p:nvSpPr>
          <p:cNvPr id="5" name="Content Placeholder 2">
            <a:extLst>
              <a:ext uri="{FF2B5EF4-FFF2-40B4-BE49-F238E27FC236}">
                <a16:creationId xmlns:a16="http://schemas.microsoft.com/office/drawing/2014/main" id="{F7070F19-DD71-74B6-62A8-BC902A498717}"/>
              </a:ext>
            </a:extLst>
          </p:cNvPr>
          <p:cNvSpPr>
            <a:spLocks noGrp="1"/>
          </p:cNvSpPr>
          <p:nvPr>
            <p:ph idx="1"/>
          </p:nvPr>
        </p:nvSpPr>
        <p:spPr>
          <a:xfrm>
            <a:off x="533298" y="2812939"/>
            <a:ext cx="10855139" cy="4195481"/>
          </a:xfrm>
        </p:spPr>
        <p:txBody>
          <a:bodyPr/>
          <a:lstStyle/>
          <a:p>
            <a:r>
              <a:rPr lang="en-IN" dirty="0">
                <a:solidFill>
                  <a:schemeClr val="accent1"/>
                </a:solidFill>
                <a:latin typeface="Arial" panose="020B0604020202020204" pitchFamily="34" charset="0"/>
                <a:cs typeface="Arial" panose="020B0604020202020204" pitchFamily="34" charset="0"/>
              </a:rPr>
              <a:t>Multicollinearity is so high in this data so we are using PCA and combining them to remove multicollinearity</a:t>
            </a:r>
          </a:p>
          <a:p>
            <a:r>
              <a:rPr lang="en-IN" dirty="0">
                <a:solidFill>
                  <a:schemeClr val="accent1"/>
                </a:solidFill>
                <a:latin typeface="Arial" panose="020B0604020202020204" pitchFamily="34" charset="0"/>
                <a:cs typeface="Arial" panose="020B0604020202020204" pitchFamily="34" charset="0"/>
              </a:rPr>
              <a:t>In graph we can see. We only need 10 columns to retain all information. But we are using 40 columns just to be sure.</a:t>
            </a:r>
          </a:p>
          <a:p>
            <a:endParaRPr lang="en-IN" dirty="0"/>
          </a:p>
        </p:txBody>
      </p:sp>
    </p:spTree>
    <p:extLst>
      <p:ext uri="{BB962C8B-B14F-4D97-AF65-F5344CB8AC3E}">
        <p14:creationId xmlns:p14="http://schemas.microsoft.com/office/powerpoint/2010/main" val="710892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7070F19-DD71-74B6-62A8-BC902A498717}"/>
              </a:ext>
            </a:extLst>
          </p:cNvPr>
          <p:cNvSpPr>
            <a:spLocks noGrp="1"/>
          </p:cNvSpPr>
          <p:nvPr>
            <p:ph idx="1"/>
          </p:nvPr>
        </p:nvSpPr>
        <p:spPr>
          <a:xfrm>
            <a:off x="341485" y="4760259"/>
            <a:ext cx="10855139" cy="4195481"/>
          </a:xfrm>
        </p:spPr>
        <p:txBody>
          <a:bodyPr/>
          <a:lstStyle/>
          <a:p>
            <a:r>
              <a:rPr lang="en-IN" dirty="0">
                <a:solidFill>
                  <a:schemeClr val="accent1"/>
                </a:solidFill>
                <a:latin typeface="Arial" panose="020B0604020202020204" pitchFamily="34" charset="0"/>
                <a:cs typeface="Arial" panose="020B0604020202020204" pitchFamily="34" charset="0"/>
              </a:rPr>
              <a:t>We can see Our Multicollinearity is solved by PCA</a:t>
            </a:r>
          </a:p>
          <a:p>
            <a:endParaRPr lang="en-IN" dirty="0"/>
          </a:p>
        </p:txBody>
      </p:sp>
      <p:pic>
        <p:nvPicPr>
          <p:cNvPr id="3" name="Picture 2">
            <a:extLst>
              <a:ext uri="{FF2B5EF4-FFF2-40B4-BE49-F238E27FC236}">
                <a16:creationId xmlns:a16="http://schemas.microsoft.com/office/drawing/2014/main" id="{375DB4D3-7590-93D3-D5E0-5FCCC06F414E}"/>
              </a:ext>
            </a:extLst>
          </p:cNvPr>
          <p:cNvPicPr>
            <a:picLocks noChangeAspect="1"/>
          </p:cNvPicPr>
          <p:nvPr/>
        </p:nvPicPr>
        <p:blipFill>
          <a:blip r:embed="rId2"/>
          <a:stretch>
            <a:fillRect/>
          </a:stretch>
        </p:blipFill>
        <p:spPr>
          <a:xfrm>
            <a:off x="718682" y="142503"/>
            <a:ext cx="4617495" cy="4417621"/>
          </a:xfrm>
          <a:prstGeom prst="rect">
            <a:avLst/>
          </a:prstGeom>
        </p:spPr>
      </p:pic>
      <p:pic>
        <p:nvPicPr>
          <p:cNvPr id="6" name="Picture 5">
            <a:extLst>
              <a:ext uri="{FF2B5EF4-FFF2-40B4-BE49-F238E27FC236}">
                <a16:creationId xmlns:a16="http://schemas.microsoft.com/office/drawing/2014/main" id="{93A68C8A-02FD-A214-87CB-EB568372829E}"/>
              </a:ext>
            </a:extLst>
          </p:cNvPr>
          <p:cNvPicPr>
            <a:picLocks noChangeAspect="1"/>
          </p:cNvPicPr>
          <p:nvPr/>
        </p:nvPicPr>
        <p:blipFill>
          <a:blip r:embed="rId3"/>
          <a:stretch>
            <a:fillRect/>
          </a:stretch>
        </p:blipFill>
        <p:spPr>
          <a:xfrm>
            <a:off x="718682" y="5561001"/>
            <a:ext cx="2762392" cy="635033"/>
          </a:xfrm>
          <a:prstGeom prst="rect">
            <a:avLst/>
          </a:prstGeom>
        </p:spPr>
      </p:pic>
    </p:spTree>
    <p:extLst>
      <p:ext uri="{BB962C8B-B14F-4D97-AF65-F5344CB8AC3E}">
        <p14:creationId xmlns:p14="http://schemas.microsoft.com/office/powerpoint/2010/main" val="214162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MODEL TRAINING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513FB6CD-02C7-64AB-B922-E52E270003CC}"/>
              </a:ext>
            </a:extLst>
          </p:cNvPr>
          <p:cNvPicPr>
            <a:picLocks noChangeAspect="1"/>
          </p:cNvPicPr>
          <p:nvPr/>
        </p:nvPicPr>
        <p:blipFill>
          <a:blip r:embed="rId2"/>
          <a:stretch>
            <a:fillRect/>
          </a:stretch>
        </p:blipFill>
        <p:spPr>
          <a:xfrm>
            <a:off x="567998" y="1352653"/>
            <a:ext cx="6305874" cy="2444876"/>
          </a:xfrm>
          <a:prstGeom prst="rect">
            <a:avLst/>
          </a:prstGeom>
        </p:spPr>
      </p:pic>
    </p:spTree>
    <p:extLst>
      <p:ext uri="{BB962C8B-B14F-4D97-AF65-F5344CB8AC3E}">
        <p14:creationId xmlns:p14="http://schemas.microsoft.com/office/powerpoint/2010/main" val="2646912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40519" y="15956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MODEL TRAINING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8B2CBC1-493A-E2B6-544F-782E9423EBED}"/>
              </a:ext>
            </a:extLst>
          </p:cNvPr>
          <p:cNvPicPr>
            <a:picLocks noChangeAspect="1"/>
          </p:cNvPicPr>
          <p:nvPr/>
        </p:nvPicPr>
        <p:blipFill>
          <a:blip r:embed="rId2"/>
          <a:stretch>
            <a:fillRect/>
          </a:stretch>
        </p:blipFill>
        <p:spPr>
          <a:xfrm>
            <a:off x="440519" y="558140"/>
            <a:ext cx="8090201" cy="6218045"/>
          </a:xfrm>
          <a:prstGeom prst="rect">
            <a:avLst/>
          </a:prstGeom>
        </p:spPr>
      </p:pic>
    </p:spTree>
    <p:extLst>
      <p:ext uri="{BB962C8B-B14F-4D97-AF65-F5344CB8AC3E}">
        <p14:creationId xmlns:p14="http://schemas.microsoft.com/office/powerpoint/2010/main" val="1706035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88021" y="33769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MODEL TRAINING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CC846E80-450B-12E5-9689-6033C6D5EB9A}"/>
              </a:ext>
            </a:extLst>
          </p:cNvPr>
          <p:cNvSpPr txBox="1">
            <a:spLocks/>
          </p:cNvSpPr>
          <p:nvPr/>
        </p:nvSpPr>
        <p:spPr>
          <a:xfrm>
            <a:off x="391040" y="587416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We can see Lasso performed best compared to other algorithms</a:t>
            </a:r>
          </a:p>
        </p:txBody>
      </p:sp>
      <p:pic>
        <p:nvPicPr>
          <p:cNvPr id="5" name="Picture 4">
            <a:extLst>
              <a:ext uri="{FF2B5EF4-FFF2-40B4-BE49-F238E27FC236}">
                <a16:creationId xmlns:a16="http://schemas.microsoft.com/office/drawing/2014/main" id="{B9B85BB0-5FDA-6DA5-8A25-4C00D63536C5}"/>
              </a:ext>
            </a:extLst>
          </p:cNvPr>
          <p:cNvPicPr>
            <a:picLocks noChangeAspect="1"/>
          </p:cNvPicPr>
          <p:nvPr/>
        </p:nvPicPr>
        <p:blipFill>
          <a:blip r:embed="rId2"/>
          <a:stretch>
            <a:fillRect/>
          </a:stretch>
        </p:blipFill>
        <p:spPr>
          <a:xfrm>
            <a:off x="562769" y="832794"/>
            <a:ext cx="7563239" cy="4978656"/>
          </a:xfrm>
          <a:prstGeom prst="rect">
            <a:avLst/>
          </a:prstGeom>
        </p:spPr>
      </p:pic>
    </p:spTree>
    <p:extLst>
      <p:ext uri="{BB962C8B-B14F-4D97-AF65-F5344CB8AC3E}">
        <p14:creationId xmlns:p14="http://schemas.microsoft.com/office/powerpoint/2010/main" val="1149738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Times New Roman" panose="02020603050405020304" pitchFamily="18" charset="0"/>
                <a:ea typeface="Calibri" panose="020F0502020204030204" pitchFamily="34" charset="0"/>
                <a:cs typeface="Times New Roman" panose="02020603050405020304" pitchFamily="18" charset="0"/>
              </a:rPr>
              <a:t>HYPERPARAMETER TUNING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0F9FCE31-408F-87BE-BB79-4249A801E065}"/>
              </a:ext>
            </a:extLst>
          </p:cNvPr>
          <p:cNvPicPr>
            <a:picLocks noChangeAspect="1"/>
          </p:cNvPicPr>
          <p:nvPr/>
        </p:nvPicPr>
        <p:blipFill>
          <a:blip r:embed="rId2"/>
          <a:stretch>
            <a:fillRect/>
          </a:stretch>
        </p:blipFill>
        <p:spPr>
          <a:xfrm>
            <a:off x="586634" y="1171459"/>
            <a:ext cx="9569942" cy="4515082"/>
          </a:xfrm>
          <a:prstGeom prst="rect">
            <a:avLst/>
          </a:prstGeom>
        </p:spPr>
      </p:pic>
    </p:spTree>
    <p:extLst>
      <p:ext uri="{BB962C8B-B14F-4D97-AF65-F5344CB8AC3E}">
        <p14:creationId xmlns:p14="http://schemas.microsoft.com/office/powerpoint/2010/main" val="464617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Times New Roman" panose="02020603050405020304" pitchFamily="18" charset="0"/>
                <a:ea typeface="Calibri" panose="020F0502020204030204" pitchFamily="34" charset="0"/>
                <a:cs typeface="Times New Roman" panose="02020603050405020304" pitchFamily="18" charset="0"/>
              </a:rPr>
              <a:t>HYPERPARAMETER TUNING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3B82F7B-928A-37FA-BCE2-47262C4DA9BB}"/>
              </a:ext>
            </a:extLst>
          </p:cNvPr>
          <p:cNvPicPr>
            <a:picLocks noChangeAspect="1"/>
          </p:cNvPicPr>
          <p:nvPr/>
        </p:nvPicPr>
        <p:blipFill>
          <a:blip r:embed="rId2"/>
          <a:stretch>
            <a:fillRect/>
          </a:stretch>
        </p:blipFill>
        <p:spPr>
          <a:xfrm>
            <a:off x="588857" y="1187105"/>
            <a:ext cx="9684248" cy="3759393"/>
          </a:xfrm>
          <a:prstGeom prst="rect">
            <a:avLst/>
          </a:prstGeom>
        </p:spPr>
      </p:pic>
    </p:spTree>
    <p:extLst>
      <p:ext uri="{BB962C8B-B14F-4D97-AF65-F5344CB8AC3E}">
        <p14:creationId xmlns:p14="http://schemas.microsoft.com/office/powerpoint/2010/main" val="2757805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SAVING THE MODEL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EB68582-C861-D98A-302E-478AFA58D4F9}"/>
              </a:ext>
            </a:extLst>
          </p:cNvPr>
          <p:cNvPicPr>
            <a:picLocks noChangeAspect="1"/>
          </p:cNvPicPr>
          <p:nvPr/>
        </p:nvPicPr>
        <p:blipFill rotWithShape="1">
          <a:blip r:embed="rId2"/>
          <a:srcRect t="31968"/>
          <a:stretch/>
        </p:blipFill>
        <p:spPr>
          <a:xfrm>
            <a:off x="575278" y="1352653"/>
            <a:ext cx="3797495" cy="907259"/>
          </a:xfrm>
          <a:prstGeom prst="rect">
            <a:avLst/>
          </a:prstGeom>
        </p:spPr>
      </p:pic>
    </p:spTree>
    <p:extLst>
      <p:ext uri="{BB962C8B-B14F-4D97-AF65-F5344CB8AC3E}">
        <p14:creationId xmlns:p14="http://schemas.microsoft.com/office/powerpoint/2010/main" val="17151942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8D6A9C-1C9C-8EE8-D56E-35C6644A418C}"/>
              </a:ext>
            </a:extLst>
          </p:cNvPr>
          <p:cNvSpPr txBox="1"/>
          <p:nvPr/>
        </p:nvSpPr>
        <p:spPr>
          <a:xfrm>
            <a:off x="1423676" y="456723"/>
            <a:ext cx="8922822" cy="6302110"/>
          </a:xfrm>
          <a:prstGeom prst="rect">
            <a:avLst/>
          </a:prstGeom>
          <a:noFill/>
        </p:spPr>
        <p:txBody>
          <a:bodyPr wrap="square">
            <a:spAutoFit/>
          </a:bodyPr>
          <a:lstStyle/>
          <a:p>
            <a:pPr algn="ctr">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CONCLUSION</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Key Findings and Conclusions of the Study</a:t>
            </a:r>
          </a:p>
          <a:p>
            <a:pPr marL="45720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Price of Flights when booked at last minute are so high. when flights booked at advance of 2-3 months the price is low. so, the best time to book flight is in advance to 2 to 3 months. The flights without Stops price are less so it is advisable to book flights without stops. Very early morning flights are cheap before 4.00AM or after 10.00PM. Indigo Flight is cheap compared to other Airlines.</a:t>
            </a:r>
          </a:p>
          <a:p>
            <a:pPr marL="457200">
              <a:lnSpc>
                <a:spcPct val="107000"/>
              </a:lnSpc>
            </a:pP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Learning Outcomes of the Study in respect of Data Science</a:t>
            </a:r>
          </a:p>
          <a:p>
            <a:pPr marL="45720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When flights booked at advance at 2-3 months the price is low. last    minute flight fares are nearly 35% higher compared to advance booking price at 2-3 months. also, when booking too early before 4-8 months the price is 20% higher compared to advance booking at 2-3 months. interestingly when booking at 10 - 12 months in advance the price is higher up to 35%. so, the best time to book flight is in advance to 2 to 3 months.</a:t>
            </a:r>
          </a:p>
          <a:p>
            <a:pPr marL="45720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 </a:t>
            </a: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The Data Collected is not diversified across all places in India. So in depth analysis can be done after collecting data across India.</a:t>
            </a:r>
          </a:p>
        </p:txBody>
      </p:sp>
    </p:spTree>
    <p:extLst>
      <p:ext uri="{BB962C8B-B14F-4D97-AF65-F5344CB8AC3E}">
        <p14:creationId xmlns:p14="http://schemas.microsoft.com/office/powerpoint/2010/main" val="177885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5AC2-2CE4-808A-E961-DC7F2EBC2140}"/>
              </a:ext>
            </a:extLst>
          </p:cNvPr>
          <p:cNvSpPr>
            <a:spLocks noGrp="1"/>
          </p:cNvSpPr>
          <p:nvPr>
            <p:ph type="title"/>
          </p:nvPr>
        </p:nvSpPr>
        <p:spPr/>
        <p:txBody>
          <a:bodyPr/>
          <a:lstStyle/>
          <a:p>
            <a:pPr algn="l"/>
            <a:br>
              <a:rPr lang="en-IN" sz="1800" b="0" i="0" u="none" strike="noStrike" baseline="0" dirty="0">
                <a:solidFill>
                  <a:schemeClr val="tx1"/>
                </a:solidFill>
                <a:latin typeface="Times New Roman" panose="02020603050405020304" pitchFamily="18" charset="0"/>
              </a:rPr>
            </a:br>
            <a:r>
              <a:rPr lang="en-IN" sz="1800" b="0" i="0" u="none" strike="noStrike" baseline="0" dirty="0">
                <a:solidFill>
                  <a:schemeClr val="tx1"/>
                </a:solidFill>
                <a:latin typeface="Times New Roman" panose="02020603050405020304" pitchFamily="18" charset="0"/>
              </a:rPr>
              <a:t> </a:t>
            </a:r>
            <a:r>
              <a:rPr lang="en-IN" sz="1800" b="1" i="0" u="none" strike="noStrike" baseline="0" dirty="0">
                <a:solidFill>
                  <a:schemeClr val="tx1"/>
                </a:solidFill>
                <a:latin typeface="Times New Roman" panose="02020603050405020304" pitchFamily="18" charset="0"/>
              </a:rPr>
              <a:t>Technical Requirements: </a:t>
            </a:r>
            <a:b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D892B99C-BAB6-BC9E-9DCE-0E8CF1A49B29}"/>
              </a:ext>
            </a:extLst>
          </p:cNvPr>
          <p:cNvSpPr>
            <a:spLocks noGrp="1"/>
          </p:cNvSpPr>
          <p:nvPr>
            <p:ph idx="1"/>
          </p:nvPr>
        </p:nvSpPr>
        <p:spPr>
          <a:xfrm>
            <a:off x="1104293" y="1152983"/>
            <a:ext cx="8946541" cy="4195481"/>
          </a:xfrm>
        </p:spPr>
        <p:txBody>
          <a:bodyPr>
            <a:normAutofit/>
          </a:bodyPr>
          <a:lstStyle/>
          <a:p>
            <a:pPr marL="0" indent="0" algn="l">
              <a:buNone/>
            </a:pPr>
            <a:r>
              <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 </a:t>
            </a:r>
          </a:p>
          <a:p>
            <a:r>
              <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Data </a:t>
            </a:r>
            <a:r>
              <a:rPr lang="en-IN" sz="1800" dirty="0">
                <a:solidFill>
                  <a:schemeClr val="bg2">
                    <a:lumMod val="20000"/>
                    <a:lumOff val="80000"/>
                  </a:schemeClr>
                </a:solidFill>
                <a:latin typeface="Arial" panose="020B0604020202020204" pitchFamily="34" charset="0"/>
                <a:cs typeface="Arial" panose="020B0604020202020204" pitchFamily="34" charset="0"/>
              </a:rPr>
              <a:t>needs to be collected from online used flight booking online portals.</a:t>
            </a:r>
            <a:endPar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r>
              <a:rPr lang="en-US" sz="1800" dirty="0">
                <a:solidFill>
                  <a:schemeClr val="bg2">
                    <a:lumMod val="20000"/>
                    <a:lumOff val="80000"/>
                  </a:schemeClr>
                </a:solidFill>
                <a:latin typeface="Arial" panose="020B0604020202020204" pitchFamily="34" charset="0"/>
                <a:cs typeface="Arial" panose="020B0604020202020204" pitchFamily="34" charset="0"/>
              </a:rPr>
              <a:t>If </a:t>
            </a:r>
            <a:r>
              <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Data contains Null values. You need to treat them using the domain knowledge and your own understanding </a:t>
            </a:r>
            <a:endPar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r>
              <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Extensive EDA has to be performed to gain relationships of important variable and price. </a:t>
            </a:r>
            <a:r>
              <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 </a:t>
            </a:r>
          </a:p>
          <a:p>
            <a:r>
              <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Data contains numerical as well as categorical variable. You need to handle them accordingly.</a:t>
            </a:r>
            <a:r>
              <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 </a:t>
            </a:r>
          </a:p>
          <a:p>
            <a:r>
              <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You have to build Machine Learning models, apply regularization and determine the optimal values of Hyper Parameters. </a:t>
            </a:r>
            <a:endPar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r>
              <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You need to find important features which affect the price positively or negatively. </a:t>
            </a:r>
          </a:p>
          <a:p>
            <a:endPar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pPr marL="0" indent="0">
              <a:buNone/>
            </a:pPr>
            <a:endPar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pPr algn="l"/>
            <a:endPar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1471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1610238" y="2605035"/>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200" b="1" dirty="0">
                <a:latin typeface="Arial Black" panose="020B0A04020102020204" pitchFamily="34" charset="0"/>
                <a:ea typeface="Calibri" panose="020F0502020204030204" pitchFamily="34" charset="0"/>
                <a:cs typeface="Times New Roman" panose="02020603050405020304" pitchFamily="18" charset="0"/>
              </a:rPr>
              <a:t>THANK YOU FOR </a:t>
            </a:r>
            <a:r>
              <a:rPr lang="en-IN" sz="3200" b="1" dirty="0">
                <a:latin typeface="Arial Black" panose="020B0A04020102020204" pitchFamily="34" charset="0"/>
                <a:cs typeface="Times New Roman" panose="02020603050405020304" pitchFamily="18" charset="0"/>
              </a:rPr>
              <a:t>THE OPPORTUNITY</a:t>
            </a:r>
            <a:r>
              <a:rPr lang="en-IN" sz="3200" b="1" dirty="0">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572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6AD4-9487-9336-72FC-7CA93072B43C}"/>
              </a:ext>
            </a:extLst>
          </p:cNvPr>
          <p:cNvSpPr>
            <a:spLocks noGrp="1"/>
          </p:cNvSpPr>
          <p:nvPr>
            <p:ph type="title"/>
          </p:nvPr>
        </p:nvSpPr>
        <p:spPr/>
        <p:txBody>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ABOUT THE DATASET:</a:t>
            </a:r>
            <a:endParaRPr lang="en-IN" sz="18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E5D3AAC4-D930-754E-C276-6FF3AB1136CA}"/>
              </a:ext>
            </a:extLst>
          </p:cNvPr>
          <p:cNvSpPr txBox="1">
            <a:spLocks/>
          </p:cNvSpPr>
          <p:nvPr/>
        </p:nvSpPr>
        <p:spPr>
          <a:xfrm>
            <a:off x="747712" y="108136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IN" sz="1800" dirty="0">
                <a:solidFill>
                  <a:schemeClr val="bg2">
                    <a:lumMod val="20000"/>
                    <a:lumOff val="80000"/>
                  </a:schemeClr>
                </a:solidFill>
                <a:latin typeface="Arial" panose="020B0604020202020204" pitchFamily="34" charset="0"/>
                <a:ea typeface="Calibri" panose="020F0502020204030204" pitchFamily="34" charset="0"/>
              </a:rPr>
              <a:t>Using various methods like df.shape, </a:t>
            </a:r>
            <a:r>
              <a:rPr lang="en-IN" sz="1800" dirty="0" err="1">
                <a:solidFill>
                  <a:schemeClr val="bg2">
                    <a:lumMod val="20000"/>
                    <a:lumOff val="80000"/>
                  </a:schemeClr>
                </a:solidFill>
                <a:latin typeface="Arial" panose="020B0604020202020204" pitchFamily="34" charset="0"/>
                <a:ea typeface="Calibri" panose="020F0502020204030204" pitchFamily="34" charset="0"/>
              </a:rPr>
              <a:t>df.columns</a:t>
            </a:r>
            <a:r>
              <a:rPr lang="en-IN" sz="1800" dirty="0">
                <a:solidFill>
                  <a:schemeClr val="bg2">
                    <a:lumMod val="20000"/>
                    <a:lumOff val="80000"/>
                  </a:schemeClr>
                </a:solidFill>
                <a:latin typeface="Arial" panose="020B0604020202020204" pitchFamily="34" charset="0"/>
                <a:ea typeface="Calibri" panose="020F0502020204030204" pitchFamily="34" charset="0"/>
              </a:rPr>
              <a:t>, </a:t>
            </a:r>
            <a:r>
              <a:rPr lang="en-IN" sz="1800" dirty="0" err="1">
                <a:solidFill>
                  <a:schemeClr val="bg2">
                    <a:lumMod val="20000"/>
                    <a:lumOff val="80000"/>
                  </a:schemeClr>
                </a:solidFill>
                <a:latin typeface="Arial" panose="020B0604020202020204" pitchFamily="34" charset="0"/>
                <a:ea typeface="Calibri" panose="020F0502020204030204" pitchFamily="34" charset="0"/>
              </a:rPr>
              <a:t>df.head</a:t>
            </a:r>
            <a:r>
              <a:rPr lang="en-IN" sz="1800" dirty="0">
                <a:solidFill>
                  <a:schemeClr val="bg2">
                    <a:lumMod val="20000"/>
                    <a:lumOff val="80000"/>
                  </a:schemeClr>
                </a:solidFill>
                <a:latin typeface="Arial" panose="020B0604020202020204" pitchFamily="34" charset="0"/>
                <a:ea typeface="Calibri" panose="020F0502020204030204" pitchFamily="34" charset="0"/>
              </a:rPr>
              <a:t>(), </a:t>
            </a:r>
            <a:r>
              <a:rPr lang="en-IN" sz="1800" dirty="0" err="1">
                <a:solidFill>
                  <a:schemeClr val="bg2">
                    <a:lumMod val="20000"/>
                    <a:lumOff val="80000"/>
                  </a:schemeClr>
                </a:solidFill>
                <a:latin typeface="Arial" panose="020B0604020202020204" pitchFamily="34" charset="0"/>
                <a:ea typeface="Calibri" panose="020F0502020204030204" pitchFamily="34" charset="0"/>
              </a:rPr>
              <a:t>df.tail</a:t>
            </a:r>
            <a:r>
              <a:rPr lang="en-IN" sz="1800" dirty="0">
                <a:solidFill>
                  <a:schemeClr val="bg2">
                    <a:lumMod val="20000"/>
                    <a:lumOff val="80000"/>
                  </a:schemeClr>
                </a:solidFill>
                <a:latin typeface="Arial" panose="020B0604020202020204" pitchFamily="34" charset="0"/>
                <a:ea typeface="Calibri" panose="020F0502020204030204" pitchFamily="34" charset="0"/>
              </a:rPr>
              <a:t>() , df.info() to get some idea about the data we are handling</a:t>
            </a:r>
          </a:p>
          <a:p>
            <a:endParaRPr lang="en-IN" sz="1800" dirty="0">
              <a:solidFill>
                <a:schemeClr val="bg2">
                  <a:lumMod val="20000"/>
                  <a:lumOff val="80000"/>
                </a:schemeClr>
              </a:solidFill>
              <a:latin typeface="Arial" panose="020B060402020202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BCD4C0FC-2A4E-BE0C-7E52-C4200BBB2737}"/>
              </a:ext>
            </a:extLst>
          </p:cNvPr>
          <p:cNvPicPr>
            <a:picLocks noChangeAspect="1"/>
          </p:cNvPicPr>
          <p:nvPr/>
        </p:nvPicPr>
        <p:blipFill>
          <a:blip r:embed="rId2"/>
          <a:stretch>
            <a:fillRect/>
          </a:stretch>
        </p:blipFill>
        <p:spPr>
          <a:xfrm>
            <a:off x="849684" y="2027203"/>
            <a:ext cx="6502734" cy="977950"/>
          </a:xfrm>
          <a:prstGeom prst="rect">
            <a:avLst/>
          </a:prstGeom>
        </p:spPr>
      </p:pic>
      <p:pic>
        <p:nvPicPr>
          <p:cNvPr id="7" name="Picture 6">
            <a:extLst>
              <a:ext uri="{FF2B5EF4-FFF2-40B4-BE49-F238E27FC236}">
                <a16:creationId xmlns:a16="http://schemas.microsoft.com/office/drawing/2014/main" id="{02E16363-5910-7BE9-E8AB-EF5D254EB6F2}"/>
              </a:ext>
            </a:extLst>
          </p:cNvPr>
          <p:cNvPicPr>
            <a:picLocks noChangeAspect="1"/>
          </p:cNvPicPr>
          <p:nvPr/>
        </p:nvPicPr>
        <p:blipFill>
          <a:blip r:embed="rId3"/>
          <a:stretch>
            <a:fillRect/>
          </a:stretch>
        </p:blipFill>
        <p:spPr>
          <a:xfrm>
            <a:off x="849684" y="3179108"/>
            <a:ext cx="2819545" cy="2387723"/>
          </a:xfrm>
          <a:prstGeom prst="rect">
            <a:avLst/>
          </a:prstGeom>
        </p:spPr>
      </p:pic>
      <p:pic>
        <p:nvPicPr>
          <p:cNvPr id="10" name="Picture 9">
            <a:extLst>
              <a:ext uri="{FF2B5EF4-FFF2-40B4-BE49-F238E27FC236}">
                <a16:creationId xmlns:a16="http://schemas.microsoft.com/office/drawing/2014/main" id="{2D48AA68-B674-7490-BBAF-C6B35752DC30}"/>
              </a:ext>
            </a:extLst>
          </p:cNvPr>
          <p:cNvPicPr>
            <a:picLocks noChangeAspect="1"/>
          </p:cNvPicPr>
          <p:nvPr/>
        </p:nvPicPr>
        <p:blipFill>
          <a:blip r:embed="rId4"/>
          <a:stretch>
            <a:fillRect/>
          </a:stretch>
        </p:blipFill>
        <p:spPr>
          <a:xfrm>
            <a:off x="3770830" y="3191836"/>
            <a:ext cx="1181161" cy="673135"/>
          </a:xfrm>
          <a:prstGeom prst="rect">
            <a:avLst/>
          </a:prstGeom>
        </p:spPr>
      </p:pic>
    </p:spTree>
    <p:extLst>
      <p:ext uri="{BB962C8B-B14F-4D97-AF65-F5344CB8AC3E}">
        <p14:creationId xmlns:p14="http://schemas.microsoft.com/office/powerpoint/2010/main" val="330769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9580757-8252-63A0-7F12-A6F8DBBC0696}"/>
              </a:ext>
            </a:extLst>
          </p:cNvPr>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Times New Roman" panose="02020603050405020304" pitchFamily="18" charset="0"/>
                <a:ea typeface="Calibri" panose="020F0502020204030204" pitchFamily="34" charset="0"/>
                <a:cs typeface="Times New Roman" panose="02020603050405020304" pitchFamily="18" charset="0"/>
              </a:rPr>
              <a:t>ABOUT THE DATASET:</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1DEAB7-3EB1-0738-AE59-02444AA5D8FF}"/>
              </a:ext>
            </a:extLst>
          </p:cNvPr>
          <p:cNvPicPr>
            <a:picLocks noChangeAspect="1"/>
          </p:cNvPicPr>
          <p:nvPr/>
        </p:nvPicPr>
        <p:blipFill>
          <a:blip r:embed="rId2"/>
          <a:stretch>
            <a:fillRect/>
          </a:stretch>
        </p:blipFill>
        <p:spPr>
          <a:xfrm>
            <a:off x="841874" y="4036691"/>
            <a:ext cx="7836303" cy="2038455"/>
          </a:xfrm>
          <a:prstGeom prst="rect">
            <a:avLst/>
          </a:prstGeom>
        </p:spPr>
      </p:pic>
      <p:pic>
        <p:nvPicPr>
          <p:cNvPr id="9" name="Picture 8">
            <a:extLst>
              <a:ext uri="{FF2B5EF4-FFF2-40B4-BE49-F238E27FC236}">
                <a16:creationId xmlns:a16="http://schemas.microsoft.com/office/drawing/2014/main" id="{B5F9CACB-F267-1F78-EAAA-87C878EB252E}"/>
              </a:ext>
            </a:extLst>
          </p:cNvPr>
          <p:cNvPicPr>
            <a:picLocks noChangeAspect="1"/>
          </p:cNvPicPr>
          <p:nvPr/>
        </p:nvPicPr>
        <p:blipFill>
          <a:blip r:embed="rId3"/>
          <a:stretch>
            <a:fillRect/>
          </a:stretch>
        </p:blipFill>
        <p:spPr>
          <a:xfrm>
            <a:off x="841874" y="1376486"/>
            <a:ext cx="7836304" cy="2317378"/>
          </a:xfrm>
          <a:prstGeom prst="rect">
            <a:avLst/>
          </a:prstGeom>
        </p:spPr>
      </p:pic>
    </p:spTree>
    <p:extLst>
      <p:ext uri="{BB962C8B-B14F-4D97-AF65-F5344CB8AC3E}">
        <p14:creationId xmlns:p14="http://schemas.microsoft.com/office/powerpoint/2010/main" val="252957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9580757-8252-63A0-7F12-A6F8DBBC0696}"/>
              </a:ext>
            </a:extLst>
          </p:cNvPr>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Times New Roman" panose="02020603050405020304" pitchFamily="18" charset="0"/>
                <a:ea typeface="Calibri" panose="020F0502020204030204" pitchFamily="34" charset="0"/>
                <a:cs typeface="Times New Roman" panose="02020603050405020304" pitchFamily="18" charset="0"/>
              </a:rPr>
              <a:t>ABOUT THE DATASET:</a:t>
            </a:r>
            <a:endParaRPr lang="en-IN"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E9CC231-2F2B-2399-AB4F-DBFA9B4FD638}"/>
              </a:ext>
            </a:extLst>
          </p:cNvPr>
          <p:cNvPicPr>
            <a:picLocks noChangeAspect="1"/>
          </p:cNvPicPr>
          <p:nvPr/>
        </p:nvPicPr>
        <p:blipFill>
          <a:blip r:embed="rId2"/>
          <a:stretch>
            <a:fillRect/>
          </a:stretch>
        </p:blipFill>
        <p:spPr>
          <a:xfrm>
            <a:off x="845270" y="1418199"/>
            <a:ext cx="5205226" cy="4240394"/>
          </a:xfrm>
          <a:prstGeom prst="rect">
            <a:avLst/>
          </a:prstGeom>
        </p:spPr>
      </p:pic>
    </p:spTree>
    <p:extLst>
      <p:ext uri="{BB962C8B-B14F-4D97-AF65-F5344CB8AC3E}">
        <p14:creationId xmlns:p14="http://schemas.microsoft.com/office/powerpoint/2010/main" val="2315484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5A07C6-7658-D884-1B53-B8A735578369}"/>
              </a:ext>
            </a:extLst>
          </p:cNvPr>
          <p:cNvSpPr txBox="1">
            <a:spLocks/>
          </p:cNvSpPr>
          <p:nvPr/>
        </p:nvSpPr>
        <p:spPr>
          <a:xfrm>
            <a:off x="818051" y="52256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Times New Roman" panose="02020603050405020304" pitchFamily="18" charset="0"/>
                <a:ea typeface="Calibri" panose="020F0502020204030204" pitchFamily="34" charset="0"/>
                <a:cs typeface="Times New Roman" panose="02020603050405020304" pitchFamily="18" charset="0"/>
              </a:rPr>
              <a:t>NULL VALUE CHECK:</a:t>
            </a:r>
            <a:endParaRPr lang="en-IN" sz="18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C350FCAC-82B0-FC46-630C-8335B08FB636}"/>
              </a:ext>
            </a:extLst>
          </p:cNvPr>
          <p:cNvSpPr txBox="1">
            <a:spLocks/>
          </p:cNvSpPr>
          <p:nvPr/>
        </p:nvSpPr>
        <p:spPr>
          <a:xfrm>
            <a:off x="818051" y="961576"/>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IN" sz="1800" dirty="0">
                <a:solidFill>
                  <a:schemeClr val="bg2">
                    <a:lumMod val="20000"/>
                    <a:lumOff val="80000"/>
                  </a:schemeClr>
                </a:solidFill>
                <a:latin typeface="Arial" panose="020B0604020202020204" pitchFamily="34" charset="0"/>
                <a:ea typeface="Calibri" panose="020F0502020204030204" pitchFamily="34" charset="0"/>
              </a:rPr>
              <a:t>Checking null values present in data by heatmap.</a:t>
            </a:r>
          </a:p>
          <a:p>
            <a:r>
              <a:rPr lang="en-IN" sz="1800" dirty="0">
                <a:solidFill>
                  <a:schemeClr val="bg2">
                    <a:lumMod val="20000"/>
                    <a:lumOff val="80000"/>
                  </a:schemeClr>
                </a:solidFill>
                <a:latin typeface="Arial" panose="020B0604020202020204" pitchFamily="34" charset="0"/>
              </a:rPr>
              <a:t>No null values are present</a:t>
            </a:r>
            <a:endParaRPr lang="en-IN" sz="1800" dirty="0">
              <a:solidFill>
                <a:schemeClr val="bg2">
                  <a:lumMod val="20000"/>
                  <a:lumOff val="80000"/>
                </a:schemeClr>
              </a:solidFill>
            </a:endParaRPr>
          </a:p>
          <a:p>
            <a:endParaRPr lang="en-IN" sz="1800" dirty="0">
              <a:solidFill>
                <a:srgbClr val="111111"/>
              </a:solidFill>
              <a:latin typeface="Arial" panose="020B0604020202020204" pitchFamily="34" charset="0"/>
              <a:ea typeface="Calibri" panose="020F0502020204030204" pitchFamily="34" charset="0"/>
            </a:endParaRPr>
          </a:p>
          <a:p>
            <a:endParaRPr lang="en-IN" sz="1800" dirty="0">
              <a:solidFill>
                <a:srgbClr val="111111"/>
              </a:solidFill>
              <a:latin typeface="Arial" panose="020B060402020202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7D99E5B4-8640-C0EF-95C5-9FFCC43A4071}"/>
              </a:ext>
            </a:extLst>
          </p:cNvPr>
          <p:cNvPicPr>
            <a:picLocks noChangeAspect="1"/>
          </p:cNvPicPr>
          <p:nvPr/>
        </p:nvPicPr>
        <p:blipFill>
          <a:blip r:embed="rId2"/>
          <a:stretch>
            <a:fillRect/>
          </a:stretch>
        </p:blipFill>
        <p:spPr>
          <a:xfrm>
            <a:off x="1003226" y="1923098"/>
            <a:ext cx="4224762" cy="4655949"/>
          </a:xfrm>
          <a:prstGeom prst="rect">
            <a:avLst/>
          </a:prstGeom>
        </p:spPr>
      </p:pic>
    </p:spTree>
    <p:extLst>
      <p:ext uri="{BB962C8B-B14F-4D97-AF65-F5344CB8AC3E}">
        <p14:creationId xmlns:p14="http://schemas.microsoft.com/office/powerpoint/2010/main" val="211814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788946" y="646846"/>
            <a:ext cx="6095010" cy="369332"/>
          </a:xfrm>
          <a:prstGeom prst="rect">
            <a:avLst/>
          </a:prstGeom>
          <a:noFill/>
        </p:spPr>
        <p:txBody>
          <a:bodyPr wrap="square">
            <a:spAutoFit/>
          </a:bodyPr>
          <a:lstStyle/>
          <a:p>
            <a:r>
              <a:rPr lang="en-IN" sz="1800" b="1" dirty="0">
                <a:latin typeface="Times New Roman" panose="02020603050405020304" pitchFamily="18" charset="0"/>
                <a:ea typeface="Calibri" panose="020F0502020204030204" pitchFamily="34" charset="0"/>
                <a:cs typeface="Times New Roman" panose="02020603050405020304" pitchFamily="18" charset="0"/>
              </a:rPr>
              <a:t>UNIVARIATE ANALYSIS:</a:t>
            </a:r>
            <a:endParaRPr lang="en-IN" sz="1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D05F3B2-C561-7DD8-08D0-19FDD7D80EEB}"/>
              </a:ext>
            </a:extLst>
          </p:cNvPr>
          <p:cNvPicPr>
            <a:picLocks noChangeAspect="1"/>
          </p:cNvPicPr>
          <p:nvPr/>
        </p:nvPicPr>
        <p:blipFill rotWithShape="1">
          <a:blip r:embed="rId2"/>
          <a:srcRect t="6746" b="13788"/>
          <a:stretch/>
        </p:blipFill>
        <p:spPr bwMode="auto">
          <a:xfrm>
            <a:off x="969426" y="1162622"/>
            <a:ext cx="3959225" cy="673100"/>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659FD7BC-CFEB-E725-FC42-AC41E9513A92}"/>
              </a:ext>
            </a:extLst>
          </p:cNvPr>
          <p:cNvPicPr>
            <a:picLocks noChangeAspect="1"/>
          </p:cNvPicPr>
          <p:nvPr/>
        </p:nvPicPr>
        <p:blipFill>
          <a:blip r:embed="rId3"/>
          <a:stretch>
            <a:fillRect/>
          </a:stretch>
        </p:blipFill>
        <p:spPr>
          <a:xfrm>
            <a:off x="969426" y="2124827"/>
            <a:ext cx="5734050" cy="2867025"/>
          </a:xfrm>
          <a:prstGeom prst="rect">
            <a:avLst/>
          </a:prstGeom>
        </p:spPr>
      </p:pic>
      <p:sp>
        <p:nvSpPr>
          <p:cNvPr id="14" name="TextBox 13">
            <a:extLst>
              <a:ext uri="{FF2B5EF4-FFF2-40B4-BE49-F238E27FC236}">
                <a16:creationId xmlns:a16="http://schemas.microsoft.com/office/drawing/2014/main" id="{34A112E6-EC68-61AB-6E86-2A09E88C01D9}"/>
              </a:ext>
            </a:extLst>
          </p:cNvPr>
          <p:cNvSpPr txBox="1"/>
          <p:nvPr/>
        </p:nvSpPr>
        <p:spPr>
          <a:xfrm>
            <a:off x="788946" y="5284740"/>
            <a:ext cx="6095010" cy="1069075"/>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Observation:</a:t>
            </a:r>
          </a:p>
          <a:p>
            <a:pPr>
              <a:lnSpc>
                <a:spcPct val="107000"/>
              </a:lnSpc>
              <a:spcAft>
                <a:spcPts val="800"/>
              </a:spcAft>
            </a:pPr>
            <a:r>
              <a:rPr lang="en-IN" sz="1800" dirty="0">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IndiGo seems to have more frequent flights compared to other airlines</a:t>
            </a:r>
            <a:endParaRPr lang="en-IN" sz="2000" dirty="0">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21724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375</TotalTime>
  <Words>950</Words>
  <Application>Microsoft Office PowerPoint</Application>
  <PresentationFormat>Widescreen</PresentationFormat>
  <Paragraphs>102</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Arial Black</vt:lpstr>
      <vt:lpstr>Calibri</vt:lpstr>
      <vt:lpstr>Century Gothic</vt:lpstr>
      <vt:lpstr>Helvetica</vt:lpstr>
      <vt:lpstr>Symbol</vt:lpstr>
      <vt:lpstr>Times New Roman</vt:lpstr>
      <vt:lpstr>Wingdings 3</vt:lpstr>
      <vt:lpstr>Ion</vt:lpstr>
      <vt:lpstr>    FLIGHT PRICE PREDICTION  </vt:lpstr>
      <vt:lpstr>PowerPoint Presentation</vt:lpstr>
      <vt:lpstr>PowerPoint Presentation</vt:lpstr>
      <vt:lpstr>  Technical Requirements:  </vt:lpstr>
      <vt:lpstr>ABOUT THE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Manivannan p</dc:creator>
  <cp:lastModifiedBy>Poonam Pandhare</cp:lastModifiedBy>
  <cp:revision>76</cp:revision>
  <dcterms:created xsi:type="dcterms:W3CDTF">2022-05-12T17:05:37Z</dcterms:created>
  <dcterms:modified xsi:type="dcterms:W3CDTF">2023-01-19T16:59:35Z</dcterms:modified>
</cp:coreProperties>
</file>