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6" r:id="rId2"/>
    <p:sldId id="257" r:id="rId3"/>
    <p:sldId id="258" r:id="rId4"/>
    <p:sldId id="259" r:id="rId5"/>
    <p:sldId id="260" r:id="rId6"/>
    <p:sldId id="261" r:id="rId7"/>
    <p:sldId id="280" r:id="rId8"/>
    <p:sldId id="263" r:id="rId9"/>
    <p:sldId id="271" r:id="rId10"/>
    <p:sldId id="272" r:id="rId11"/>
    <p:sldId id="273" r:id="rId12"/>
    <p:sldId id="275" r:id="rId13"/>
    <p:sldId id="274" r:id="rId14"/>
    <p:sldId id="276" r:id="rId15"/>
    <p:sldId id="277" r:id="rId16"/>
    <p:sldId id="278" r:id="rId17"/>
    <p:sldId id="279"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585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513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6090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2306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41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87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1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955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233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172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534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147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8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60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94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3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07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0633964"/>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094A-E068-449D-8E5E-E4AE51FCF1DB}"/>
              </a:ext>
            </a:extLst>
          </p:cNvPr>
          <p:cNvSpPr>
            <a:spLocks noGrp="1"/>
          </p:cNvSpPr>
          <p:nvPr>
            <p:ph type="ctrTitle"/>
          </p:nvPr>
        </p:nvSpPr>
        <p:spPr>
          <a:xfrm>
            <a:off x="1595269" y="1463167"/>
            <a:ext cx="9001462" cy="2387600"/>
          </a:xfrm>
        </p:spPr>
        <p:txBody>
          <a:bodyPr/>
          <a:lstStyle/>
          <a:p>
            <a:r>
              <a:rPr lang="en-US" dirty="0"/>
              <a:t>Blood group </a:t>
            </a:r>
            <a:br>
              <a:rPr lang="en-US" dirty="0"/>
            </a:br>
            <a:r>
              <a:rPr lang="en-US" dirty="0"/>
              <a:t>detection system</a:t>
            </a:r>
            <a:endParaRPr lang="en-IN" dirty="0"/>
          </a:p>
        </p:txBody>
      </p:sp>
      <p:sp>
        <p:nvSpPr>
          <p:cNvPr id="3" name="Subtitle 2">
            <a:extLst>
              <a:ext uri="{FF2B5EF4-FFF2-40B4-BE49-F238E27FC236}">
                <a16:creationId xmlns:a16="http://schemas.microsoft.com/office/drawing/2014/main" id="{CA80B3CE-93B2-480F-A1E2-20E626B8D430}"/>
              </a:ext>
            </a:extLst>
          </p:cNvPr>
          <p:cNvSpPr>
            <a:spLocks noGrp="1"/>
          </p:cNvSpPr>
          <p:nvPr>
            <p:ph type="subTitle" idx="1"/>
          </p:nvPr>
        </p:nvSpPr>
        <p:spPr>
          <a:xfrm>
            <a:off x="9478641" y="5552338"/>
            <a:ext cx="2239884" cy="845675"/>
          </a:xfrm>
        </p:spPr>
        <p:txBody>
          <a:bodyPr>
            <a:normAutofit lnSpcReduction="10000"/>
          </a:bodyPr>
          <a:lstStyle/>
          <a:p>
            <a:r>
              <a:rPr lang="en-US" sz="1800" dirty="0"/>
              <a:t>Guided by-</a:t>
            </a:r>
          </a:p>
          <a:p>
            <a:r>
              <a:rPr lang="en-US" sz="1800" dirty="0"/>
              <a:t>Prof. Ms. A. A. Gat </a:t>
            </a:r>
          </a:p>
        </p:txBody>
      </p:sp>
    </p:spTree>
    <p:extLst>
      <p:ext uri="{BB962C8B-B14F-4D97-AF65-F5344CB8AC3E}">
        <p14:creationId xmlns:p14="http://schemas.microsoft.com/office/powerpoint/2010/main" val="34028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6082-A0EF-741E-037C-43D968150C65}"/>
              </a:ext>
            </a:extLst>
          </p:cNvPr>
          <p:cNvSpPr>
            <a:spLocks noGrp="1"/>
          </p:cNvSpPr>
          <p:nvPr>
            <p:ph type="title"/>
          </p:nvPr>
        </p:nvSpPr>
        <p:spPr>
          <a:xfrm>
            <a:off x="833896" y="192349"/>
            <a:ext cx="10353761" cy="1326321"/>
          </a:xfrm>
        </p:spPr>
        <p:txBody>
          <a:bodyPr/>
          <a:lstStyle/>
          <a:p>
            <a:r>
              <a:rPr lang="en-US" dirty="0"/>
              <a:t>Modules</a:t>
            </a:r>
            <a:endParaRPr lang="en-IN" dirty="0"/>
          </a:p>
        </p:txBody>
      </p:sp>
      <p:sp>
        <p:nvSpPr>
          <p:cNvPr id="7" name="Content Placeholder 6">
            <a:extLst>
              <a:ext uri="{FF2B5EF4-FFF2-40B4-BE49-F238E27FC236}">
                <a16:creationId xmlns:a16="http://schemas.microsoft.com/office/drawing/2014/main" id="{B5D3FC35-F4EB-06F6-6ED6-965291A3C516}"/>
              </a:ext>
            </a:extLst>
          </p:cNvPr>
          <p:cNvSpPr>
            <a:spLocks noGrp="1"/>
          </p:cNvSpPr>
          <p:nvPr>
            <p:ph idx="1"/>
          </p:nvPr>
        </p:nvSpPr>
        <p:spPr>
          <a:xfrm>
            <a:off x="833896" y="1518670"/>
            <a:ext cx="10353762" cy="3695136"/>
          </a:xfrm>
        </p:spPr>
        <p:txBody>
          <a:bodyPr/>
          <a:lstStyle/>
          <a:p>
            <a:pPr marL="0" indent="0">
              <a:buNone/>
            </a:pPr>
            <a:r>
              <a:rPr lang="en-US" dirty="0"/>
              <a:t> C. </a:t>
            </a:r>
            <a:r>
              <a:rPr lang="en-IN" dirty="0"/>
              <a:t>Image Matching (SIFT or ORB): </a:t>
            </a:r>
          </a:p>
          <a:p>
            <a:pPr marL="914400" lvl="2" indent="0">
              <a:buNone/>
            </a:pPr>
            <a:r>
              <a:rPr lang="en-US" sz="1900" dirty="0"/>
              <a:t>In this module system detect Key points and computes descriptors of split image and standard image. then  match  the spited image and standard image by using descriptors and find out matching points between images .With help of matching points detect the blood group. </a:t>
            </a:r>
            <a:endParaRPr lang="en-IN" dirty="0"/>
          </a:p>
        </p:txBody>
      </p:sp>
      <p:pic>
        <p:nvPicPr>
          <p:cNvPr id="9" name="Picture 8">
            <a:extLst>
              <a:ext uri="{FF2B5EF4-FFF2-40B4-BE49-F238E27FC236}">
                <a16:creationId xmlns:a16="http://schemas.microsoft.com/office/drawing/2014/main" id="{9BEBD305-BB23-348E-CE66-6E60B6FA7230}"/>
              </a:ext>
            </a:extLst>
          </p:cNvPr>
          <p:cNvPicPr>
            <a:picLocks noChangeAspect="1"/>
          </p:cNvPicPr>
          <p:nvPr/>
        </p:nvPicPr>
        <p:blipFill>
          <a:blip r:embed="rId2"/>
          <a:stretch>
            <a:fillRect/>
          </a:stretch>
        </p:blipFill>
        <p:spPr>
          <a:xfrm>
            <a:off x="4371975" y="3969012"/>
            <a:ext cx="3448050" cy="1743075"/>
          </a:xfrm>
          <a:prstGeom prst="rect">
            <a:avLst/>
          </a:prstGeom>
        </p:spPr>
      </p:pic>
    </p:spTree>
    <p:extLst>
      <p:ext uri="{BB962C8B-B14F-4D97-AF65-F5344CB8AC3E}">
        <p14:creationId xmlns:p14="http://schemas.microsoft.com/office/powerpoint/2010/main" val="132234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ircle(in)">
                                      <p:cBhvr>
                                        <p:cTn id="10" dur="20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9B83-94AD-5420-75F3-15DEDA976D66}"/>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347DD9C4-C442-7F67-C9D5-E9E5D4DD2983}"/>
              </a:ext>
            </a:extLst>
          </p:cNvPr>
          <p:cNvSpPr>
            <a:spLocks noGrp="1"/>
          </p:cNvSpPr>
          <p:nvPr>
            <p:ph idx="1"/>
          </p:nvPr>
        </p:nvSpPr>
        <p:spPr/>
        <p:txBody>
          <a:bodyPr/>
          <a:lstStyle/>
          <a:p>
            <a:pPr marL="0" indent="0">
              <a:buNone/>
            </a:pPr>
            <a:r>
              <a:rPr lang="en-IN" dirty="0"/>
              <a:t>4. Prediction:  </a:t>
            </a:r>
          </a:p>
          <a:p>
            <a:pPr marL="0" indent="0">
              <a:buNone/>
            </a:pPr>
            <a:r>
              <a:rPr lang="en-IN" dirty="0"/>
              <a:t>    In this module trained model is loaded and selected image is tested with trained model. </a:t>
            </a:r>
          </a:p>
          <a:p>
            <a:pPr marL="0" indent="0">
              <a:buNone/>
            </a:pPr>
            <a:r>
              <a:rPr lang="en-IN" dirty="0"/>
              <a:t>5. Email:</a:t>
            </a:r>
          </a:p>
          <a:p>
            <a:pPr marL="457200" lvl="1" indent="0">
              <a:buNone/>
            </a:pPr>
            <a:r>
              <a:rPr lang="en-IN" dirty="0"/>
              <a:t>In this module detected blood group information is send to particular patient through email.</a:t>
            </a:r>
          </a:p>
        </p:txBody>
      </p:sp>
    </p:spTree>
    <p:extLst>
      <p:ext uri="{BB962C8B-B14F-4D97-AF65-F5344CB8AC3E}">
        <p14:creationId xmlns:p14="http://schemas.microsoft.com/office/powerpoint/2010/main" val="136779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086-EDBD-14FA-BFBD-8F21412607F5}"/>
              </a:ext>
            </a:extLst>
          </p:cNvPr>
          <p:cNvSpPr>
            <a:spLocks noGrp="1"/>
          </p:cNvSpPr>
          <p:nvPr>
            <p:ph type="title"/>
          </p:nvPr>
        </p:nvSpPr>
        <p:spPr>
          <a:xfrm>
            <a:off x="919119" y="449801"/>
            <a:ext cx="10353761" cy="1326321"/>
          </a:xfrm>
        </p:spPr>
        <p:txBody>
          <a:bodyPr/>
          <a:lstStyle/>
          <a:p>
            <a:r>
              <a:rPr lang="en-IN" dirty="0"/>
              <a:t>Use case diagram</a:t>
            </a:r>
          </a:p>
        </p:txBody>
      </p:sp>
      <p:pic>
        <p:nvPicPr>
          <p:cNvPr id="5" name="Content Placeholder 4">
            <a:extLst>
              <a:ext uri="{FF2B5EF4-FFF2-40B4-BE49-F238E27FC236}">
                <a16:creationId xmlns:a16="http://schemas.microsoft.com/office/drawing/2014/main" id="{B5E207D1-1151-B41D-FEFA-3305015EA3E9}"/>
              </a:ext>
            </a:extLst>
          </p:cNvPr>
          <p:cNvPicPr>
            <a:picLocks noGrp="1" noChangeAspect="1"/>
          </p:cNvPicPr>
          <p:nvPr>
            <p:ph idx="1"/>
          </p:nvPr>
        </p:nvPicPr>
        <p:blipFill>
          <a:blip r:embed="rId2"/>
          <a:stretch>
            <a:fillRect/>
          </a:stretch>
        </p:blipFill>
        <p:spPr>
          <a:xfrm>
            <a:off x="3948269" y="1864899"/>
            <a:ext cx="4295459" cy="4263224"/>
          </a:xfrm>
        </p:spPr>
      </p:pic>
    </p:spTree>
    <p:extLst>
      <p:ext uri="{BB962C8B-B14F-4D97-AF65-F5344CB8AC3E}">
        <p14:creationId xmlns:p14="http://schemas.microsoft.com/office/powerpoint/2010/main" val="362271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592D-90EB-339D-2A26-E4DE9D50E234}"/>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8A9A5CEF-3F10-F019-B141-269582D6F573}"/>
              </a:ext>
            </a:extLst>
          </p:cNvPr>
          <p:cNvPicPr>
            <a:picLocks noGrp="1" noChangeAspect="1"/>
          </p:cNvPicPr>
          <p:nvPr>
            <p:ph idx="1"/>
          </p:nvPr>
        </p:nvPicPr>
        <p:blipFill>
          <a:blip r:embed="rId2"/>
          <a:stretch>
            <a:fillRect/>
          </a:stretch>
        </p:blipFill>
        <p:spPr>
          <a:xfrm>
            <a:off x="3675355" y="2407698"/>
            <a:ext cx="4682270" cy="3501866"/>
          </a:xfrm>
        </p:spPr>
      </p:pic>
    </p:spTree>
    <p:extLst>
      <p:ext uri="{BB962C8B-B14F-4D97-AF65-F5344CB8AC3E}">
        <p14:creationId xmlns:p14="http://schemas.microsoft.com/office/powerpoint/2010/main" val="364066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D760-0CB4-D7BD-FE20-DD23F00AA659}"/>
              </a:ext>
            </a:extLst>
          </p:cNvPr>
          <p:cNvSpPr>
            <a:spLocks noGrp="1"/>
          </p:cNvSpPr>
          <p:nvPr>
            <p:ph type="title"/>
          </p:nvPr>
        </p:nvSpPr>
        <p:spPr/>
        <p:txBody>
          <a:bodyPr/>
          <a:lstStyle/>
          <a:p>
            <a:r>
              <a:rPr lang="en-IN" dirty="0"/>
              <a:t>Dataflow Diagram</a:t>
            </a:r>
          </a:p>
        </p:txBody>
      </p:sp>
      <p:pic>
        <p:nvPicPr>
          <p:cNvPr id="5" name="Content Placeholder 4">
            <a:extLst>
              <a:ext uri="{FF2B5EF4-FFF2-40B4-BE49-F238E27FC236}">
                <a16:creationId xmlns:a16="http://schemas.microsoft.com/office/drawing/2014/main" id="{BC0D324B-2796-1173-1EED-0B0CFCC27D14}"/>
              </a:ext>
            </a:extLst>
          </p:cNvPr>
          <p:cNvPicPr>
            <a:picLocks noGrp="1" noChangeAspect="1"/>
          </p:cNvPicPr>
          <p:nvPr>
            <p:ph idx="1"/>
          </p:nvPr>
        </p:nvPicPr>
        <p:blipFill>
          <a:blip r:embed="rId2"/>
          <a:stretch>
            <a:fillRect/>
          </a:stretch>
        </p:blipFill>
        <p:spPr>
          <a:xfrm>
            <a:off x="1141233" y="4127373"/>
            <a:ext cx="9898884" cy="1780423"/>
          </a:xfrm>
        </p:spPr>
      </p:pic>
      <p:pic>
        <p:nvPicPr>
          <p:cNvPr id="7" name="Picture 6">
            <a:extLst>
              <a:ext uri="{FF2B5EF4-FFF2-40B4-BE49-F238E27FC236}">
                <a16:creationId xmlns:a16="http://schemas.microsoft.com/office/drawing/2014/main" id="{31E8EE0D-64ED-E4B6-B40F-41203EDC1FBD}"/>
              </a:ext>
            </a:extLst>
          </p:cNvPr>
          <p:cNvPicPr>
            <a:picLocks noChangeAspect="1"/>
          </p:cNvPicPr>
          <p:nvPr/>
        </p:nvPicPr>
        <p:blipFill>
          <a:blip r:embed="rId3"/>
          <a:stretch>
            <a:fillRect/>
          </a:stretch>
        </p:blipFill>
        <p:spPr>
          <a:xfrm>
            <a:off x="2153482" y="2278013"/>
            <a:ext cx="7729490" cy="1456447"/>
          </a:xfrm>
          <a:prstGeom prst="rect">
            <a:avLst/>
          </a:prstGeom>
        </p:spPr>
      </p:pic>
    </p:spTree>
    <p:extLst>
      <p:ext uri="{BB962C8B-B14F-4D97-AF65-F5344CB8AC3E}">
        <p14:creationId xmlns:p14="http://schemas.microsoft.com/office/powerpoint/2010/main" val="271634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CED7-483A-8623-46BE-155045B0783F}"/>
              </a:ext>
            </a:extLst>
          </p:cNvPr>
          <p:cNvSpPr>
            <a:spLocks noGrp="1"/>
          </p:cNvSpPr>
          <p:nvPr>
            <p:ph type="title"/>
          </p:nvPr>
        </p:nvSpPr>
        <p:spPr/>
        <p:txBody>
          <a:bodyPr/>
          <a:lstStyle/>
          <a:p>
            <a:r>
              <a:rPr lang="en-IN" dirty="0"/>
              <a:t>Class diagram</a:t>
            </a:r>
          </a:p>
        </p:txBody>
      </p:sp>
      <p:pic>
        <p:nvPicPr>
          <p:cNvPr id="5" name="Content Placeholder 4">
            <a:extLst>
              <a:ext uri="{FF2B5EF4-FFF2-40B4-BE49-F238E27FC236}">
                <a16:creationId xmlns:a16="http://schemas.microsoft.com/office/drawing/2014/main" id="{52DA6C9E-28CD-E095-148E-C13FD0A449DD}"/>
              </a:ext>
            </a:extLst>
          </p:cNvPr>
          <p:cNvPicPr>
            <a:picLocks noGrp="1" noChangeAspect="1"/>
          </p:cNvPicPr>
          <p:nvPr>
            <p:ph idx="1"/>
          </p:nvPr>
        </p:nvPicPr>
        <p:blipFill>
          <a:blip r:embed="rId2"/>
          <a:stretch>
            <a:fillRect/>
          </a:stretch>
        </p:blipFill>
        <p:spPr>
          <a:xfrm>
            <a:off x="3905640" y="2077745"/>
            <a:ext cx="4380719" cy="4274392"/>
          </a:xfrm>
        </p:spPr>
      </p:pic>
    </p:spTree>
    <p:extLst>
      <p:ext uri="{BB962C8B-B14F-4D97-AF65-F5344CB8AC3E}">
        <p14:creationId xmlns:p14="http://schemas.microsoft.com/office/powerpoint/2010/main" val="1162358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6BEE-3184-5B12-73EB-558F46697DA4}"/>
              </a:ext>
            </a:extLst>
          </p:cNvPr>
          <p:cNvSpPr>
            <a:spLocks noGrp="1"/>
          </p:cNvSpPr>
          <p:nvPr>
            <p:ph type="title"/>
          </p:nvPr>
        </p:nvSpPr>
        <p:spPr/>
        <p:txBody>
          <a:bodyPr/>
          <a:lstStyle/>
          <a:p>
            <a:r>
              <a:rPr lang="en-IN" dirty="0"/>
              <a:t>Sequence Diagram</a:t>
            </a:r>
          </a:p>
        </p:txBody>
      </p:sp>
      <p:pic>
        <p:nvPicPr>
          <p:cNvPr id="5" name="Content Placeholder 4">
            <a:extLst>
              <a:ext uri="{FF2B5EF4-FFF2-40B4-BE49-F238E27FC236}">
                <a16:creationId xmlns:a16="http://schemas.microsoft.com/office/drawing/2014/main" id="{8F673E27-9EE0-15DB-B7EE-C3F36704EED3}"/>
              </a:ext>
            </a:extLst>
          </p:cNvPr>
          <p:cNvPicPr>
            <a:picLocks noGrp="1" noChangeAspect="1"/>
          </p:cNvPicPr>
          <p:nvPr>
            <p:ph idx="1"/>
          </p:nvPr>
        </p:nvPicPr>
        <p:blipFill>
          <a:blip r:embed="rId2"/>
          <a:stretch>
            <a:fillRect/>
          </a:stretch>
        </p:blipFill>
        <p:spPr>
          <a:xfrm>
            <a:off x="2592280" y="1935921"/>
            <a:ext cx="6453025" cy="4227094"/>
          </a:xfrm>
        </p:spPr>
      </p:pic>
    </p:spTree>
    <p:extLst>
      <p:ext uri="{BB962C8B-B14F-4D97-AF65-F5344CB8AC3E}">
        <p14:creationId xmlns:p14="http://schemas.microsoft.com/office/powerpoint/2010/main" val="180993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2A92-847D-0FE6-6D03-BEFBA7BC788E}"/>
              </a:ext>
            </a:extLst>
          </p:cNvPr>
          <p:cNvSpPr>
            <a:spLocks noGrp="1"/>
          </p:cNvSpPr>
          <p:nvPr>
            <p:ph type="title"/>
          </p:nvPr>
        </p:nvSpPr>
        <p:spPr/>
        <p:txBody>
          <a:bodyPr/>
          <a:lstStyle/>
          <a:p>
            <a:r>
              <a:rPr lang="en-IN" dirty="0"/>
              <a:t>Activity diagram</a:t>
            </a:r>
          </a:p>
        </p:txBody>
      </p:sp>
      <p:pic>
        <p:nvPicPr>
          <p:cNvPr id="5" name="Content Placeholder 4">
            <a:extLst>
              <a:ext uri="{FF2B5EF4-FFF2-40B4-BE49-F238E27FC236}">
                <a16:creationId xmlns:a16="http://schemas.microsoft.com/office/drawing/2014/main" id="{C6CCD3E6-E800-4C81-3232-22B9438EB0E3}"/>
              </a:ext>
            </a:extLst>
          </p:cNvPr>
          <p:cNvPicPr>
            <a:picLocks noGrp="1" noChangeAspect="1"/>
          </p:cNvPicPr>
          <p:nvPr>
            <p:ph idx="1"/>
          </p:nvPr>
        </p:nvPicPr>
        <p:blipFill rotWithShape="1">
          <a:blip r:embed="rId2"/>
          <a:srcRect l="20403" t="-1708" b="-75"/>
          <a:stretch/>
        </p:blipFill>
        <p:spPr>
          <a:xfrm>
            <a:off x="4279036" y="1713390"/>
            <a:ext cx="3151572" cy="4687409"/>
          </a:xfrm>
        </p:spPr>
      </p:pic>
    </p:spTree>
    <p:extLst>
      <p:ext uri="{BB962C8B-B14F-4D97-AF65-F5344CB8AC3E}">
        <p14:creationId xmlns:p14="http://schemas.microsoft.com/office/powerpoint/2010/main" val="79637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4C74-8D4A-457D-9D8A-6B72392E12C1}"/>
              </a:ext>
            </a:extLst>
          </p:cNvPr>
          <p:cNvSpPr>
            <a:spLocks noGrp="1"/>
          </p:cNvSpPr>
          <p:nvPr>
            <p:ph type="title"/>
          </p:nvPr>
        </p:nvSpPr>
        <p:spPr>
          <a:xfrm>
            <a:off x="1061514" y="-26633"/>
            <a:ext cx="9905998" cy="1478570"/>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874F761-581A-48EC-8C59-6D62EFE4DAC4}"/>
              </a:ext>
            </a:extLst>
          </p:cNvPr>
          <p:cNvSpPr>
            <a:spLocks noGrp="1"/>
          </p:cNvSpPr>
          <p:nvPr>
            <p:ph idx="1"/>
          </p:nvPr>
        </p:nvSpPr>
        <p:spPr>
          <a:xfrm>
            <a:off x="568171" y="1478570"/>
            <a:ext cx="10883807" cy="4824576"/>
          </a:xfrm>
        </p:spPr>
        <p:txBody>
          <a:bodyPr>
            <a:normAutofit fontScale="70000" lnSpcReduction="20000"/>
          </a:bodyPr>
          <a:lstStyle/>
          <a:p>
            <a:pPr marL="0" lvl="0" indent="0" algn="just">
              <a:lnSpc>
                <a:spcPct val="115000"/>
              </a:lnSpc>
              <a:buSzPts val="1200"/>
              <a:buNone/>
            </a:pPr>
            <a:r>
              <a:rPr lang="en-IN" sz="2000" dirty="0"/>
              <a:t>[1] MedlinePlus-Health Information from the National Library of medicine https://medlineplus.gov/ency/article/003345.html . </a:t>
            </a:r>
          </a:p>
          <a:p>
            <a:pPr marL="0" lvl="0" indent="0" algn="just">
              <a:lnSpc>
                <a:spcPct val="115000"/>
              </a:lnSpc>
              <a:buSzPts val="1200"/>
              <a:buNone/>
            </a:pPr>
            <a:r>
              <a:rPr lang="en-IN" sz="2000" dirty="0"/>
              <a:t>[2] Mehedi Talukdar, Md Rabiul Islam, Md. Mahfuz Reza, Mahbuba Begum, Md. Mahmudul Hasan, “Improvement of Accuracy of Human Blood Groups Determination using Image processing Techniques”, International Journal of Advanced Research in Computer and Communication Engineering. Vol. 4 Issue 10, October 2015. </a:t>
            </a:r>
          </a:p>
          <a:p>
            <a:pPr marL="0" lvl="0" indent="0" algn="just">
              <a:lnSpc>
                <a:spcPct val="115000"/>
              </a:lnSpc>
              <a:buSzPts val="1200"/>
              <a:buNone/>
            </a:pPr>
            <a:r>
              <a:rPr lang="en-IN" sz="2000" dirty="0"/>
              <a:t>[3] S. M. Nazia Fathima, “Classification of Blood Types by Microscopic Color Images”, International Journal of Machine Learning and Computing. Vol. 3, No 4, August 2013. </a:t>
            </a:r>
            <a:endParaRPr lang="en-IN" dirty="0"/>
          </a:p>
          <a:p>
            <a:pPr marL="0" lvl="0" indent="0" algn="just">
              <a:lnSpc>
                <a:spcPct val="115000"/>
              </a:lnSpc>
              <a:buSzPts val="1200"/>
              <a:buNone/>
            </a:pPr>
            <a:r>
              <a:rPr lang="en-IN" sz="2000" dirty="0"/>
              <a:t>[4] Enes Ayan, Erdem Kamil Yildirim, “Real Time Blood Type Determination by Gel Test Method on an Embedded System”, International Journal of Applied Mathematics, Electronic and Computers. Vol 4, September 2016. </a:t>
            </a:r>
          </a:p>
          <a:p>
            <a:pPr marL="0" lvl="0" indent="0" algn="just">
              <a:lnSpc>
                <a:spcPct val="115000"/>
              </a:lnSpc>
              <a:buSzPts val="1200"/>
              <a:buNone/>
            </a:pPr>
            <a:r>
              <a:rPr lang="en-IN" sz="2000" dirty="0"/>
              <a:t>[5] Anurag Sadashiv Phad, Tejas Sanjay Targhale, Bharat Bhalshankar, Sunita Kulkurni, “Blood Group Detection by Using Raspberry Pi-3”, International Journal of Advanced Research in Electronics and Communication Engineering (IJARECE). Vol 7, Issue 4, April 2018. </a:t>
            </a:r>
          </a:p>
          <a:p>
            <a:pPr marL="0" lvl="0" indent="0" algn="just">
              <a:lnSpc>
                <a:spcPct val="115000"/>
              </a:lnSpc>
              <a:buSzPts val="1200"/>
              <a:buNone/>
            </a:pPr>
            <a:r>
              <a:rPr lang="en-IN" sz="2000" dirty="0"/>
              <a:t>[6] Mansi K, Hitashree M., Chandana Lakshman Hegdepaper, “Blood Group Determination through Medical Image Processing”, International Journal for Research in Applied Science and Engineering Technology. Vol 9, Issue v, May 2021. </a:t>
            </a:r>
          </a:p>
          <a:p>
            <a:pPr marL="0" lvl="0" indent="0" algn="just">
              <a:lnSpc>
                <a:spcPct val="115000"/>
              </a:lnSpc>
              <a:buSzPts val="1200"/>
              <a:buNone/>
            </a:pPr>
            <a:r>
              <a:rPr lang="en-IN" sz="2000" dirty="0"/>
              <a:t>[7] Nuha Odeh, Anas Toma, Falah Mohammed, “An Efficient system for Automatic Blood Type Determination Based on image Matching Techniques”, MDPI stays neutral with regard to jurisdictional claims in published maps and institutional affiliations. Vol 11, June 2021</a:t>
            </a:r>
            <a:endParaRPr lang="en-IN" dirty="0"/>
          </a:p>
        </p:txBody>
      </p:sp>
    </p:spTree>
    <p:extLst>
      <p:ext uri="{BB962C8B-B14F-4D97-AF65-F5344CB8AC3E}">
        <p14:creationId xmlns:p14="http://schemas.microsoft.com/office/powerpoint/2010/main" val="254517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A0A9-B1F4-4037-8A21-0496C334BA5B}"/>
              </a:ext>
            </a:extLst>
          </p:cNvPr>
          <p:cNvSpPr>
            <a:spLocks noGrp="1"/>
          </p:cNvSpPr>
          <p:nvPr>
            <p:ph type="title"/>
          </p:nvPr>
        </p:nvSpPr>
        <p:spPr>
          <a:xfrm>
            <a:off x="3444535" y="2358541"/>
            <a:ext cx="5468645" cy="1734064"/>
          </a:xfrm>
        </p:spPr>
        <p:txBody>
          <a:bodyPr>
            <a:normAutofit/>
          </a:bodyPr>
          <a:lstStyle/>
          <a:p>
            <a:r>
              <a:rPr lang="en-US" sz="6000" dirty="0"/>
              <a:t>Thank You</a:t>
            </a:r>
            <a:endParaRPr lang="en-IN" sz="6000" dirty="0"/>
          </a:p>
        </p:txBody>
      </p:sp>
    </p:spTree>
    <p:extLst>
      <p:ext uri="{BB962C8B-B14F-4D97-AF65-F5344CB8AC3E}">
        <p14:creationId xmlns:p14="http://schemas.microsoft.com/office/powerpoint/2010/main" val="90879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393D-5B08-4582-845C-B7900A6BCD92}"/>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891B1826-AF5C-45F2-BDF2-A7924E1D8575}"/>
              </a:ext>
            </a:extLst>
          </p:cNvPr>
          <p:cNvSpPr>
            <a:spLocks noGrp="1"/>
          </p:cNvSpPr>
          <p:nvPr>
            <p:ph idx="1"/>
          </p:nvPr>
        </p:nvSpPr>
        <p:spPr>
          <a:xfrm>
            <a:off x="2823098" y="2560185"/>
            <a:ext cx="7403977" cy="2508964"/>
          </a:xfrm>
        </p:spPr>
        <p:txBody>
          <a:bodyPr>
            <a:normAutofit/>
          </a:bodyPr>
          <a:lstStyle/>
          <a:p>
            <a:r>
              <a:rPr lang="en-US" dirty="0"/>
              <a:t>Poonam Gajanan Babar                            18UCS001</a:t>
            </a:r>
          </a:p>
          <a:p>
            <a:r>
              <a:rPr lang="en-US" dirty="0"/>
              <a:t>Prajakta Madhukar Chothe                      18UCS014</a:t>
            </a:r>
          </a:p>
          <a:p>
            <a:r>
              <a:rPr lang="en-US" dirty="0"/>
              <a:t>Pooja Vilas Jadhav                                      18UCS029</a:t>
            </a:r>
          </a:p>
          <a:p>
            <a:r>
              <a:rPr lang="en-US" dirty="0"/>
              <a:t>Shivani Sunil Kamble                                 18UCS036</a:t>
            </a:r>
            <a:endParaRPr lang="en-IN" dirty="0"/>
          </a:p>
        </p:txBody>
      </p:sp>
    </p:spTree>
    <p:extLst>
      <p:ext uri="{BB962C8B-B14F-4D97-AF65-F5344CB8AC3E}">
        <p14:creationId xmlns:p14="http://schemas.microsoft.com/office/powerpoint/2010/main" val="7348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EEBF-7DB0-4892-B2C6-8ACFB139098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0B170FF-24A4-482F-A828-A21ED3E07179}"/>
              </a:ext>
            </a:extLst>
          </p:cNvPr>
          <p:cNvSpPr>
            <a:spLocks noGrp="1"/>
          </p:cNvSpPr>
          <p:nvPr>
            <p:ph idx="1"/>
          </p:nvPr>
        </p:nvSpPr>
        <p:spPr/>
        <p:txBody>
          <a:bodyPr/>
          <a:lstStyle/>
          <a:p>
            <a:r>
              <a:rPr lang="en-US" sz="2000" dirty="0">
                <a:effectLst/>
                <a:ea typeface="Times New Roman" panose="02020603050405020304" pitchFamily="18" charset="0"/>
                <a:cs typeface="Mangal" panose="02040503050203030202" pitchFamily="18" charset="0"/>
              </a:rPr>
              <a:t>Detection of blood group is an essential factor in critical conditions before performing blood transfer.</a:t>
            </a:r>
          </a:p>
          <a:p>
            <a:r>
              <a:rPr lang="en-US" sz="2000" dirty="0">
                <a:effectLst/>
                <a:ea typeface="Times New Roman" panose="02020603050405020304" pitchFamily="18" charset="0"/>
                <a:cs typeface="Mangal" panose="02040503050203030202" pitchFamily="18" charset="0"/>
              </a:rPr>
              <a:t>At presently tests are conducted by lab technicians manually in laboratory. Which is time consuming and may introduce human error while detecting blood type. </a:t>
            </a:r>
          </a:p>
          <a:p>
            <a:r>
              <a:rPr lang="en-US" sz="2000" dirty="0">
                <a:effectLst/>
                <a:ea typeface="Times New Roman" panose="02020603050405020304" pitchFamily="18" charset="0"/>
                <a:cs typeface="Mangal" panose="02040503050203030202" pitchFamily="18" charset="0"/>
              </a:rPr>
              <a:t>The research survey proposal is to reduce the physical work to identify the blood group using image processing technique.</a:t>
            </a:r>
          </a:p>
          <a:p>
            <a:endParaRPr lang="en-IN" dirty="0"/>
          </a:p>
        </p:txBody>
      </p:sp>
    </p:spTree>
    <p:extLst>
      <p:ext uri="{BB962C8B-B14F-4D97-AF65-F5344CB8AC3E}">
        <p14:creationId xmlns:p14="http://schemas.microsoft.com/office/powerpoint/2010/main" val="383742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E173-4F99-4372-BDFB-E18DCF59A39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A2B1B22-A4CC-4F30-BC25-C21284DC4BE6}"/>
              </a:ext>
            </a:extLst>
          </p:cNvPr>
          <p:cNvSpPr>
            <a:spLocks noGrp="1"/>
          </p:cNvSpPr>
          <p:nvPr>
            <p:ph idx="1"/>
          </p:nvPr>
        </p:nvSpPr>
        <p:spPr>
          <a:xfrm>
            <a:off x="1073593" y="2158208"/>
            <a:ext cx="10353762" cy="3695136"/>
          </a:xfrm>
        </p:spPr>
        <p:txBody>
          <a:bodyPr/>
          <a:lstStyle/>
          <a:p>
            <a:r>
              <a:rPr lang="en-US" sz="1800" dirty="0">
                <a:effectLst/>
                <a:ea typeface="Times New Roman" panose="02020603050405020304" pitchFamily="18" charset="0"/>
              </a:rPr>
              <a:t>To implement Blood Group detection system by using  image of blood sample.</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2597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2D6E-D062-432B-BB56-6DED23BA57E3}"/>
              </a:ext>
            </a:extLst>
          </p:cNvPr>
          <p:cNvSpPr>
            <a:spLocks noGrp="1"/>
          </p:cNvSpPr>
          <p:nvPr>
            <p:ph type="title"/>
          </p:nvPr>
        </p:nvSpPr>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879253F3-08B2-4CD9-B2D2-DFEB1186A896}"/>
              </a:ext>
            </a:extLst>
          </p:cNvPr>
          <p:cNvSpPr>
            <a:spLocks noGrp="1"/>
          </p:cNvSpPr>
          <p:nvPr>
            <p:ph idx="1"/>
          </p:nvPr>
        </p:nvSpPr>
        <p:spPr>
          <a:xfrm>
            <a:off x="1012055" y="2113474"/>
            <a:ext cx="10557343" cy="3855279"/>
          </a:xfrm>
        </p:spPr>
        <p:txBody>
          <a:bodyPr/>
          <a:lstStyle/>
          <a:p>
            <a:r>
              <a:rPr lang="en-US" sz="1800" dirty="0">
                <a:effectLst/>
                <a:ea typeface="Times New Roman" panose="02020603050405020304" pitchFamily="18" charset="0"/>
              </a:rPr>
              <a:t>It is very important to determine the blood type quickly and accurately in an emergency before transfusion. </a:t>
            </a:r>
          </a:p>
          <a:p>
            <a:r>
              <a:rPr lang="en-US" sz="1800" dirty="0">
                <a:effectLst/>
                <a:ea typeface="Times New Roman" panose="02020603050405020304" pitchFamily="18" charset="0"/>
              </a:rPr>
              <a:t>Today, rapid blood typing methods based on image recognition technology are widely used in automated blood detection. </a:t>
            </a:r>
          </a:p>
          <a:p>
            <a:r>
              <a:rPr lang="en-US" sz="1800" dirty="0">
                <a:effectLst/>
                <a:ea typeface="Times New Roman" panose="02020603050405020304" pitchFamily="18" charset="0"/>
              </a:rPr>
              <a:t>This project proposes a fast, accurate, and robust blood group analysis method based on the imaging function of the ABO high-speed blood group analyzer.</a:t>
            </a:r>
          </a:p>
          <a:p>
            <a:r>
              <a:rPr lang="en-US" sz="1800" dirty="0">
                <a:effectLst/>
                <a:ea typeface="Times New Roman" panose="02020603050405020304" pitchFamily="18" charset="0"/>
              </a:rPr>
              <a:t>Experimental results shows that this method can quickly and accurately classify ABO blood groups.</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40820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D0EB-8652-4864-AB90-4E1D3FAE65F4}"/>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6CF0C1BF-E785-420D-9C6C-775B0C0C28B9}"/>
              </a:ext>
            </a:extLst>
          </p:cNvPr>
          <p:cNvSpPr>
            <a:spLocks noGrp="1"/>
          </p:cNvSpPr>
          <p:nvPr>
            <p:ph idx="1"/>
          </p:nvPr>
        </p:nvSpPr>
        <p:spPr/>
        <p:txBody>
          <a:bodyPr/>
          <a:lstStyle/>
          <a:p>
            <a:pPr marL="0" marR="204470" lvl="0" indent="0">
              <a:lnSpc>
                <a:spcPct val="150000"/>
              </a:lnSpc>
              <a:spcAft>
                <a:spcPts val="0"/>
              </a:spcAft>
              <a:buSzPts val="1200"/>
              <a:buNone/>
            </a:pPr>
            <a:r>
              <a:rPr lang="en-US" dirty="0">
                <a:effectLst/>
                <a:ea typeface="Times New Roman" panose="02020603050405020304" pitchFamily="18" charset="0"/>
                <a:cs typeface="Times New Roman" panose="02020603050405020304" pitchFamily="18" charset="0"/>
              </a:rPr>
              <a:t>1. To preprocess the blood drop images.</a:t>
            </a:r>
            <a:endParaRPr lang="en-IN" dirty="0">
              <a:effectLst/>
              <a:ea typeface="Times New Roman" panose="02020603050405020304" pitchFamily="18" charset="0"/>
              <a:cs typeface="Times New Roman" panose="02020603050405020304" pitchFamily="18" charset="0"/>
            </a:endParaRPr>
          </a:p>
          <a:p>
            <a:pPr marL="0" marR="204470" lvl="0" indent="0">
              <a:lnSpc>
                <a:spcPct val="150000"/>
              </a:lnSpc>
              <a:spcAft>
                <a:spcPts val="0"/>
              </a:spcAft>
              <a:buSzPts val="1200"/>
              <a:buNone/>
            </a:pPr>
            <a:r>
              <a:rPr lang="en-US" dirty="0">
                <a:effectLst/>
                <a:ea typeface="Times New Roman" panose="02020603050405020304" pitchFamily="18" charset="0"/>
                <a:cs typeface="Times New Roman" panose="02020603050405020304" pitchFamily="18" charset="0"/>
              </a:rPr>
              <a:t>2. </a:t>
            </a:r>
            <a:r>
              <a:rPr lang="en-US" dirty="0"/>
              <a:t>To implement a model for identifying blood group is A, B, AB or O (Positive or Negative) category.</a:t>
            </a:r>
            <a:endParaRPr lang="en-IN" dirty="0">
              <a:effectLst/>
              <a:ea typeface="Times New Roman" panose="02020603050405020304" pitchFamily="18" charset="0"/>
              <a:cs typeface="Times New Roman" panose="02020603050405020304" pitchFamily="18" charset="0"/>
            </a:endParaRPr>
          </a:p>
          <a:p>
            <a:pPr marL="0" lvl="0" indent="0">
              <a:lnSpc>
                <a:spcPct val="150000"/>
              </a:lnSpc>
              <a:spcBef>
                <a:spcPts val="400"/>
              </a:spcBef>
              <a:spcAft>
                <a:spcPts val="0"/>
              </a:spcAft>
              <a:buSzPts val="1200"/>
              <a:buNone/>
            </a:pPr>
            <a:r>
              <a:rPr lang="en-US" dirty="0">
                <a:effectLst/>
                <a:ea typeface="Times New Roman" panose="02020603050405020304" pitchFamily="18" charset="0"/>
                <a:cs typeface="Times New Roman" panose="02020603050405020304" pitchFamily="18" charset="0"/>
              </a:rPr>
              <a:t>3. To</a:t>
            </a:r>
            <a:r>
              <a:rPr lang="en-US" spc="2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provide</a:t>
            </a:r>
            <a:r>
              <a:rPr lang="en-US" spc="-1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results</a:t>
            </a:r>
            <a:r>
              <a:rPr lang="en-US" spc="2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within</a:t>
            </a:r>
            <a:r>
              <a:rPr lang="en-US" spc="-2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the</a:t>
            </a:r>
            <a:r>
              <a:rPr lang="en-US" spc="-1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shortest possible</a:t>
            </a:r>
            <a:r>
              <a:rPr lang="en-US" spc="-10" dirty="0">
                <a:effectLst/>
                <a:ea typeface="Times New Roman" panose="02020603050405020304" pitchFamily="18" charset="0"/>
                <a:cs typeface="Times New Roman" panose="02020603050405020304" pitchFamily="18" charset="0"/>
              </a:rPr>
              <a:t> time </a:t>
            </a:r>
            <a:r>
              <a:rPr lang="en-US" dirty="0">
                <a:effectLst/>
                <a:ea typeface="Times New Roman" panose="02020603050405020304" pitchFamily="18" charset="0"/>
                <a:cs typeface="Times New Roman" panose="02020603050405020304" pitchFamily="18" charset="0"/>
              </a:rPr>
              <a:t>along</a:t>
            </a:r>
            <a:r>
              <a:rPr lang="en-US" spc="1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with</a:t>
            </a:r>
            <a:r>
              <a:rPr lang="en-US" spc="-1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storage</a:t>
            </a:r>
            <a:r>
              <a:rPr lang="en-US" spc="-2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of</a:t>
            </a:r>
            <a:r>
              <a:rPr lang="en-US" spc="-3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result</a:t>
            </a:r>
            <a:r>
              <a:rPr lang="en-US" spc="3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for</a:t>
            </a:r>
            <a:r>
              <a:rPr lang="en-US" spc="10"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further</a:t>
            </a:r>
            <a:r>
              <a:rPr lang="en-US" spc="1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use.</a:t>
            </a:r>
            <a:endParaRPr lang="en-IN"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31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A8CF-029A-7B00-8DF9-1E81AA81C68A}"/>
              </a:ext>
            </a:extLst>
          </p:cNvPr>
          <p:cNvSpPr>
            <a:spLocks noGrp="1"/>
          </p:cNvSpPr>
          <p:nvPr>
            <p:ph type="title"/>
          </p:nvPr>
        </p:nvSpPr>
        <p:spPr>
          <a:xfrm>
            <a:off x="1015725" y="86512"/>
            <a:ext cx="10353761" cy="1326321"/>
          </a:xfrm>
        </p:spPr>
        <p:txBody>
          <a:bodyPr/>
          <a:lstStyle/>
          <a:p>
            <a:r>
              <a:rPr lang="en-IN" dirty="0"/>
              <a:t>Blood Group detection chart</a:t>
            </a:r>
          </a:p>
        </p:txBody>
      </p:sp>
      <p:pic>
        <p:nvPicPr>
          <p:cNvPr id="1026" name="Picture 2" descr="Pin on crafts">
            <a:extLst>
              <a:ext uri="{FF2B5EF4-FFF2-40B4-BE49-F238E27FC236}">
                <a16:creationId xmlns:a16="http://schemas.microsoft.com/office/drawing/2014/main" id="{0B21AA6D-6520-19F3-CE61-6F24389D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907" y="1412833"/>
            <a:ext cx="2711398" cy="50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40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4902-F4C8-4B6F-AE68-58BC148782BD}"/>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699A7D04-6558-47CD-BA98-B866E1628FC8}"/>
              </a:ext>
            </a:extLst>
          </p:cNvPr>
          <p:cNvSpPr>
            <a:spLocks noGrp="1"/>
          </p:cNvSpPr>
          <p:nvPr>
            <p:ph idx="1"/>
          </p:nvPr>
        </p:nvSpPr>
        <p:spPr/>
        <p:txBody>
          <a:bodyPr>
            <a:normAutofit fontScale="85000" lnSpcReduction="10000"/>
          </a:bodyPr>
          <a:lstStyle/>
          <a:p>
            <a:pPr marL="457200" indent="-457200">
              <a:buAutoNum type="arabicPeriod"/>
            </a:pPr>
            <a:r>
              <a:rPr lang="en-US" dirty="0"/>
              <a:t>Login :</a:t>
            </a:r>
          </a:p>
          <a:p>
            <a:pPr marL="0" indent="0">
              <a:buNone/>
            </a:pPr>
            <a:r>
              <a:rPr lang="en-US" dirty="0"/>
              <a:t>	 In Login module lab assistant can login to the system with valid login  credential.  </a:t>
            </a:r>
          </a:p>
          <a:p>
            <a:pPr marL="457200" indent="-457200">
              <a:buAutoNum type="arabicPeriod" startAt="2"/>
            </a:pPr>
            <a:r>
              <a:rPr lang="en-US" dirty="0"/>
              <a:t>Registration :</a:t>
            </a:r>
          </a:p>
          <a:p>
            <a:pPr marL="0" indent="0">
              <a:buNone/>
            </a:pPr>
            <a:r>
              <a:rPr lang="en-US" dirty="0"/>
              <a:t>              There are two types of registration employee and patient registration.</a:t>
            </a:r>
          </a:p>
          <a:p>
            <a:pPr marL="0" indent="0">
              <a:buNone/>
            </a:pPr>
            <a:r>
              <a:rPr lang="en-US" dirty="0"/>
              <a:t>              A.   Employee registration:</a:t>
            </a:r>
          </a:p>
          <a:p>
            <a:pPr marL="0" indent="0">
              <a:buNone/>
            </a:pPr>
            <a:r>
              <a:rPr lang="en-US" dirty="0"/>
              <a:t>                     Lab assistant can add new employee with valid information.</a:t>
            </a:r>
          </a:p>
          <a:p>
            <a:pPr marL="0" indent="0">
              <a:buNone/>
            </a:pPr>
            <a:r>
              <a:rPr lang="en-US" dirty="0"/>
              <a:t>              B.   Patient registration:</a:t>
            </a:r>
          </a:p>
          <a:p>
            <a:pPr marL="0" indent="0">
              <a:buNone/>
            </a:pPr>
            <a:r>
              <a:rPr lang="en-US" dirty="0"/>
              <a:t>	Lab assistant can register patient  to detect the blood group with valid information.</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5340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B790-A13A-7449-489A-40439EABBEFA}"/>
              </a:ext>
            </a:extLst>
          </p:cNvPr>
          <p:cNvSpPr>
            <a:spLocks noGrp="1"/>
          </p:cNvSpPr>
          <p:nvPr>
            <p:ph type="title"/>
          </p:nvPr>
        </p:nvSpPr>
        <p:spPr>
          <a:xfrm>
            <a:off x="1926455" y="176945"/>
            <a:ext cx="8479967" cy="1106303"/>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80E7C544-6073-5D2B-58FE-D8AB9BFA108F}"/>
              </a:ext>
            </a:extLst>
          </p:cNvPr>
          <p:cNvSpPr>
            <a:spLocks noGrp="1"/>
          </p:cNvSpPr>
          <p:nvPr>
            <p:ph idx="1"/>
          </p:nvPr>
        </p:nvSpPr>
        <p:spPr>
          <a:xfrm>
            <a:off x="623207" y="1351918"/>
            <a:ext cx="10654998" cy="4154161"/>
          </a:xfrm>
        </p:spPr>
        <p:txBody>
          <a:bodyPr>
            <a:normAutofit/>
          </a:bodyPr>
          <a:lstStyle/>
          <a:p>
            <a:pPr marL="457200" indent="-457200">
              <a:buAutoNum type="arabicPeriod" startAt="3"/>
            </a:pPr>
            <a:r>
              <a:rPr lang="en-US" dirty="0"/>
              <a:t>Detection:</a:t>
            </a:r>
          </a:p>
          <a:p>
            <a:pPr marL="0" indent="0">
              <a:buNone/>
            </a:pPr>
            <a:r>
              <a:rPr lang="en-US" dirty="0"/>
              <a:t>           Detection module has three sub modules</a:t>
            </a:r>
          </a:p>
          <a:p>
            <a:pPr marL="0" indent="0">
              <a:buNone/>
            </a:pPr>
            <a:r>
              <a:rPr lang="en-US" dirty="0"/>
              <a:t>            A. Select slide:</a:t>
            </a:r>
          </a:p>
          <a:p>
            <a:pPr marL="0" indent="0">
              <a:buNone/>
            </a:pPr>
            <a:r>
              <a:rPr lang="en-US" dirty="0"/>
              <a:t>                 Lab assistant select blood slide image for further processing.</a:t>
            </a:r>
          </a:p>
          <a:p>
            <a:pPr marL="0" indent="0">
              <a:buNone/>
            </a:pPr>
            <a:r>
              <a:rPr lang="en-US" dirty="0"/>
              <a:t>            B. Split image:</a:t>
            </a:r>
          </a:p>
          <a:p>
            <a:pPr marL="0" indent="0">
              <a:buNone/>
            </a:pPr>
            <a:r>
              <a:rPr lang="en-US" dirty="0"/>
              <a:t>	In this module system splits blood slide image into three sub images. </a:t>
            </a:r>
          </a:p>
          <a:p>
            <a:pPr marL="0" indent="0">
              <a:buNone/>
            </a:pPr>
            <a:endParaRPr lang="en-US"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1CF38625-32C9-710F-A179-C3FA2119C71D}"/>
              </a:ext>
            </a:extLst>
          </p:cNvPr>
          <p:cNvPicPr>
            <a:picLocks noChangeAspect="1"/>
          </p:cNvPicPr>
          <p:nvPr/>
        </p:nvPicPr>
        <p:blipFill>
          <a:blip r:embed="rId2"/>
          <a:stretch>
            <a:fillRect/>
          </a:stretch>
        </p:blipFill>
        <p:spPr>
          <a:xfrm>
            <a:off x="1681015" y="4730879"/>
            <a:ext cx="4211092" cy="1339893"/>
          </a:xfrm>
          <a:prstGeom prst="rect">
            <a:avLst/>
          </a:prstGeom>
        </p:spPr>
      </p:pic>
      <p:pic>
        <p:nvPicPr>
          <p:cNvPr id="7" name="Picture 6">
            <a:extLst>
              <a:ext uri="{FF2B5EF4-FFF2-40B4-BE49-F238E27FC236}">
                <a16:creationId xmlns:a16="http://schemas.microsoft.com/office/drawing/2014/main" id="{A684E197-87F9-3AD9-53B8-1E376BA9F02F}"/>
              </a:ext>
            </a:extLst>
          </p:cNvPr>
          <p:cNvPicPr>
            <a:picLocks noChangeAspect="1"/>
          </p:cNvPicPr>
          <p:nvPr/>
        </p:nvPicPr>
        <p:blipFill>
          <a:blip r:embed="rId3"/>
          <a:stretch>
            <a:fillRect/>
          </a:stretch>
        </p:blipFill>
        <p:spPr>
          <a:xfrm>
            <a:off x="9993470" y="4886788"/>
            <a:ext cx="1035030" cy="1035030"/>
          </a:xfrm>
          <a:prstGeom prst="rect">
            <a:avLst/>
          </a:prstGeom>
        </p:spPr>
      </p:pic>
      <p:pic>
        <p:nvPicPr>
          <p:cNvPr id="9" name="Picture 8">
            <a:extLst>
              <a:ext uri="{FF2B5EF4-FFF2-40B4-BE49-F238E27FC236}">
                <a16:creationId xmlns:a16="http://schemas.microsoft.com/office/drawing/2014/main" id="{88A91C0C-B9A0-BC05-CCF6-E9E124C87520}"/>
              </a:ext>
            </a:extLst>
          </p:cNvPr>
          <p:cNvPicPr>
            <a:picLocks noChangeAspect="1"/>
          </p:cNvPicPr>
          <p:nvPr/>
        </p:nvPicPr>
        <p:blipFill>
          <a:blip r:embed="rId4"/>
          <a:stretch>
            <a:fillRect/>
          </a:stretch>
        </p:blipFill>
        <p:spPr>
          <a:xfrm>
            <a:off x="7053993" y="4879834"/>
            <a:ext cx="1041984" cy="1041984"/>
          </a:xfrm>
          <a:prstGeom prst="rect">
            <a:avLst/>
          </a:prstGeom>
        </p:spPr>
      </p:pic>
      <p:pic>
        <p:nvPicPr>
          <p:cNvPr id="11" name="Picture 10">
            <a:extLst>
              <a:ext uri="{FF2B5EF4-FFF2-40B4-BE49-F238E27FC236}">
                <a16:creationId xmlns:a16="http://schemas.microsoft.com/office/drawing/2014/main" id="{06EEF59B-331D-648B-03A1-47778C5D7D29}"/>
              </a:ext>
            </a:extLst>
          </p:cNvPr>
          <p:cNvPicPr>
            <a:picLocks noChangeAspect="1"/>
          </p:cNvPicPr>
          <p:nvPr/>
        </p:nvPicPr>
        <p:blipFill>
          <a:blip r:embed="rId5"/>
          <a:stretch>
            <a:fillRect/>
          </a:stretch>
        </p:blipFill>
        <p:spPr>
          <a:xfrm>
            <a:off x="8527208" y="4886788"/>
            <a:ext cx="1035030" cy="1035030"/>
          </a:xfrm>
          <a:prstGeom prst="rect">
            <a:avLst/>
          </a:prstGeom>
        </p:spPr>
      </p:pic>
    </p:spTree>
    <p:extLst>
      <p:ext uri="{BB962C8B-B14F-4D97-AF65-F5344CB8AC3E}">
        <p14:creationId xmlns:p14="http://schemas.microsoft.com/office/powerpoint/2010/main" val="80634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par>
                                <p:cTn id="28" presetID="21" presetClass="entr" presetSubtype="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par>
                                <p:cTn id="31" presetID="21" presetClass="entr" presetSubtype="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2000"/>
                                        <p:tgtEl>
                                          <p:spTgt spid="7"/>
                                        </p:tgtEl>
                                      </p:cBhvr>
                                    </p:animEffect>
                                  </p:childTnLst>
                                </p:cTn>
                              </p:par>
                              <p:par>
                                <p:cTn id="34" presetID="21"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451</TotalTime>
  <Words>783</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Bookman Old Style</vt:lpstr>
      <vt:lpstr>Rockwell</vt:lpstr>
      <vt:lpstr>Damask</vt:lpstr>
      <vt:lpstr>Blood group  detection system</vt:lpstr>
      <vt:lpstr>Team members</vt:lpstr>
      <vt:lpstr>Introduction</vt:lpstr>
      <vt:lpstr>Problem Statement</vt:lpstr>
      <vt:lpstr>Problem Description</vt:lpstr>
      <vt:lpstr>Objective</vt:lpstr>
      <vt:lpstr>Blood Group detection chart</vt:lpstr>
      <vt:lpstr>Modules</vt:lpstr>
      <vt:lpstr>Modules</vt:lpstr>
      <vt:lpstr>Modules</vt:lpstr>
      <vt:lpstr>Modules</vt:lpstr>
      <vt:lpstr>Use case diagram</vt:lpstr>
      <vt:lpstr>Architecture diagram</vt:lpstr>
      <vt:lpstr>Dataflow Diagram</vt:lpstr>
      <vt:lpstr>Class diagram</vt:lpstr>
      <vt:lpstr>Sequence Diagram</vt:lpstr>
      <vt:lpstr>Activity diagram</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group  detection system</dc:title>
  <dc:creator>pooja jadhav</dc:creator>
  <cp:lastModifiedBy>pooja jadhav</cp:lastModifiedBy>
  <cp:revision>13</cp:revision>
  <dcterms:created xsi:type="dcterms:W3CDTF">2022-04-27T17:15:14Z</dcterms:created>
  <dcterms:modified xsi:type="dcterms:W3CDTF">2022-06-04T03:13:05Z</dcterms:modified>
</cp:coreProperties>
</file>