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97" r:id="rId3"/>
    <p:sldId id="257" r:id="rId4"/>
    <p:sldId id="296" r:id="rId5"/>
    <p:sldId id="262" r:id="rId6"/>
    <p:sldId id="298" r:id="rId7"/>
    <p:sldId id="300" r:id="rId8"/>
    <p:sldId id="299" r:id="rId9"/>
    <p:sldId id="306" r:id="rId10"/>
    <p:sldId id="304" r:id="rId11"/>
    <p:sldId id="307" r:id="rId12"/>
    <p:sldId id="305" r:id="rId13"/>
    <p:sldId id="308" r:id="rId14"/>
    <p:sldId id="301" r:id="rId15"/>
    <p:sldId id="303" r:id="rId16"/>
    <p:sldId id="288" r:id="rId17"/>
    <p:sldId id="29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62" autoAdjust="0"/>
    <p:restoredTop sz="92652" autoAdjust="0"/>
  </p:normalViewPr>
  <p:slideViewPr>
    <p:cSldViewPr>
      <p:cViewPr varScale="1">
        <p:scale>
          <a:sx n="80" d="100"/>
          <a:sy n="80" d="100"/>
        </p:scale>
        <p:origin x="94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64180A-FE59-4EDB-9B02-F99A004CCA9A}" type="datetimeFigureOut">
              <a:rPr lang="en-US" smtClean="0"/>
              <a:pPr/>
              <a:t>4/14/2022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9B9728-44F1-4338-A36D-0F8127B3E9FB}" type="slidenum">
              <a:rPr lang="en-US" smtClean="0"/>
              <a:pPr/>
              <a:t>‹#›</a:t>
            </a:fld>
            <a:endParaRPr lang="en-US"/>
          </a:p>
        </p:txBody>
      </p:sp>
    </p:spTree>
    <p:extLst>
      <p:ext uri="{BB962C8B-B14F-4D97-AF65-F5344CB8AC3E}">
        <p14:creationId xmlns:p14="http://schemas.microsoft.com/office/powerpoint/2010/main" val="205569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1DEF2E-439E-4A18-A3D3-C48EC63702D1}"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324906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DEF2E-439E-4A18-A3D3-C48EC63702D1}"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34646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DEF2E-439E-4A18-A3D3-C48EC63702D1}"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60272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DEF2E-439E-4A18-A3D3-C48EC63702D1}"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A79F-73CC-4575-ABCB-264815B9A8D8}"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9842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DEF2E-439E-4A18-A3D3-C48EC63702D1}"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4089533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1DEF2E-439E-4A18-A3D3-C48EC63702D1}"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4209405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1DEF2E-439E-4A18-A3D3-C48EC63702D1}"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867025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DEF2E-439E-4A18-A3D3-C48EC63702D1}"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256520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DEF2E-439E-4A18-A3D3-C48EC63702D1}"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2005332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DEF2E-439E-4A18-A3D3-C48EC63702D1}"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255870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DEF2E-439E-4A18-A3D3-C48EC63702D1}"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16494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DEF2E-439E-4A18-A3D3-C48EC63702D1}"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113028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1DEF2E-439E-4A18-A3D3-C48EC63702D1}"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370933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DEF2E-439E-4A18-A3D3-C48EC63702D1}" type="datetimeFigureOut">
              <a:rPr lang="en-US" smtClean="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290780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1DEF2E-439E-4A18-A3D3-C48EC63702D1}"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176329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041DEF2E-439E-4A18-A3D3-C48EC63702D1}" type="datetimeFigureOut">
              <a:rPr lang="en-US" smtClean="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3796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DEF2E-439E-4A18-A3D3-C48EC63702D1}"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151716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DEF2E-439E-4A18-A3D3-C48EC63702D1}"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A79F-73CC-4575-ABCB-264815B9A8D8}" type="slidenum">
              <a:rPr lang="en-US" smtClean="0"/>
              <a:pPr/>
              <a:t>‹#›</a:t>
            </a:fld>
            <a:endParaRPr lang="en-US"/>
          </a:p>
        </p:txBody>
      </p:sp>
    </p:spTree>
    <p:extLst>
      <p:ext uri="{BB962C8B-B14F-4D97-AF65-F5344CB8AC3E}">
        <p14:creationId xmlns:p14="http://schemas.microsoft.com/office/powerpoint/2010/main" val="77782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041DEF2E-439E-4A18-A3D3-C48EC63702D1}" type="datetimeFigureOut">
              <a:rPr lang="en-US" smtClean="0"/>
              <a:pPr/>
              <a:t>4/14/2022</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59A8A79F-73CC-4575-ABCB-264815B9A8D8}" type="slidenum">
              <a:rPr lang="en-US" smtClean="0"/>
              <a:pPr/>
              <a:t>‹#›</a:t>
            </a:fld>
            <a:endParaRPr lang="en-US"/>
          </a:p>
        </p:txBody>
      </p:sp>
    </p:spTree>
    <p:extLst>
      <p:ext uri="{BB962C8B-B14F-4D97-AF65-F5344CB8AC3E}">
        <p14:creationId xmlns:p14="http://schemas.microsoft.com/office/powerpoint/2010/main" val="106378953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524000"/>
          </a:xfrm>
        </p:spPr>
        <p:txBody>
          <a:bodyPr>
            <a:normAutofit/>
          </a:bodyPr>
          <a:lstStyle/>
          <a:p>
            <a:pPr algn="ctr"/>
            <a:r>
              <a:rPr lang="en-US" sz="3600" dirty="0">
                <a:solidFill>
                  <a:srgbClr val="FF0000"/>
                </a:solidFill>
                <a:latin typeface="Aharoni" panose="02010803020104030203" pitchFamily="2" charset="-79"/>
                <a:cs typeface="Aharoni" panose="02010803020104030203" pitchFamily="2" charset="-79"/>
              </a:rPr>
              <a:t>STATISTICAL ANALYSIS OF Bank Notes DATA</a:t>
            </a:r>
          </a:p>
        </p:txBody>
      </p:sp>
      <p:sp>
        <p:nvSpPr>
          <p:cNvPr id="3" name="Subtitle 2"/>
          <p:cNvSpPr>
            <a:spLocks noGrp="1"/>
          </p:cNvSpPr>
          <p:nvPr>
            <p:ph type="subTitle" idx="1"/>
          </p:nvPr>
        </p:nvSpPr>
        <p:spPr>
          <a:xfrm>
            <a:off x="609600" y="1752600"/>
            <a:ext cx="7848600" cy="4876800"/>
          </a:xfrm>
        </p:spPr>
        <p:txBody>
          <a:bodyPr>
            <a:normAutofit lnSpcReduction="10000"/>
          </a:bodyPr>
          <a:lstStyle/>
          <a:p>
            <a:endParaRPr lang="en-IN" dirty="0">
              <a:solidFill>
                <a:srgbClr val="002060"/>
              </a:solidFill>
            </a:endParaRPr>
          </a:p>
          <a:p>
            <a:endParaRPr lang="en-IN" dirty="0">
              <a:solidFill>
                <a:srgbClr val="002060"/>
              </a:solidFill>
            </a:endParaRPr>
          </a:p>
          <a:p>
            <a:r>
              <a:rPr lang="en-IN" dirty="0">
                <a:solidFill>
                  <a:srgbClr val="002060"/>
                </a:solidFill>
              </a:rPr>
              <a:t>     </a:t>
            </a:r>
            <a:endParaRPr lang="en-IN" dirty="0"/>
          </a:p>
          <a:p>
            <a:pPr algn="l"/>
            <a:r>
              <a:rPr lang="en-IN" dirty="0"/>
              <a:t>                                  </a:t>
            </a:r>
          </a:p>
          <a:p>
            <a:pPr algn="ctr"/>
            <a:r>
              <a:rPr lang="en-IN" sz="3600" dirty="0">
                <a:solidFill>
                  <a:srgbClr val="002060"/>
                </a:solidFill>
              </a:rPr>
              <a:t>PRESENTED BY:</a:t>
            </a:r>
          </a:p>
          <a:p>
            <a:pPr algn="ctr"/>
            <a:r>
              <a:rPr lang="en-IN" sz="3600" dirty="0">
                <a:solidFill>
                  <a:srgbClr val="002060"/>
                </a:solidFill>
              </a:rPr>
              <a:t>Poonam Dhule</a:t>
            </a:r>
          </a:p>
          <a:p>
            <a:pPr algn="ctr"/>
            <a:r>
              <a:rPr lang="en-IN" sz="3600" dirty="0">
                <a:solidFill>
                  <a:srgbClr val="002060"/>
                </a:solidFill>
              </a:rPr>
              <a:t>(2021-6264</a:t>
            </a:r>
          </a:p>
          <a:p>
            <a:pPr algn="ctr"/>
            <a:r>
              <a:rPr lang="en-IN" sz="3600" dirty="0">
                <a:solidFill>
                  <a:srgbClr val="002060"/>
                </a:solidFill>
              </a:rPr>
              <a:t>NOIDA)</a:t>
            </a:r>
          </a:p>
          <a:p>
            <a:pPr algn="l"/>
            <a:endParaRPr lang="en-IN" sz="3600" dirty="0">
              <a:solidFill>
                <a:srgbClr val="002060"/>
              </a:solidFill>
            </a:endParaRPr>
          </a:p>
          <a:p>
            <a:pPr algn="l"/>
            <a:endParaRPr lang="en-IN" sz="3600" dirty="0">
              <a:solidFill>
                <a:srgbClr val="002060"/>
              </a:solidFill>
            </a:endParaRPr>
          </a:p>
          <a:p>
            <a:pPr algn="l"/>
            <a:endParaRPr lang="en-IN" dirty="0">
              <a:solidFill>
                <a:srgbClr val="002060"/>
              </a:solidFill>
            </a:endParaRPr>
          </a:p>
          <a:p>
            <a:pPr algn="r"/>
            <a:endParaRPr lang="en-IN" dirty="0">
              <a:solidFill>
                <a:srgbClr val="002060"/>
              </a:solidFill>
            </a:endParaRPr>
          </a:p>
          <a:p>
            <a:endParaRPr lang="en-IN" dirty="0"/>
          </a:p>
          <a:p>
            <a:endParaRPr lang="en-IN"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71925D-54AB-42D3-B514-072FCB5E39C8}"/>
              </a:ext>
            </a:extLst>
          </p:cNvPr>
          <p:cNvPicPr>
            <a:picLocks noChangeAspect="1"/>
          </p:cNvPicPr>
          <p:nvPr/>
        </p:nvPicPr>
        <p:blipFill>
          <a:blip r:embed="rId2"/>
          <a:stretch>
            <a:fillRect/>
          </a:stretch>
        </p:blipFill>
        <p:spPr>
          <a:xfrm>
            <a:off x="326532" y="423016"/>
            <a:ext cx="7522068" cy="6753714"/>
          </a:xfrm>
          <a:prstGeom prst="rect">
            <a:avLst/>
          </a:prstGeom>
        </p:spPr>
      </p:pic>
    </p:spTree>
    <p:extLst>
      <p:ext uri="{BB962C8B-B14F-4D97-AF65-F5344CB8AC3E}">
        <p14:creationId xmlns:p14="http://schemas.microsoft.com/office/powerpoint/2010/main" val="151257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422B-DC7B-4541-B337-BAAD061A9E87}"/>
              </a:ext>
            </a:extLst>
          </p:cNvPr>
          <p:cNvSpPr>
            <a:spLocks noGrp="1"/>
          </p:cNvSpPr>
          <p:nvPr>
            <p:ph type="title"/>
          </p:nvPr>
        </p:nvSpPr>
        <p:spPr>
          <a:xfrm>
            <a:off x="457200" y="274638"/>
            <a:ext cx="7467600" cy="1935162"/>
          </a:xfrm>
        </p:spPr>
        <p:txBody>
          <a:bodyPr/>
          <a:lstStyle/>
          <a:p>
            <a:r>
              <a:rPr lang="en-IN" dirty="0">
                <a:solidFill>
                  <a:srgbClr val="FF0000"/>
                </a:solidFill>
              </a:rPr>
              <a:t>SCREE</a:t>
            </a:r>
            <a:r>
              <a:rPr lang="en-IN" dirty="0"/>
              <a:t> </a:t>
            </a:r>
            <a:r>
              <a:rPr lang="en-IN" dirty="0">
                <a:solidFill>
                  <a:srgbClr val="FF0000"/>
                </a:solidFill>
              </a:rPr>
              <a:t>PLOT</a:t>
            </a:r>
          </a:p>
        </p:txBody>
      </p:sp>
      <p:sp>
        <p:nvSpPr>
          <p:cNvPr id="3" name="Content Placeholder 2">
            <a:extLst>
              <a:ext uri="{FF2B5EF4-FFF2-40B4-BE49-F238E27FC236}">
                <a16:creationId xmlns:a16="http://schemas.microsoft.com/office/drawing/2014/main" id="{B465D458-9016-43F1-A69B-564035A602D7}"/>
              </a:ext>
            </a:extLst>
          </p:cNvPr>
          <p:cNvSpPr>
            <a:spLocks noGrp="1"/>
          </p:cNvSpPr>
          <p:nvPr>
            <p:ph idx="1"/>
          </p:nvPr>
        </p:nvSpPr>
        <p:spPr>
          <a:xfrm>
            <a:off x="457200" y="2971800"/>
            <a:ext cx="7467600" cy="2743200"/>
          </a:xfrm>
        </p:spPr>
        <p:txBody>
          <a:bodyPr>
            <a:normAutofit/>
          </a:bodyPr>
          <a:lstStyle/>
          <a:p>
            <a:r>
              <a:rPr lang="en-IN" dirty="0"/>
              <a:t>From Scree plot we can see that first 3 principal </a:t>
            </a:r>
            <a:r>
              <a:rPr lang="en-IN" dirty="0" err="1"/>
              <a:t>componants</a:t>
            </a:r>
            <a:r>
              <a:rPr lang="en-IN" dirty="0"/>
              <a:t> are </a:t>
            </a:r>
            <a:r>
              <a:rPr lang="en-IN" sz="2400" dirty="0">
                <a:effectLst/>
                <a:latin typeface="Calibri" panose="020F0502020204030204" pitchFamily="34" charset="0"/>
                <a:ea typeface="Calibri" panose="020F0502020204030204" pitchFamily="34" charset="0"/>
                <a:cs typeface="Times New Roman" panose="02020603050405020304" pitchFamily="18" charset="0"/>
              </a:rPr>
              <a:t>required to explain 90% of the variation.</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5819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E35EE-8C73-4890-B333-8BEDB2D1ED7A}"/>
              </a:ext>
            </a:extLst>
          </p:cNvPr>
          <p:cNvPicPr>
            <a:picLocks noChangeAspect="1"/>
          </p:cNvPicPr>
          <p:nvPr/>
        </p:nvPicPr>
        <p:blipFill>
          <a:blip r:embed="rId2"/>
          <a:stretch>
            <a:fillRect/>
          </a:stretch>
        </p:blipFill>
        <p:spPr>
          <a:xfrm>
            <a:off x="1863090" y="724535"/>
            <a:ext cx="5417820" cy="5408930"/>
          </a:xfrm>
          <a:prstGeom prst="rect">
            <a:avLst/>
          </a:prstGeom>
        </p:spPr>
      </p:pic>
    </p:spTree>
    <p:extLst>
      <p:ext uri="{BB962C8B-B14F-4D97-AF65-F5344CB8AC3E}">
        <p14:creationId xmlns:p14="http://schemas.microsoft.com/office/powerpoint/2010/main" val="3380216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F672-F6E9-4594-A98D-97738E46D0EC}"/>
              </a:ext>
            </a:extLst>
          </p:cNvPr>
          <p:cNvSpPr>
            <a:spLocks noGrp="1"/>
          </p:cNvSpPr>
          <p:nvPr>
            <p:ph type="title"/>
          </p:nvPr>
        </p:nvSpPr>
        <p:spPr>
          <a:xfrm>
            <a:off x="457200" y="274638"/>
            <a:ext cx="7467600" cy="1706562"/>
          </a:xfrm>
        </p:spPr>
        <p:txBody>
          <a:bodyPr/>
          <a:lstStyle/>
          <a:p>
            <a:r>
              <a:rPr lang="en-IN" dirty="0">
                <a:solidFill>
                  <a:srgbClr val="FF0000"/>
                </a:solidFill>
              </a:rPr>
              <a:t>SCORE PLOT</a:t>
            </a:r>
          </a:p>
        </p:txBody>
      </p:sp>
      <p:sp>
        <p:nvSpPr>
          <p:cNvPr id="3" name="Content Placeholder 2">
            <a:extLst>
              <a:ext uri="{FF2B5EF4-FFF2-40B4-BE49-F238E27FC236}">
                <a16:creationId xmlns:a16="http://schemas.microsoft.com/office/drawing/2014/main" id="{8349B4B8-0157-4137-98E3-0E6CACB6C42A}"/>
              </a:ext>
            </a:extLst>
          </p:cNvPr>
          <p:cNvSpPr>
            <a:spLocks noGrp="1"/>
          </p:cNvSpPr>
          <p:nvPr>
            <p:ph idx="1"/>
          </p:nvPr>
        </p:nvSpPr>
        <p:spPr>
          <a:xfrm>
            <a:off x="685800" y="2438400"/>
            <a:ext cx="8153400" cy="4038600"/>
          </a:xfrm>
        </p:spPr>
        <p:txBody>
          <a:bodyPr>
            <a:normAutofit/>
          </a:bodyPr>
          <a:lstStyle/>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From the score </a:t>
            </a:r>
            <a:r>
              <a:rPr lang="en-IN" sz="2800" dirty="0">
                <a:latin typeface="Calibri" panose="020F0502020204030204" pitchFamily="34" charset="0"/>
                <a:ea typeface="Calibri" panose="020F0502020204030204" pitchFamily="34" charset="0"/>
                <a:cs typeface="Times New Roman" panose="02020603050405020304" pitchFamily="18" charset="0"/>
              </a:rPr>
              <a:t>plot we can see clearly that </a:t>
            </a:r>
            <a:r>
              <a:rPr lang="en-IN" sz="2800" dirty="0">
                <a:effectLst/>
                <a:latin typeface="Calibri" panose="020F0502020204030204" pitchFamily="34" charset="0"/>
                <a:ea typeface="Calibri" panose="020F0502020204030204" pitchFamily="34" charset="0"/>
                <a:cs typeface="Times New Roman" panose="02020603050405020304" pitchFamily="18" charset="0"/>
              </a:rPr>
              <a:t>, the two groups are fairly distinguishable with a handful of outliers.</a:t>
            </a:r>
          </a:p>
          <a:p>
            <a:endParaRPr lang="en-IN" dirty="0"/>
          </a:p>
        </p:txBody>
      </p:sp>
    </p:spTree>
    <p:extLst>
      <p:ext uri="{BB962C8B-B14F-4D97-AF65-F5344CB8AC3E}">
        <p14:creationId xmlns:p14="http://schemas.microsoft.com/office/powerpoint/2010/main" val="1948293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B7AC-FC69-4173-B1BE-C684E8B87F81}"/>
              </a:ext>
            </a:extLst>
          </p:cNvPr>
          <p:cNvSpPr>
            <a:spLocks noGrp="1"/>
          </p:cNvSpPr>
          <p:nvPr>
            <p:ph type="title"/>
          </p:nvPr>
        </p:nvSpPr>
        <p:spPr/>
        <p:txBody>
          <a:bodyPr/>
          <a:lstStyle/>
          <a:p>
            <a:r>
              <a:rPr lang="en-US" b="1" i="0" dirty="0">
                <a:solidFill>
                  <a:srgbClr val="FF0000"/>
                </a:solidFill>
                <a:effectLst/>
                <a:latin typeface="arial" panose="020B0604020202020204" pitchFamily="34" charset="0"/>
              </a:rPr>
              <a:t>Advantages of PCA:</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FE767ED-3979-478C-9BAF-74EEA8B0EDFA}"/>
              </a:ext>
            </a:extLst>
          </p:cNvPr>
          <p:cNvSpPr>
            <a:spLocks noGrp="1"/>
          </p:cNvSpPr>
          <p:nvPr>
            <p:ph idx="1"/>
          </p:nvPr>
        </p:nvSpPr>
        <p:spPr>
          <a:xfrm>
            <a:off x="304801" y="1752600"/>
            <a:ext cx="8153870" cy="4038601"/>
          </a:xfrm>
        </p:spPr>
        <p:txBody>
          <a:bodyPr/>
          <a:lstStyle/>
          <a:p>
            <a:pPr marL="0" indent="0" algn="l">
              <a:buNone/>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Easy to compute. PCA is based on linear algebra, which is computationally easy to solve by computers.</a:t>
            </a: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Speeds up other machine learning algorithms.</a:t>
            </a: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Counteracts the issues of high-dimensional data.</a:t>
            </a:r>
          </a:p>
          <a:p>
            <a:endParaRPr lang="en-IN" dirty="0"/>
          </a:p>
        </p:txBody>
      </p:sp>
    </p:spTree>
    <p:extLst>
      <p:ext uri="{BB962C8B-B14F-4D97-AF65-F5344CB8AC3E}">
        <p14:creationId xmlns:p14="http://schemas.microsoft.com/office/powerpoint/2010/main" val="276128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7202-7CF0-4B1D-BC01-A3B06472C1A5}"/>
              </a:ext>
            </a:extLst>
          </p:cNvPr>
          <p:cNvSpPr>
            <a:spLocks noGrp="1"/>
          </p:cNvSpPr>
          <p:nvPr>
            <p:ph type="title"/>
          </p:nvPr>
        </p:nvSpPr>
        <p:spPr/>
        <p:txBody>
          <a:bodyPr>
            <a:normAutofit/>
          </a:bodyPr>
          <a:lstStyle/>
          <a:p>
            <a:r>
              <a:rPr lang="en-US" b="1" dirty="0">
                <a:solidFill>
                  <a:srgbClr val="FF0000"/>
                </a:solidFill>
                <a:latin typeface="arial" panose="020B0604020202020204" pitchFamily="34" charset="0"/>
              </a:rPr>
              <a:t>Disa</a:t>
            </a:r>
            <a:r>
              <a:rPr lang="en-US" b="1" i="0" dirty="0">
                <a:solidFill>
                  <a:srgbClr val="FF0000"/>
                </a:solidFill>
                <a:effectLst/>
                <a:latin typeface="arial" panose="020B0604020202020204" pitchFamily="34" charset="0"/>
              </a:rPr>
              <a:t>dvantages of PCA:</a:t>
            </a:r>
            <a:br>
              <a:rPr lang="en-US" b="0" i="0" dirty="0">
                <a:solidFill>
                  <a:srgbClr val="FF0000"/>
                </a:solidFill>
                <a:effectLst/>
                <a:latin typeface="arial" panose="020B0604020202020204" pitchFamily="34"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B793B196-AA70-4E7C-A88D-AEA91CA0C0BD}"/>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It may lead to some amount of data loss.</a:t>
            </a: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PCA tends to find linear correlations between variables, which is sometimes undesirable.</a:t>
            </a: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PCA fails in cases where mean and covariance are not enough to define datasets.</a:t>
            </a:r>
          </a:p>
          <a:p>
            <a:endParaRPr lang="en-IN" dirty="0"/>
          </a:p>
        </p:txBody>
      </p:sp>
    </p:spTree>
    <p:extLst>
      <p:ext uri="{BB962C8B-B14F-4D97-AF65-F5344CB8AC3E}">
        <p14:creationId xmlns:p14="http://schemas.microsoft.com/office/powerpoint/2010/main" val="558081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pPr algn="ctr"/>
            <a:r>
              <a:rPr lang="en-US" sz="3200" b="1" dirty="0">
                <a:solidFill>
                  <a:srgbClr val="FF0000"/>
                </a:solidFill>
              </a:rPr>
              <a:t>conclusion</a:t>
            </a:r>
          </a:p>
        </p:txBody>
      </p:sp>
      <p:sp>
        <p:nvSpPr>
          <p:cNvPr id="3" name="Content Placeholder 2"/>
          <p:cNvSpPr>
            <a:spLocks noGrp="1"/>
          </p:cNvSpPr>
          <p:nvPr>
            <p:ph idx="1"/>
          </p:nvPr>
        </p:nvSpPr>
        <p:spPr>
          <a:xfrm>
            <a:off x="457200" y="1447800"/>
            <a:ext cx="8001000" cy="5026152"/>
          </a:xfrm>
        </p:spPr>
        <p:txBody>
          <a:bodyPr/>
          <a:lstStyle/>
          <a:p>
            <a:r>
              <a:rPr lang="en-US" dirty="0"/>
              <a:t>We can conclude from the </a:t>
            </a:r>
            <a:r>
              <a:rPr lang="en-IN" dirty="0"/>
              <a:t>Scree plot we can see that first 3 principal components are </a:t>
            </a:r>
            <a:r>
              <a:rPr lang="en-IN" sz="2400" dirty="0">
                <a:effectLst/>
                <a:latin typeface="Calibri" panose="020F0502020204030204" pitchFamily="34" charset="0"/>
                <a:ea typeface="Calibri" panose="020F0502020204030204" pitchFamily="34" charset="0"/>
                <a:cs typeface="Times New Roman" panose="02020603050405020304" pitchFamily="18" charset="0"/>
              </a:rPr>
              <a:t>required to explain 90% of the variation.</a:t>
            </a: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Calibri" panose="020F0502020204030204" pitchFamily="34" charset="0"/>
                <a:ea typeface="Calibri" panose="020F0502020204030204" pitchFamily="34" charset="0"/>
                <a:cs typeface="Times New Roman" panose="02020603050405020304" pitchFamily="18" charset="0"/>
              </a:rPr>
              <a:t>From the score </a:t>
            </a:r>
            <a:r>
              <a:rPr lang="en-IN" dirty="0">
                <a:latin typeface="Calibri" panose="020F0502020204030204" pitchFamily="34" charset="0"/>
                <a:ea typeface="Calibri" panose="020F0502020204030204" pitchFamily="34" charset="0"/>
                <a:cs typeface="Times New Roman" panose="02020603050405020304" pitchFamily="18" charset="0"/>
              </a:rPr>
              <a:t>plot we can see clearly that </a:t>
            </a:r>
            <a:r>
              <a:rPr lang="en-IN" dirty="0">
                <a:effectLst/>
                <a:latin typeface="Calibri" panose="020F0502020204030204" pitchFamily="34" charset="0"/>
                <a:ea typeface="Calibri" panose="020F0502020204030204" pitchFamily="34" charset="0"/>
                <a:cs typeface="Times New Roman" panose="02020603050405020304" pitchFamily="18" charset="0"/>
              </a:rPr>
              <a:t>, the two groups are fairly distinguishable with a handful of outliers.</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Calibri" panose="020F0502020204030204" pitchFamily="34" charset="0"/>
                <a:ea typeface="Calibri" panose="020F0502020204030204" pitchFamily="34" charset="0"/>
                <a:cs typeface="Times New Roman" panose="02020603050405020304" pitchFamily="18" charset="0"/>
              </a:rPr>
              <a:t>So we reduce the dimension and identified the pattern of data.</a:t>
            </a: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7467600" cy="2971800"/>
          </a:xfrm>
        </p:spPr>
        <p:txBody>
          <a:bodyPr>
            <a:noAutofit/>
          </a:bodyPr>
          <a:lstStyle/>
          <a:p>
            <a:pPr algn="ctr"/>
            <a:r>
              <a:rPr lang="en-US" sz="9600" b="1" dirty="0">
                <a:solidFill>
                  <a:srgbClr val="FF0000"/>
                </a:solidFill>
                <a:latin typeface="Arial Rounded MT Bold" pitchFamily="34" charset="0"/>
              </a:rPr>
              <a:t>Thank</a:t>
            </a:r>
            <a:br>
              <a:rPr lang="en-US" sz="9600" b="1" dirty="0">
                <a:solidFill>
                  <a:srgbClr val="FF0000"/>
                </a:solidFill>
                <a:latin typeface="Arial Rounded MT Bold" pitchFamily="34" charset="0"/>
              </a:rPr>
            </a:br>
            <a:r>
              <a:rPr lang="en-US" sz="9600" b="1" dirty="0">
                <a:solidFill>
                  <a:srgbClr val="FF0000"/>
                </a:solidFill>
                <a:latin typeface="Arial Rounded MT Bold" pitchFamily="34" charset="0"/>
              </a:rPr>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082A4D-65FF-42B5-BCFC-22BA63C6F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28600"/>
            <a:ext cx="8763000" cy="6705600"/>
          </a:xfrm>
          <a:prstGeom prst="rect">
            <a:avLst/>
          </a:prstGeom>
        </p:spPr>
      </p:pic>
    </p:spTree>
    <p:extLst>
      <p:ext uri="{BB962C8B-B14F-4D97-AF65-F5344CB8AC3E}">
        <p14:creationId xmlns:p14="http://schemas.microsoft.com/office/powerpoint/2010/main" val="148579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ctr"/>
            <a:r>
              <a:rPr lang="en-US" sz="3200" b="1" dirty="0">
                <a:solidFill>
                  <a:srgbClr val="FF0000"/>
                </a:solidFill>
              </a:rPr>
              <a:t>Introduction</a:t>
            </a:r>
          </a:p>
        </p:txBody>
      </p:sp>
      <p:sp>
        <p:nvSpPr>
          <p:cNvPr id="3" name="Content Placeholder 2"/>
          <p:cNvSpPr>
            <a:spLocks noGrp="1"/>
          </p:cNvSpPr>
          <p:nvPr>
            <p:ph idx="1"/>
          </p:nvPr>
        </p:nvSpPr>
        <p:spPr>
          <a:xfrm>
            <a:off x="0" y="1447800"/>
            <a:ext cx="9144000" cy="5105400"/>
          </a:xfrm>
        </p:spPr>
        <p:txBody>
          <a:bodyPr>
            <a:noAutofit/>
          </a:bodyPr>
          <a:lstStyle/>
          <a:p>
            <a:r>
              <a:rPr lang="en-US" sz="2800" dirty="0"/>
              <a:t>The dataset of Bank Notes have 200 different varieties. Data are collected on Six variables were measured (in mm). </a:t>
            </a:r>
          </a:p>
          <a:p>
            <a:endParaRPr lang="en-US" sz="2800" dirty="0"/>
          </a:p>
          <a:p>
            <a:r>
              <a:rPr lang="en-US" sz="2800" dirty="0"/>
              <a:t>The ﬁrst 100 observations are from genuine notes and the remaining observations are from forged banknotes. Consider the entire data as a single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0000"/>
                </a:solidFill>
              </a:rPr>
              <a:t>Variables In Data</a:t>
            </a:r>
            <a:endParaRPr lang="en-IN" dirty="0"/>
          </a:p>
        </p:txBody>
      </p:sp>
      <p:sp>
        <p:nvSpPr>
          <p:cNvPr id="3" name="Content Placeholder 2"/>
          <p:cNvSpPr>
            <a:spLocks noGrp="1"/>
          </p:cNvSpPr>
          <p:nvPr>
            <p:ph idx="1"/>
          </p:nvPr>
        </p:nvSpPr>
        <p:spPr/>
        <p:txBody>
          <a:bodyPr>
            <a:normAutofit fontScale="77500" lnSpcReduction="20000"/>
          </a:bodyPr>
          <a:lstStyle/>
          <a:p>
            <a:r>
              <a:rPr lang="en-US" sz="3600" dirty="0"/>
              <a:t>V1: Length</a:t>
            </a:r>
          </a:p>
          <a:p>
            <a:r>
              <a:rPr lang="en-US" sz="3600" dirty="0"/>
              <a:t>V2: Left height</a:t>
            </a:r>
          </a:p>
          <a:p>
            <a:r>
              <a:rPr lang="en-US" sz="3600" dirty="0"/>
              <a:t>V3: Right height</a:t>
            </a:r>
          </a:p>
          <a:p>
            <a:r>
              <a:rPr lang="en-US" sz="3600" dirty="0"/>
              <a:t>V4: Lower margin</a:t>
            </a:r>
          </a:p>
          <a:p>
            <a:r>
              <a:rPr lang="en-US" sz="3600" dirty="0"/>
              <a:t>V5: Upper margin</a:t>
            </a:r>
          </a:p>
          <a:p>
            <a:r>
              <a:rPr lang="en-US" sz="3600" dirty="0"/>
              <a:t>V6: Diagonal</a:t>
            </a:r>
          </a:p>
          <a:p>
            <a:endParaRPr lang="en-IN" sz="3600" dirty="0"/>
          </a:p>
        </p:txBody>
      </p:sp>
    </p:spTree>
    <p:extLst>
      <p:ext uri="{BB962C8B-B14F-4D97-AF65-F5344CB8AC3E}">
        <p14:creationId xmlns:p14="http://schemas.microsoft.com/office/powerpoint/2010/main" val="338065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FF0000"/>
                </a:solidFill>
              </a:rPr>
              <a:t>OBJECTIVE</a:t>
            </a:r>
          </a:p>
        </p:txBody>
      </p:sp>
      <p:sp>
        <p:nvSpPr>
          <p:cNvPr id="3" name="Content Placeholder 2"/>
          <p:cNvSpPr>
            <a:spLocks noGrp="1"/>
          </p:cNvSpPr>
          <p:nvPr>
            <p:ph idx="1"/>
          </p:nvPr>
        </p:nvSpPr>
        <p:spPr>
          <a:xfrm>
            <a:off x="685331" y="1828800"/>
            <a:ext cx="7773339" cy="3962401"/>
          </a:xfrm>
        </p:spPr>
        <p:txBody>
          <a:bodyPr>
            <a:normAutofit/>
          </a:bodyPr>
          <a:lstStyle/>
          <a:p>
            <a:endParaRPr lang="en-US" dirty="0"/>
          </a:p>
          <a:p>
            <a:pPr>
              <a:buNone/>
            </a:pPr>
            <a:r>
              <a:rPr lang="en-US" dirty="0"/>
              <a:t> </a:t>
            </a:r>
          </a:p>
          <a:p>
            <a:pPr algn="just">
              <a:buFont typeface="Arial" panose="020B0604020202020204" pitchFamily="34" charset="0"/>
              <a:buChar char="•"/>
            </a:pPr>
            <a:r>
              <a:rPr lang="en-US" dirty="0">
                <a:solidFill>
                  <a:srgbClr val="021B34"/>
                </a:solidFill>
                <a:latin typeface="Open Sans" panose="020B0606030504020204" pitchFamily="34" charset="0"/>
              </a:rPr>
              <a:t>T</a:t>
            </a:r>
            <a:r>
              <a:rPr lang="en-US" b="0" i="0" dirty="0">
                <a:solidFill>
                  <a:srgbClr val="021B34"/>
                </a:solidFill>
                <a:effectLst/>
                <a:latin typeface="Open Sans" panose="020B0606030504020204" pitchFamily="34" charset="0"/>
              </a:rPr>
              <a:t>o identify hidden pattern in a data set.</a:t>
            </a:r>
          </a:p>
          <a:p>
            <a:pPr algn="just">
              <a:buFont typeface="Arial" panose="020B0604020202020204" pitchFamily="34" charset="0"/>
              <a:buChar char="•"/>
            </a:pPr>
            <a:endParaRPr lang="en-US" b="0" i="0" dirty="0">
              <a:solidFill>
                <a:srgbClr val="021B34"/>
              </a:solidFill>
              <a:effectLst/>
              <a:latin typeface="Open Sans" panose="020B0606030504020204" pitchFamily="34" charset="0"/>
            </a:endParaRPr>
          </a:p>
          <a:p>
            <a:pPr algn="just">
              <a:buFont typeface="Arial" panose="020B0604020202020204" pitchFamily="34" charset="0"/>
              <a:buChar char="•"/>
            </a:pPr>
            <a:r>
              <a:rPr lang="en-US" dirty="0">
                <a:solidFill>
                  <a:srgbClr val="021B34"/>
                </a:solidFill>
                <a:latin typeface="Open Sans" panose="020B0606030504020204" pitchFamily="34" charset="0"/>
              </a:rPr>
              <a:t>T</a:t>
            </a:r>
            <a:r>
              <a:rPr lang="en-US" b="0" i="0" dirty="0">
                <a:solidFill>
                  <a:srgbClr val="021B34"/>
                </a:solidFill>
                <a:effectLst/>
                <a:latin typeface="Open Sans" panose="020B0606030504020204" pitchFamily="34" charset="0"/>
              </a:rPr>
              <a:t>o reduce the dimensionality of the data by removing the noise and redundancy in the data.</a:t>
            </a:r>
          </a:p>
          <a:p>
            <a:pPr algn="just">
              <a:buFont typeface="Arial" panose="020B0604020202020204" pitchFamily="34" charset="0"/>
              <a:buChar char="•"/>
            </a:pPr>
            <a:endParaRPr lang="en-US" b="0" i="0" dirty="0">
              <a:solidFill>
                <a:srgbClr val="021B34"/>
              </a:solidFill>
              <a:effectLst/>
              <a:latin typeface="Open Sans" panose="020B0606030504020204" pitchFamily="34" charset="0"/>
            </a:endParaRPr>
          </a:p>
          <a:p>
            <a:pPr algn="just">
              <a:buFont typeface="Arial" panose="020B0604020202020204" pitchFamily="34" charset="0"/>
              <a:buChar char="•"/>
            </a:pPr>
            <a:r>
              <a:rPr lang="en-US" dirty="0">
                <a:solidFill>
                  <a:srgbClr val="021B34"/>
                </a:solidFill>
                <a:latin typeface="Open Sans" panose="020B0606030504020204" pitchFamily="34" charset="0"/>
              </a:rPr>
              <a:t>T</a:t>
            </a:r>
            <a:r>
              <a:rPr lang="en-US" b="0" i="0" dirty="0">
                <a:solidFill>
                  <a:srgbClr val="021B34"/>
                </a:solidFill>
                <a:effectLst/>
                <a:latin typeface="Open Sans" panose="020B0606030504020204" pitchFamily="34" charset="0"/>
              </a:rPr>
              <a:t>o identify correlated variables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B343-E9C0-49C3-9FB8-F547BF5BB1F6}"/>
              </a:ext>
            </a:extLst>
          </p:cNvPr>
          <p:cNvSpPr>
            <a:spLocks noGrp="1"/>
          </p:cNvSpPr>
          <p:nvPr>
            <p:ph type="title"/>
          </p:nvPr>
        </p:nvSpPr>
        <p:spPr/>
        <p:txBody>
          <a:bodyPr/>
          <a:lstStyle/>
          <a:p>
            <a:r>
              <a:rPr lang="en-US" dirty="0">
                <a:solidFill>
                  <a:srgbClr val="FF0000"/>
                </a:solidFill>
              </a:rPr>
              <a:t>Data Analysis </a:t>
            </a:r>
            <a:r>
              <a:rPr lang="en-US" dirty="0"/>
              <a:t>:</a:t>
            </a:r>
            <a:endParaRPr lang="en-IN" dirty="0"/>
          </a:p>
        </p:txBody>
      </p:sp>
      <p:sp>
        <p:nvSpPr>
          <p:cNvPr id="3" name="Content Placeholder 2">
            <a:extLst>
              <a:ext uri="{FF2B5EF4-FFF2-40B4-BE49-F238E27FC236}">
                <a16:creationId xmlns:a16="http://schemas.microsoft.com/office/drawing/2014/main" id="{8B8E6A4D-F60A-483F-9005-26E15B1B6AC5}"/>
              </a:ext>
            </a:extLst>
          </p:cNvPr>
          <p:cNvSpPr>
            <a:spLocks noGrp="1"/>
          </p:cNvSpPr>
          <p:nvPr>
            <p:ph idx="1"/>
          </p:nvPr>
        </p:nvSpPr>
        <p:spPr>
          <a:xfrm>
            <a:off x="381000" y="1981200"/>
            <a:ext cx="8458200" cy="4419600"/>
          </a:xfrm>
        </p:spPr>
        <p:txBody>
          <a:bodyPr>
            <a:normAutofit/>
          </a:bodyPr>
          <a:lstStyle/>
          <a:p>
            <a:r>
              <a:rPr lang="en-US" dirty="0"/>
              <a:t>For this study, Principal Component Analysis (PCA) has been used to identify which notes are genuine and which one are Froud at various principal component levels. </a:t>
            </a:r>
          </a:p>
          <a:p>
            <a:r>
              <a:rPr lang="en-US" dirty="0"/>
              <a:t>It is a technique to transform the original set of variables into a smaller set independent linear combinations so that most of the variations in the original data set is explained by those linear combinations. The linear combinations so selected are called Principal Components. </a:t>
            </a:r>
          </a:p>
          <a:p>
            <a:r>
              <a:rPr lang="en-US" dirty="0"/>
              <a:t>The main purpose of this analysis is to reduce the number of variables into a few ones that can explain most of the variance of the original data set.</a:t>
            </a:r>
            <a:endParaRPr lang="en-IN" dirty="0"/>
          </a:p>
        </p:txBody>
      </p:sp>
    </p:spTree>
    <p:extLst>
      <p:ext uri="{BB962C8B-B14F-4D97-AF65-F5344CB8AC3E}">
        <p14:creationId xmlns:p14="http://schemas.microsoft.com/office/powerpoint/2010/main" val="204411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A1F8-DD21-4E7E-8F58-645D47C2F7C0}"/>
              </a:ext>
            </a:extLst>
          </p:cNvPr>
          <p:cNvSpPr>
            <a:spLocks noGrp="1"/>
          </p:cNvSpPr>
          <p:nvPr>
            <p:ph type="title"/>
          </p:nvPr>
        </p:nvSpPr>
        <p:spPr>
          <a:xfrm>
            <a:off x="457200" y="152400"/>
            <a:ext cx="7467600" cy="1219200"/>
          </a:xfrm>
        </p:spPr>
        <p:txBody>
          <a:bodyPr>
            <a:normAutofit/>
          </a:bodyPr>
          <a:lstStyle/>
          <a:p>
            <a:r>
              <a:rPr lang="en-US" b="0" i="0" dirty="0">
                <a:solidFill>
                  <a:srgbClr val="FF0000"/>
                </a:solidFill>
                <a:effectLst/>
                <a:latin typeface="arial" panose="020B0604020202020204" pitchFamily="34" charset="0"/>
              </a:rPr>
              <a:t>Principal component analysis (PCA) </a:t>
            </a:r>
            <a:endParaRPr lang="en-IN" dirty="0">
              <a:solidFill>
                <a:srgbClr val="FF0000"/>
              </a:solidFill>
            </a:endParaRPr>
          </a:p>
        </p:txBody>
      </p:sp>
      <p:sp>
        <p:nvSpPr>
          <p:cNvPr id="3" name="Content Placeholder 2">
            <a:extLst>
              <a:ext uri="{FF2B5EF4-FFF2-40B4-BE49-F238E27FC236}">
                <a16:creationId xmlns:a16="http://schemas.microsoft.com/office/drawing/2014/main" id="{FCFDA153-73B5-4614-BBE0-464FEE34A1CE}"/>
              </a:ext>
            </a:extLst>
          </p:cNvPr>
          <p:cNvSpPr>
            <a:spLocks noGrp="1"/>
          </p:cNvSpPr>
          <p:nvPr>
            <p:ph idx="1"/>
          </p:nvPr>
        </p:nvSpPr>
        <p:spPr>
          <a:xfrm>
            <a:off x="457200" y="762000"/>
            <a:ext cx="7467600" cy="5711952"/>
          </a:xfrm>
        </p:spPr>
        <p:txBody>
          <a:bodyPr>
            <a:normAutofit/>
          </a:bodyPr>
          <a:lstStyle/>
          <a:p>
            <a:pPr marL="0" indent="0" algn="l">
              <a:buNone/>
            </a:pPr>
            <a:endParaRPr lang="en-US" b="0" i="0" dirty="0">
              <a:solidFill>
                <a:srgbClr val="202124"/>
              </a:solidFill>
              <a:effectLst/>
              <a:latin typeface="arial" panose="020B0604020202020204" pitchFamily="34" charset="0"/>
            </a:endParaRPr>
          </a:p>
          <a:p>
            <a:pPr algn="l"/>
            <a:endParaRPr lang="en-US" b="0" i="0" dirty="0">
              <a:solidFill>
                <a:srgbClr val="202124"/>
              </a:solidFill>
              <a:effectLst/>
              <a:latin typeface="arial" panose="020B0604020202020204" pitchFamily="34" charset="0"/>
            </a:endParaRPr>
          </a:p>
          <a:p>
            <a:pPr algn="l"/>
            <a:r>
              <a:rPr lang="en-US" b="0" i="0" dirty="0">
                <a:solidFill>
                  <a:srgbClr val="202124"/>
                </a:solidFill>
                <a:effectLst/>
                <a:latin typeface="arial" panose="020B0604020202020204" pitchFamily="34" charset="0"/>
              </a:rPr>
              <a:t>Principal Component Analysis, or PCA, is </a:t>
            </a:r>
            <a:r>
              <a:rPr lang="en-US" b="1" i="0" dirty="0">
                <a:solidFill>
                  <a:srgbClr val="202124"/>
                </a:solidFill>
                <a:effectLst/>
                <a:latin typeface="arial" panose="020B0604020202020204" pitchFamily="34" charset="0"/>
              </a:rPr>
              <a:t>a dimensionality-reduction method that is often used to reduce the dimensionality of large data sets</a:t>
            </a:r>
            <a:r>
              <a:rPr lang="en-US" b="0" i="0" dirty="0">
                <a:solidFill>
                  <a:srgbClr val="202124"/>
                </a:solidFill>
                <a:effectLst/>
                <a:latin typeface="arial" panose="020B0604020202020204" pitchFamily="34" charset="0"/>
              </a:rPr>
              <a:t>, by transforming a large set of variables into a smaller one that still contains most of the information in the large set.</a:t>
            </a:r>
          </a:p>
          <a:p>
            <a:pPr algn="l"/>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PCA helps </a:t>
            </a:r>
            <a:r>
              <a:rPr lang="en-US" dirty="0">
                <a:solidFill>
                  <a:srgbClr val="202124"/>
                </a:solidFill>
                <a:latin typeface="arial" panose="020B0604020202020204" pitchFamily="34" charset="0"/>
              </a:rPr>
              <a:t>to</a:t>
            </a:r>
            <a:r>
              <a:rPr lang="en-US" b="0" i="0" dirty="0">
                <a:solidFill>
                  <a:srgbClr val="202124"/>
                </a:solidFill>
                <a:effectLst/>
                <a:latin typeface="arial" panose="020B0604020202020204" pitchFamily="34" charset="0"/>
              </a:rPr>
              <a:t> interpret your data. </a:t>
            </a:r>
            <a:r>
              <a:rPr lang="en-US" b="1" i="0" dirty="0">
                <a:solidFill>
                  <a:srgbClr val="202124"/>
                </a:solidFill>
                <a:effectLst/>
                <a:latin typeface="arial" panose="020B0604020202020204" pitchFamily="34" charset="0"/>
              </a:rPr>
              <a:t>simplifies the complexity in high-dimensional data while retaining trends and patterns</a:t>
            </a:r>
            <a:r>
              <a:rPr lang="en-US" b="0" i="0" dirty="0">
                <a:solidFill>
                  <a:srgbClr val="202124"/>
                </a:solidFill>
                <a:effectLst/>
                <a:latin typeface="arial" panose="020B0604020202020204" pitchFamily="34" charset="0"/>
              </a:rPr>
              <a:t>. It does this by transforming the data into fewer dimensions, which act as summaries of features.</a:t>
            </a:r>
            <a:endParaRPr lang="en-IN" dirty="0"/>
          </a:p>
        </p:txBody>
      </p:sp>
    </p:spTree>
    <p:extLst>
      <p:ext uri="{BB962C8B-B14F-4D97-AF65-F5344CB8AC3E}">
        <p14:creationId xmlns:p14="http://schemas.microsoft.com/office/powerpoint/2010/main" val="285404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8CAB-B815-4D4F-878B-8F6674151A57}"/>
              </a:ext>
            </a:extLst>
          </p:cNvPr>
          <p:cNvSpPr>
            <a:spLocks noGrp="1"/>
          </p:cNvSpPr>
          <p:nvPr>
            <p:ph type="title"/>
          </p:nvPr>
        </p:nvSpPr>
        <p:spPr>
          <a:xfrm>
            <a:off x="457200" y="274638"/>
            <a:ext cx="7467600" cy="868362"/>
          </a:xfrm>
        </p:spPr>
        <p:txBody>
          <a:bodyPr>
            <a:normAutofit/>
          </a:bodyPr>
          <a:lstStyle/>
          <a:p>
            <a:pPr algn="just"/>
            <a:r>
              <a:rPr lang="en-IN" b="1" i="0" dirty="0">
                <a:solidFill>
                  <a:srgbClr val="FF0000"/>
                </a:solidFill>
                <a:effectLst/>
                <a:latin typeface="Open Sans" panose="020B0606030504020204" pitchFamily="34" charset="0"/>
              </a:rPr>
              <a:t>Eigenvalues</a:t>
            </a:r>
            <a:r>
              <a:rPr lang="en-IN" b="1" i="0" dirty="0">
                <a:solidFill>
                  <a:srgbClr val="021B34"/>
                </a:solidFill>
                <a:effectLst/>
                <a:latin typeface="Open Sans" panose="020B0606030504020204" pitchFamily="34" charset="0"/>
              </a:rPr>
              <a:t> / </a:t>
            </a:r>
            <a:r>
              <a:rPr lang="en-IN" b="1" i="0" dirty="0">
                <a:solidFill>
                  <a:srgbClr val="FF0000"/>
                </a:solidFill>
                <a:effectLst/>
                <a:latin typeface="Open Sans" panose="020B0606030504020204" pitchFamily="34" charset="0"/>
              </a:rPr>
              <a:t>eigenvectors</a:t>
            </a:r>
          </a:p>
        </p:txBody>
      </p:sp>
      <p:sp>
        <p:nvSpPr>
          <p:cNvPr id="3" name="Content Placeholder 2">
            <a:extLst>
              <a:ext uri="{FF2B5EF4-FFF2-40B4-BE49-F238E27FC236}">
                <a16:creationId xmlns:a16="http://schemas.microsoft.com/office/drawing/2014/main" id="{9AF12A66-DD2A-4E75-B03F-8BD0C7CE61C5}"/>
              </a:ext>
            </a:extLst>
          </p:cNvPr>
          <p:cNvSpPr>
            <a:spLocks noGrp="1"/>
          </p:cNvSpPr>
          <p:nvPr>
            <p:ph idx="1"/>
          </p:nvPr>
        </p:nvSpPr>
        <p:spPr>
          <a:xfrm>
            <a:off x="381000" y="1524000"/>
            <a:ext cx="7543800" cy="4949952"/>
          </a:xfrm>
        </p:spPr>
        <p:txBody>
          <a:bodyPr/>
          <a:lstStyle/>
          <a:p>
            <a:pPr algn="just"/>
            <a:r>
              <a:rPr lang="en-US" b="1" i="0" dirty="0">
                <a:solidFill>
                  <a:srgbClr val="021B34"/>
                </a:solidFill>
                <a:effectLst/>
                <a:latin typeface="Open Sans" panose="020B0606030504020204" pitchFamily="34" charset="0"/>
              </a:rPr>
              <a:t>Eigenvalues</a:t>
            </a:r>
            <a:r>
              <a:rPr lang="en-US" b="0" i="0" dirty="0">
                <a:solidFill>
                  <a:srgbClr val="021B34"/>
                </a:solidFill>
                <a:effectLst/>
                <a:latin typeface="Open Sans" panose="020B0606030504020204" pitchFamily="34" charset="0"/>
              </a:rPr>
              <a:t> : The numbers on the diagonal of the diagonalized covariance matrix are called eigenvalues of the covariance matrix. Large eigenvalues correspond to large variances.</a:t>
            </a:r>
          </a:p>
          <a:p>
            <a:pPr algn="just"/>
            <a:r>
              <a:rPr lang="en-US" b="1" i="0" dirty="0">
                <a:solidFill>
                  <a:srgbClr val="021B34"/>
                </a:solidFill>
                <a:effectLst/>
                <a:latin typeface="Open Sans" panose="020B0606030504020204" pitchFamily="34" charset="0"/>
              </a:rPr>
              <a:t>Eigenvectors</a:t>
            </a:r>
            <a:r>
              <a:rPr lang="en-US" b="0" i="0" dirty="0">
                <a:solidFill>
                  <a:srgbClr val="021B34"/>
                </a:solidFill>
                <a:effectLst/>
                <a:latin typeface="Open Sans" panose="020B0606030504020204" pitchFamily="34" charset="0"/>
              </a:rPr>
              <a:t> : The directions of the new rotated axes are called the eigenvectors of the covariance matrix.</a:t>
            </a:r>
          </a:p>
          <a:p>
            <a:pPr algn="just"/>
            <a:r>
              <a:rPr lang="en-US" b="1" i="0" dirty="0">
                <a:solidFill>
                  <a:srgbClr val="021B34"/>
                </a:solidFill>
                <a:effectLst/>
                <a:latin typeface="Open Sans" panose="020B0606030504020204" pitchFamily="34" charset="0"/>
              </a:rPr>
              <a:t>Eigenvalues</a:t>
            </a:r>
            <a:r>
              <a:rPr lang="en-US" b="0" i="0" dirty="0">
                <a:solidFill>
                  <a:srgbClr val="021B34"/>
                </a:solidFill>
                <a:effectLst/>
                <a:latin typeface="Open Sans" panose="020B0606030504020204" pitchFamily="34" charset="0"/>
              </a:rPr>
              <a:t> and </a:t>
            </a:r>
            <a:r>
              <a:rPr lang="en-US" b="1" i="0" dirty="0">
                <a:solidFill>
                  <a:srgbClr val="021B34"/>
                </a:solidFill>
                <a:effectLst/>
                <a:latin typeface="Open Sans" panose="020B0606030504020204" pitchFamily="34" charset="0"/>
              </a:rPr>
              <a:t>eigenvectors</a:t>
            </a:r>
            <a:r>
              <a:rPr lang="en-US" b="0" i="0" dirty="0">
                <a:solidFill>
                  <a:srgbClr val="021B34"/>
                </a:solidFill>
                <a:effectLst/>
                <a:latin typeface="Open Sans" panose="020B0606030504020204" pitchFamily="34" charset="0"/>
              </a:rPr>
              <a:t> can be easily calculated in R as follow :</a:t>
            </a:r>
          </a:p>
          <a:p>
            <a:endParaRPr lang="en-IN" dirty="0"/>
          </a:p>
        </p:txBody>
      </p:sp>
    </p:spTree>
    <p:extLst>
      <p:ext uri="{BB962C8B-B14F-4D97-AF65-F5344CB8AC3E}">
        <p14:creationId xmlns:p14="http://schemas.microsoft.com/office/powerpoint/2010/main" val="313788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E85F0F-20CE-4FBF-89A3-A10B6F83308A}"/>
              </a:ext>
            </a:extLst>
          </p:cNvPr>
          <p:cNvSpPr txBox="1"/>
          <p:nvPr/>
        </p:nvSpPr>
        <p:spPr>
          <a:xfrm>
            <a:off x="152400" y="904131"/>
            <a:ext cx="8610600" cy="5632311"/>
          </a:xfrm>
          <a:prstGeom prst="rect">
            <a:avLst/>
          </a:prstGeom>
          <a:noFill/>
        </p:spPr>
        <p:txBody>
          <a:bodyPr wrap="square">
            <a:spAutoFit/>
          </a:bodyPr>
          <a:lstStyle/>
          <a:p>
            <a:endParaRPr lang="en-IN" dirty="0">
              <a:solidFill>
                <a:srgbClr val="FF0000"/>
              </a:solidFill>
            </a:endParaRPr>
          </a:p>
          <a:p>
            <a:r>
              <a:rPr lang="en-IN" dirty="0">
                <a:solidFill>
                  <a:srgbClr val="FF0000"/>
                </a:solidFill>
              </a:rPr>
              <a:t>Eigen values</a:t>
            </a:r>
          </a:p>
          <a:p>
            <a:endParaRPr lang="en-IN" dirty="0"/>
          </a:p>
          <a:p>
            <a:r>
              <a:rPr lang="en-IN" dirty="0"/>
              <a:t>[1] </a:t>
            </a:r>
            <a:r>
              <a:rPr lang="en-IN" dirty="0">
                <a:highlight>
                  <a:srgbClr val="FFFF00"/>
                </a:highlight>
              </a:rPr>
              <a:t>2.98530335  0.93094242 </a:t>
            </a:r>
            <a:r>
              <a:rPr lang="en-IN" dirty="0"/>
              <a:t>   0.24219664    0.19368545    0.08478579      0.03533710</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the eigenvalues, two PCs are required to explain 90% of the variation.</a:t>
            </a:r>
          </a:p>
          <a:p>
            <a:endParaRPr lang="en-IN" dirty="0"/>
          </a:p>
          <a:p>
            <a:pPr marL="285750" indent="-285750">
              <a:buFont typeface="Wingdings" panose="05000000000000000000" pitchFamily="2" charset="2"/>
              <a:buChar char="Ø"/>
            </a:pPr>
            <a:r>
              <a:rPr lang="en-IN" dirty="0">
                <a:solidFill>
                  <a:srgbClr val="FF0000"/>
                </a:solidFill>
              </a:rPr>
              <a:t>Eigen vector</a:t>
            </a:r>
          </a:p>
          <a:p>
            <a:endParaRPr lang="en-IN" dirty="0"/>
          </a:p>
          <a:p>
            <a:r>
              <a:rPr lang="en-IN" dirty="0"/>
              <a:t>            [,1]                  [,2]                 [,3]                [,4]                [,5]              [,6]</a:t>
            </a:r>
          </a:p>
          <a:p>
            <a:r>
              <a:rPr lang="en-IN" dirty="0"/>
              <a:t>[1,] -0.04377427  0.01070966 -0.3263165  </a:t>
            </a:r>
            <a:r>
              <a:rPr lang="en-IN" dirty="0">
                <a:highlight>
                  <a:srgbClr val="FFFF00"/>
                </a:highlight>
              </a:rPr>
              <a:t>0.5616918</a:t>
            </a:r>
            <a:r>
              <a:rPr lang="en-IN" dirty="0"/>
              <a:t>  </a:t>
            </a:r>
            <a:r>
              <a:rPr lang="en-IN" dirty="0">
                <a:highlight>
                  <a:srgbClr val="FFFF00"/>
                </a:highlight>
              </a:rPr>
              <a:t>0.75257278</a:t>
            </a:r>
            <a:r>
              <a:rPr lang="en-IN" dirty="0"/>
              <a:t>  0.09809807</a:t>
            </a:r>
          </a:p>
          <a:p>
            <a:r>
              <a:rPr lang="en-IN" dirty="0"/>
              <a:t>[2,]  0.11216159  0.07144697 -0.2589614  0.4554588 -0.34680082 -</a:t>
            </a:r>
            <a:r>
              <a:rPr lang="en-IN" dirty="0">
                <a:highlight>
                  <a:srgbClr val="FFFF00"/>
                </a:highlight>
              </a:rPr>
              <a:t>0.76651197</a:t>
            </a:r>
          </a:p>
          <a:p>
            <a:r>
              <a:rPr lang="en-IN" dirty="0"/>
              <a:t>[3,]  0.13919062  0.06628208 -0.3447327  0.4153296 -0.53465173  0.63169678</a:t>
            </a:r>
          </a:p>
          <a:p>
            <a:r>
              <a:rPr lang="en-IN" dirty="0"/>
              <a:t>[4,]  </a:t>
            </a:r>
            <a:r>
              <a:rPr lang="en-IN" dirty="0">
                <a:highlight>
                  <a:srgbClr val="FFFF00"/>
                </a:highlight>
              </a:rPr>
              <a:t>0.76830499</a:t>
            </a:r>
            <a:r>
              <a:rPr lang="en-IN" dirty="0"/>
              <a:t> -0.56307225 -0.2180222 -0.1861082  0.09996771 -0.02221711</a:t>
            </a:r>
          </a:p>
          <a:p>
            <a:r>
              <a:rPr lang="en-IN" dirty="0"/>
              <a:t>[5,]  0.20176610  </a:t>
            </a:r>
            <a:r>
              <a:rPr lang="en-IN" dirty="0">
                <a:highlight>
                  <a:srgbClr val="FFFF00"/>
                </a:highlight>
              </a:rPr>
              <a:t>0.65928988</a:t>
            </a:r>
            <a:r>
              <a:rPr lang="en-IN" dirty="0"/>
              <a:t> -0.5566857 -0.4506985  0.10190229 -0.03485874</a:t>
            </a:r>
          </a:p>
          <a:p>
            <a:r>
              <a:rPr lang="en-IN" dirty="0"/>
              <a:t>[6,] -0.57890193 -0.48854255 -</a:t>
            </a:r>
            <a:r>
              <a:rPr lang="en-IN" dirty="0">
                <a:highlight>
                  <a:srgbClr val="FFFF00"/>
                </a:highlight>
              </a:rPr>
              <a:t>0.5917628</a:t>
            </a:r>
            <a:r>
              <a:rPr lang="en-IN" dirty="0"/>
              <a:t> -0.2584483 -0.08445895 -0.04567946</a:t>
            </a:r>
          </a:p>
          <a:p>
            <a:endParaRPr lang="en-IN" dirty="0"/>
          </a:p>
          <a:p>
            <a:r>
              <a:rPr lang="en-IN" dirty="0"/>
              <a:t>#from eigen vector we can see that from first 2 PCs , </a:t>
            </a:r>
            <a:r>
              <a:rPr lang="en-IN" sz="1800" dirty="0">
                <a:effectLst/>
                <a:latin typeface="Calibri" panose="020F0502020204030204" pitchFamily="34" charset="0"/>
                <a:ea typeface="Calibri" panose="020F0502020204030204" pitchFamily="34" charset="0"/>
                <a:cs typeface="Times New Roman" panose="02020603050405020304" pitchFamily="18" charset="0"/>
              </a:rPr>
              <a:t>Lower Margin and Upper Margin variables seem to be the most important.</a:t>
            </a:r>
            <a:endParaRPr lang="en-IN" dirty="0"/>
          </a:p>
        </p:txBody>
      </p:sp>
    </p:spTree>
    <p:extLst>
      <p:ext uri="{BB962C8B-B14F-4D97-AF65-F5344CB8AC3E}">
        <p14:creationId xmlns:p14="http://schemas.microsoft.com/office/powerpoint/2010/main" val="8812970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2144</TotalTime>
  <Words>726</Words>
  <Application>Microsoft Office PowerPoint</Application>
  <PresentationFormat>On-screen Show (4:3)</PresentationFormat>
  <Paragraphs>92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Aharoni</vt:lpstr>
      <vt:lpstr>Arial</vt:lpstr>
      <vt:lpstr>Arial</vt:lpstr>
      <vt:lpstr>Arial Rounded MT Bold</vt:lpstr>
      <vt:lpstr>Calibri</vt:lpstr>
      <vt:lpstr>Open Sans</vt:lpstr>
      <vt:lpstr>Tw Cen MT</vt:lpstr>
      <vt:lpstr>Wingdings</vt:lpstr>
      <vt:lpstr>Droplet</vt:lpstr>
      <vt:lpstr>STATISTICAL ANALYSIS OF Bank Notes DATA</vt:lpstr>
      <vt:lpstr>PowerPoint Presentation</vt:lpstr>
      <vt:lpstr>Introduction</vt:lpstr>
      <vt:lpstr>Variables In Data</vt:lpstr>
      <vt:lpstr>OBJECTIVE</vt:lpstr>
      <vt:lpstr>Data Analysis :</vt:lpstr>
      <vt:lpstr>Principal component analysis (PCA) </vt:lpstr>
      <vt:lpstr>Eigenvalues / eigenvectors</vt:lpstr>
      <vt:lpstr>PowerPoint Presentation</vt:lpstr>
      <vt:lpstr>PowerPoint Presentation</vt:lpstr>
      <vt:lpstr>SCREE PLOT</vt:lpstr>
      <vt:lpstr>PowerPoint Presentation</vt:lpstr>
      <vt:lpstr>SCORE PLOT</vt:lpstr>
      <vt:lpstr>Advantages of PCA: </vt:lpstr>
      <vt:lpstr>Disadvantages of PCA: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prashik dhule</cp:lastModifiedBy>
  <cp:revision>105</cp:revision>
  <dcterms:created xsi:type="dcterms:W3CDTF">2017-10-03T08:24:16Z</dcterms:created>
  <dcterms:modified xsi:type="dcterms:W3CDTF">2022-04-14T04:39:50Z</dcterms:modified>
</cp:coreProperties>
</file>