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67" r:id="rId4"/>
    <p:sldId id="268" r:id="rId5"/>
    <p:sldId id="269" r:id="rId6"/>
    <p:sldId id="270" r:id="rId7"/>
    <p:sldId id="280" r:id="rId8"/>
    <p:sldId id="271" r:id="rId9"/>
    <p:sldId id="272" r:id="rId10"/>
    <p:sldId id="273" r:id="rId11"/>
    <p:sldId id="274" r:id="rId12"/>
    <p:sldId id="275" r:id="rId13"/>
    <p:sldId id="276" r:id="rId14"/>
    <p:sldId id="277" r:id="rId15"/>
    <p:sldId id="278" r:id="rId16"/>
    <p:sldId id="279" r:id="rId17"/>
    <p:sldId id="282" r:id="rId18"/>
    <p:sldId id="283" r:id="rId19"/>
    <p:sldId id="284" r:id="rId20"/>
    <p:sldId id="281" r:id="rId21"/>
    <p:sldId id="286" r:id="rId22"/>
    <p:sldId id="28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ram Mantri vidyanidhi infotech academy" initials="SMvia" lastIdx="1" clrIdx="0">
    <p:extLst>
      <p:ext uri="{19B8F6BF-5375-455C-9EA6-DF929625EA0E}">
        <p15:presenceInfo xmlns:p15="http://schemas.microsoft.com/office/powerpoint/2012/main" userId="51cb69a88b7242c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546"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13T12:44:35.261" idx="1">
    <p:pos x="5673" y="528"/>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7E196C4-5FE2-4F01-A9A3-936D12BF1827}"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61656-4792-4163-8C25-F75BA33EB9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E196C4-5FE2-4F01-A9A3-936D12BF1827}"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61656-4792-4163-8C25-F75BA33EB9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E196C4-5FE2-4F01-A9A3-936D12BF1827}"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61656-4792-4163-8C25-F75BA33EB9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E196C4-5FE2-4F01-A9A3-936D12BF1827}"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61656-4792-4163-8C25-F75BA33EB9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E196C4-5FE2-4F01-A9A3-936D12BF1827}" type="datetimeFigureOut">
              <a:rPr lang="en-US" smtClean="0"/>
              <a:pPr/>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661656-4792-4163-8C25-F75BA33EB9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E196C4-5FE2-4F01-A9A3-936D12BF1827}"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61656-4792-4163-8C25-F75BA33EB9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E196C4-5FE2-4F01-A9A3-936D12BF1827}" type="datetimeFigureOut">
              <a:rPr lang="en-US" smtClean="0"/>
              <a:pPr/>
              <a:t>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661656-4792-4163-8C25-F75BA33EB9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E196C4-5FE2-4F01-A9A3-936D12BF1827}" type="datetimeFigureOut">
              <a:rPr lang="en-US" smtClean="0"/>
              <a:pPr/>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661656-4792-4163-8C25-F75BA33EB9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E196C4-5FE2-4F01-A9A3-936D12BF1827}" type="datetimeFigureOut">
              <a:rPr lang="en-US" smtClean="0"/>
              <a:pPr/>
              <a:t>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661656-4792-4163-8C25-F75BA33EB9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E196C4-5FE2-4F01-A9A3-936D12BF1827}"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61656-4792-4163-8C25-F75BA33EB9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E196C4-5FE2-4F01-A9A3-936D12BF1827}" type="datetimeFigureOut">
              <a:rPr lang="en-US" smtClean="0"/>
              <a:pPr/>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661656-4792-4163-8C25-F75BA33EB9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196C4-5FE2-4F01-A9A3-936D12BF1827}" type="datetimeFigureOut">
              <a:rPr lang="en-US" smtClean="0"/>
              <a:pPr/>
              <a:t>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661656-4792-4163-8C25-F75BA33EB9B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314450" y="971550"/>
            <a:ext cx="6343650" cy="50292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1543050" y="3886201"/>
            <a:ext cx="2457450" cy="923330"/>
          </a:xfrm>
          <a:prstGeom prst="rect">
            <a:avLst/>
          </a:prstGeom>
          <a:noFill/>
        </p:spPr>
        <p:txBody>
          <a:bodyPr wrap="square" rtlCol="0">
            <a:spAutoFit/>
          </a:bodyPr>
          <a:lstStyle/>
          <a:p>
            <a:r>
              <a:rPr lang="en-IN" sz="1350" dirty="0" err="1"/>
              <a:t>Ketki</a:t>
            </a:r>
            <a:r>
              <a:rPr lang="en-IN" sz="1350" dirty="0"/>
              <a:t> Acharya</a:t>
            </a:r>
          </a:p>
          <a:p>
            <a:r>
              <a:rPr lang="en-IN" sz="1350" dirty="0"/>
              <a:t>From: SM VITA ATC of CDAC</a:t>
            </a:r>
          </a:p>
          <a:p>
            <a:r>
              <a:rPr lang="en-IN" sz="1350" dirty="0"/>
              <a:t>9769201036</a:t>
            </a:r>
          </a:p>
          <a:p>
            <a:r>
              <a:rPr lang="en-IN" sz="1350" dirty="0"/>
              <a:t>ketkiacharya.net@gmail.com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582D8-CB68-47BF-839A-AC9132FA4D2A}"/>
              </a:ext>
            </a:extLst>
          </p:cNvPr>
          <p:cNvSpPr>
            <a:spLocks noGrp="1"/>
          </p:cNvSpPr>
          <p:nvPr>
            <p:ph type="title"/>
          </p:nvPr>
        </p:nvSpPr>
        <p:spPr>
          <a:xfrm>
            <a:off x="685800" y="0"/>
            <a:ext cx="8077200" cy="563562"/>
          </a:xfrm>
        </p:spPr>
        <p:txBody>
          <a:bodyPr>
            <a:normAutofit fontScale="90000"/>
          </a:bodyPr>
          <a:lstStyle/>
          <a:p>
            <a:r>
              <a:rPr lang="en-IN" dirty="0"/>
              <a:t>Push</a:t>
            </a:r>
          </a:p>
        </p:txBody>
      </p:sp>
      <p:sp>
        <p:nvSpPr>
          <p:cNvPr id="3" name="Content Placeholder 2">
            <a:extLst>
              <a:ext uri="{FF2B5EF4-FFF2-40B4-BE49-F238E27FC236}">
                <a16:creationId xmlns:a16="http://schemas.microsoft.com/office/drawing/2014/main" id="{6BAF9B6F-2AEF-42F5-BF19-9C9E41A9280B}"/>
              </a:ext>
            </a:extLst>
          </p:cNvPr>
          <p:cNvSpPr>
            <a:spLocks noGrp="1"/>
          </p:cNvSpPr>
          <p:nvPr>
            <p:ph idx="1"/>
          </p:nvPr>
        </p:nvSpPr>
        <p:spPr>
          <a:xfrm>
            <a:off x="228600" y="914401"/>
            <a:ext cx="4953000" cy="4495800"/>
          </a:xfrm>
        </p:spPr>
        <p:txBody>
          <a:bodyPr>
            <a:normAutofit fontScale="62500" lnSpcReduction="20000"/>
          </a:bodyPr>
          <a:lstStyle/>
          <a:p>
            <a:pPr marL="0" indent="0">
              <a:buNone/>
            </a:pPr>
            <a:r>
              <a:rPr lang="en-IN" b="0" dirty="0">
                <a:solidFill>
                  <a:srgbClr val="800000"/>
                </a:solidFill>
                <a:effectLst/>
                <a:latin typeface="Consolas" panose="020B0609020204030204" pitchFamily="49" charset="0"/>
              </a:rPr>
              <a:t>&lt;script</a:t>
            </a: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"text/</a:t>
            </a:r>
            <a:r>
              <a:rPr lang="en-IN" b="0" dirty="0" err="1">
                <a:solidFill>
                  <a:srgbClr val="0000FF"/>
                </a:solidFill>
                <a:effectLst/>
                <a:latin typeface="Consolas" panose="020B0609020204030204" pitchFamily="49" charset="0"/>
              </a:rPr>
              <a:t>javascript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pPr marL="0" indent="0">
              <a:buNone/>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a:t>
            </a:r>
            <a:r>
              <a:rPr lang="en-IN" b="0" dirty="0">
                <a:solidFill>
                  <a:srgbClr val="000000"/>
                </a:solidFill>
                <a:effectLst/>
                <a:latin typeface="Consolas" panose="020B0609020204030204" pitchFamily="49" charset="0"/>
              </a:rPr>
              <a:t>);</a:t>
            </a:r>
          </a:p>
          <a:p>
            <a:pPr marL="0" indent="0">
              <a:buNone/>
            </a:pPr>
            <a:r>
              <a:rPr lang="en-IN" b="0" dirty="0" err="1">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"vita"</a:t>
            </a:r>
            <a:r>
              <a:rPr lang="en-IN" b="0" dirty="0">
                <a:solidFill>
                  <a:srgbClr val="000000"/>
                </a:solidFill>
                <a:effectLst/>
                <a:latin typeface="Consolas" panose="020B0609020204030204" pitchFamily="49" charset="0"/>
              </a:rPr>
              <a:t>;</a:t>
            </a:r>
          </a:p>
          <a:p>
            <a:pPr marL="0" indent="0">
              <a:buNone/>
            </a:pPr>
            <a:r>
              <a:rPr lang="en-IN" b="0" dirty="0" err="1">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dac</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pPr marL="0" indent="0">
              <a:buNone/>
            </a:pPr>
            <a:r>
              <a:rPr lang="en-IN" b="0" dirty="0" err="1">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"acts"</a:t>
            </a:r>
            <a:r>
              <a:rPr lang="en-IN" b="0" dirty="0">
                <a:solidFill>
                  <a:srgbClr val="000000"/>
                </a:solidFill>
                <a:effectLst/>
                <a:latin typeface="Consolas" panose="020B0609020204030204" pitchFamily="49" charset="0"/>
              </a:rPr>
              <a:t>;</a:t>
            </a:r>
          </a:p>
          <a:p>
            <a:pPr marL="0" indent="0">
              <a:buNone/>
            </a:pPr>
            <a:br>
              <a:rPr lang="en-IN" b="0" dirty="0">
                <a:solidFill>
                  <a:srgbClr val="000000"/>
                </a:solidFill>
                <a:effectLst/>
                <a:latin typeface="Consolas" panose="020B0609020204030204" pitchFamily="49" charset="0"/>
              </a:rPr>
            </a:b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 /&gt;"</a:t>
            </a:r>
            <a:r>
              <a:rPr lang="en-IN" b="0" dirty="0">
                <a:solidFill>
                  <a:srgbClr val="000000"/>
                </a:solidFill>
                <a:effectLst/>
                <a:latin typeface="Consolas" panose="020B0609020204030204" pitchFamily="49" charset="0"/>
              </a:rPr>
              <a:t>);</a:t>
            </a:r>
          </a:p>
          <a:p>
            <a:pPr marL="0" indent="0">
              <a:buNone/>
            </a:pP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arr</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“2020"</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 /&gt;"</a:t>
            </a:r>
            <a:r>
              <a:rPr lang="en-IN" b="0" dirty="0">
                <a:solidFill>
                  <a:srgbClr val="000000"/>
                </a:solidFill>
                <a:effectLst/>
                <a:latin typeface="Consolas" panose="020B0609020204030204" pitchFamily="49" charset="0"/>
              </a:rPr>
              <a:t>); //4</a:t>
            </a:r>
          </a:p>
          <a:p>
            <a:pPr marL="0" indent="0">
              <a:buNone/>
            </a:pP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marL="0" indent="0">
              <a:buNone/>
            </a:pPr>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&lt;/script&gt;</a:t>
            </a:r>
            <a:r>
              <a:rPr lang="en-IN" b="0" dirty="0">
                <a:solidFill>
                  <a:srgbClr val="000000"/>
                </a:solidFill>
                <a:effectLst/>
                <a:latin typeface="Consolas" panose="020B0609020204030204" pitchFamily="49" charset="0"/>
              </a:rPr>
              <a:t>  </a:t>
            </a:r>
          </a:p>
          <a:p>
            <a:pPr marL="0" indent="0">
              <a:buNone/>
            </a:pPr>
            <a:endParaRPr lang="en-IN" dirty="0"/>
          </a:p>
        </p:txBody>
      </p:sp>
      <p:graphicFrame>
        <p:nvGraphicFramePr>
          <p:cNvPr id="4" name="Table 4">
            <a:extLst>
              <a:ext uri="{FF2B5EF4-FFF2-40B4-BE49-F238E27FC236}">
                <a16:creationId xmlns:a16="http://schemas.microsoft.com/office/drawing/2014/main" id="{76051578-744B-428D-B856-C8F9A5DAF71B}"/>
              </a:ext>
            </a:extLst>
          </p:cNvPr>
          <p:cNvGraphicFramePr>
            <a:graphicFrameLocks noGrp="1"/>
          </p:cNvGraphicFramePr>
          <p:nvPr>
            <p:extLst>
              <p:ext uri="{D42A27DB-BD31-4B8C-83A1-F6EECF244321}">
                <p14:modId xmlns:p14="http://schemas.microsoft.com/office/powerpoint/2010/main" val="1919972378"/>
              </p:ext>
            </p:extLst>
          </p:nvPr>
        </p:nvGraphicFramePr>
        <p:xfrm>
          <a:off x="5562600" y="2656681"/>
          <a:ext cx="1143000" cy="1727200"/>
        </p:xfrm>
        <a:graphic>
          <a:graphicData uri="http://schemas.openxmlformats.org/drawingml/2006/table">
            <a:tbl>
              <a:tblPr firstRow="1" bandRow="1">
                <a:tableStyleId>{5940675A-B579-460E-94D1-54222C63F5DA}</a:tableStyleId>
              </a:tblPr>
              <a:tblGrid>
                <a:gridCol w="571500">
                  <a:extLst>
                    <a:ext uri="{9D8B030D-6E8A-4147-A177-3AD203B41FA5}">
                      <a16:colId xmlns:a16="http://schemas.microsoft.com/office/drawing/2014/main" val="3837613451"/>
                    </a:ext>
                  </a:extLst>
                </a:gridCol>
                <a:gridCol w="571500">
                  <a:extLst>
                    <a:ext uri="{9D8B030D-6E8A-4147-A177-3AD203B41FA5}">
                      <a16:colId xmlns:a16="http://schemas.microsoft.com/office/drawing/2014/main" val="304709040"/>
                    </a:ext>
                  </a:extLst>
                </a:gridCol>
              </a:tblGrid>
              <a:tr h="431800">
                <a:tc>
                  <a:txBody>
                    <a:bodyPr/>
                    <a:lstStyle/>
                    <a:p>
                      <a:r>
                        <a:rPr lang="en-IN" dirty="0"/>
                        <a:t>3</a:t>
                      </a:r>
                    </a:p>
                  </a:txBody>
                  <a:tcPr/>
                </a:tc>
                <a:tc>
                  <a:txBody>
                    <a:bodyPr/>
                    <a:lstStyle/>
                    <a:p>
                      <a:endParaRPr lang="en-IN" dirty="0"/>
                    </a:p>
                  </a:txBody>
                  <a:tcPr/>
                </a:tc>
                <a:extLst>
                  <a:ext uri="{0D108BD9-81ED-4DB2-BD59-A6C34878D82A}">
                    <a16:rowId xmlns:a16="http://schemas.microsoft.com/office/drawing/2014/main" val="1196468100"/>
                  </a:ext>
                </a:extLst>
              </a:tr>
              <a:tr h="431800">
                <a:tc>
                  <a:txBody>
                    <a:bodyPr/>
                    <a:lstStyle/>
                    <a:p>
                      <a:r>
                        <a:rPr lang="en-IN" dirty="0"/>
                        <a:t>2</a:t>
                      </a:r>
                    </a:p>
                  </a:txBody>
                  <a:tcPr/>
                </a:tc>
                <a:tc>
                  <a:txBody>
                    <a:bodyPr/>
                    <a:lstStyle/>
                    <a:p>
                      <a:r>
                        <a:rPr lang="en-IN" dirty="0"/>
                        <a:t>acts</a:t>
                      </a:r>
                    </a:p>
                  </a:txBody>
                  <a:tcPr/>
                </a:tc>
                <a:extLst>
                  <a:ext uri="{0D108BD9-81ED-4DB2-BD59-A6C34878D82A}">
                    <a16:rowId xmlns:a16="http://schemas.microsoft.com/office/drawing/2014/main" val="2112420770"/>
                  </a:ext>
                </a:extLst>
              </a:tr>
              <a:tr h="431800">
                <a:tc>
                  <a:txBody>
                    <a:bodyPr/>
                    <a:lstStyle/>
                    <a:p>
                      <a:r>
                        <a:rPr lang="en-IN" dirty="0"/>
                        <a:t>1</a:t>
                      </a:r>
                    </a:p>
                  </a:txBody>
                  <a:tcPr/>
                </a:tc>
                <a:tc>
                  <a:txBody>
                    <a:bodyPr/>
                    <a:lstStyle/>
                    <a:p>
                      <a:r>
                        <a:rPr lang="en-IN" dirty="0" err="1"/>
                        <a:t>dac</a:t>
                      </a:r>
                      <a:endParaRPr lang="en-IN" dirty="0"/>
                    </a:p>
                  </a:txBody>
                  <a:tcPr/>
                </a:tc>
                <a:extLst>
                  <a:ext uri="{0D108BD9-81ED-4DB2-BD59-A6C34878D82A}">
                    <a16:rowId xmlns:a16="http://schemas.microsoft.com/office/drawing/2014/main" val="1750677110"/>
                  </a:ext>
                </a:extLst>
              </a:tr>
              <a:tr h="431800">
                <a:tc>
                  <a:txBody>
                    <a:bodyPr/>
                    <a:lstStyle/>
                    <a:p>
                      <a:r>
                        <a:rPr lang="en-IN" dirty="0"/>
                        <a:t>0</a:t>
                      </a:r>
                    </a:p>
                  </a:txBody>
                  <a:tcPr/>
                </a:tc>
                <a:tc>
                  <a:txBody>
                    <a:bodyPr/>
                    <a:lstStyle/>
                    <a:p>
                      <a:r>
                        <a:rPr lang="en-IN" dirty="0"/>
                        <a:t>vita</a:t>
                      </a:r>
                    </a:p>
                  </a:txBody>
                  <a:tcPr/>
                </a:tc>
                <a:extLst>
                  <a:ext uri="{0D108BD9-81ED-4DB2-BD59-A6C34878D82A}">
                    <a16:rowId xmlns:a16="http://schemas.microsoft.com/office/drawing/2014/main" val="73500298"/>
                  </a:ext>
                </a:extLst>
              </a:tr>
            </a:tbl>
          </a:graphicData>
        </a:graphic>
      </p:graphicFrame>
      <p:sp>
        <p:nvSpPr>
          <p:cNvPr id="5" name="Rectangle 4">
            <a:extLst>
              <a:ext uri="{FF2B5EF4-FFF2-40B4-BE49-F238E27FC236}">
                <a16:creationId xmlns:a16="http://schemas.microsoft.com/office/drawing/2014/main" id="{429B1280-D7C8-4F1D-9D82-CC3F75591E20}"/>
              </a:ext>
            </a:extLst>
          </p:cNvPr>
          <p:cNvSpPr/>
          <p:nvPr/>
        </p:nvSpPr>
        <p:spPr>
          <a:xfrm>
            <a:off x="6864897" y="2652978"/>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2020</a:t>
            </a:r>
          </a:p>
        </p:txBody>
      </p:sp>
      <p:sp>
        <p:nvSpPr>
          <p:cNvPr id="6" name="Arrow: Curved Up 5">
            <a:extLst>
              <a:ext uri="{FF2B5EF4-FFF2-40B4-BE49-F238E27FC236}">
                <a16:creationId xmlns:a16="http://schemas.microsoft.com/office/drawing/2014/main" id="{883BE4FE-7397-4A8D-AE98-3013A5F1BFD6}"/>
              </a:ext>
            </a:extLst>
          </p:cNvPr>
          <p:cNvSpPr/>
          <p:nvPr/>
        </p:nvSpPr>
        <p:spPr>
          <a:xfrm rot="10434827">
            <a:off x="6160832" y="2240399"/>
            <a:ext cx="685800" cy="3810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extBox 7">
            <a:extLst>
              <a:ext uri="{FF2B5EF4-FFF2-40B4-BE49-F238E27FC236}">
                <a16:creationId xmlns:a16="http://schemas.microsoft.com/office/drawing/2014/main" id="{BF714EB4-39E5-42EB-A24F-F394B96DD58F}"/>
              </a:ext>
            </a:extLst>
          </p:cNvPr>
          <p:cNvSpPr txBox="1"/>
          <p:nvPr/>
        </p:nvSpPr>
        <p:spPr>
          <a:xfrm>
            <a:off x="304800" y="5562600"/>
            <a:ext cx="8534400" cy="646331"/>
          </a:xfrm>
          <a:prstGeom prst="rect">
            <a:avLst/>
          </a:prstGeom>
          <a:noFill/>
        </p:spPr>
        <p:txBody>
          <a:bodyPr wrap="square">
            <a:spAutoFit/>
          </a:bodyPr>
          <a:lstStyle/>
          <a:p>
            <a:pPr marL="0" indent="0">
              <a:buNone/>
            </a:pPr>
            <a:r>
              <a:rPr lang="en-IN" b="0" dirty="0">
                <a:solidFill>
                  <a:srgbClr val="000000"/>
                </a:solidFill>
                <a:effectLst/>
                <a:latin typeface="Consolas" panose="020B0609020204030204" pitchFamily="49" charset="0"/>
              </a:rPr>
              <a:t>The push() method adds one or more elements to the end of an array and returns the new length.</a:t>
            </a:r>
          </a:p>
        </p:txBody>
      </p:sp>
    </p:spTree>
    <p:extLst>
      <p:ext uri="{BB962C8B-B14F-4D97-AF65-F5344CB8AC3E}">
        <p14:creationId xmlns:p14="http://schemas.microsoft.com/office/powerpoint/2010/main" val="194697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418A-8BC5-4DAA-AEF9-90E14C0970E2}"/>
              </a:ext>
            </a:extLst>
          </p:cNvPr>
          <p:cNvSpPr>
            <a:spLocks noGrp="1"/>
          </p:cNvSpPr>
          <p:nvPr>
            <p:ph type="title"/>
          </p:nvPr>
        </p:nvSpPr>
        <p:spPr/>
        <p:txBody>
          <a:bodyPr>
            <a:normAutofit fontScale="90000"/>
          </a:bodyPr>
          <a:lstStyle/>
          <a:p>
            <a:r>
              <a:rPr lang="en-IN" dirty="0"/>
              <a:t>Shift remove s 1</a:t>
            </a:r>
            <a:r>
              <a:rPr lang="en-IN" baseline="30000" dirty="0"/>
              <a:t>st</a:t>
            </a:r>
            <a:r>
              <a:rPr lang="en-IN" dirty="0"/>
              <a:t> element from array</a:t>
            </a:r>
          </a:p>
        </p:txBody>
      </p:sp>
      <p:sp>
        <p:nvSpPr>
          <p:cNvPr id="3" name="Content Placeholder 2">
            <a:extLst>
              <a:ext uri="{FF2B5EF4-FFF2-40B4-BE49-F238E27FC236}">
                <a16:creationId xmlns:a16="http://schemas.microsoft.com/office/drawing/2014/main" id="{B8B64CAE-D10C-49DB-8EFD-893CC3499BE8}"/>
              </a:ext>
            </a:extLst>
          </p:cNvPr>
          <p:cNvSpPr>
            <a:spLocks noGrp="1"/>
          </p:cNvSpPr>
          <p:nvPr>
            <p:ph idx="1"/>
          </p:nvPr>
        </p:nvSpPr>
        <p:spPr>
          <a:xfrm>
            <a:off x="457200" y="1600201"/>
            <a:ext cx="5410200" cy="1981200"/>
          </a:xfrm>
        </p:spPr>
        <p:txBody>
          <a:bodyPr>
            <a:normAutofit fontScale="92500" lnSpcReduction="20000"/>
          </a:bodyPr>
          <a:lstStyle/>
          <a:p>
            <a:pPr marL="0" indent="0">
              <a:buNone/>
            </a:pPr>
            <a:r>
              <a:rPr lang="en-IN" sz="1800" b="0" dirty="0">
                <a:solidFill>
                  <a:srgbClr val="800000"/>
                </a:solidFill>
                <a:effectLst/>
                <a:latin typeface="Consolas" panose="020B0609020204030204" pitchFamily="49" charset="0"/>
              </a:rPr>
              <a:t>&lt;script&gt;</a:t>
            </a:r>
            <a:endParaRPr lang="en-IN" sz="1800" b="0" dirty="0">
              <a:solidFill>
                <a:srgbClr val="000000"/>
              </a:solidFill>
              <a:effectLst/>
              <a:latin typeface="Consolas" panose="020B0609020204030204" pitchFamily="49" charset="0"/>
            </a:endParaRPr>
          </a:p>
          <a:p>
            <a:pPr marL="0" indent="0">
              <a:buNone/>
            </a:pPr>
            <a:br>
              <a:rPr lang="en-IN" sz="1800" b="0" dirty="0">
                <a:solidFill>
                  <a:srgbClr val="000000"/>
                </a:solidFill>
                <a:effectLst/>
                <a:latin typeface="Consolas" panose="020B0609020204030204" pitchFamily="49" charset="0"/>
              </a:rPr>
            </a:br>
            <a:r>
              <a:rPr lang="en-IN" sz="1800" b="0" dirty="0">
                <a:solidFill>
                  <a:srgbClr val="0000FF"/>
                </a:solidFill>
                <a:effectLst/>
                <a:latin typeface="Consolas" panose="020B0609020204030204" pitchFamily="49" charset="0"/>
              </a:rPr>
              <a:t>var</a:t>
            </a:r>
            <a:r>
              <a:rPr lang="en-IN" sz="1800" b="0" dirty="0">
                <a:solidFill>
                  <a:srgbClr val="000000"/>
                </a:solidFill>
                <a:effectLst/>
                <a:latin typeface="Consolas" panose="020B0609020204030204" pitchFamily="49" charset="0"/>
              </a:rPr>
              <a:t> </a:t>
            </a:r>
            <a:r>
              <a:rPr lang="en-IN" sz="1800" b="0" dirty="0" err="1">
                <a:solidFill>
                  <a:srgbClr val="001080"/>
                </a:solidFill>
                <a:effectLst/>
                <a:latin typeface="Consolas" panose="020B0609020204030204" pitchFamily="49" charset="0"/>
              </a:rPr>
              <a:t>nar</a:t>
            </a:r>
            <a:r>
              <a:rPr lang="en-IN" sz="1800" b="0" dirty="0">
                <a:solidFill>
                  <a:srgbClr val="000000"/>
                </a:solidFill>
                <a:effectLst/>
                <a:latin typeface="Consolas" panose="020B0609020204030204" pitchFamily="49" charset="0"/>
              </a:rPr>
              <a:t>=[</a:t>
            </a:r>
            <a:r>
              <a:rPr lang="en-IN" sz="1800" b="0" dirty="0">
                <a:solidFill>
                  <a:srgbClr val="098658"/>
                </a:solidFill>
                <a:effectLst/>
                <a:latin typeface="Consolas" panose="020B0609020204030204" pitchFamily="49" charset="0"/>
              </a:rPr>
              <a:t>100</a:t>
            </a:r>
            <a:r>
              <a:rPr lang="en-IN" sz="1800" b="0" dirty="0">
                <a:solidFill>
                  <a:srgbClr val="000000"/>
                </a:solidFill>
                <a:effectLst/>
                <a:latin typeface="Consolas" panose="020B0609020204030204" pitchFamily="49" charset="0"/>
              </a:rPr>
              <a:t>,</a:t>
            </a:r>
            <a:r>
              <a:rPr lang="en-IN" sz="1800" b="0" dirty="0">
                <a:solidFill>
                  <a:srgbClr val="098658"/>
                </a:solidFill>
                <a:effectLst/>
                <a:latin typeface="Consolas" panose="020B0609020204030204" pitchFamily="49" charset="0"/>
              </a:rPr>
              <a:t>200</a:t>
            </a:r>
            <a:r>
              <a:rPr lang="en-IN" sz="1800" b="0" dirty="0">
                <a:solidFill>
                  <a:srgbClr val="000000"/>
                </a:solidFill>
                <a:effectLst/>
                <a:latin typeface="Consolas" panose="020B0609020204030204" pitchFamily="49" charset="0"/>
              </a:rPr>
              <a:t>,</a:t>
            </a:r>
            <a:r>
              <a:rPr lang="en-IN" sz="1800" b="0" dirty="0">
                <a:solidFill>
                  <a:srgbClr val="098658"/>
                </a:solidFill>
                <a:effectLst/>
                <a:latin typeface="Consolas" panose="020B0609020204030204" pitchFamily="49" charset="0"/>
              </a:rPr>
              <a:t>300</a:t>
            </a:r>
            <a:r>
              <a:rPr lang="en-IN" sz="1800" b="0" dirty="0">
                <a:solidFill>
                  <a:srgbClr val="000000"/>
                </a:solidFill>
                <a:effectLst/>
                <a:latin typeface="Consolas" panose="020B0609020204030204" pitchFamily="49" charset="0"/>
              </a:rPr>
              <a:t>]</a:t>
            </a:r>
          </a:p>
          <a:p>
            <a:pPr marL="0" indent="0">
              <a:buNone/>
            </a:pPr>
            <a:r>
              <a:rPr lang="en-IN" sz="1800" b="0" dirty="0" err="1">
                <a:solidFill>
                  <a:srgbClr val="001080"/>
                </a:solidFill>
                <a:effectLst/>
                <a:latin typeface="Consolas" panose="020B0609020204030204" pitchFamily="49" charset="0"/>
              </a:rPr>
              <a:t>document</a:t>
            </a:r>
            <a:r>
              <a:rPr lang="en-IN" sz="1800" b="0" dirty="0" err="1">
                <a:solidFill>
                  <a:srgbClr val="000000"/>
                </a:solidFill>
                <a:effectLst/>
                <a:latin typeface="Consolas" panose="020B0609020204030204" pitchFamily="49" charset="0"/>
              </a:rPr>
              <a:t>.</a:t>
            </a:r>
            <a:r>
              <a:rPr lang="en-IN" sz="1800" b="0" dirty="0" err="1">
                <a:solidFill>
                  <a:srgbClr val="795E26"/>
                </a:solidFill>
                <a:effectLst/>
                <a:latin typeface="Consolas" panose="020B0609020204030204" pitchFamily="49" charset="0"/>
              </a:rPr>
              <a:t>write</a:t>
            </a:r>
            <a:r>
              <a:rPr lang="en-IN" sz="1800" b="0" dirty="0">
                <a:solidFill>
                  <a:srgbClr val="000000"/>
                </a:solidFill>
                <a:effectLst/>
                <a:latin typeface="Consolas" panose="020B0609020204030204" pitchFamily="49" charset="0"/>
              </a:rPr>
              <a:t>(</a:t>
            </a:r>
            <a:r>
              <a:rPr lang="en-IN" sz="1800" b="0" dirty="0">
                <a:solidFill>
                  <a:srgbClr val="A31515"/>
                </a:solidFill>
                <a:effectLst/>
                <a:latin typeface="Consolas" panose="020B0609020204030204" pitchFamily="49" charset="0"/>
              </a:rPr>
              <a:t>"after shift"</a:t>
            </a:r>
            <a:r>
              <a:rPr lang="en-IN" sz="1800" b="0" dirty="0">
                <a:solidFill>
                  <a:srgbClr val="000000"/>
                </a:solidFill>
                <a:effectLst/>
                <a:latin typeface="Consolas" panose="020B0609020204030204" pitchFamily="49" charset="0"/>
              </a:rPr>
              <a:t>+</a:t>
            </a:r>
            <a:r>
              <a:rPr lang="en-IN" sz="1800" b="0" dirty="0" err="1">
                <a:solidFill>
                  <a:srgbClr val="001080"/>
                </a:solidFill>
                <a:effectLst/>
                <a:latin typeface="Consolas" panose="020B0609020204030204" pitchFamily="49" charset="0"/>
              </a:rPr>
              <a:t>nar</a:t>
            </a:r>
            <a:r>
              <a:rPr lang="en-IN" sz="1800" b="0" dirty="0" err="1">
                <a:solidFill>
                  <a:srgbClr val="000000"/>
                </a:solidFill>
                <a:effectLst/>
                <a:latin typeface="Consolas" panose="020B0609020204030204" pitchFamily="49" charset="0"/>
              </a:rPr>
              <a:t>.</a:t>
            </a:r>
            <a:r>
              <a:rPr lang="en-IN" sz="1800" b="0" dirty="0" err="1">
                <a:solidFill>
                  <a:srgbClr val="795E26"/>
                </a:solidFill>
                <a:effectLst/>
                <a:latin typeface="Consolas" panose="020B0609020204030204" pitchFamily="49" charset="0"/>
              </a:rPr>
              <a:t>shift</a:t>
            </a:r>
            <a:r>
              <a:rPr lang="en-IN" sz="1800" b="0" dirty="0">
                <a:solidFill>
                  <a:srgbClr val="000000"/>
                </a:solidFill>
                <a:effectLst/>
                <a:latin typeface="Consolas" panose="020B0609020204030204" pitchFamily="49" charset="0"/>
              </a:rPr>
              <a:t>())</a:t>
            </a:r>
          </a:p>
          <a:p>
            <a:pPr marL="0" indent="0">
              <a:buNone/>
            </a:pPr>
            <a:r>
              <a:rPr lang="en-IN" sz="1800" b="0" dirty="0" err="1">
                <a:solidFill>
                  <a:srgbClr val="001080"/>
                </a:solidFill>
                <a:effectLst/>
                <a:latin typeface="Consolas" panose="020B0609020204030204" pitchFamily="49" charset="0"/>
              </a:rPr>
              <a:t>document</a:t>
            </a:r>
            <a:r>
              <a:rPr lang="en-IN" sz="1800" b="0" dirty="0" err="1">
                <a:solidFill>
                  <a:srgbClr val="000000"/>
                </a:solidFill>
                <a:effectLst/>
                <a:latin typeface="Consolas" panose="020B0609020204030204" pitchFamily="49" charset="0"/>
              </a:rPr>
              <a:t>.</a:t>
            </a:r>
            <a:r>
              <a:rPr lang="en-IN" sz="1800" b="0" dirty="0" err="1">
                <a:solidFill>
                  <a:srgbClr val="795E26"/>
                </a:solidFill>
                <a:effectLst/>
                <a:latin typeface="Consolas" panose="020B0609020204030204" pitchFamily="49" charset="0"/>
              </a:rPr>
              <a:t>write</a:t>
            </a:r>
            <a:r>
              <a:rPr lang="en-IN" sz="1800" b="0" dirty="0">
                <a:solidFill>
                  <a:srgbClr val="000000"/>
                </a:solidFill>
                <a:effectLst/>
                <a:latin typeface="Consolas" panose="020B0609020204030204" pitchFamily="49" charset="0"/>
              </a:rPr>
              <a:t>(</a:t>
            </a:r>
            <a:r>
              <a:rPr lang="en-IN" sz="1800" b="0" dirty="0">
                <a:solidFill>
                  <a:srgbClr val="A31515"/>
                </a:solidFill>
                <a:effectLst/>
                <a:latin typeface="Consolas" panose="020B0609020204030204" pitchFamily="49" charset="0"/>
              </a:rPr>
              <a:t>"&lt;/</a:t>
            </a:r>
            <a:r>
              <a:rPr lang="en-IN" sz="1800" b="0" dirty="0" err="1">
                <a:solidFill>
                  <a:srgbClr val="A31515"/>
                </a:solidFill>
                <a:effectLst/>
                <a:latin typeface="Consolas" panose="020B0609020204030204" pitchFamily="49" charset="0"/>
              </a:rPr>
              <a:t>br</a:t>
            </a:r>
            <a:r>
              <a:rPr lang="en-IN" sz="1800" b="0" dirty="0">
                <a:solidFill>
                  <a:srgbClr val="A31515"/>
                </a:solidFill>
                <a:effectLst/>
                <a:latin typeface="Consolas" panose="020B0609020204030204" pitchFamily="49" charset="0"/>
              </a:rPr>
              <a:t>&gt;"</a:t>
            </a:r>
            <a:r>
              <a:rPr lang="en-IN" sz="1800" b="0" dirty="0">
                <a:solidFill>
                  <a:srgbClr val="000000"/>
                </a:solidFill>
                <a:effectLst/>
                <a:latin typeface="Consolas" panose="020B0609020204030204" pitchFamily="49" charset="0"/>
              </a:rPr>
              <a:t>+</a:t>
            </a:r>
            <a:r>
              <a:rPr lang="en-IN" sz="1800" b="0" dirty="0" err="1">
                <a:solidFill>
                  <a:srgbClr val="001080"/>
                </a:solidFill>
                <a:effectLst/>
                <a:latin typeface="Consolas" panose="020B0609020204030204" pitchFamily="49" charset="0"/>
              </a:rPr>
              <a:t>nar</a:t>
            </a:r>
            <a:r>
              <a:rPr lang="en-IN" sz="1800" b="0" dirty="0" err="1">
                <a:solidFill>
                  <a:srgbClr val="000000"/>
                </a:solidFill>
                <a:effectLst/>
                <a:latin typeface="Consolas" panose="020B0609020204030204" pitchFamily="49" charset="0"/>
              </a:rPr>
              <a:t>.</a:t>
            </a:r>
            <a:r>
              <a:rPr lang="en-IN" sz="1800" b="0" dirty="0" err="1">
                <a:solidFill>
                  <a:srgbClr val="001080"/>
                </a:solidFill>
                <a:effectLst/>
                <a:latin typeface="Consolas" panose="020B0609020204030204" pitchFamily="49" charset="0"/>
              </a:rPr>
              <a:t>length</a:t>
            </a:r>
            <a:r>
              <a:rPr lang="en-IN" sz="1800" b="0" dirty="0">
                <a:solidFill>
                  <a:srgbClr val="000000"/>
                </a:solidFill>
                <a:effectLst/>
                <a:latin typeface="Consolas" panose="020B0609020204030204" pitchFamily="49" charset="0"/>
              </a:rPr>
              <a:t>)</a:t>
            </a:r>
          </a:p>
          <a:p>
            <a:pPr marL="0" indent="0">
              <a:buNone/>
            </a:pPr>
            <a:r>
              <a:rPr lang="en-IN" sz="1800" b="0" dirty="0" err="1">
                <a:solidFill>
                  <a:srgbClr val="001080"/>
                </a:solidFill>
                <a:effectLst/>
                <a:latin typeface="Consolas" panose="020B0609020204030204" pitchFamily="49" charset="0"/>
              </a:rPr>
              <a:t>document</a:t>
            </a:r>
            <a:r>
              <a:rPr lang="en-IN" sz="1800" b="0" dirty="0" err="1">
                <a:solidFill>
                  <a:srgbClr val="000000"/>
                </a:solidFill>
                <a:effectLst/>
                <a:latin typeface="Consolas" panose="020B0609020204030204" pitchFamily="49" charset="0"/>
              </a:rPr>
              <a:t>.</a:t>
            </a:r>
            <a:r>
              <a:rPr lang="en-IN" sz="1800" b="0" dirty="0" err="1">
                <a:solidFill>
                  <a:srgbClr val="795E26"/>
                </a:solidFill>
                <a:effectLst/>
                <a:latin typeface="Consolas" panose="020B0609020204030204" pitchFamily="49" charset="0"/>
              </a:rPr>
              <a:t>write</a:t>
            </a:r>
            <a:r>
              <a:rPr lang="en-IN" sz="1800" b="0" dirty="0">
                <a:solidFill>
                  <a:srgbClr val="000000"/>
                </a:solidFill>
                <a:effectLst/>
                <a:latin typeface="Consolas" panose="020B0609020204030204" pitchFamily="49" charset="0"/>
              </a:rPr>
              <a:t>(</a:t>
            </a:r>
            <a:r>
              <a:rPr lang="en-IN" sz="1800" b="0" dirty="0">
                <a:solidFill>
                  <a:srgbClr val="A31515"/>
                </a:solidFill>
                <a:effectLst/>
                <a:latin typeface="Consolas" panose="020B0609020204030204" pitchFamily="49" charset="0"/>
              </a:rPr>
              <a:t>"&lt;/</a:t>
            </a:r>
            <a:r>
              <a:rPr lang="en-IN" sz="1800" b="0" dirty="0" err="1">
                <a:solidFill>
                  <a:srgbClr val="A31515"/>
                </a:solidFill>
                <a:effectLst/>
                <a:latin typeface="Consolas" panose="020B0609020204030204" pitchFamily="49" charset="0"/>
              </a:rPr>
              <a:t>br</a:t>
            </a:r>
            <a:r>
              <a:rPr lang="en-IN" sz="1800" b="0" dirty="0">
                <a:solidFill>
                  <a:srgbClr val="A31515"/>
                </a:solidFill>
                <a:effectLst/>
                <a:latin typeface="Consolas" panose="020B0609020204030204" pitchFamily="49" charset="0"/>
              </a:rPr>
              <a:t>&gt;"</a:t>
            </a:r>
            <a:r>
              <a:rPr lang="en-IN" sz="1800" b="0" dirty="0">
                <a:solidFill>
                  <a:srgbClr val="000000"/>
                </a:solidFill>
                <a:effectLst/>
                <a:latin typeface="Consolas" panose="020B0609020204030204" pitchFamily="49" charset="0"/>
              </a:rPr>
              <a:t>+</a:t>
            </a:r>
            <a:r>
              <a:rPr lang="en-IN" sz="1800" b="0" dirty="0" err="1">
                <a:solidFill>
                  <a:srgbClr val="001080"/>
                </a:solidFill>
                <a:effectLst/>
                <a:latin typeface="Consolas" panose="020B0609020204030204" pitchFamily="49" charset="0"/>
              </a:rPr>
              <a:t>nar</a:t>
            </a:r>
            <a:r>
              <a:rPr lang="en-IN" sz="1800" b="0" dirty="0">
                <a:solidFill>
                  <a:srgbClr val="000000"/>
                </a:solidFill>
                <a:effectLst/>
                <a:latin typeface="Consolas" panose="020B0609020204030204" pitchFamily="49" charset="0"/>
              </a:rPr>
              <a:t>)</a:t>
            </a:r>
          </a:p>
          <a:p>
            <a:pPr marL="0" indent="0">
              <a:buNone/>
            </a:pPr>
            <a:r>
              <a:rPr lang="en-IN" sz="1800" b="0" dirty="0">
                <a:solidFill>
                  <a:srgbClr val="800000"/>
                </a:solidFill>
                <a:effectLst/>
                <a:latin typeface="Consolas" panose="020B0609020204030204" pitchFamily="49" charset="0"/>
              </a:rPr>
              <a:t>&lt;/script&gt;</a:t>
            </a:r>
            <a:endParaRPr lang="en-IN" sz="1800" b="0" dirty="0">
              <a:solidFill>
                <a:srgbClr val="000000"/>
              </a:solidFill>
              <a:effectLst/>
              <a:latin typeface="Consolas" panose="020B0609020204030204" pitchFamily="49" charset="0"/>
            </a:endParaRPr>
          </a:p>
          <a:p>
            <a:pPr marL="0" indent="0">
              <a:buNone/>
            </a:pPr>
            <a:endParaRPr lang="en-IN" sz="1800" dirty="0"/>
          </a:p>
        </p:txBody>
      </p:sp>
      <p:graphicFrame>
        <p:nvGraphicFramePr>
          <p:cNvPr id="4" name="Table 4">
            <a:extLst>
              <a:ext uri="{FF2B5EF4-FFF2-40B4-BE49-F238E27FC236}">
                <a16:creationId xmlns:a16="http://schemas.microsoft.com/office/drawing/2014/main" id="{CFE4248E-13FE-487C-A19A-323EF3180288}"/>
              </a:ext>
            </a:extLst>
          </p:cNvPr>
          <p:cNvGraphicFramePr>
            <a:graphicFrameLocks noGrp="1"/>
          </p:cNvGraphicFramePr>
          <p:nvPr>
            <p:extLst>
              <p:ext uri="{D42A27DB-BD31-4B8C-83A1-F6EECF244321}">
                <p14:modId xmlns:p14="http://schemas.microsoft.com/office/powerpoint/2010/main" val="3149731529"/>
              </p:ext>
            </p:extLst>
          </p:nvPr>
        </p:nvGraphicFramePr>
        <p:xfrm>
          <a:off x="5029200" y="3192464"/>
          <a:ext cx="1066800" cy="1143000"/>
        </p:xfrm>
        <a:graphic>
          <a:graphicData uri="http://schemas.openxmlformats.org/drawingml/2006/table">
            <a:tbl>
              <a:tblPr firstRow="1" bandRow="1">
                <a:tableStyleId>{616DA210-FB5B-4158-B5E0-FEB733F419BA}</a:tableStyleId>
              </a:tblPr>
              <a:tblGrid>
                <a:gridCol w="533400">
                  <a:extLst>
                    <a:ext uri="{9D8B030D-6E8A-4147-A177-3AD203B41FA5}">
                      <a16:colId xmlns:a16="http://schemas.microsoft.com/office/drawing/2014/main" val="3920506066"/>
                    </a:ext>
                  </a:extLst>
                </a:gridCol>
                <a:gridCol w="533400">
                  <a:extLst>
                    <a:ext uri="{9D8B030D-6E8A-4147-A177-3AD203B41FA5}">
                      <a16:colId xmlns:a16="http://schemas.microsoft.com/office/drawing/2014/main" val="3547446167"/>
                    </a:ext>
                  </a:extLst>
                </a:gridCol>
              </a:tblGrid>
              <a:tr h="381000">
                <a:tc>
                  <a:txBody>
                    <a:bodyPr/>
                    <a:lstStyle/>
                    <a:p>
                      <a:r>
                        <a:rPr lang="en-IN" dirty="0"/>
                        <a:t>2</a:t>
                      </a:r>
                    </a:p>
                  </a:txBody>
                  <a:tcPr/>
                </a:tc>
                <a:tc>
                  <a:txBody>
                    <a:bodyPr/>
                    <a:lstStyle/>
                    <a:p>
                      <a:r>
                        <a:rPr lang="en-IN" dirty="0"/>
                        <a:t>300</a:t>
                      </a:r>
                    </a:p>
                  </a:txBody>
                  <a:tcPr/>
                </a:tc>
                <a:extLst>
                  <a:ext uri="{0D108BD9-81ED-4DB2-BD59-A6C34878D82A}">
                    <a16:rowId xmlns:a16="http://schemas.microsoft.com/office/drawing/2014/main" val="1464781676"/>
                  </a:ext>
                </a:extLst>
              </a:tr>
              <a:tr h="381000">
                <a:tc>
                  <a:txBody>
                    <a:bodyPr/>
                    <a:lstStyle/>
                    <a:p>
                      <a:r>
                        <a:rPr lang="en-IN" dirty="0"/>
                        <a:t>1</a:t>
                      </a:r>
                    </a:p>
                  </a:txBody>
                  <a:tcPr/>
                </a:tc>
                <a:tc>
                  <a:txBody>
                    <a:bodyPr/>
                    <a:lstStyle/>
                    <a:p>
                      <a:r>
                        <a:rPr lang="en-IN" dirty="0"/>
                        <a:t>200</a:t>
                      </a:r>
                    </a:p>
                  </a:txBody>
                  <a:tcPr/>
                </a:tc>
                <a:extLst>
                  <a:ext uri="{0D108BD9-81ED-4DB2-BD59-A6C34878D82A}">
                    <a16:rowId xmlns:a16="http://schemas.microsoft.com/office/drawing/2014/main" val="2088679052"/>
                  </a:ext>
                </a:extLst>
              </a:tr>
              <a:tr h="381000">
                <a:tc>
                  <a:txBody>
                    <a:bodyPr/>
                    <a:lstStyle/>
                    <a:p>
                      <a:r>
                        <a:rPr lang="en-IN" dirty="0"/>
                        <a:t>0</a:t>
                      </a:r>
                    </a:p>
                  </a:txBody>
                  <a:tcPr/>
                </a:tc>
                <a:tc>
                  <a:txBody>
                    <a:bodyPr/>
                    <a:lstStyle/>
                    <a:p>
                      <a:r>
                        <a:rPr lang="en-IN" dirty="0"/>
                        <a:t>100</a:t>
                      </a:r>
                    </a:p>
                  </a:txBody>
                  <a:tcPr/>
                </a:tc>
                <a:extLst>
                  <a:ext uri="{0D108BD9-81ED-4DB2-BD59-A6C34878D82A}">
                    <a16:rowId xmlns:a16="http://schemas.microsoft.com/office/drawing/2014/main" val="2581585180"/>
                  </a:ext>
                </a:extLst>
              </a:tr>
            </a:tbl>
          </a:graphicData>
        </a:graphic>
      </p:graphicFrame>
      <p:sp>
        <p:nvSpPr>
          <p:cNvPr id="5" name="Arrow: Curved Up 4">
            <a:extLst>
              <a:ext uri="{FF2B5EF4-FFF2-40B4-BE49-F238E27FC236}">
                <a16:creationId xmlns:a16="http://schemas.microsoft.com/office/drawing/2014/main" id="{3387F4B6-0274-40FB-9559-5E386786017A}"/>
              </a:ext>
            </a:extLst>
          </p:cNvPr>
          <p:cNvSpPr/>
          <p:nvPr/>
        </p:nvSpPr>
        <p:spPr>
          <a:xfrm>
            <a:off x="5791200" y="4335464"/>
            <a:ext cx="914400" cy="46513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5">
            <a:extLst>
              <a:ext uri="{FF2B5EF4-FFF2-40B4-BE49-F238E27FC236}">
                <a16:creationId xmlns:a16="http://schemas.microsoft.com/office/drawing/2014/main" id="{56B199E7-47FF-4288-8A2F-E7FF8537901D}"/>
              </a:ext>
            </a:extLst>
          </p:cNvPr>
          <p:cNvSpPr/>
          <p:nvPr/>
        </p:nvSpPr>
        <p:spPr>
          <a:xfrm>
            <a:off x="6629400" y="3691733"/>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100</a:t>
            </a:r>
          </a:p>
        </p:txBody>
      </p:sp>
    </p:spTree>
    <p:extLst>
      <p:ext uri="{BB962C8B-B14F-4D97-AF65-F5344CB8AC3E}">
        <p14:creationId xmlns:p14="http://schemas.microsoft.com/office/powerpoint/2010/main" val="2393642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BF8CE-EDF9-491C-9A71-98785AD4FD7C}"/>
              </a:ext>
            </a:extLst>
          </p:cNvPr>
          <p:cNvSpPr>
            <a:spLocks noGrp="1"/>
          </p:cNvSpPr>
          <p:nvPr>
            <p:ph type="title"/>
          </p:nvPr>
        </p:nvSpPr>
        <p:spPr>
          <a:xfrm>
            <a:off x="457200" y="152400"/>
            <a:ext cx="8229600" cy="457199"/>
          </a:xfrm>
        </p:spPr>
        <p:txBody>
          <a:bodyPr>
            <a:noAutofit/>
          </a:bodyPr>
          <a:lstStyle/>
          <a:p>
            <a:r>
              <a:rPr lang="en-IN" sz="2800" dirty="0"/>
              <a:t>Unshift add element in the beginning of array</a:t>
            </a:r>
          </a:p>
        </p:txBody>
      </p:sp>
      <p:sp>
        <p:nvSpPr>
          <p:cNvPr id="3" name="Content Placeholder 2">
            <a:extLst>
              <a:ext uri="{FF2B5EF4-FFF2-40B4-BE49-F238E27FC236}">
                <a16:creationId xmlns:a16="http://schemas.microsoft.com/office/drawing/2014/main" id="{330F14BB-CD4D-40C4-AA76-E17F79E3B639}"/>
              </a:ext>
            </a:extLst>
          </p:cNvPr>
          <p:cNvSpPr>
            <a:spLocks noGrp="1"/>
          </p:cNvSpPr>
          <p:nvPr>
            <p:ph idx="1"/>
          </p:nvPr>
        </p:nvSpPr>
        <p:spPr>
          <a:xfrm>
            <a:off x="304800" y="914400"/>
            <a:ext cx="5867400" cy="4525963"/>
          </a:xfrm>
        </p:spPr>
        <p:txBody>
          <a:bodyPr>
            <a:normAutofit/>
          </a:bodyPr>
          <a:lstStyle/>
          <a:p>
            <a:pPr marL="0" indent="0">
              <a:buNone/>
            </a:pPr>
            <a:r>
              <a:rPr lang="en-IN" sz="1800" b="0" dirty="0">
                <a:solidFill>
                  <a:srgbClr val="800000"/>
                </a:solidFill>
                <a:effectLst/>
                <a:latin typeface="Consolas" panose="020B0609020204030204" pitchFamily="49" charset="0"/>
              </a:rPr>
              <a:t>&lt;script</a:t>
            </a:r>
            <a:r>
              <a:rPr lang="en-IN" sz="1800" b="0" dirty="0">
                <a:solidFill>
                  <a:srgbClr val="000000"/>
                </a:solidFill>
                <a:effectLst/>
                <a:latin typeface="Consolas" panose="020B0609020204030204" pitchFamily="49" charset="0"/>
              </a:rPr>
              <a:t> </a:t>
            </a:r>
            <a:r>
              <a:rPr lang="en-IN" sz="1800" b="0" dirty="0">
                <a:solidFill>
                  <a:srgbClr val="FF0000"/>
                </a:solidFill>
                <a:effectLst/>
                <a:latin typeface="Consolas" panose="020B0609020204030204" pitchFamily="49" charset="0"/>
              </a:rPr>
              <a:t>type</a:t>
            </a:r>
            <a:r>
              <a:rPr lang="en-IN" sz="1800" b="0" dirty="0">
                <a:solidFill>
                  <a:srgbClr val="000000"/>
                </a:solidFill>
                <a:effectLst/>
                <a:latin typeface="Consolas" panose="020B0609020204030204" pitchFamily="49" charset="0"/>
              </a:rPr>
              <a:t>=</a:t>
            </a:r>
            <a:r>
              <a:rPr lang="en-IN" sz="1800" b="0" dirty="0">
                <a:solidFill>
                  <a:srgbClr val="0000FF"/>
                </a:solidFill>
                <a:effectLst/>
                <a:latin typeface="Consolas" panose="020B0609020204030204" pitchFamily="49" charset="0"/>
              </a:rPr>
              <a:t>"text/</a:t>
            </a:r>
            <a:r>
              <a:rPr lang="en-IN" sz="1800" b="0" dirty="0" err="1">
                <a:solidFill>
                  <a:srgbClr val="0000FF"/>
                </a:solidFill>
                <a:effectLst/>
                <a:latin typeface="Consolas" panose="020B0609020204030204" pitchFamily="49" charset="0"/>
              </a:rPr>
              <a:t>javascript</a:t>
            </a:r>
            <a:r>
              <a:rPr lang="en-IN" sz="1800" b="0" dirty="0">
                <a:solidFill>
                  <a:srgbClr val="0000FF"/>
                </a:solidFill>
                <a:effectLst/>
                <a:latin typeface="Consolas" panose="020B0609020204030204" pitchFamily="49" charset="0"/>
              </a:rPr>
              <a:t>"</a:t>
            </a:r>
            <a:r>
              <a:rPr lang="en-IN" sz="1800" b="0" dirty="0">
                <a:solidFill>
                  <a:srgbClr val="800000"/>
                </a:solidFill>
                <a:effectLst/>
                <a:latin typeface="Consolas" panose="020B0609020204030204" pitchFamily="49" charset="0"/>
              </a:rPr>
              <a:t>&gt;</a:t>
            </a:r>
            <a:endParaRPr lang="en-IN" sz="1800" b="0" dirty="0">
              <a:solidFill>
                <a:srgbClr val="000000"/>
              </a:solidFill>
              <a:effectLst/>
              <a:latin typeface="Consolas" panose="020B0609020204030204" pitchFamily="49" charset="0"/>
            </a:endParaRPr>
          </a:p>
          <a:p>
            <a:pPr marL="0" indent="0">
              <a:buNone/>
            </a:pPr>
            <a:r>
              <a:rPr lang="en-IN" sz="1800" b="0" dirty="0">
                <a:solidFill>
                  <a:srgbClr val="0000FF"/>
                </a:solidFill>
                <a:effectLst/>
                <a:latin typeface="Consolas" panose="020B0609020204030204" pitchFamily="49" charset="0"/>
              </a:rPr>
              <a:t>var</a:t>
            </a:r>
            <a:r>
              <a:rPr lang="en-IN" sz="1800" b="0" dirty="0">
                <a:solidFill>
                  <a:srgbClr val="000000"/>
                </a:solidFill>
                <a:effectLst/>
                <a:latin typeface="Consolas" panose="020B0609020204030204" pitchFamily="49" charset="0"/>
              </a:rPr>
              <a:t> </a:t>
            </a:r>
            <a:r>
              <a:rPr lang="en-IN" sz="1800" b="0" dirty="0" err="1">
                <a:solidFill>
                  <a:srgbClr val="001080"/>
                </a:solidFill>
                <a:effectLst/>
                <a:latin typeface="Consolas" panose="020B0609020204030204" pitchFamily="49" charset="0"/>
              </a:rPr>
              <a:t>arr</a:t>
            </a:r>
            <a:r>
              <a:rPr lang="en-IN" sz="1800" b="0" dirty="0">
                <a:solidFill>
                  <a:srgbClr val="000000"/>
                </a:solidFill>
                <a:effectLst/>
                <a:latin typeface="Consolas" panose="020B0609020204030204" pitchFamily="49" charset="0"/>
              </a:rPr>
              <a:t> = </a:t>
            </a:r>
            <a:r>
              <a:rPr lang="en-IN" sz="1800" b="0" dirty="0">
                <a:solidFill>
                  <a:srgbClr val="0000FF"/>
                </a:solidFill>
                <a:effectLst/>
                <a:latin typeface="Consolas" panose="020B0609020204030204" pitchFamily="49" charset="0"/>
              </a:rPr>
              <a:t>new</a:t>
            </a:r>
            <a:r>
              <a:rPr lang="en-IN" sz="1800" b="0" dirty="0">
                <a:solidFill>
                  <a:srgbClr val="000000"/>
                </a:solidFill>
                <a:effectLst/>
                <a:latin typeface="Consolas" panose="020B0609020204030204" pitchFamily="49" charset="0"/>
              </a:rPr>
              <a:t> </a:t>
            </a:r>
            <a:r>
              <a:rPr lang="en-IN" sz="1800" b="0" dirty="0">
                <a:solidFill>
                  <a:srgbClr val="267F99"/>
                </a:solidFill>
                <a:effectLst/>
                <a:latin typeface="Consolas" panose="020B0609020204030204" pitchFamily="49" charset="0"/>
              </a:rPr>
              <a:t>Array</a:t>
            </a:r>
            <a:r>
              <a:rPr lang="en-IN" sz="1800" b="0" dirty="0">
                <a:solidFill>
                  <a:srgbClr val="000000"/>
                </a:solidFill>
                <a:effectLst/>
                <a:latin typeface="Consolas" panose="020B0609020204030204" pitchFamily="49" charset="0"/>
              </a:rPr>
              <a:t>();</a:t>
            </a:r>
          </a:p>
          <a:p>
            <a:pPr marL="0" indent="0">
              <a:buNone/>
            </a:pPr>
            <a:r>
              <a:rPr lang="en-IN" sz="1800" b="0" dirty="0" err="1">
                <a:solidFill>
                  <a:srgbClr val="001080"/>
                </a:solidFill>
                <a:effectLst/>
                <a:latin typeface="Consolas" panose="020B0609020204030204" pitchFamily="49" charset="0"/>
              </a:rPr>
              <a:t>arr</a:t>
            </a:r>
            <a:r>
              <a:rPr lang="en-IN" sz="1800" b="0" dirty="0">
                <a:solidFill>
                  <a:srgbClr val="000000"/>
                </a:solidFill>
                <a:effectLst/>
                <a:latin typeface="Consolas" panose="020B0609020204030204" pitchFamily="49" charset="0"/>
              </a:rPr>
              <a:t>[</a:t>
            </a:r>
            <a:r>
              <a:rPr lang="en-IN" sz="1800" b="0" dirty="0">
                <a:solidFill>
                  <a:srgbClr val="098658"/>
                </a:solidFill>
                <a:effectLst/>
                <a:latin typeface="Consolas" panose="020B0609020204030204" pitchFamily="49" charset="0"/>
              </a:rPr>
              <a:t>0</a:t>
            </a:r>
            <a:r>
              <a:rPr lang="en-IN" sz="1800" b="0" dirty="0">
                <a:solidFill>
                  <a:srgbClr val="000000"/>
                </a:solidFill>
                <a:effectLst/>
                <a:latin typeface="Consolas" panose="020B0609020204030204" pitchFamily="49" charset="0"/>
              </a:rPr>
              <a:t>] = </a:t>
            </a:r>
            <a:r>
              <a:rPr lang="en-IN" sz="1800" b="0" dirty="0">
                <a:solidFill>
                  <a:srgbClr val="A31515"/>
                </a:solidFill>
                <a:effectLst/>
                <a:latin typeface="Consolas" panose="020B0609020204030204" pitchFamily="49" charset="0"/>
              </a:rPr>
              <a:t>"vita"</a:t>
            </a:r>
            <a:r>
              <a:rPr lang="en-IN" sz="1800" b="0" dirty="0">
                <a:solidFill>
                  <a:srgbClr val="000000"/>
                </a:solidFill>
                <a:effectLst/>
                <a:latin typeface="Consolas" panose="020B0609020204030204" pitchFamily="49" charset="0"/>
              </a:rPr>
              <a:t>;</a:t>
            </a:r>
          </a:p>
          <a:p>
            <a:pPr marL="0" indent="0">
              <a:buNone/>
            </a:pPr>
            <a:r>
              <a:rPr lang="en-IN" sz="1800" b="0" dirty="0" err="1">
                <a:solidFill>
                  <a:srgbClr val="001080"/>
                </a:solidFill>
                <a:effectLst/>
                <a:latin typeface="Consolas" panose="020B0609020204030204" pitchFamily="49" charset="0"/>
              </a:rPr>
              <a:t>arr</a:t>
            </a:r>
            <a:r>
              <a:rPr lang="en-IN" sz="1800" b="0" dirty="0">
                <a:solidFill>
                  <a:srgbClr val="000000"/>
                </a:solidFill>
                <a:effectLst/>
                <a:latin typeface="Consolas" panose="020B0609020204030204" pitchFamily="49" charset="0"/>
              </a:rPr>
              <a:t>[</a:t>
            </a:r>
            <a:r>
              <a:rPr lang="en-IN" sz="1800" b="0" dirty="0">
                <a:solidFill>
                  <a:srgbClr val="098658"/>
                </a:solidFill>
                <a:effectLst/>
                <a:latin typeface="Consolas" panose="020B0609020204030204" pitchFamily="49" charset="0"/>
              </a:rPr>
              <a:t>1</a:t>
            </a:r>
            <a:r>
              <a:rPr lang="en-IN" sz="1800" b="0" dirty="0">
                <a:solidFill>
                  <a:srgbClr val="000000"/>
                </a:solidFill>
                <a:effectLst/>
                <a:latin typeface="Consolas" panose="020B0609020204030204" pitchFamily="49" charset="0"/>
              </a:rPr>
              <a:t>] = </a:t>
            </a:r>
            <a:r>
              <a:rPr lang="en-IN" sz="1800" b="0" dirty="0">
                <a:solidFill>
                  <a:srgbClr val="A31515"/>
                </a:solidFill>
                <a:effectLst/>
                <a:latin typeface="Consolas" panose="020B0609020204030204" pitchFamily="49" charset="0"/>
              </a:rPr>
              <a:t>"</a:t>
            </a:r>
            <a:r>
              <a:rPr lang="en-IN" sz="1800" b="0" dirty="0" err="1">
                <a:solidFill>
                  <a:srgbClr val="A31515"/>
                </a:solidFill>
                <a:effectLst/>
                <a:latin typeface="Consolas" panose="020B0609020204030204" pitchFamily="49" charset="0"/>
              </a:rPr>
              <a:t>dac</a:t>
            </a:r>
            <a:r>
              <a:rPr lang="en-IN" sz="1800" b="0" dirty="0">
                <a:solidFill>
                  <a:srgbClr val="A31515"/>
                </a:solidFill>
                <a:effectLst/>
                <a:latin typeface="Consolas" panose="020B0609020204030204" pitchFamily="49" charset="0"/>
              </a:rPr>
              <a:t>"</a:t>
            </a:r>
            <a:r>
              <a:rPr lang="en-IN" sz="1800" b="0" dirty="0">
                <a:solidFill>
                  <a:srgbClr val="000000"/>
                </a:solidFill>
                <a:effectLst/>
                <a:latin typeface="Consolas" panose="020B0609020204030204" pitchFamily="49" charset="0"/>
              </a:rPr>
              <a:t>;</a:t>
            </a:r>
          </a:p>
          <a:p>
            <a:pPr marL="0" indent="0">
              <a:buNone/>
            </a:pPr>
            <a:r>
              <a:rPr lang="en-IN" sz="1800" b="0" dirty="0" err="1">
                <a:solidFill>
                  <a:srgbClr val="001080"/>
                </a:solidFill>
                <a:effectLst/>
                <a:latin typeface="Consolas" panose="020B0609020204030204" pitchFamily="49" charset="0"/>
              </a:rPr>
              <a:t>arr</a:t>
            </a:r>
            <a:r>
              <a:rPr lang="en-IN" sz="1800" b="0" dirty="0">
                <a:solidFill>
                  <a:srgbClr val="000000"/>
                </a:solidFill>
                <a:effectLst/>
                <a:latin typeface="Consolas" panose="020B0609020204030204" pitchFamily="49" charset="0"/>
              </a:rPr>
              <a:t>[</a:t>
            </a:r>
            <a:r>
              <a:rPr lang="en-IN" sz="1800" b="0" dirty="0">
                <a:solidFill>
                  <a:srgbClr val="098658"/>
                </a:solidFill>
                <a:effectLst/>
                <a:latin typeface="Consolas" panose="020B0609020204030204" pitchFamily="49" charset="0"/>
              </a:rPr>
              <a:t>2</a:t>
            </a:r>
            <a:r>
              <a:rPr lang="en-IN" sz="1800" b="0" dirty="0">
                <a:solidFill>
                  <a:srgbClr val="000000"/>
                </a:solidFill>
                <a:effectLst/>
                <a:latin typeface="Consolas" panose="020B0609020204030204" pitchFamily="49" charset="0"/>
              </a:rPr>
              <a:t>] = </a:t>
            </a:r>
            <a:r>
              <a:rPr lang="en-IN" sz="1800" b="0" dirty="0">
                <a:solidFill>
                  <a:srgbClr val="A31515"/>
                </a:solidFill>
                <a:effectLst/>
                <a:latin typeface="Consolas" panose="020B0609020204030204" pitchFamily="49" charset="0"/>
              </a:rPr>
              <a:t>"acts"</a:t>
            </a:r>
            <a:r>
              <a:rPr lang="en-IN" sz="1800" b="0" dirty="0">
                <a:solidFill>
                  <a:srgbClr val="000000"/>
                </a:solidFill>
                <a:effectLst/>
                <a:latin typeface="Consolas" panose="020B0609020204030204" pitchFamily="49" charset="0"/>
              </a:rPr>
              <a:t>;</a:t>
            </a:r>
          </a:p>
          <a:p>
            <a:pPr marL="0" indent="0">
              <a:buNone/>
            </a:pPr>
            <a:r>
              <a:rPr lang="en-IN" sz="1800" b="0" dirty="0" err="1">
                <a:solidFill>
                  <a:srgbClr val="001080"/>
                </a:solidFill>
                <a:effectLst/>
                <a:latin typeface="Consolas" panose="020B0609020204030204" pitchFamily="49" charset="0"/>
              </a:rPr>
              <a:t>document</a:t>
            </a:r>
            <a:r>
              <a:rPr lang="en-IN" sz="1800" b="0" dirty="0" err="1">
                <a:solidFill>
                  <a:srgbClr val="000000"/>
                </a:solidFill>
                <a:effectLst/>
                <a:latin typeface="Consolas" panose="020B0609020204030204" pitchFamily="49" charset="0"/>
              </a:rPr>
              <a:t>.</a:t>
            </a:r>
            <a:r>
              <a:rPr lang="en-IN" sz="1800" b="0" dirty="0" err="1">
                <a:solidFill>
                  <a:srgbClr val="795E26"/>
                </a:solidFill>
                <a:effectLst/>
                <a:latin typeface="Consolas" panose="020B0609020204030204" pitchFamily="49" charset="0"/>
              </a:rPr>
              <a:t>write</a:t>
            </a:r>
            <a:r>
              <a:rPr lang="en-IN" sz="1800" b="0" dirty="0">
                <a:solidFill>
                  <a:srgbClr val="000000"/>
                </a:solidFill>
                <a:effectLst/>
                <a:latin typeface="Consolas" panose="020B0609020204030204" pitchFamily="49" charset="0"/>
              </a:rPr>
              <a:t>(</a:t>
            </a:r>
            <a:r>
              <a:rPr lang="en-IN" sz="1800" b="0" dirty="0" err="1">
                <a:solidFill>
                  <a:srgbClr val="001080"/>
                </a:solidFill>
                <a:effectLst/>
                <a:latin typeface="Consolas" panose="020B0609020204030204" pitchFamily="49" charset="0"/>
              </a:rPr>
              <a:t>arr</a:t>
            </a:r>
            <a:r>
              <a:rPr lang="en-IN" sz="1800" b="0" dirty="0">
                <a:solidFill>
                  <a:srgbClr val="000000"/>
                </a:solidFill>
                <a:effectLst/>
                <a:latin typeface="Consolas" panose="020B0609020204030204" pitchFamily="49" charset="0"/>
              </a:rPr>
              <a:t> + </a:t>
            </a:r>
            <a:r>
              <a:rPr lang="en-IN" sz="1800" b="0" dirty="0">
                <a:solidFill>
                  <a:srgbClr val="A31515"/>
                </a:solidFill>
                <a:effectLst/>
                <a:latin typeface="Consolas" panose="020B0609020204030204" pitchFamily="49" charset="0"/>
              </a:rPr>
              <a:t>"&lt;</a:t>
            </a:r>
            <a:r>
              <a:rPr lang="en-IN" sz="1800" b="0" dirty="0" err="1">
                <a:solidFill>
                  <a:srgbClr val="A31515"/>
                </a:solidFill>
                <a:effectLst/>
                <a:latin typeface="Consolas" panose="020B0609020204030204" pitchFamily="49" charset="0"/>
              </a:rPr>
              <a:t>br</a:t>
            </a:r>
            <a:r>
              <a:rPr lang="en-IN" sz="1800" b="0" dirty="0">
                <a:solidFill>
                  <a:srgbClr val="A31515"/>
                </a:solidFill>
                <a:effectLst/>
                <a:latin typeface="Consolas" panose="020B0609020204030204" pitchFamily="49" charset="0"/>
              </a:rPr>
              <a:t> /&gt;"</a:t>
            </a:r>
            <a:r>
              <a:rPr lang="en-IN" sz="1800" b="0" dirty="0">
                <a:solidFill>
                  <a:srgbClr val="000000"/>
                </a:solidFill>
                <a:effectLst/>
                <a:latin typeface="Consolas" panose="020B0609020204030204" pitchFamily="49" charset="0"/>
              </a:rPr>
              <a:t>);</a:t>
            </a:r>
          </a:p>
          <a:p>
            <a:pPr marL="0" indent="0">
              <a:buNone/>
            </a:pPr>
            <a:r>
              <a:rPr lang="en-IN" sz="1800" b="0" dirty="0" err="1">
                <a:solidFill>
                  <a:srgbClr val="001080"/>
                </a:solidFill>
                <a:effectLst/>
                <a:latin typeface="Consolas" panose="020B0609020204030204" pitchFamily="49" charset="0"/>
              </a:rPr>
              <a:t>document</a:t>
            </a:r>
            <a:r>
              <a:rPr lang="en-IN" sz="1800" b="0" dirty="0" err="1">
                <a:solidFill>
                  <a:srgbClr val="000000"/>
                </a:solidFill>
                <a:effectLst/>
                <a:latin typeface="Consolas" panose="020B0609020204030204" pitchFamily="49" charset="0"/>
              </a:rPr>
              <a:t>.</a:t>
            </a:r>
            <a:r>
              <a:rPr lang="en-IN" sz="1800" b="0" dirty="0" err="1">
                <a:solidFill>
                  <a:srgbClr val="795E26"/>
                </a:solidFill>
                <a:effectLst/>
                <a:latin typeface="Consolas" panose="020B0609020204030204" pitchFamily="49" charset="0"/>
              </a:rPr>
              <a:t>write</a:t>
            </a:r>
            <a:r>
              <a:rPr lang="en-IN" sz="1800" b="0" dirty="0">
                <a:solidFill>
                  <a:srgbClr val="000000"/>
                </a:solidFill>
                <a:effectLst/>
                <a:latin typeface="Consolas" panose="020B0609020204030204" pitchFamily="49" charset="0"/>
              </a:rPr>
              <a:t>(</a:t>
            </a:r>
            <a:r>
              <a:rPr lang="en-IN" sz="1800" b="0" dirty="0" err="1">
                <a:solidFill>
                  <a:srgbClr val="001080"/>
                </a:solidFill>
                <a:effectLst/>
                <a:latin typeface="Consolas" panose="020B0609020204030204" pitchFamily="49" charset="0"/>
              </a:rPr>
              <a:t>arr</a:t>
            </a:r>
            <a:r>
              <a:rPr lang="en-IN" sz="1800" b="0" dirty="0" err="1">
                <a:solidFill>
                  <a:srgbClr val="000000"/>
                </a:solidFill>
                <a:effectLst/>
                <a:latin typeface="Consolas" panose="020B0609020204030204" pitchFamily="49" charset="0"/>
              </a:rPr>
              <a:t>.</a:t>
            </a:r>
            <a:r>
              <a:rPr lang="en-IN" sz="1800" b="0" dirty="0" err="1">
                <a:solidFill>
                  <a:srgbClr val="795E26"/>
                </a:solidFill>
                <a:effectLst/>
                <a:latin typeface="Consolas" panose="020B0609020204030204" pitchFamily="49" charset="0"/>
              </a:rPr>
              <a:t>unshift</a:t>
            </a:r>
            <a:r>
              <a:rPr lang="en-IN" sz="1800" b="0" dirty="0">
                <a:solidFill>
                  <a:srgbClr val="000000"/>
                </a:solidFill>
                <a:effectLst/>
                <a:latin typeface="Consolas" panose="020B0609020204030204" pitchFamily="49" charset="0"/>
              </a:rPr>
              <a:t>(</a:t>
            </a:r>
            <a:r>
              <a:rPr lang="en-IN" sz="1800" b="0" dirty="0">
                <a:solidFill>
                  <a:srgbClr val="A31515"/>
                </a:solidFill>
                <a:effectLst/>
                <a:latin typeface="Consolas" panose="020B0609020204030204" pitchFamily="49" charset="0"/>
              </a:rPr>
              <a:t>"2020"</a:t>
            </a:r>
            <a:r>
              <a:rPr lang="en-IN" sz="1800" b="0" dirty="0">
                <a:solidFill>
                  <a:srgbClr val="000000"/>
                </a:solidFill>
                <a:effectLst/>
                <a:latin typeface="Consolas" panose="020B0609020204030204" pitchFamily="49" charset="0"/>
              </a:rPr>
              <a:t>)+</a:t>
            </a:r>
            <a:r>
              <a:rPr lang="en-IN" sz="1800" b="0" dirty="0">
                <a:solidFill>
                  <a:srgbClr val="A31515"/>
                </a:solidFill>
                <a:effectLst/>
                <a:latin typeface="Consolas" panose="020B0609020204030204" pitchFamily="49" charset="0"/>
              </a:rPr>
              <a:t>"&lt;</a:t>
            </a:r>
            <a:r>
              <a:rPr lang="en-IN" sz="1800" b="0" dirty="0" err="1">
                <a:solidFill>
                  <a:srgbClr val="A31515"/>
                </a:solidFill>
                <a:effectLst/>
                <a:latin typeface="Consolas" panose="020B0609020204030204" pitchFamily="49" charset="0"/>
              </a:rPr>
              <a:t>br</a:t>
            </a:r>
            <a:r>
              <a:rPr lang="en-IN" sz="1800" b="0" dirty="0">
                <a:solidFill>
                  <a:srgbClr val="A31515"/>
                </a:solidFill>
                <a:effectLst/>
                <a:latin typeface="Consolas" panose="020B0609020204030204" pitchFamily="49" charset="0"/>
              </a:rPr>
              <a:t> /&gt;"</a:t>
            </a:r>
            <a:r>
              <a:rPr lang="en-IN" sz="1800" b="0" dirty="0">
                <a:solidFill>
                  <a:srgbClr val="000000"/>
                </a:solidFill>
                <a:effectLst/>
                <a:latin typeface="Consolas" panose="020B0609020204030204" pitchFamily="49" charset="0"/>
              </a:rPr>
              <a:t>);</a:t>
            </a:r>
          </a:p>
          <a:p>
            <a:pPr marL="0" indent="0">
              <a:buNone/>
            </a:pPr>
            <a:r>
              <a:rPr lang="en-IN" sz="1800" b="0" dirty="0" err="1">
                <a:solidFill>
                  <a:srgbClr val="001080"/>
                </a:solidFill>
                <a:effectLst/>
                <a:latin typeface="Consolas" panose="020B0609020204030204" pitchFamily="49" charset="0"/>
              </a:rPr>
              <a:t>document</a:t>
            </a:r>
            <a:r>
              <a:rPr lang="en-IN" sz="1800" b="0" dirty="0" err="1">
                <a:solidFill>
                  <a:srgbClr val="000000"/>
                </a:solidFill>
                <a:effectLst/>
                <a:latin typeface="Consolas" panose="020B0609020204030204" pitchFamily="49" charset="0"/>
              </a:rPr>
              <a:t>.</a:t>
            </a:r>
            <a:r>
              <a:rPr lang="en-IN" sz="1800" b="0" dirty="0" err="1">
                <a:solidFill>
                  <a:srgbClr val="795E26"/>
                </a:solidFill>
                <a:effectLst/>
                <a:latin typeface="Consolas" panose="020B0609020204030204" pitchFamily="49" charset="0"/>
              </a:rPr>
              <a:t>write</a:t>
            </a:r>
            <a:r>
              <a:rPr lang="en-IN" sz="1800" b="0" dirty="0">
                <a:solidFill>
                  <a:srgbClr val="000000"/>
                </a:solidFill>
                <a:effectLst/>
                <a:latin typeface="Consolas" panose="020B0609020204030204" pitchFamily="49" charset="0"/>
              </a:rPr>
              <a:t>(</a:t>
            </a:r>
            <a:r>
              <a:rPr lang="en-IN" sz="1800" b="0" dirty="0" err="1">
                <a:solidFill>
                  <a:srgbClr val="001080"/>
                </a:solidFill>
                <a:effectLst/>
                <a:latin typeface="Consolas" panose="020B0609020204030204" pitchFamily="49" charset="0"/>
              </a:rPr>
              <a:t>arr</a:t>
            </a:r>
            <a:r>
              <a:rPr lang="en-IN" sz="1800" b="0" dirty="0">
                <a:solidFill>
                  <a:srgbClr val="000000"/>
                </a:solidFill>
                <a:effectLst/>
                <a:latin typeface="Consolas" panose="020B0609020204030204" pitchFamily="49" charset="0"/>
              </a:rPr>
              <a:t>);</a:t>
            </a:r>
          </a:p>
          <a:p>
            <a:pPr marL="0" indent="0">
              <a:buNone/>
            </a:pPr>
            <a:r>
              <a:rPr lang="en-IN" sz="1800" b="0" dirty="0">
                <a:solidFill>
                  <a:srgbClr val="800000"/>
                </a:solidFill>
                <a:effectLst/>
                <a:latin typeface="Consolas" panose="020B0609020204030204" pitchFamily="49" charset="0"/>
              </a:rPr>
              <a:t>&lt;/script&gt;</a:t>
            </a:r>
            <a:r>
              <a:rPr lang="en-IN" sz="1800" b="0" dirty="0">
                <a:solidFill>
                  <a:srgbClr val="000000"/>
                </a:solidFill>
                <a:effectLst/>
                <a:latin typeface="Consolas" panose="020B0609020204030204" pitchFamily="49" charset="0"/>
              </a:rPr>
              <a:t>  </a:t>
            </a:r>
          </a:p>
          <a:p>
            <a:pPr marL="0" indent="0">
              <a:buNone/>
            </a:pPr>
            <a:r>
              <a:rPr lang="en-IN" sz="1800" b="0" dirty="0">
                <a:solidFill>
                  <a:srgbClr val="000000"/>
                </a:solidFill>
                <a:effectLst/>
                <a:latin typeface="Consolas" panose="020B0609020204030204" pitchFamily="49" charset="0"/>
              </a:rPr>
              <a:t>in IE it will not show new length</a:t>
            </a:r>
          </a:p>
          <a:p>
            <a:pPr marL="0" indent="0">
              <a:buNone/>
            </a:pPr>
            <a:endParaRPr lang="en-IN" sz="1800" dirty="0"/>
          </a:p>
        </p:txBody>
      </p:sp>
      <p:graphicFrame>
        <p:nvGraphicFramePr>
          <p:cNvPr id="4" name="Table 4">
            <a:extLst>
              <a:ext uri="{FF2B5EF4-FFF2-40B4-BE49-F238E27FC236}">
                <a16:creationId xmlns:a16="http://schemas.microsoft.com/office/drawing/2014/main" id="{EAF2AA75-6ADF-4691-B811-97CFF3417C78}"/>
              </a:ext>
            </a:extLst>
          </p:cNvPr>
          <p:cNvGraphicFramePr>
            <a:graphicFrameLocks noGrp="1"/>
          </p:cNvGraphicFramePr>
          <p:nvPr>
            <p:extLst>
              <p:ext uri="{D42A27DB-BD31-4B8C-83A1-F6EECF244321}">
                <p14:modId xmlns:p14="http://schemas.microsoft.com/office/powerpoint/2010/main" val="1080036811"/>
              </p:ext>
            </p:extLst>
          </p:nvPr>
        </p:nvGraphicFramePr>
        <p:xfrm>
          <a:off x="6248400" y="914400"/>
          <a:ext cx="1143000" cy="1463040"/>
        </p:xfrm>
        <a:graphic>
          <a:graphicData uri="http://schemas.openxmlformats.org/drawingml/2006/table">
            <a:tbl>
              <a:tblPr firstRow="1" bandRow="1">
                <a:tableStyleId>{5940675A-B579-460E-94D1-54222C63F5DA}</a:tableStyleId>
              </a:tblPr>
              <a:tblGrid>
                <a:gridCol w="571500">
                  <a:extLst>
                    <a:ext uri="{9D8B030D-6E8A-4147-A177-3AD203B41FA5}">
                      <a16:colId xmlns:a16="http://schemas.microsoft.com/office/drawing/2014/main" val="244366365"/>
                    </a:ext>
                  </a:extLst>
                </a:gridCol>
                <a:gridCol w="571500">
                  <a:extLst>
                    <a:ext uri="{9D8B030D-6E8A-4147-A177-3AD203B41FA5}">
                      <a16:colId xmlns:a16="http://schemas.microsoft.com/office/drawing/2014/main" val="2966715129"/>
                    </a:ext>
                  </a:extLst>
                </a:gridCol>
              </a:tblGrid>
              <a:tr h="0">
                <a:tc>
                  <a:txBody>
                    <a:bodyPr/>
                    <a:lstStyle/>
                    <a:p>
                      <a:r>
                        <a:rPr lang="en-IN" dirty="0"/>
                        <a:t>3</a:t>
                      </a:r>
                    </a:p>
                  </a:txBody>
                  <a:tcPr/>
                </a:tc>
                <a:tc>
                  <a:txBody>
                    <a:bodyPr/>
                    <a:lstStyle/>
                    <a:p>
                      <a:endParaRPr lang="en-IN" dirty="0"/>
                    </a:p>
                  </a:txBody>
                  <a:tcPr/>
                </a:tc>
                <a:extLst>
                  <a:ext uri="{0D108BD9-81ED-4DB2-BD59-A6C34878D82A}">
                    <a16:rowId xmlns:a16="http://schemas.microsoft.com/office/drawing/2014/main" val="1857352018"/>
                  </a:ext>
                </a:extLst>
              </a:tr>
              <a:tr h="273050">
                <a:tc>
                  <a:txBody>
                    <a:bodyPr/>
                    <a:lstStyle/>
                    <a:p>
                      <a:r>
                        <a:rPr lang="en-IN" dirty="0"/>
                        <a:t>2</a:t>
                      </a:r>
                    </a:p>
                  </a:txBody>
                  <a:tcPr/>
                </a:tc>
                <a:tc>
                  <a:txBody>
                    <a:bodyPr/>
                    <a:lstStyle/>
                    <a:p>
                      <a:r>
                        <a:rPr lang="en-IN" dirty="0"/>
                        <a:t>acts</a:t>
                      </a:r>
                    </a:p>
                  </a:txBody>
                  <a:tcPr/>
                </a:tc>
                <a:extLst>
                  <a:ext uri="{0D108BD9-81ED-4DB2-BD59-A6C34878D82A}">
                    <a16:rowId xmlns:a16="http://schemas.microsoft.com/office/drawing/2014/main" val="590644512"/>
                  </a:ext>
                </a:extLst>
              </a:tr>
              <a:tr h="180340">
                <a:tc>
                  <a:txBody>
                    <a:bodyPr/>
                    <a:lstStyle/>
                    <a:p>
                      <a:r>
                        <a:rPr lang="en-IN" dirty="0"/>
                        <a:t>1</a:t>
                      </a:r>
                    </a:p>
                  </a:txBody>
                  <a:tcPr/>
                </a:tc>
                <a:tc>
                  <a:txBody>
                    <a:bodyPr/>
                    <a:lstStyle/>
                    <a:p>
                      <a:r>
                        <a:rPr lang="en-IN" dirty="0" err="1"/>
                        <a:t>dac</a:t>
                      </a:r>
                      <a:endParaRPr lang="en-IN" dirty="0"/>
                    </a:p>
                  </a:txBody>
                  <a:tcPr/>
                </a:tc>
                <a:extLst>
                  <a:ext uri="{0D108BD9-81ED-4DB2-BD59-A6C34878D82A}">
                    <a16:rowId xmlns:a16="http://schemas.microsoft.com/office/drawing/2014/main" val="1866619422"/>
                  </a:ext>
                </a:extLst>
              </a:tr>
              <a:tr h="0">
                <a:tc>
                  <a:txBody>
                    <a:bodyPr/>
                    <a:lstStyle/>
                    <a:p>
                      <a:r>
                        <a:rPr lang="en-IN" dirty="0"/>
                        <a:t>0</a:t>
                      </a:r>
                    </a:p>
                  </a:txBody>
                  <a:tcPr/>
                </a:tc>
                <a:tc>
                  <a:txBody>
                    <a:bodyPr/>
                    <a:lstStyle/>
                    <a:p>
                      <a:r>
                        <a:rPr lang="en-IN" dirty="0"/>
                        <a:t>vita</a:t>
                      </a:r>
                    </a:p>
                  </a:txBody>
                  <a:tcPr/>
                </a:tc>
                <a:extLst>
                  <a:ext uri="{0D108BD9-81ED-4DB2-BD59-A6C34878D82A}">
                    <a16:rowId xmlns:a16="http://schemas.microsoft.com/office/drawing/2014/main" val="769421008"/>
                  </a:ext>
                </a:extLst>
              </a:tr>
            </a:tbl>
          </a:graphicData>
        </a:graphic>
      </p:graphicFrame>
      <p:graphicFrame>
        <p:nvGraphicFramePr>
          <p:cNvPr id="5" name="Table 4">
            <a:extLst>
              <a:ext uri="{FF2B5EF4-FFF2-40B4-BE49-F238E27FC236}">
                <a16:creationId xmlns:a16="http://schemas.microsoft.com/office/drawing/2014/main" id="{D4AC486C-200D-4C78-93F5-F31FD74A4D76}"/>
              </a:ext>
            </a:extLst>
          </p:cNvPr>
          <p:cNvGraphicFramePr>
            <a:graphicFrameLocks noGrp="1"/>
          </p:cNvGraphicFramePr>
          <p:nvPr>
            <p:extLst>
              <p:ext uri="{D42A27DB-BD31-4B8C-83A1-F6EECF244321}">
                <p14:modId xmlns:p14="http://schemas.microsoft.com/office/powerpoint/2010/main" val="2044280104"/>
              </p:ext>
            </p:extLst>
          </p:nvPr>
        </p:nvGraphicFramePr>
        <p:xfrm>
          <a:off x="6400800" y="3352800"/>
          <a:ext cx="1143000" cy="1463040"/>
        </p:xfrm>
        <a:graphic>
          <a:graphicData uri="http://schemas.openxmlformats.org/drawingml/2006/table">
            <a:tbl>
              <a:tblPr firstRow="1" bandRow="1">
                <a:tableStyleId>{5940675A-B579-460E-94D1-54222C63F5DA}</a:tableStyleId>
              </a:tblPr>
              <a:tblGrid>
                <a:gridCol w="571500">
                  <a:extLst>
                    <a:ext uri="{9D8B030D-6E8A-4147-A177-3AD203B41FA5}">
                      <a16:colId xmlns:a16="http://schemas.microsoft.com/office/drawing/2014/main" val="244366365"/>
                    </a:ext>
                  </a:extLst>
                </a:gridCol>
                <a:gridCol w="571500">
                  <a:extLst>
                    <a:ext uri="{9D8B030D-6E8A-4147-A177-3AD203B41FA5}">
                      <a16:colId xmlns:a16="http://schemas.microsoft.com/office/drawing/2014/main" val="2966715129"/>
                    </a:ext>
                  </a:extLst>
                </a:gridCol>
              </a:tblGrid>
              <a:tr h="0">
                <a:tc>
                  <a:txBody>
                    <a:bodyPr/>
                    <a:lstStyle/>
                    <a:p>
                      <a:r>
                        <a:rPr lang="en-IN" dirty="0"/>
                        <a:t>3</a:t>
                      </a:r>
                    </a:p>
                  </a:txBody>
                  <a:tcPr/>
                </a:tc>
                <a:tc>
                  <a:txBody>
                    <a:bodyPr/>
                    <a:lstStyle/>
                    <a:p>
                      <a:r>
                        <a:rPr lang="en-IN" dirty="0"/>
                        <a:t>acts</a:t>
                      </a:r>
                    </a:p>
                  </a:txBody>
                  <a:tcPr/>
                </a:tc>
                <a:extLst>
                  <a:ext uri="{0D108BD9-81ED-4DB2-BD59-A6C34878D82A}">
                    <a16:rowId xmlns:a16="http://schemas.microsoft.com/office/drawing/2014/main" val="1857352018"/>
                  </a:ext>
                </a:extLst>
              </a:tr>
              <a:tr h="273050">
                <a:tc>
                  <a:txBody>
                    <a:bodyPr/>
                    <a:lstStyle/>
                    <a:p>
                      <a:r>
                        <a:rPr lang="en-IN" dirty="0"/>
                        <a:t>2</a:t>
                      </a:r>
                    </a:p>
                  </a:txBody>
                  <a:tcPr/>
                </a:tc>
                <a:tc>
                  <a:txBody>
                    <a:bodyPr/>
                    <a:lstStyle/>
                    <a:p>
                      <a:r>
                        <a:rPr lang="en-IN" dirty="0" err="1"/>
                        <a:t>dac</a:t>
                      </a:r>
                      <a:endParaRPr lang="en-IN" dirty="0"/>
                    </a:p>
                  </a:txBody>
                  <a:tcPr/>
                </a:tc>
                <a:extLst>
                  <a:ext uri="{0D108BD9-81ED-4DB2-BD59-A6C34878D82A}">
                    <a16:rowId xmlns:a16="http://schemas.microsoft.com/office/drawing/2014/main" val="590644512"/>
                  </a:ext>
                </a:extLst>
              </a:tr>
              <a:tr h="180340">
                <a:tc>
                  <a:txBody>
                    <a:bodyPr/>
                    <a:lstStyle/>
                    <a:p>
                      <a:r>
                        <a:rPr lang="en-IN" dirty="0"/>
                        <a:t>1</a:t>
                      </a:r>
                    </a:p>
                  </a:txBody>
                  <a:tcPr/>
                </a:tc>
                <a:tc>
                  <a:txBody>
                    <a:bodyPr/>
                    <a:lstStyle/>
                    <a:p>
                      <a:r>
                        <a:rPr lang="en-IN" dirty="0"/>
                        <a:t>vita</a:t>
                      </a:r>
                    </a:p>
                  </a:txBody>
                  <a:tcPr/>
                </a:tc>
                <a:extLst>
                  <a:ext uri="{0D108BD9-81ED-4DB2-BD59-A6C34878D82A}">
                    <a16:rowId xmlns:a16="http://schemas.microsoft.com/office/drawing/2014/main" val="1866619422"/>
                  </a:ext>
                </a:extLst>
              </a:tr>
              <a:tr h="0">
                <a:tc>
                  <a:txBody>
                    <a:bodyPr/>
                    <a:lstStyle/>
                    <a:p>
                      <a:r>
                        <a:rPr lang="en-IN" dirty="0"/>
                        <a:t>0</a:t>
                      </a:r>
                    </a:p>
                  </a:txBody>
                  <a:tcPr/>
                </a:tc>
                <a:tc>
                  <a:txBody>
                    <a:bodyPr/>
                    <a:lstStyle/>
                    <a:p>
                      <a:endParaRPr lang="en-IN" dirty="0"/>
                    </a:p>
                  </a:txBody>
                  <a:tcPr/>
                </a:tc>
                <a:extLst>
                  <a:ext uri="{0D108BD9-81ED-4DB2-BD59-A6C34878D82A}">
                    <a16:rowId xmlns:a16="http://schemas.microsoft.com/office/drawing/2014/main" val="769421008"/>
                  </a:ext>
                </a:extLst>
              </a:tr>
            </a:tbl>
          </a:graphicData>
        </a:graphic>
      </p:graphicFrame>
      <p:sp>
        <p:nvSpPr>
          <p:cNvPr id="6" name="Arrow: Curved Up 5">
            <a:extLst>
              <a:ext uri="{FF2B5EF4-FFF2-40B4-BE49-F238E27FC236}">
                <a16:creationId xmlns:a16="http://schemas.microsoft.com/office/drawing/2014/main" id="{6EE747ED-FD84-4936-A44F-C56C530C5860}"/>
              </a:ext>
            </a:extLst>
          </p:cNvPr>
          <p:cNvSpPr/>
          <p:nvPr/>
        </p:nvSpPr>
        <p:spPr>
          <a:xfrm>
            <a:off x="5905500" y="4830763"/>
            <a:ext cx="990600" cy="6096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Rectangle 6">
            <a:extLst>
              <a:ext uri="{FF2B5EF4-FFF2-40B4-BE49-F238E27FC236}">
                <a16:creationId xmlns:a16="http://schemas.microsoft.com/office/drawing/2014/main" id="{AC875045-FB71-43B5-BAAC-794D97E5CA36}"/>
              </a:ext>
            </a:extLst>
          </p:cNvPr>
          <p:cNvSpPr/>
          <p:nvPr/>
        </p:nvSpPr>
        <p:spPr>
          <a:xfrm>
            <a:off x="6972300" y="4953000"/>
            <a:ext cx="800100" cy="487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2020</a:t>
            </a:r>
          </a:p>
        </p:txBody>
      </p:sp>
    </p:spTree>
    <p:extLst>
      <p:ext uri="{BB962C8B-B14F-4D97-AF65-F5344CB8AC3E}">
        <p14:creationId xmlns:p14="http://schemas.microsoft.com/office/powerpoint/2010/main" val="3431927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C06E-2AA8-491F-971B-A70A154D2EF6}"/>
              </a:ext>
            </a:extLst>
          </p:cNvPr>
          <p:cNvSpPr>
            <a:spLocks noGrp="1"/>
          </p:cNvSpPr>
          <p:nvPr>
            <p:ph type="title"/>
          </p:nvPr>
        </p:nvSpPr>
        <p:spPr>
          <a:xfrm>
            <a:off x="457200" y="0"/>
            <a:ext cx="6096000" cy="609600"/>
          </a:xfrm>
        </p:spPr>
        <p:txBody>
          <a:bodyPr>
            <a:normAutofit fontScale="90000"/>
          </a:bodyPr>
          <a:lstStyle/>
          <a:p>
            <a:r>
              <a:rPr lang="en-IN" dirty="0"/>
              <a:t>Reverse: Reverse the array</a:t>
            </a:r>
          </a:p>
        </p:txBody>
      </p:sp>
      <p:sp>
        <p:nvSpPr>
          <p:cNvPr id="3" name="Content Placeholder 2">
            <a:extLst>
              <a:ext uri="{FF2B5EF4-FFF2-40B4-BE49-F238E27FC236}">
                <a16:creationId xmlns:a16="http://schemas.microsoft.com/office/drawing/2014/main" id="{4F78A5B1-8776-4F05-8AD8-16D09DDE8EB4}"/>
              </a:ext>
            </a:extLst>
          </p:cNvPr>
          <p:cNvSpPr>
            <a:spLocks noGrp="1"/>
          </p:cNvSpPr>
          <p:nvPr>
            <p:ph idx="1"/>
          </p:nvPr>
        </p:nvSpPr>
        <p:spPr>
          <a:xfrm>
            <a:off x="152400" y="745887"/>
            <a:ext cx="7315200" cy="1981199"/>
          </a:xfrm>
        </p:spPr>
        <p:txBody>
          <a:bodyPr>
            <a:normAutofit/>
          </a:bodyPr>
          <a:lstStyle/>
          <a:p>
            <a:pPr marL="0" indent="0">
              <a:buNone/>
            </a:pPr>
            <a:r>
              <a:rPr lang="en-IN" sz="1600" b="0" dirty="0">
                <a:solidFill>
                  <a:srgbClr val="800000"/>
                </a:solidFill>
                <a:effectLst/>
                <a:latin typeface="Consolas" panose="020B0609020204030204" pitchFamily="49" charset="0"/>
              </a:rPr>
              <a:t>&lt;script&gt;</a:t>
            </a:r>
            <a:endParaRPr lang="en-IN" sz="1600" b="0" dirty="0">
              <a:solidFill>
                <a:srgbClr val="000000"/>
              </a:solidFill>
              <a:effectLst/>
              <a:latin typeface="Consolas" panose="020B0609020204030204" pitchFamily="49" charset="0"/>
            </a:endParaRPr>
          </a:p>
          <a:p>
            <a:pPr marL="0" indent="0">
              <a:buNone/>
            </a:pPr>
            <a:r>
              <a:rPr lang="en-IN" sz="1600" b="0" dirty="0">
                <a:solidFill>
                  <a:srgbClr val="0000FF"/>
                </a:solidFill>
                <a:effectLst/>
                <a:latin typeface="Consolas" panose="020B0609020204030204" pitchFamily="49" charset="0"/>
              </a:rPr>
              <a:t>var</a:t>
            </a:r>
            <a:r>
              <a:rPr lang="en-IN" sz="1600" b="0" dirty="0">
                <a:solidFill>
                  <a:srgbClr val="000000"/>
                </a:solidFill>
                <a:effectLst/>
                <a:latin typeface="Consolas" panose="020B0609020204030204" pitchFamily="49" charset="0"/>
              </a:rPr>
              <a:t> </a:t>
            </a:r>
            <a:r>
              <a:rPr lang="en-IN" sz="1600" b="0" dirty="0" err="1">
                <a:solidFill>
                  <a:srgbClr val="001080"/>
                </a:solidFill>
                <a:effectLst/>
                <a:latin typeface="Consolas" panose="020B0609020204030204" pitchFamily="49" charset="0"/>
              </a:rPr>
              <a:t>srt</a:t>
            </a:r>
            <a:r>
              <a:rPr lang="en-IN" sz="1600" b="0" dirty="0">
                <a:solidFill>
                  <a:srgbClr val="000000"/>
                </a:solidFill>
                <a:effectLst/>
                <a:latin typeface="Consolas" panose="020B0609020204030204" pitchFamily="49" charset="0"/>
              </a:rPr>
              <a:t>=</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Array</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a:t>
            </a:r>
            <a:r>
              <a:rPr lang="en-IN" sz="1600" b="0" dirty="0" err="1">
                <a:solidFill>
                  <a:srgbClr val="A31515"/>
                </a:solidFill>
                <a:effectLst/>
                <a:latin typeface="Consolas" panose="020B0609020204030204" pitchFamily="49" charset="0"/>
              </a:rPr>
              <a:t>anita</a:t>
            </a:r>
            <a:r>
              <a:rPr lang="en-IN" sz="1600" b="0" dirty="0">
                <a:solidFill>
                  <a:srgbClr val="A31515"/>
                </a:solidFill>
                <a:effectLst/>
                <a:latin typeface="Consolas" panose="020B0609020204030204" pitchFamily="49" charset="0"/>
              </a:rPr>
              <a: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a:t>
            </a:r>
            <a:r>
              <a:rPr lang="en-IN" sz="1600" b="0" dirty="0" err="1">
                <a:solidFill>
                  <a:srgbClr val="A31515"/>
                </a:solidFill>
                <a:effectLst/>
                <a:latin typeface="Consolas" panose="020B0609020204030204" pitchFamily="49" charset="0"/>
              </a:rPr>
              <a:t>zeena</a:t>
            </a:r>
            <a:r>
              <a:rPr lang="en-IN" sz="1600" b="0" dirty="0">
                <a:solidFill>
                  <a:srgbClr val="A31515"/>
                </a:solidFill>
                <a:effectLst/>
                <a:latin typeface="Consolas" panose="020B0609020204030204" pitchFamily="49" charset="0"/>
              </a:rPr>
              <a: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a:t>
            </a:r>
            <a:r>
              <a:rPr lang="en-IN" sz="1600" b="0" dirty="0" err="1">
                <a:solidFill>
                  <a:srgbClr val="A31515"/>
                </a:solidFill>
                <a:effectLst/>
                <a:latin typeface="Consolas" panose="020B0609020204030204" pitchFamily="49" charset="0"/>
              </a:rPr>
              <a:t>beena</a:t>
            </a:r>
            <a:r>
              <a:rPr lang="en-IN" sz="1600" b="0" dirty="0">
                <a:solidFill>
                  <a:srgbClr val="A31515"/>
                </a:solidFill>
                <a:effectLst/>
                <a:latin typeface="Consolas" panose="020B0609020204030204" pitchFamily="49" charset="0"/>
              </a:rPr>
              <a:t>"</a:t>
            </a:r>
            <a:r>
              <a:rPr lang="en-IN" sz="1600" b="0" dirty="0">
                <a:solidFill>
                  <a:srgbClr val="000000"/>
                </a:solidFill>
                <a:effectLst/>
                <a:latin typeface="Consolas" panose="020B0609020204030204" pitchFamily="49" charset="0"/>
              </a:rPr>
              <a:t>)</a:t>
            </a:r>
          </a:p>
          <a:p>
            <a:pPr marL="0" indent="0">
              <a:buNone/>
            </a:pPr>
            <a:r>
              <a:rPr lang="en-IN" sz="1600" b="0" dirty="0" err="1">
                <a:solidFill>
                  <a:srgbClr val="001080"/>
                </a:solidFill>
                <a:effectLst/>
                <a:latin typeface="Consolas" panose="020B0609020204030204" pitchFamily="49" charset="0"/>
              </a:rPr>
              <a:t>document</a:t>
            </a:r>
            <a:r>
              <a:rPr lang="en-IN" sz="1600" b="0" dirty="0" err="1">
                <a:solidFill>
                  <a:srgbClr val="000000"/>
                </a:solidFill>
                <a:effectLst/>
                <a:latin typeface="Consolas" panose="020B0609020204030204" pitchFamily="49" charset="0"/>
              </a:rPr>
              <a:t>.</a:t>
            </a:r>
            <a:r>
              <a:rPr lang="en-IN" sz="1600" b="0" dirty="0" err="1">
                <a:solidFill>
                  <a:srgbClr val="795E26"/>
                </a:solidFill>
                <a:effectLst/>
                <a:latin typeface="Consolas" panose="020B0609020204030204" pitchFamily="49" charset="0"/>
              </a:rPr>
              <a:t>write</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"&lt;</a:t>
            </a:r>
            <a:r>
              <a:rPr lang="en-IN" sz="1600" b="0" dirty="0" err="1">
                <a:solidFill>
                  <a:srgbClr val="A31515"/>
                </a:solidFill>
                <a:effectLst/>
                <a:latin typeface="Consolas" panose="020B0609020204030204" pitchFamily="49" charset="0"/>
              </a:rPr>
              <a:t>br</a:t>
            </a:r>
            <a:r>
              <a:rPr lang="en-IN" sz="1600" b="0" dirty="0">
                <a:solidFill>
                  <a:srgbClr val="A31515"/>
                </a:solidFill>
                <a:effectLst/>
                <a:latin typeface="Consolas" panose="020B0609020204030204" pitchFamily="49" charset="0"/>
              </a:rPr>
              <a:t>/&gt;"</a:t>
            </a:r>
            <a:r>
              <a:rPr lang="en-IN" sz="1600" b="0" dirty="0">
                <a:solidFill>
                  <a:srgbClr val="000000"/>
                </a:solidFill>
                <a:effectLst/>
                <a:latin typeface="Consolas" panose="020B0609020204030204" pitchFamily="49" charset="0"/>
              </a:rPr>
              <a:t>+</a:t>
            </a:r>
            <a:r>
              <a:rPr lang="en-IN" sz="1600" b="0" dirty="0" err="1">
                <a:solidFill>
                  <a:srgbClr val="001080"/>
                </a:solidFill>
                <a:effectLst/>
                <a:latin typeface="Consolas" panose="020B0609020204030204" pitchFamily="49" charset="0"/>
              </a:rPr>
              <a:t>srt</a:t>
            </a:r>
            <a:r>
              <a:rPr lang="en-IN" sz="1600" b="0" dirty="0" err="1">
                <a:solidFill>
                  <a:srgbClr val="000000"/>
                </a:solidFill>
                <a:effectLst/>
                <a:latin typeface="Consolas" panose="020B0609020204030204" pitchFamily="49" charset="0"/>
              </a:rPr>
              <a:t>.</a:t>
            </a:r>
            <a:r>
              <a:rPr lang="en-IN" sz="1600" b="0" dirty="0" err="1">
                <a:solidFill>
                  <a:srgbClr val="795E26"/>
                </a:solidFill>
                <a:effectLst/>
                <a:latin typeface="Consolas" panose="020B0609020204030204" pitchFamily="49" charset="0"/>
              </a:rPr>
              <a:t>reverse</a:t>
            </a:r>
            <a:r>
              <a:rPr lang="en-IN" sz="1600" b="0" dirty="0">
                <a:solidFill>
                  <a:srgbClr val="000000"/>
                </a:solidFill>
                <a:effectLst/>
                <a:latin typeface="Consolas" panose="020B0609020204030204" pitchFamily="49" charset="0"/>
              </a:rPr>
              <a:t>())</a:t>
            </a:r>
          </a:p>
          <a:p>
            <a:pPr marL="0" indent="0">
              <a:buNone/>
            </a:pPr>
            <a:r>
              <a:rPr lang="en-IN" sz="1600" b="0" dirty="0">
                <a:solidFill>
                  <a:srgbClr val="0000FF"/>
                </a:solidFill>
                <a:effectLst/>
                <a:latin typeface="Consolas" panose="020B0609020204030204" pitchFamily="49" charset="0"/>
              </a:rPr>
              <a:t>var</a:t>
            </a:r>
            <a:r>
              <a:rPr lang="en-IN" sz="1600" b="0" dirty="0">
                <a:solidFill>
                  <a:srgbClr val="000000"/>
                </a:solidFill>
                <a:effectLst/>
                <a:latin typeface="Consolas" panose="020B0609020204030204" pitchFamily="49" charset="0"/>
              </a:rPr>
              <a:t> </a:t>
            </a:r>
            <a:r>
              <a:rPr lang="en-IN" sz="1600" b="0" dirty="0" err="1">
                <a:solidFill>
                  <a:srgbClr val="001080"/>
                </a:solidFill>
                <a:effectLst/>
                <a:latin typeface="Consolas" panose="020B0609020204030204" pitchFamily="49" charset="0"/>
              </a:rPr>
              <a:t>scpy</a:t>
            </a:r>
            <a:r>
              <a:rPr lang="en-IN" sz="1600" b="0" dirty="0">
                <a:solidFill>
                  <a:srgbClr val="001080"/>
                </a:solidFill>
                <a:effectLst/>
                <a:latin typeface="Consolas" panose="020B0609020204030204" pitchFamily="49" charset="0"/>
              </a:rPr>
              <a:t>= </a:t>
            </a:r>
            <a:r>
              <a:rPr lang="en-IN" sz="1600" b="0" dirty="0" err="1">
                <a:solidFill>
                  <a:srgbClr val="001080"/>
                </a:solidFill>
                <a:effectLst/>
                <a:latin typeface="Consolas" panose="020B0609020204030204" pitchFamily="49" charset="0"/>
              </a:rPr>
              <a:t>srt</a:t>
            </a:r>
            <a:r>
              <a:rPr lang="en-IN" sz="1600" b="0" dirty="0" err="1">
                <a:solidFill>
                  <a:srgbClr val="000000"/>
                </a:solidFill>
                <a:effectLst/>
                <a:latin typeface="Consolas" panose="020B0609020204030204" pitchFamily="49" charset="0"/>
              </a:rPr>
              <a:t>.</a:t>
            </a:r>
            <a:r>
              <a:rPr lang="en-IN" sz="1600" b="0" dirty="0" err="1">
                <a:solidFill>
                  <a:srgbClr val="795E26"/>
                </a:solidFill>
                <a:effectLst/>
                <a:latin typeface="Consolas" panose="020B0609020204030204" pitchFamily="49" charset="0"/>
              </a:rPr>
              <a:t>reverse</a:t>
            </a:r>
            <a:r>
              <a:rPr lang="en-IN" sz="1600" b="0" dirty="0">
                <a:solidFill>
                  <a:srgbClr val="000000"/>
                </a:solidFill>
                <a:effectLst/>
                <a:latin typeface="Consolas" panose="020B0609020204030204" pitchFamily="49" charset="0"/>
              </a:rPr>
              <a:t>();</a:t>
            </a:r>
          </a:p>
          <a:p>
            <a:pPr marL="0" indent="0">
              <a:buNone/>
            </a:pPr>
            <a:r>
              <a:rPr lang="en-IN" sz="1600" b="0" dirty="0">
                <a:solidFill>
                  <a:srgbClr val="000000"/>
                </a:solidFill>
                <a:effectLst/>
                <a:latin typeface="Consolas" panose="020B0609020204030204" pitchFamily="49" charset="0"/>
              </a:rPr>
              <a:t> </a:t>
            </a:r>
            <a:r>
              <a:rPr lang="en-IN" sz="1600" b="0" dirty="0" err="1">
                <a:solidFill>
                  <a:srgbClr val="001080"/>
                </a:solidFill>
                <a:effectLst/>
                <a:latin typeface="Consolas" panose="020B0609020204030204" pitchFamily="49" charset="0"/>
              </a:rPr>
              <a:t>document</a:t>
            </a:r>
            <a:r>
              <a:rPr lang="en-IN" sz="1600" b="0" dirty="0" err="1">
                <a:solidFill>
                  <a:srgbClr val="000000"/>
                </a:solidFill>
                <a:effectLst/>
                <a:latin typeface="Consolas" panose="020B0609020204030204" pitchFamily="49" charset="0"/>
              </a:rPr>
              <a:t>.</a:t>
            </a:r>
            <a:r>
              <a:rPr lang="en-IN" sz="1600" b="0" dirty="0" err="1">
                <a:solidFill>
                  <a:srgbClr val="795E26"/>
                </a:solidFill>
                <a:effectLst/>
                <a:latin typeface="Consolas" panose="020B0609020204030204" pitchFamily="49" charset="0"/>
              </a:rPr>
              <a:t>write</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"&lt;</a:t>
            </a:r>
            <a:r>
              <a:rPr lang="en-IN" sz="1600" b="0" dirty="0" err="1">
                <a:solidFill>
                  <a:srgbClr val="A31515"/>
                </a:solidFill>
                <a:effectLst/>
                <a:latin typeface="Consolas" panose="020B0609020204030204" pitchFamily="49" charset="0"/>
              </a:rPr>
              <a:t>br</a:t>
            </a:r>
            <a:r>
              <a:rPr lang="en-IN" sz="1600" b="0" dirty="0">
                <a:solidFill>
                  <a:srgbClr val="A31515"/>
                </a:solidFill>
                <a:effectLst/>
                <a:latin typeface="Consolas" panose="020B0609020204030204" pitchFamily="49" charset="0"/>
              </a:rPr>
              <a:t>/&gt;affecting original </a:t>
            </a:r>
            <a:r>
              <a:rPr lang="en-IN" sz="1600" b="0" dirty="0" err="1">
                <a:solidFill>
                  <a:srgbClr val="A31515"/>
                </a:solidFill>
                <a:effectLst/>
                <a:latin typeface="Consolas" panose="020B0609020204030204" pitchFamily="49" charset="0"/>
              </a:rPr>
              <a:t>arr</a:t>
            </a:r>
            <a:r>
              <a:rPr lang="en-IN" sz="1600" b="0" dirty="0">
                <a:solidFill>
                  <a:srgbClr val="A31515"/>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err="1">
                <a:solidFill>
                  <a:srgbClr val="001080"/>
                </a:solidFill>
                <a:effectLst/>
                <a:latin typeface="Consolas" panose="020B0609020204030204" pitchFamily="49" charset="0"/>
              </a:rPr>
              <a:t>srt</a:t>
            </a:r>
            <a:r>
              <a:rPr lang="en-IN" sz="1600" b="0" dirty="0">
                <a:solidFill>
                  <a:srgbClr val="000000"/>
                </a:solidFill>
                <a:effectLst/>
                <a:latin typeface="Consolas" panose="020B0609020204030204" pitchFamily="49" charset="0"/>
              </a:rPr>
              <a:t>)</a:t>
            </a:r>
          </a:p>
          <a:p>
            <a:pPr marL="0" indent="0">
              <a:buNone/>
            </a:pPr>
            <a:r>
              <a:rPr lang="en-IN" sz="1600" b="0" dirty="0">
                <a:solidFill>
                  <a:srgbClr val="800000"/>
                </a:solidFill>
                <a:effectLst/>
                <a:latin typeface="Consolas" panose="020B0609020204030204" pitchFamily="49" charset="0"/>
              </a:rPr>
              <a:t>&lt;/script&gt;</a:t>
            </a:r>
          </a:p>
          <a:p>
            <a:pPr marL="0" indent="0">
              <a:buNone/>
            </a:pPr>
            <a:endParaRPr lang="en-IN" sz="1600" b="0" dirty="0">
              <a:solidFill>
                <a:srgbClr val="000000"/>
              </a:solidFill>
              <a:effectLst/>
              <a:latin typeface="Consolas" panose="020B0609020204030204" pitchFamily="49" charset="0"/>
            </a:endParaRPr>
          </a:p>
          <a:p>
            <a:pPr marL="0" indent="0">
              <a:buNone/>
            </a:pPr>
            <a:endParaRPr lang="en-IN" sz="1600" dirty="0"/>
          </a:p>
        </p:txBody>
      </p:sp>
      <p:graphicFrame>
        <p:nvGraphicFramePr>
          <p:cNvPr id="4" name="Table 4">
            <a:extLst>
              <a:ext uri="{FF2B5EF4-FFF2-40B4-BE49-F238E27FC236}">
                <a16:creationId xmlns:a16="http://schemas.microsoft.com/office/drawing/2014/main" id="{FB324DB3-7F70-4C57-8A59-379F9546AEA1}"/>
              </a:ext>
            </a:extLst>
          </p:cNvPr>
          <p:cNvGraphicFramePr>
            <a:graphicFrameLocks noGrp="1"/>
          </p:cNvGraphicFramePr>
          <p:nvPr>
            <p:extLst>
              <p:ext uri="{D42A27DB-BD31-4B8C-83A1-F6EECF244321}">
                <p14:modId xmlns:p14="http://schemas.microsoft.com/office/powerpoint/2010/main" val="1055584901"/>
              </p:ext>
            </p:extLst>
          </p:nvPr>
        </p:nvGraphicFramePr>
        <p:xfrm>
          <a:off x="1524000" y="3505200"/>
          <a:ext cx="6400800" cy="2065868"/>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72324578"/>
                    </a:ext>
                  </a:extLst>
                </a:gridCol>
                <a:gridCol w="2133600">
                  <a:extLst>
                    <a:ext uri="{9D8B030D-6E8A-4147-A177-3AD203B41FA5}">
                      <a16:colId xmlns:a16="http://schemas.microsoft.com/office/drawing/2014/main" val="2937632878"/>
                    </a:ext>
                  </a:extLst>
                </a:gridCol>
                <a:gridCol w="2133600">
                  <a:extLst>
                    <a:ext uri="{9D8B030D-6E8A-4147-A177-3AD203B41FA5}">
                      <a16:colId xmlns:a16="http://schemas.microsoft.com/office/drawing/2014/main" val="1685864368"/>
                    </a:ext>
                  </a:extLst>
                </a:gridCol>
              </a:tblGrid>
              <a:tr h="1032934">
                <a:tc>
                  <a:txBody>
                    <a:bodyPr/>
                    <a:lstStyle/>
                    <a:p>
                      <a:r>
                        <a:rPr lang="en-IN" dirty="0"/>
                        <a:t>0</a:t>
                      </a:r>
                    </a:p>
                  </a:txBody>
                  <a:tcPr/>
                </a:tc>
                <a:tc>
                  <a:txBody>
                    <a:bodyPr/>
                    <a:lstStyle/>
                    <a:p>
                      <a:r>
                        <a:rPr lang="en-IN" dirty="0"/>
                        <a:t>1</a:t>
                      </a:r>
                    </a:p>
                  </a:txBody>
                  <a:tcPr/>
                </a:tc>
                <a:tc>
                  <a:txBody>
                    <a:bodyPr/>
                    <a:lstStyle/>
                    <a:p>
                      <a:r>
                        <a:rPr lang="en-IN" dirty="0"/>
                        <a:t>2</a:t>
                      </a:r>
                    </a:p>
                  </a:txBody>
                  <a:tcPr/>
                </a:tc>
                <a:extLst>
                  <a:ext uri="{0D108BD9-81ED-4DB2-BD59-A6C34878D82A}">
                    <a16:rowId xmlns:a16="http://schemas.microsoft.com/office/drawing/2014/main" val="3962834442"/>
                  </a:ext>
                </a:extLst>
              </a:tr>
              <a:tr h="1032934">
                <a:tc>
                  <a:txBody>
                    <a:bodyPr/>
                    <a:lstStyle/>
                    <a:p>
                      <a:r>
                        <a:rPr lang="en-IN" dirty="0" err="1"/>
                        <a:t>anita</a:t>
                      </a:r>
                      <a:endParaRPr lang="en-IN" dirty="0"/>
                    </a:p>
                    <a:p>
                      <a:r>
                        <a:rPr lang="en-IN" dirty="0" err="1"/>
                        <a:t>beena</a:t>
                      </a:r>
                      <a:endParaRPr lang="en-IN" dirty="0"/>
                    </a:p>
                  </a:txBody>
                  <a:tcPr/>
                </a:tc>
                <a:tc>
                  <a:txBody>
                    <a:bodyPr/>
                    <a:lstStyle/>
                    <a:p>
                      <a:r>
                        <a:rPr lang="en-IN" dirty="0" err="1"/>
                        <a:t>zeena</a:t>
                      </a:r>
                      <a:endParaRPr lang="en-IN" dirty="0"/>
                    </a:p>
                    <a:p>
                      <a:r>
                        <a:rPr lang="en-IN" dirty="0" err="1"/>
                        <a:t>zeena</a:t>
                      </a:r>
                      <a:endParaRPr lang="en-IN" dirty="0"/>
                    </a:p>
                  </a:txBody>
                  <a:tcPr/>
                </a:tc>
                <a:tc>
                  <a:txBody>
                    <a:bodyPr/>
                    <a:lstStyle/>
                    <a:p>
                      <a:r>
                        <a:rPr lang="en-IN" dirty="0" err="1"/>
                        <a:t>beena</a:t>
                      </a:r>
                      <a:endParaRPr lang="en-IN" dirty="0"/>
                    </a:p>
                    <a:p>
                      <a:r>
                        <a:rPr lang="en-IN" dirty="0" err="1"/>
                        <a:t>anita</a:t>
                      </a:r>
                      <a:endParaRPr lang="en-IN" dirty="0"/>
                    </a:p>
                  </a:txBody>
                  <a:tcPr/>
                </a:tc>
                <a:extLst>
                  <a:ext uri="{0D108BD9-81ED-4DB2-BD59-A6C34878D82A}">
                    <a16:rowId xmlns:a16="http://schemas.microsoft.com/office/drawing/2014/main" val="2450227566"/>
                  </a:ext>
                </a:extLst>
              </a:tr>
            </a:tbl>
          </a:graphicData>
        </a:graphic>
      </p:graphicFrame>
      <p:cxnSp>
        <p:nvCxnSpPr>
          <p:cNvPr id="6" name="Straight Connector 5">
            <a:extLst>
              <a:ext uri="{FF2B5EF4-FFF2-40B4-BE49-F238E27FC236}">
                <a16:creationId xmlns:a16="http://schemas.microsoft.com/office/drawing/2014/main" id="{7BE4D6FE-B43F-448D-9184-EC9EB3DE80CA}"/>
              </a:ext>
            </a:extLst>
          </p:cNvPr>
          <p:cNvCxnSpPr/>
          <p:nvPr/>
        </p:nvCxnSpPr>
        <p:spPr>
          <a:xfrm flipV="1">
            <a:off x="1371600" y="4605596"/>
            <a:ext cx="6096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533903C5-CD64-4980-B040-3A99BF10EC3D}"/>
              </a:ext>
            </a:extLst>
          </p:cNvPr>
          <p:cNvCxnSpPr/>
          <p:nvPr/>
        </p:nvCxnSpPr>
        <p:spPr>
          <a:xfrm flipV="1">
            <a:off x="3581400" y="4617474"/>
            <a:ext cx="6096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a:extLst>
              <a:ext uri="{FF2B5EF4-FFF2-40B4-BE49-F238E27FC236}">
                <a16:creationId xmlns:a16="http://schemas.microsoft.com/office/drawing/2014/main" id="{1F546B5F-40ED-468B-ACA8-A68513314777}"/>
              </a:ext>
            </a:extLst>
          </p:cNvPr>
          <p:cNvCxnSpPr/>
          <p:nvPr/>
        </p:nvCxnSpPr>
        <p:spPr>
          <a:xfrm flipV="1">
            <a:off x="5820697" y="4604367"/>
            <a:ext cx="6096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5" name="Rectangle 4">
            <a:extLst>
              <a:ext uri="{FF2B5EF4-FFF2-40B4-BE49-F238E27FC236}">
                <a16:creationId xmlns:a16="http://schemas.microsoft.com/office/drawing/2014/main" id="{D454723E-06A2-4A04-BCDD-76E72E612C31}"/>
              </a:ext>
            </a:extLst>
          </p:cNvPr>
          <p:cNvSpPr/>
          <p:nvPr/>
        </p:nvSpPr>
        <p:spPr>
          <a:xfrm>
            <a:off x="152400" y="3165441"/>
            <a:ext cx="533400" cy="339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srt</a:t>
            </a:r>
            <a:endParaRPr lang="en-IN" dirty="0"/>
          </a:p>
        </p:txBody>
      </p:sp>
      <p:cxnSp>
        <p:nvCxnSpPr>
          <p:cNvPr id="10" name="Straight Arrow Connector 9">
            <a:extLst>
              <a:ext uri="{FF2B5EF4-FFF2-40B4-BE49-F238E27FC236}">
                <a16:creationId xmlns:a16="http://schemas.microsoft.com/office/drawing/2014/main" id="{BAD1F1C1-50A8-4799-9462-47ED695EFD4D}"/>
              </a:ext>
            </a:extLst>
          </p:cNvPr>
          <p:cNvCxnSpPr>
            <a:cxnSpLocks/>
          </p:cNvCxnSpPr>
          <p:nvPr/>
        </p:nvCxnSpPr>
        <p:spPr>
          <a:xfrm>
            <a:off x="685800" y="3649132"/>
            <a:ext cx="685800" cy="237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F4745F8-7124-4EFC-B296-D5CD4D92B85E}"/>
              </a:ext>
            </a:extLst>
          </p:cNvPr>
          <p:cNvSpPr/>
          <p:nvPr/>
        </p:nvSpPr>
        <p:spPr>
          <a:xfrm>
            <a:off x="0" y="4130915"/>
            <a:ext cx="647700" cy="339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scpy</a:t>
            </a:r>
            <a:endParaRPr lang="en-IN" dirty="0"/>
          </a:p>
        </p:txBody>
      </p:sp>
      <p:cxnSp>
        <p:nvCxnSpPr>
          <p:cNvPr id="15" name="Straight Arrow Connector 14">
            <a:extLst>
              <a:ext uri="{FF2B5EF4-FFF2-40B4-BE49-F238E27FC236}">
                <a16:creationId xmlns:a16="http://schemas.microsoft.com/office/drawing/2014/main" id="{C8CD8946-7FE5-4707-BABD-00CA11670FFC}"/>
              </a:ext>
            </a:extLst>
          </p:cNvPr>
          <p:cNvCxnSpPr>
            <a:cxnSpLocks/>
            <a:stCxn id="13" idx="3"/>
          </p:cNvCxnSpPr>
          <p:nvPr/>
        </p:nvCxnSpPr>
        <p:spPr>
          <a:xfrm flipV="1">
            <a:off x="647700" y="4038601"/>
            <a:ext cx="876300" cy="262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D1DC233-6D5E-4C11-8AD3-8FBCEFDEBC3B}"/>
              </a:ext>
            </a:extLst>
          </p:cNvPr>
          <p:cNvSpPr txBox="1"/>
          <p:nvPr/>
        </p:nvSpPr>
        <p:spPr>
          <a:xfrm>
            <a:off x="152400" y="5788947"/>
            <a:ext cx="3657600" cy="923330"/>
          </a:xfrm>
          <a:prstGeom prst="rect">
            <a:avLst/>
          </a:prstGeom>
          <a:noFill/>
        </p:spPr>
        <p:txBody>
          <a:bodyPr wrap="square" rtlCol="0">
            <a:spAutoFit/>
          </a:bodyPr>
          <a:lstStyle/>
          <a:p>
            <a:r>
              <a:rPr lang="en-IN" dirty="0"/>
              <a:t>let </a:t>
            </a:r>
            <a:r>
              <a:rPr lang="en-IN" dirty="0" err="1"/>
              <a:t>ob</a:t>
            </a:r>
            <a:r>
              <a:rPr lang="en-IN" dirty="0"/>
              <a:t>={</a:t>
            </a:r>
            <a:r>
              <a:rPr lang="en-IN" dirty="0" err="1"/>
              <a:t>name:”raj</a:t>
            </a:r>
            <a:r>
              <a:rPr lang="en-IN" dirty="0"/>
              <a:t>”, age:25}</a:t>
            </a:r>
          </a:p>
          <a:p>
            <a:r>
              <a:rPr lang="en-IN" dirty="0"/>
              <a:t>let ob2=</a:t>
            </a:r>
            <a:r>
              <a:rPr lang="en-IN" dirty="0" err="1"/>
              <a:t>ob</a:t>
            </a:r>
            <a:endParaRPr lang="en-IN" dirty="0"/>
          </a:p>
          <a:p>
            <a:r>
              <a:rPr lang="en-IN" dirty="0" err="1"/>
              <a:t>Shellow</a:t>
            </a:r>
            <a:r>
              <a:rPr lang="en-IN" dirty="0"/>
              <a:t> copy</a:t>
            </a:r>
          </a:p>
        </p:txBody>
      </p:sp>
      <p:sp>
        <p:nvSpPr>
          <p:cNvPr id="11" name="Rectangle 10">
            <a:extLst>
              <a:ext uri="{FF2B5EF4-FFF2-40B4-BE49-F238E27FC236}">
                <a16:creationId xmlns:a16="http://schemas.microsoft.com/office/drawing/2014/main" id="{596C488D-0D3E-4BD2-A273-FC7F787BFF72}"/>
              </a:ext>
            </a:extLst>
          </p:cNvPr>
          <p:cNvSpPr/>
          <p:nvPr/>
        </p:nvSpPr>
        <p:spPr>
          <a:xfrm>
            <a:off x="5181599" y="5788947"/>
            <a:ext cx="124869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Name=raj</a:t>
            </a:r>
          </a:p>
          <a:p>
            <a:pPr algn="ctr"/>
            <a:r>
              <a:rPr lang="en-IN" dirty="0"/>
              <a:t>Age=25</a:t>
            </a:r>
          </a:p>
        </p:txBody>
      </p:sp>
      <p:sp>
        <p:nvSpPr>
          <p:cNvPr id="12" name="Rectangle 11">
            <a:extLst>
              <a:ext uri="{FF2B5EF4-FFF2-40B4-BE49-F238E27FC236}">
                <a16:creationId xmlns:a16="http://schemas.microsoft.com/office/drawing/2014/main" id="{79769F42-D766-4990-B6B9-0D5239366531}"/>
              </a:ext>
            </a:extLst>
          </p:cNvPr>
          <p:cNvSpPr/>
          <p:nvPr/>
        </p:nvSpPr>
        <p:spPr>
          <a:xfrm>
            <a:off x="4114801" y="5697521"/>
            <a:ext cx="457200" cy="474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ob</a:t>
            </a:r>
            <a:endParaRPr lang="en-IN" dirty="0"/>
          </a:p>
        </p:txBody>
      </p:sp>
      <p:cxnSp>
        <p:nvCxnSpPr>
          <p:cNvPr id="16" name="Straight Arrow Connector 15">
            <a:extLst>
              <a:ext uri="{FF2B5EF4-FFF2-40B4-BE49-F238E27FC236}">
                <a16:creationId xmlns:a16="http://schemas.microsoft.com/office/drawing/2014/main" id="{6C0A35FF-4E29-4E19-A676-8D660FDB6FAA}"/>
              </a:ext>
            </a:extLst>
          </p:cNvPr>
          <p:cNvCxnSpPr>
            <a:cxnSpLocks/>
          </p:cNvCxnSpPr>
          <p:nvPr/>
        </p:nvCxnSpPr>
        <p:spPr>
          <a:xfrm>
            <a:off x="4686300" y="6096000"/>
            <a:ext cx="3429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0D76A9F-366B-4320-B83F-C5834849605A}"/>
              </a:ext>
            </a:extLst>
          </p:cNvPr>
          <p:cNvSpPr/>
          <p:nvPr/>
        </p:nvSpPr>
        <p:spPr>
          <a:xfrm>
            <a:off x="3962399" y="6287729"/>
            <a:ext cx="612060" cy="474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ob2</a:t>
            </a:r>
          </a:p>
        </p:txBody>
      </p:sp>
      <p:cxnSp>
        <p:nvCxnSpPr>
          <p:cNvPr id="19" name="Straight Arrow Connector 18">
            <a:extLst>
              <a:ext uri="{FF2B5EF4-FFF2-40B4-BE49-F238E27FC236}">
                <a16:creationId xmlns:a16="http://schemas.microsoft.com/office/drawing/2014/main" id="{60539761-76EE-4881-A428-A96EFA1370BD}"/>
              </a:ext>
            </a:extLst>
          </p:cNvPr>
          <p:cNvCxnSpPr>
            <a:cxnSpLocks/>
            <a:stCxn id="17" idx="3"/>
          </p:cNvCxnSpPr>
          <p:nvPr/>
        </p:nvCxnSpPr>
        <p:spPr>
          <a:xfrm flipV="1">
            <a:off x="4574459" y="6248401"/>
            <a:ext cx="607141" cy="276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19A5226-A89B-4D5D-AD8C-30A81FC76549}"/>
              </a:ext>
            </a:extLst>
          </p:cNvPr>
          <p:cNvSpPr/>
          <p:nvPr/>
        </p:nvSpPr>
        <p:spPr>
          <a:xfrm>
            <a:off x="8534400" y="5697521"/>
            <a:ext cx="457200" cy="322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22" name="TextBox 21">
            <a:extLst>
              <a:ext uri="{FF2B5EF4-FFF2-40B4-BE49-F238E27FC236}">
                <a16:creationId xmlns:a16="http://schemas.microsoft.com/office/drawing/2014/main" id="{04914CF9-FA19-4230-BCB8-ED0F3373B0AC}"/>
              </a:ext>
            </a:extLst>
          </p:cNvPr>
          <p:cNvSpPr txBox="1"/>
          <p:nvPr/>
        </p:nvSpPr>
        <p:spPr>
          <a:xfrm>
            <a:off x="8572500" y="5322332"/>
            <a:ext cx="381000" cy="369332"/>
          </a:xfrm>
          <a:prstGeom prst="rect">
            <a:avLst/>
          </a:prstGeom>
          <a:noFill/>
        </p:spPr>
        <p:txBody>
          <a:bodyPr wrap="square" rtlCol="0">
            <a:spAutoFit/>
          </a:bodyPr>
          <a:lstStyle/>
          <a:p>
            <a:r>
              <a:rPr lang="en-IN" dirty="0"/>
              <a:t>a</a:t>
            </a:r>
          </a:p>
        </p:txBody>
      </p:sp>
      <p:sp>
        <p:nvSpPr>
          <p:cNvPr id="23" name="TextBox 22">
            <a:extLst>
              <a:ext uri="{FF2B5EF4-FFF2-40B4-BE49-F238E27FC236}">
                <a16:creationId xmlns:a16="http://schemas.microsoft.com/office/drawing/2014/main" id="{FB69B946-607B-4B63-9C3F-41E98E827DA0}"/>
              </a:ext>
            </a:extLst>
          </p:cNvPr>
          <p:cNvSpPr txBox="1"/>
          <p:nvPr/>
        </p:nvSpPr>
        <p:spPr>
          <a:xfrm>
            <a:off x="6781800" y="6172200"/>
            <a:ext cx="1483441" cy="646331"/>
          </a:xfrm>
          <a:prstGeom prst="rect">
            <a:avLst/>
          </a:prstGeom>
          <a:noFill/>
        </p:spPr>
        <p:txBody>
          <a:bodyPr wrap="square" rtlCol="0">
            <a:spAutoFit/>
          </a:bodyPr>
          <a:lstStyle/>
          <a:p>
            <a:r>
              <a:rPr lang="en-IN" dirty="0"/>
              <a:t>a=5</a:t>
            </a:r>
          </a:p>
          <a:p>
            <a:r>
              <a:rPr lang="en-IN" dirty="0"/>
              <a:t>b=a;</a:t>
            </a:r>
          </a:p>
        </p:txBody>
      </p:sp>
      <p:sp>
        <p:nvSpPr>
          <p:cNvPr id="25" name="Rectangle 24">
            <a:extLst>
              <a:ext uri="{FF2B5EF4-FFF2-40B4-BE49-F238E27FC236}">
                <a16:creationId xmlns:a16="http://schemas.microsoft.com/office/drawing/2014/main" id="{E2E5B57F-C382-482A-A9E6-619E55C0ECFB}"/>
              </a:ext>
            </a:extLst>
          </p:cNvPr>
          <p:cNvSpPr/>
          <p:nvPr/>
        </p:nvSpPr>
        <p:spPr>
          <a:xfrm>
            <a:off x="7926029" y="6438924"/>
            <a:ext cx="457200" cy="322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26" name="TextBox 25">
            <a:extLst>
              <a:ext uri="{FF2B5EF4-FFF2-40B4-BE49-F238E27FC236}">
                <a16:creationId xmlns:a16="http://schemas.microsoft.com/office/drawing/2014/main" id="{A82699D3-7626-40B4-94BA-D82B8187E551}"/>
              </a:ext>
            </a:extLst>
          </p:cNvPr>
          <p:cNvSpPr txBox="1"/>
          <p:nvPr/>
        </p:nvSpPr>
        <p:spPr>
          <a:xfrm>
            <a:off x="7964129" y="6063735"/>
            <a:ext cx="381000" cy="369332"/>
          </a:xfrm>
          <a:prstGeom prst="rect">
            <a:avLst/>
          </a:prstGeom>
          <a:noFill/>
        </p:spPr>
        <p:txBody>
          <a:bodyPr wrap="square" rtlCol="0">
            <a:spAutoFit/>
          </a:bodyPr>
          <a:lstStyle/>
          <a:p>
            <a:r>
              <a:rPr lang="en-IN" dirty="0"/>
              <a:t>b</a:t>
            </a:r>
          </a:p>
        </p:txBody>
      </p:sp>
    </p:spTree>
    <p:extLst>
      <p:ext uri="{BB962C8B-B14F-4D97-AF65-F5344CB8AC3E}">
        <p14:creationId xmlns:p14="http://schemas.microsoft.com/office/powerpoint/2010/main" val="2971195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35DA8-7520-48A1-861B-C8F2DC67324E}"/>
              </a:ext>
            </a:extLst>
          </p:cNvPr>
          <p:cNvSpPr>
            <a:spLocks noGrp="1"/>
          </p:cNvSpPr>
          <p:nvPr>
            <p:ph type="title"/>
          </p:nvPr>
        </p:nvSpPr>
        <p:spPr>
          <a:xfrm>
            <a:off x="702733" y="35496"/>
            <a:ext cx="7924800" cy="258762"/>
          </a:xfrm>
        </p:spPr>
        <p:txBody>
          <a:bodyPr>
            <a:normAutofit fontScale="90000"/>
          </a:bodyPr>
          <a:lstStyle/>
          <a:p>
            <a:r>
              <a:rPr lang="en-IN" dirty="0"/>
              <a:t>Splice to add and remove</a:t>
            </a:r>
          </a:p>
        </p:txBody>
      </p:sp>
      <p:sp>
        <p:nvSpPr>
          <p:cNvPr id="3" name="Content Placeholder 2">
            <a:extLst>
              <a:ext uri="{FF2B5EF4-FFF2-40B4-BE49-F238E27FC236}">
                <a16:creationId xmlns:a16="http://schemas.microsoft.com/office/drawing/2014/main" id="{219F3F42-2942-40F0-939A-54D64FF7D091}"/>
              </a:ext>
            </a:extLst>
          </p:cNvPr>
          <p:cNvSpPr>
            <a:spLocks noGrp="1"/>
          </p:cNvSpPr>
          <p:nvPr>
            <p:ph idx="1"/>
          </p:nvPr>
        </p:nvSpPr>
        <p:spPr>
          <a:xfrm>
            <a:off x="76200" y="2667000"/>
            <a:ext cx="8229600" cy="1524000"/>
          </a:xfrm>
        </p:spPr>
        <p:txBody>
          <a:bodyPr>
            <a:normAutofit fontScale="85000" lnSpcReduction="20000"/>
          </a:bodyPr>
          <a:lstStyle/>
          <a:p>
            <a:pPr marL="0" indent="0">
              <a:buNone/>
            </a:pPr>
            <a:r>
              <a:rPr lang="en-IN" sz="1600" b="0" dirty="0">
                <a:solidFill>
                  <a:srgbClr val="800000"/>
                </a:solidFill>
                <a:effectLst/>
                <a:latin typeface="Consolas" panose="020B0609020204030204" pitchFamily="49" charset="0"/>
              </a:rPr>
              <a:t>&lt;script&gt;</a:t>
            </a:r>
            <a:endParaRPr lang="en-IN" sz="1600" b="0" dirty="0">
              <a:solidFill>
                <a:srgbClr val="000000"/>
              </a:solidFill>
              <a:effectLst/>
              <a:latin typeface="Consolas" panose="020B0609020204030204" pitchFamily="49" charset="0"/>
            </a:endParaRPr>
          </a:p>
          <a:p>
            <a:pPr marL="0" indent="0">
              <a:buNone/>
            </a:pPr>
            <a:r>
              <a:rPr lang="en-IN" sz="1600" b="0" dirty="0">
                <a:solidFill>
                  <a:srgbClr val="0000FF"/>
                </a:solidFill>
                <a:effectLst/>
                <a:latin typeface="Consolas" panose="020B0609020204030204" pitchFamily="49" charset="0"/>
              </a:rPr>
              <a:t>var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fruits</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"Banana"</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"Orange"</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"Apple"</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"Mango"</a:t>
            </a:r>
            <a:r>
              <a:rPr lang="en-IN" sz="1600" b="0" dirty="0">
                <a:solidFill>
                  <a:srgbClr val="000000"/>
                </a:solidFill>
                <a:effectLst/>
                <a:latin typeface="Consolas" panose="020B0609020204030204" pitchFamily="49" charset="0"/>
              </a:rPr>
              <a:t>];</a:t>
            </a:r>
          </a:p>
          <a:p>
            <a:pPr marL="0" indent="0">
              <a:buNone/>
            </a:pPr>
            <a:r>
              <a:rPr lang="en-IN" sz="1600" b="0" dirty="0" err="1">
                <a:solidFill>
                  <a:srgbClr val="001080"/>
                </a:solidFill>
                <a:effectLst/>
                <a:latin typeface="Consolas" panose="020B0609020204030204" pitchFamily="49" charset="0"/>
              </a:rPr>
              <a:t>fruits</a:t>
            </a:r>
            <a:r>
              <a:rPr lang="en-IN" sz="1600" b="0" dirty="0" err="1">
                <a:solidFill>
                  <a:srgbClr val="000000"/>
                </a:solidFill>
                <a:effectLst/>
                <a:latin typeface="Consolas" panose="020B0609020204030204" pitchFamily="49" charset="0"/>
              </a:rPr>
              <a:t>.</a:t>
            </a:r>
            <a:r>
              <a:rPr lang="en-IN" sz="1600" b="0" dirty="0" err="1">
                <a:solidFill>
                  <a:srgbClr val="795E26"/>
                </a:solidFill>
                <a:effectLst/>
                <a:latin typeface="Consolas" panose="020B0609020204030204" pitchFamily="49" charset="0"/>
              </a:rPr>
              <a:t>splice</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1</a:t>
            </a:r>
            <a:r>
              <a:rPr lang="en-IN" sz="1600" b="0" dirty="0">
                <a:solidFill>
                  <a:srgbClr val="000000"/>
                </a:solidFill>
                <a:effectLst/>
                <a:latin typeface="Consolas" panose="020B0609020204030204" pitchFamily="49" charset="0"/>
              </a:rPr>
              <a:t>, </a:t>
            </a:r>
            <a:r>
              <a:rPr lang="en-IN" sz="1600" b="0" dirty="0">
                <a:solidFill>
                  <a:srgbClr val="098658"/>
                </a:solidFill>
                <a:effectLst/>
                <a:latin typeface="Consolas" panose="020B0609020204030204" pitchFamily="49" charset="0"/>
              </a:rPr>
              <a:t>2</a:t>
            </a:r>
            <a:r>
              <a:rPr lang="en-IN" sz="1600" b="0" dirty="0">
                <a:solidFill>
                  <a:srgbClr val="000000"/>
                </a:solidFill>
                <a:effectLst/>
                <a:latin typeface="Consolas" panose="020B0609020204030204" pitchFamily="49" charset="0"/>
              </a:rPr>
              <a:t>);</a:t>
            </a:r>
          </a:p>
          <a:p>
            <a:pPr marL="0" indent="0">
              <a:buNone/>
            </a:pPr>
            <a:r>
              <a:rPr lang="en-IN" sz="1600" b="0" dirty="0" err="1">
                <a:solidFill>
                  <a:srgbClr val="001080"/>
                </a:solidFill>
                <a:effectLst/>
                <a:latin typeface="Consolas" panose="020B0609020204030204" pitchFamily="49" charset="0"/>
              </a:rPr>
              <a:t>document</a:t>
            </a:r>
            <a:r>
              <a:rPr lang="en-IN" sz="1600" b="0" dirty="0" err="1">
                <a:solidFill>
                  <a:srgbClr val="000000"/>
                </a:solidFill>
                <a:effectLst/>
                <a:latin typeface="Consolas" panose="020B0609020204030204" pitchFamily="49" charset="0"/>
              </a:rPr>
              <a:t>.</a:t>
            </a:r>
            <a:r>
              <a:rPr lang="en-IN" sz="1600" b="0" dirty="0" err="1">
                <a:solidFill>
                  <a:srgbClr val="795E26"/>
                </a:solidFill>
                <a:effectLst/>
                <a:latin typeface="Consolas" panose="020B0609020204030204" pitchFamily="49" charset="0"/>
              </a:rPr>
              <a:t>write</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"&lt;/</a:t>
            </a:r>
            <a:r>
              <a:rPr lang="en-IN" sz="1600" b="0" dirty="0" err="1">
                <a:solidFill>
                  <a:srgbClr val="A31515"/>
                </a:solidFill>
                <a:effectLst/>
                <a:latin typeface="Consolas" panose="020B0609020204030204" pitchFamily="49" charset="0"/>
              </a:rPr>
              <a:t>br</a:t>
            </a:r>
            <a:r>
              <a:rPr lang="en-IN" sz="1600" b="0" dirty="0">
                <a:solidFill>
                  <a:srgbClr val="A31515"/>
                </a:solidFill>
                <a:effectLst/>
                <a:latin typeface="Consolas" panose="020B0609020204030204" pitchFamily="49" charset="0"/>
              </a:rPr>
              <a:t>&gt;"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fruits</a:t>
            </a:r>
            <a:r>
              <a:rPr lang="en-IN" sz="1600" b="0" dirty="0">
                <a:solidFill>
                  <a:srgbClr val="000000"/>
                </a:solidFill>
                <a:effectLst/>
                <a:latin typeface="Consolas" panose="020B0609020204030204" pitchFamily="49" charset="0"/>
              </a:rPr>
              <a:t> );</a:t>
            </a:r>
          </a:p>
          <a:p>
            <a:pPr marL="0" indent="0">
              <a:buNone/>
            </a:pPr>
            <a:r>
              <a:rPr lang="en-IN" sz="1600" b="0" dirty="0">
                <a:solidFill>
                  <a:srgbClr val="800000"/>
                </a:solidFill>
                <a:effectLst/>
                <a:latin typeface="Consolas" panose="020B0609020204030204" pitchFamily="49" charset="0"/>
              </a:rPr>
              <a:t>&lt;/script&gt;</a:t>
            </a:r>
            <a:endParaRPr lang="en-IN" sz="1600" b="0" dirty="0">
              <a:solidFill>
                <a:srgbClr val="000000"/>
              </a:solidFill>
              <a:effectLst/>
              <a:latin typeface="Consolas" panose="020B0609020204030204" pitchFamily="49" charset="0"/>
            </a:endParaRPr>
          </a:p>
          <a:p>
            <a:pPr marL="0" indent="0">
              <a:buNone/>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in the above code it will remove 2 element from index 1 so O/P:</a:t>
            </a:r>
          </a:p>
          <a:p>
            <a:pPr marL="0" indent="0">
              <a:buNone/>
            </a:pPr>
            <a:endParaRPr lang="en-IN" sz="1600" dirty="0"/>
          </a:p>
        </p:txBody>
      </p:sp>
      <p:sp>
        <p:nvSpPr>
          <p:cNvPr id="5" name="TextBox 4">
            <a:extLst>
              <a:ext uri="{FF2B5EF4-FFF2-40B4-BE49-F238E27FC236}">
                <a16:creationId xmlns:a16="http://schemas.microsoft.com/office/drawing/2014/main" id="{1D034038-9D04-4BC1-BACF-B996775F374D}"/>
              </a:ext>
            </a:extLst>
          </p:cNvPr>
          <p:cNvSpPr txBox="1"/>
          <p:nvPr/>
        </p:nvSpPr>
        <p:spPr>
          <a:xfrm>
            <a:off x="702733" y="614923"/>
            <a:ext cx="7239000" cy="375231"/>
          </a:xfrm>
          <a:prstGeom prst="rect">
            <a:avLst/>
          </a:prstGeom>
          <a:noFill/>
        </p:spPr>
        <p:txBody>
          <a:bodyPr wrap="square">
            <a:spAutoFit/>
          </a:bodyPr>
          <a:lstStyle/>
          <a:p>
            <a:pPr>
              <a:lnSpc>
                <a:spcPct val="107000"/>
              </a:lnSpc>
              <a:spcAft>
                <a:spcPts val="800"/>
              </a:spcAft>
            </a:pPr>
            <a:r>
              <a:rPr lang="en-IN" sz="1800" i="1"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array</a:t>
            </a:r>
            <a:r>
              <a:rPr lang="en-IN" sz="1800"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.splice</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i="1"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index</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i="1"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i="1"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howmany</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lang="en-IN" sz="1800" i="1"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item1</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i="1"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lang="en-IN" sz="1800" i="1" dirty="0" err="1">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itemX</a:t>
            </a:r>
            <a:r>
              <a:rPr lang="en-IN" sz="1800" dirty="0">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FBE3ADA9-0AAD-423B-8818-2E5D60F67988}"/>
              </a:ext>
            </a:extLst>
          </p:cNvPr>
          <p:cNvGraphicFramePr>
            <a:graphicFrameLocks noGrp="1"/>
          </p:cNvGraphicFramePr>
          <p:nvPr>
            <p:extLst>
              <p:ext uri="{D42A27DB-BD31-4B8C-83A1-F6EECF244321}">
                <p14:modId xmlns:p14="http://schemas.microsoft.com/office/powerpoint/2010/main" val="2134756808"/>
              </p:ext>
            </p:extLst>
          </p:nvPr>
        </p:nvGraphicFramePr>
        <p:xfrm>
          <a:off x="283633" y="1066800"/>
          <a:ext cx="8763000" cy="1513904"/>
        </p:xfrm>
        <a:graphic>
          <a:graphicData uri="http://schemas.openxmlformats.org/drawingml/2006/table">
            <a:tbl>
              <a:tblPr firstRow="1" firstCol="1" bandRow="1">
                <a:tableStyleId>{5C22544A-7EE6-4342-B048-85BDC9FD1C3A}</a:tableStyleId>
              </a:tblPr>
              <a:tblGrid>
                <a:gridCol w="1768679">
                  <a:extLst>
                    <a:ext uri="{9D8B030D-6E8A-4147-A177-3AD203B41FA5}">
                      <a16:colId xmlns:a16="http://schemas.microsoft.com/office/drawing/2014/main" val="3115531846"/>
                    </a:ext>
                  </a:extLst>
                </a:gridCol>
                <a:gridCol w="6994321">
                  <a:extLst>
                    <a:ext uri="{9D8B030D-6E8A-4147-A177-3AD203B41FA5}">
                      <a16:colId xmlns:a16="http://schemas.microsoft.com/office/drawing/2014/main" val="2057554042"/>
                    </a:ext>
                  </a:extLst>
                </a:gridCol>
              </a:tblGrid>
              <a:tr h="0">
                <a:tc>
                  <a:txBody>
                    <a:bodyPr/>
                    <a:lstStyle/>
                    <a:p>
                      <a:pPr>
                        <a:lnSpc>
                          <a:spcPct val="107000"/>
                        </a:lnSpc>
                        <a:spcBef>
                          <a:spcPts val="1500"/>
                        </a:spcBef>
                        <a:spcAft>
                          <a:spcPts val="1500"/>
                        </a:spcAft>
                      </a:pPr>
                      <a:r>
                        <a:rPr lang="en-IN" sz="1150">
                          <a:effectLst/>
                        </a:rPr>
                        <a:t>Parameter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nSpc>
                          <a:spcPct val="107000"/>
                        </a:lnSpc>
                        <a:spcBef>
                          <a:spcPts val="1500"/>
                        </a:spcBef>
                        <a:spcAft>
                          <a:spcPts val="1500"/>
                        </a:spcAft>
                      </a:pPr>
                      <a:r>
                        <a:rPr lang="en-IN" sz="115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05856680"/>
                  </a:ext>
                </a:extLst>
              </a:tr>
              <a:tr h="0">
                <a:tc>
                  <a:txBody>
                    <a:bodyPr/>
                    <a:lstStyle/>
                    <a:p>
                      <a:pPr>
                        <a:lnSpc>
                          <a:spcPct val="107000"/>
                        </a:lnSpc>
                        <a:spcBef>
                          <a:spcPts val="1500"/>
                        </a:spcBef>
                        <a:spcAft>
                          <a:spcPts val="1500"/>
                        </a:spcAft>
                      </a:pPr>
                      <a:r>
                        <a:rPr lang="en-IN" sz="1150">
                          <a:effectLst/>
                        </a:rPr>
                        <a:t>index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nSpc>
                          <a:spcPct val="107000"/>
                        </a:lnSpc>
                        <a:spcBef>
                          <a:spcPts val="1500"/>
                        </a:spcBef>
                        <a:spcAft>
                          <a:spcPts val="1500"/>
                        </a:spcAft>
                      </a:pPr>
                      <a:r>
                        <a:rPr lang="en-IN" sz="1150">
                          <a:effectLst/>
                        </a:rPr>
                        <a:t>Required. An integer that specifies at what position to add/remove items, Use negative values to specify the position from the end of the array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28432199"/>
                  </a:ext>
                </a:extLst>
              </a:tr>
              <a:tr h="0">
                <a:tc>
                  <a:txBody>
                    <a:bodyPr/>
                    <a:lstStyle/>
                    <a:p>
                      <a:pPr>
                        <a:lnSpc>
                          <a:spcPct val="107000"/>
                        </a:lnSpc>
                        <a:spcBef>
                          <a:spcPts val="1500"/>
                        </a:spcBef>
                        <a:spcAft>
                          <a:spcPts val="1500"/>
                        </a:spcAft>
                      </a:pPr>
                      <a:r>
                        <a:rPr lang="en-IN" sz="1150">
                          <a:effectLst/>
                        </a:rPr>
                        <a:t>howmany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nSpc>
                          <a:spcPct val="107000"/>
                        </a:lnSpc>
                        <a:spcBef>
                          <a:spcPts val="1500"/>
                        </a:spcBef>
                        <a:spcAft>
                          <a:spcPts val="1500"/>
                        </a:spcAft>
                      </a:pPr>
                      <a:r>
                        <a:rPr lang="en-IN" sz="1150">
                          <a:effectLst/>
                        </a:rPr>
                        <a:t>Optional. The number of items to be removed. If set to 0, no items will be removed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100704215"/>
                  </a:ext>
                </a:extLst>
              </a:tr>
              <a:tr h="0">
                <a:tc>
                  <a:txBody>
                    <a:bodyPr/>
                    <a:lstStyle/>
                    <a:p>
                      <a:pPr>
                        <a:lnSpc>
                          <a:spcPct val="107000"/>
                        </a:lnSpc>
                        <a:spcBef>
                          <a:spcPts val="1500"/>
                        </a:spcBef>
                        <a:spcAft>
                          <a:spcPts val="1500"/>
                        </a:spcAft>
                      </a:pPr>
                      <a:r>
                        <a:rPr lang="en-IN" sz="1150">
                          <a:effectLst/>
                        </a:rPr>
                        <a:t>item1, ..., itemX</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152400" marR="76200" marT="76200" marB="76200"/>
                </a:tc>
                <a:tc>
                  <a:txBody>
                    <a:bodyPr/>
                    <a:lstStyle/>
                    <a:p>
                      <a:pPr>
                        <a:lnSpc>
                          <a:spcPct val="107000"/>
                        </a:lnSpc>
                        <a:spcBef>
                          <a:spcPts val="1500"/>
                        </a:spcBef>
                        <a:spcAft>
                          <a:spcPts val="1500"/>
                        </a:spcAft>
                      </a:pPr>
                      <a:r>
                        <a:rPr lang="en-IN" sz="1150" dirty="0">
                          <a:effectLst/>
                        </a:rPr>
                        <a:t>Optional. The new item(s) to be added to the array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128343505"/>
                  </a:ext>
                </a:extLst>
              </a:tr>
            </a:tbl>
          </a:graphicData>
        </a:graphic>
      </p:graphicFrame>
      <p:graphicFrame>
        <p:nvGraphicFramePr>
          <p:cNvPr id="7" name="Table 7">
            <a:extLst>
              <a:ext uri="{FF2B5EF4-FFF2-40B4-BE49-F238E27FC236}">
                <a16:creationId xmlns:a16="http://schemas.microsoft.com/office/drawing/2014/main" id="{814A9D92-8D44-484D-9A44-AEEC320165C5}"/>
              </a:ext>
            </a:extLst>
          </p:cNvPr>
          <p:cNvGraphicFramePr>
            <a:graphicFrameLocks noGrp="1"/>
          </p:cNvGraphicFramePr>
          <p:nvPr>
            <p:extLst>
              <p:ext uri="{D42A27DB-BD31-4B8C-83A1-F6EECF244321}">
                <p14:modId xmlns:p14="http://schemas.microsoft.com/office/powerpoint/2010/main" val="1149180900"/>
              </p:ext>
            </p:extLst>
          </p:nvPr>
        </p:nvGraphicFramePr>
        <p:xfrm>
          <a:off x="3843867" y="3124200"/>
          <a:ext cx="4876800" cy="741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643407213"/>
                    </a:ext>
                  </a:extLst>
                </a:gridCol>
                <a:gridCol w="1219200">
                  <a:extLst>
                    <a:ext uri="{9D8B030D-6E8A-4147-A177-3AD203B41FA5}">
                      <a16:colId xmlns:a16="http://schemas.microsoft.com/office/drawing/2014/main" val="1938524644"/>
                    </a:ext>
                  </a:extLst>
                </a:gridCol>
                <a:gridCol w="1219200">
                  <a:extLst>
                    <a:ext uri="{9D8B030D-6E8A-4147-A177-3AD203B41FA5}">
                      <a16:colId xmlns:a16="http://schemas.microsoft.com/office/drawing/2014/main" val="3877169609"/>
                    </a:ext>
                  </a:extLst>
                </a:gridCol>
                <a:gridCol w="1219200">
                  <a:extLst>
                    <a:ext uri="{9D8B030D-6E8A-4147-A177-3AD203B41FA5}">
                      <a16:colId xmlns:a16="http://schemas.microsoft.com/office/drawing/2014/main" val="153686784"/>
                    </a:ext>
                  </a:extLst>
                </a:gridCol>
              </a:tblGrid>
              <a:tr h="370840">
                <a:tc>
                  <a:txBody>
                    <a:bodyPr/>
                    <a:lstStyle/>
                    <a:p>
                      <a:r>
                        <a:rPr lang="en-IN" dirty="0"/>
                        <a:t>0</a:t>
                      </a:r>
                    </a:p>
                  </a:txBody>
                  <a:tcPr/>
                </a:tc>
                <a:tc>
                  <a:txBody>
                    <a:bodyPr/>
                    <a:lstStyle/>
                    <a:p>
                      <a:r>
                        <a:rPr lang="en-IN" dirty="0"/>
                        <a:t>1</a:t>
                      </a:r>
                    </a:p>
                  </a:txBody>
                  <a:tcPr/>
                </a:tc>
                <a:tc>
                  <a:txBody>
                    <a:bodyPr/>
                    <a:lstStyle/>
                    <a:p>
                      <a:r>
                        <a:rPr lang="en-IN" dirty="0"/>
                        <a:t>2</a:t>
                      </a:r>
                    </a:p>
                  </a:txBody>
                  <a:tcPr/>
                </a:tc>
                <a:tc>
                  <a:txBody>
                    <a:bodyPr/>
                    <a:lstStyle/>
                    <a:p>
                      <a:r>
                        <a:rPr lang="en-IN" dirty="0"/>
                        <a:t>3</a:t>
                      </a:r>
                    </a:p>
                  </a:txBody>
                  <a:tcPr/>
                </a:tc>
                <a:extLst>
                  <a:ext uri="{0D108BD9-81ED-4DB2-BD59-A6C34878D82A}">
                    <a16:rowId xmlns:a16="http://schemas.microsoft.com/office/drawing/2014/main" val="536690650"/>
                  </a:ext>
                </a:extLst>
              </a:tr>
              <a:tr h="370840">
                <a:tc>
                  <a:txBody>
                    <a:bodyPr/>
                    <a:lstStyle/>
                    <a:p>
                      <a:r>
                        <a:rPr lang="en-IN" dirty="0"/>
                        <a:t>Banana</a:t>
                      </a:r>
                    </a:p>
                  </a:txBody>
                  <a:tcPr/>
                </a:tc>
                <a:tc>
                  <a:txBody>
                    <a:bodyPr/>
                    <a:lstStyle/>
                    <a:p>
                      <a:r>
                        <a:rPr lang="en-IN" dirty="0"/>
                        <a:t>Orange</a:t>
                      </a:r>
                    </a:p>
                  </a:txBody>
                  <a:tcPr/>
                </a:tc>
                <a:tc>
                  <a:txBody>
                    <a:bodyPr/>
                    <a:lstStyle/>
                    <a:p>
                      <a:r>
                        <a:rPr lang="en-IN" dirty="0"/>
                        <a:t>Apple</a:t>
                      </a:r>
                    </a:p>
                  </a:txBody>
                  <a:tcPr/>
                </a:tc>
                <a:tc>
                  <a:txBody>
                    <a:bodyPr/>
                    <a:lstStyle/>
                    <a:p>
                      <a:r>
                        <a:rPr lang="en-IN" dirty="0"/>
                        <a:t>Mango</a:t>
                      </a:r>
                    </a:p>
                  </a:txBody>
                  <a:tcPr/>
                </a:tc>
                <a:extLst>
                  <a:ext uri="{0D108BD9-81ED-4DB2-BD59-A6C34878D82A}">
                    <a16:rowId xmlns:a16="http://schemas.microsoft.com/office/drawing/2014/main" val="1776355615"/>
                  </a:ext>
                </a:extLst>
              </a:tr>
            </a:tbl>
          </a:graphicData>
        </a:graphic>
      </p:graphicFrame>
      <p:grpSp>
        <p:nvGrpSpPr>
          <p:cNvPr id="15" name="Group 14">
            <a:extLst>
              <a:ext uri="{FF2B5EF4-FFF2-40B4-BE49-F238E27FC236}">
                <a16:creationId xmlns:a16="http://schemas.microsoft.com/office/drawing/2014/main" id="{92DC8087-8DA7-4E57-BF11-ACFFECF27E60}"/>
              </a:ext>
            </a:extLst>
          </p:cNvPr>
          <p:cNvGrpSpPr/>
          <p:nvPr/>
        </p:nvGrpSpPr>
        <p:grpSpPr>
          <a:xfrm>
            <a:off x="5080000" y="3513603"/>
            <a:ext cx="685800" cy="370840"/>
            <a:chOff x="3124200" y="5105336"/>
            <a:chExt cx="685800" cy="370840"/>
          </a:xfrm>
        </p:grpSpPr>
        <p:cxnSp>
          <p:nvCxnSpPr>
            <p:cNvPr id="9" name="Straight Connector 8">
              <a:extLst>
                <a:ext uri="{FF2B5EF4-FFF2-40B4-BE49-F238E27FC236}">
                  <a16:creationId xmlns:a16="http://schemas.microsoft.com/office/drawing/2014/main" id="{79730A01-D208-42D7-9C4C-4C7EE62F85AD}"/>
                </a:ext>
              </a:extLst>
            </p:cNvPr>
            <p:cNvCxnSpPr/>
            <p:nvPr/>
          </p:nvCxnSpPr>
          <p:spPr>
            <a:xfrm>
              <a:off x="3124200" y="5105336"/>
              <a:ext cx="685800" cy="37084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2F6E805D-7F42-443F-AC90-94249144B1FB}"/>
                </a:ext>
              </a:extLst>
            </p:cNvPr>
            <p:cNvCxnSpPr/>
            <p:nvPr/>
          </p:nvCxnSpPr>
          <p:spPr>
            <a:xfrm flipH="1">
              <a:off x="3276600" y="5105336"/>
              <a:ext cx="381000" cy="370840"/>
            </a:xfrm>
            <a:prstGeom prst="line">
              <a:avLst/>
            </a:prstGeom>
          </p:spPr>
          <p:style>
            <a:lnRef idx="3">
              <a:schemeClr val="accent2"/>
            </a:lnRef>
            <a:fillRef idx="0">
              <a:schemeClr val="accent2"/>
            </a:fillRef>
            <a:effectRef idx="2">
              <a:schemeClr val="accent2"/>
            </a:effectRef>
            <a:fontRef idx="minor">
              <a:schemeClr val="tx1"/>
            </a:fontRef>
          </p:style>
        </p:cxnSp>
      </p:grpSp>
      <p:grpSp>
        <p:nvGrpSpPr>
          <p:cNvPr id="16" name="Group 15">
            <a:extLst>
              <a:ext uri="{FF2B5EF4-FFF2-40B4-BE49-F238E27FC236}">
                <a16:creationId xmlns:a16="http://schemas.microsoft.com/office/drawing/2014/main" id="{0EE70639-CE3A-417E-B53C-CFC86ACD104F}"/>
              </a:ext>
            </a:extLst>
          </p:cNvPr>
          <p:cNvGrpSpPr/>
          <p:nvPr/>
        </p:nvGrpSpPr>
        <p:grpSpPr>
          <a:xfrm>
            <a:off x="6620933" y="3513603"/>
            <a:ext cx="381000" cy="370840"/>
            <a:chOff x="4699000" y="5105336"/>
            <a:chExt cx="381000" cy="370840"/>
          </a:xfrm>
        </p:grpSpPr>
        <p:cxnSp>
          <p:nvCxnSpPr>
            <p:cNvPr id="12" name="Straight Connector 11">
              <a:extLst>
                <a:ext uri="{FF2B5EF4-FFF2-40B4-BE49-F238E27FC236}">
                  <a16:creationId xmlns:a16="http://schemas.microsoft.com/office/drawing/2014/main" id="{0192ACCB-5480-4B07-8DFB-3803CAF81114}"/>
                </a:ext>
              </a:extLst>
            </p:cNvPr>
            <p:cNvCxnSpPr/>
            <p:nvPr/>
          </p:nvCxnSpPr>
          <p:spPr>
            <a:xfrm flipH="1">
              <a:off x="4699000" y="5105336"/>
              <a:ext cx="381000" cy="37084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F609996F-F017-4683-86C2-607B225CC518}"/>
                </a:ext>
              </a:extLst>
            </p:cNvPr>
            <p:cNvCxnSpPr>
              <a:cxnSpLocks/>
            </p:cNvCxnSpPr>
            <p:nvPr/>
          </p:nvCxnSpPr>
          <p:spPr>
            <a:xfrm>
              <a:off x="4737100" y="5105336"/>
              <a:ext cx="253999" cy="370840"/>
            </a:xfrm>
            <a:prstGeom prst="line">
              <a:avLst/>
            </a:prstGeom>
          </p:spPr>
          <p:style>
            <a:lnRef idx="3">
              <a:schemeClr val="accent2"/>
            </a:lnRef>
            <a:fillRef idx="0">
              <a:schemeClr val="accent2"/>
            </a:fillRef>
            <a:effectRef idx="2">
              <a:schemeClr val="accent2"/>
            </a:effectRef>
            <a:fontRef idx="minor">
              <a:schemeClr val="tx1"/>
            </a:fontRef>
          </p:style>
        </p:cxnSp>
      </p:grpSp>
      <p:sp>
        <p:nvSpPr>
          <p:cNvPr id="20" name="TextBox 19">
            <a:extLst>
              <a:ext uri="{FF2B5EF4-FFF2-40B4-BE49-F238E27FC236}">
                <a16:creationId xmlns:a16="http://schemas.microsoft.com/office/drawing/2014/main" id="{53B0F36C-9B3D-492A-AEEB-8123117984BA}"/>
              </a:ext>
            </a:extLst>
          </p:cNvPr>
          <p:cNvSpPr txBox="1"/>
          <p:nvPr/>
        </p:nvSpPr>
        <p:spPr>
          <a:xfrm>
            <a:off x="364067" y="4255283"/>
            <a:ext cx="7967133" cy="1200329"/>
          </a:xfrm>
          <a:prstGeom prst="rect">
            <a:avLst/>
          </a:prstGeom>
          <a:noFill/>
        </p:spPr>
        <p:txBody>
          <a:bodyPr wrap="square">
            <a:spAutoFit/>
          </a:bodyPr>
          <a:lstStyle/>
          <a:p>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fr</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"Banana"</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"Orange"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"Mango"</a:t>
            </a:r>
            <a:r>
              <a:rPr lang="en-IN" b="0" dirty="0">
                <a:solidFill>
                  <a:srgbClr val="000000"/>
                </a:solidFill>
                <a:effectLst/>
                <a:latin typeface="Consolas" panose="020B0609020204030204" pitchFamily="49" charset="0"/>
              </a:rPr>
              <a:t>];</a:t>
            </a:r>
          </a:p>
          <a:p>
            <a:r>
              <a:rPr lang="en-IN" b="0" dirty="0" err="1">
                <a:solidFill>
                  <a:srgbClr val="001080"/>
                </a:solidFill>
                <a:effectLst/>
                <a:latin typeface="Consolas" panose="020B0609020204030204" pitchFamily="49" charset="0"/>
              </a:rPr>
              <a:t>fr</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splice</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"Lemon"</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"Kiwi"</a:t>
            </a:r>
            <a:r>
              <a:rPr lang="en-IN" b="0" dirty="0">
                <a:solidFill>
                  <a:srgbClr val="000000"/>
                </a:solidFill>
                <a:effectLst/>
                <a:latin typeface="Consolas" panose="020B0609020204030204" pitchFamily="49" charset="0"/>
              </a:rPr>
              <a:t>);</a:t>
            </a:r>
          </a:p>
          <a:p>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fr</a:t>
            </a:r>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In the above code it will insert two data at index 2</a:t>
            </a:r>
            <a:endParaRPr lang="en-IN" b="0" dirty="0">
              <a:solidFill>
                <a:srgbClr val="000000"/>
              </a:solidFill>
              <a:effectLst/>
              <a:latin typeface="Consolas" panose="020B0609020204030204" pitchFamily="49" charset="0"/>
            </a:endParaRPr>
          </a:p>
        </p:txBody>
      </p:sp>
      <p:graphicFrame>
        <p:nvGraphicFramePr>
          <p:cNvPr id="21" name="Table 7">
            <a:extLst>
              <a:ext uri="{FF2B5EF4-FFF2-40B4-BE49-F238E27FC236}">
                <a16:creationId xmlns:a16="http://schemas.microsoft.com/office/drawing/2014/main" id="{0D245137-F75D-40C1-A505-937E15E60BC6}"/>
              </a:ext>
            </a:extLst>
          </p:cNvPr>
          <p:cNvGraphicFramePr>
            <a:graphicFrameLocks noGrp="1"/>
          </p:cNvGraphicFramePr>
          <p:nvPr>
            <p:extLst>
              <p:ext uri="{D42A27DB-BD31-4B8C-83A1-F6EECF244321}">
                <p14:modId xmlns:p14="http://schemas.microsoft.com/office/powerpoint/2010/main" val="1805050156"/>
              </p:ext>
            </p:extLst>
          </p:nvPr>
        </p:nvGraphicFramePr>
        <p:xfrm>
          <a:off x="2616202" y="5767829"/>
          <a:ext cx="6112932" cy="741680"/>
        </p:xfrm>
        <a:graphic>
          <a:graphicData uri="http://schemas.openxmlformats.org/drawingml/2006/table">
            <a:tbl>
              <a:tblPr firstRow="1" bandRow="1">
                <a:tableStyleId>{5C22544A-7EE6-4342-B048-85BDC9FD1C3A}</a:tableStyleId>
              </a:tblPr>
              <a:tblGrid>
                <a:gridCol w="1018822">
                  <a:extLst>
                    <a:ext uri="{9D8B030D-6E8A-4147-A177-3AD203B41FA5}">
                      <a16:colId xmlns:a16="http://schemas.microsoft.com/office/drawing/2014/main" val="1643407213"/>
                    </a:ext>
                  </a:extLst>
                </a:gridCol>
                <a:gridCol w="1018822">
                  <a:extLst>
                    <a:ext uri="{9D8B030D-6E8A-4147-A177-3AD203B41FA5}">
                      <a16:colId xmlns:a16="http://schemas.microsoft.com/office/drawing/2014/main" val="1938524644"/>
                    </a:ext>
                  </a:extLst>
                </a:gridCol>
                <a:gridCol w="1018822">
                  <a:extLst>
                    <a:ext uri="{9D8B030D-6E8A-4147-A177-3AD203B41FA5}">
                      <a16:colId xmlns:a16="http://schemas.microsoft.com/office/drawing/2014/main" val="3877169609"/>
                    </a:ext>
                  </a:extLst>
                </a:gridCol>
                <a:gridCol w="1018822">
                  <a:extLst>
                    <a:ext uri="{9D8B030D-6E8A-4147-A177-3AD203B41FA5}">
                      <a16:colId xmlns:a16="http://schemas.microsoft.com/office/drawing/2014/main" val="153686784"/>
                    </a:ext>
                  </a:extLst>
                </a:gridCol>
                <a:gridCol w="1018822">
                  <a:extLst>
                    <a:ext uri="{9D8B030D-6E8A-4147-A177-3AD203B41FA5}">
                      <a16:colId xmlns:a16="http://schemas.microsoft.com/office/drawing/2014/main" val="4122695762"/>
                    </a:ext>
                  </a:extLst>
                </a:gridCol>
                <a:gridCol w="1018822">
                  <a:extLst>
                    <a:ext uri="{9D8B030D-6E8A-4147-A177-3AD203B41FA5}">
                      <a16:colId xmlns:a16="http://schemas.microsoft.com/office/drawing/2014/main" val="400843523"/>
                    </a:ext>
                  </a:extLst>
                </a:gridCol>
              </a:tblGrid>
              <a:tr h="370840">
                <a:tc>
                  <a:txBody>
                    <a:bodyPr/>
                    <a:lstStyle/>
                    <a:p>
                      <a:r>
                        <a:rPr lang="en-IN" dirty="0"/>
                        <a:t>0</a:t>
                      </a:r>
                    </a:p>
                  </a:txBody>
                  <a:tcPr/>
                </a:tc>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tc>
                  <a:txBody>
                    <a:bodyPr/>
                    <a:lstStyle/>
                    <a:p>
                      <a:r>
                        <a:rPr lang="en-IN" dirty="0"/>
                        <a:t>5</a:t>
                      </a:r>
                    </a:p>
                  </a:txBody>
                  <a:tcPr/>
                </a:tc>
                <a:extLst>
                  <a:ext uri="{0D108BD9-81ED-4DB2-BD59-A6C34878D82A}">
                    <a16:rowId xmlns:a16="http://schemas.microsoft.com/office/drawing/2014/main" val="536690650"/>
                  </a:ext>
                </a:extLst>
              </a:tr>
              <a:tr h="370840">
                <a:tc>
                  <a:txBody>
                    <a:bodyPr/>
                    <a:lstStyle/>
                    <a:p>
                      <a:r>
                        <a:rPr lang="en-IN" dirty="0"/>
                        <a:t>Banana</a:t>
                      </a:r>
                    </a:p>
                  </a:txBody>
                  <a:tcPr/>
                </a:tc>
                <a:tc>
                  <a:txBody>
                    <a:bodyPr/>
                    <a:lstStyle/>
                    <a:p>
                      <a:r>
                        <a:rPr lang="en-IN" dirty="0"/>
                        <a:t>Orange</a:t>
                      </a:r>
                    </a:p>
                  </a:txBody>
                  <a:tcPr/>
                </a:tc>
                <a:tc>
                  <a:txBody>
                    <a:bodyPr/>
                    <a:lstStyle/>
                    <a:p>
                      <a:r>
                        <a:rPr lang="en-US" dirty="0"/>
                        <a:t>Lemon</a:t>
                      </a:r>
                      <a:endParaRPr lang="en-IN" dirty="0"/>
                    </a:p>
                  </a:txBody>
                  <a:tcPr/>
                </a:tc>
                <a:tc>
                  <a:txBody>
                    <a:bodyPr/>
                    <a:lstStyle/>
                    <a:p>
                      <a:r>
                        <a:rPr lang="en-US" dirty="0"/>
                        <a:t>kiwi</a:t>
                      </a:r>
                      <a:endParaRPr lang="en-IN" dirty="0"/>
                    </a:p>
                  </a:txBody>
                  <a:tcPr/>
                </a:tc>
                <a:tc>
                  <a:txBody>
                    <a:bodyPr/>
                    <a:lstStyle/>
                    <a:p>
                      <a:r>
                        <a:rPr lang="en-IN" dirty="0"/>
                        <a:t>Apple</a:t>
                      </a:r>
                    </a:p>
                  </a:txBody>
                  <a:tcPr/>
                </a:tc>
                <a:tc>
                  <a:txBody>
                    <a:bodyPr/>
                    <a:lstStyle/>
                    <a:p>
                      <a:r>
                        <a:rPr lang="en-IN" dirty="0"/>
                        <a:t>Mango</a:t>
                      </a:r>
                    </a:p>
                  </a:txBody>
                  <a:tcPr/>
                </a:tc>
                <a:extLst>
                  <a:ext uri="{0D108BD9-81ED-4DB2-BD59-A6C34878D82A}">
                    <a16:rowId xmlns:a16="http://schemas.microsoft.com/office/drawing/2014/main" val="1776355615"/>
                  </a:ext>
                </a:extLst>
              </a:tr>
            </a:tbl>
          </a:graphicData>
        </a:graphic>
      </p:graphicFrame>
    </p:spTree>
    <p:extLst>
      <p:ext uri="{BB962C8B-B14F-4D97-AF65-F5344CB8AC3E}">
        <p14:creationId xmlns:p14="http://schemas.microsoft.com/office/powerpoint/2010/main" val="1568683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F56C-FB4D-409E-8A85-6F0A94EDB366}"/>
              </a:ext>
            </a:extLst>
          </p:cNvPr>
          <p:cNvSpPr>
            <a:spLocks noGrp="1"/>
          </p:cNvSpPr>
          <p:nvPr>
            <p:ph type="title"/>
          </p:nvPr>
        </p:nvSpPr>
        <p:spPr>
          <a:xfrm>
            <a:off x="2286000" y="76200"/>
            <a:ext cx="5943600" cy="592667"/>
          </a:xfrm>
        </p:spPr>
        <p:txBody>
          <a:bodyPr>
            <a:normAutofit fontScale="90000"/>
          </a:bodyPr>
          <a:lstStyle/>
          <a:p>
            <a:r>
              <a:rPr lang="en-IN" dirty="0"/>
              <a:t>Sort</a:t>
            </a:r>
          </a:p>
        </p:txBody>
      </p:sp>
      <p:sp>
        <p:nvSpPr>
          <p:cNvPr id="3" name="Content Placeholder 2">
            <a:extLst>
              <a:ext uri="{FF2B5EF4-FFF2-40B4-BE49-F238E27FC236}">
                <a16:creationId xmlns:a16="http://schemas.microsoft.com/office/drawing/2014/main" id="{E07A2B38-6021-4A0D-AD56-239FB3827B69}"/>
              </a:ext>
            </a:extLst>
          </p:cNvPr>
          <p:cNvSpPr>
            <a:spLocks noGrp="1"/>
          </p:cNvSpPr>
          <p:nvPr>
            <p:ph idx="1"/>
          </p:nvPr>
        </p:nvSpPr>
        <p:spPr>
          <a:xfrm>
            <a:off x="152400" y="694267"/>
            <a:ext cx="5410200" cy="4525963"/>
          </a:xfrm>
        </p:spPr>
        <p:txBody>
          <a:bodyPr>
            <a:normAutofit fontScale="47500" lnSpcReduction="20000"/>
          </a:bodyPr>
          <a:lstStyle/>
          <a:p>
            <a:pPr marL="0" indent="0">
              <a:buNone/>
            </a:pP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pPr marL="0" indent="0">
              <a:buNone/>
            </a:pP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srt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anita</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Zeena</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beena</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pPr marL="0" indent="0">
              <a:buNone/>
            </a:pP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srt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sort</a:t>
            </a:r>
            <a:r>
              <a:rPr lang="en-IN" b="0" dirty="0">
                <a:solidFill>
                  <a:srgbClr val="000000"/>
                </a:solidFill>
                <a:effectLst/>
                <a:latin typeface="Consolas" panose="020B0609020204030204" pitchFamily="49" charset="0"/>
              </a:rPr>
              <a:t>())</a:t>
            </a:r>
          </a:p>
          <a:p>
            <a:pPr marL="0" indent="0">
              <a:buNone/>
            </a:pP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srtno</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350</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a:t>
            </a:r>
          </a:p>
          <a:p>
            <a:pPr marL="0" indent="0">
              <a:buNone/>
            </a:pPr>
            <a:br>
              <a:rPr lang="en-IN" b="0" dirty="0">
                <a:solidFill>
                  <a:srgbClr val="000000"/>
                </a:solidFill>
                <a:effectLst/>
                <a:latin typeface="Consolas" panose="020B0609020204030204" pitchFamily="49" charset="0"/>
              </a:rPr>
            </a:b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srtno</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sort</a:t>
            </a:r>
            <a:r>
              <a:rPr lang="en-IN" b="0" dirty="0">
                <a:solidFill>
                  <a:srgbClr val="000000"/>
                </a:solidFill>
                <a:effectLst/>
                <a:latin typeface="Consolas" panose="020B0609020204030204" pitchFamily="49" charset="0"/>
              </a:rPr>
              <a:t>())</a:t>
            </a:r>
          </a:p>
          <a:p>
            <a:pPr marL="0" indent="0">
              <a:buNone/>
            </a:pP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"&lt;p&gt;after sort function&lt;/p&gt;"</a:t>
            </a:r>
            <a:r>
              <a:rPr lang="en-IN" b="0" dirty="0">
                <a:solidFill>
                  <a:srgbClr val="000000"/>
                </a:solidFill>
                <a:effectLst/>
                <a:latin typeface="Consolas" panose="020B0609020204030204" pitchFamily="49" charset="0"/>
              </a:rPr>
              <a:t>)</a:t>
            </a:r>
          </a:p>
          <a:p>
            <a:pPr marL="0" indent="0">
              <a:buNone/>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795E26"/>
                </a:solidFill>
                <a:effectLst/>
                <a:latin typeface="Consolas" panose="020B0609020204030204" pitchFamily="49" charset="0"/>
              </a:rPr>
              <a:t>sortnumber</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a</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b</a:t>
            </a: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a:t>
            </a:r>
          </a:p>
          <a:p>
            <a:pPr marL="0" indent="0">
              <a:buNone/>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b</a:t>
            </a:r>
            <a:endParaRPr lang="en-IN" b="0" dirty="0">
              <a:solidFill>
                <a:srgbClr val="000000"/>
              </a:solidFill>
              <a:effectLst/>
              <a:latin typeface="Consolas" panose="020B0609020204030204" pitchFamily="49" charset="0"/>
            </a:endParaRPr>
          </a:p>
          <a:p>
            <a:pPr marL="0" indent="0">
              <a:buNone/>
            </a:pPr>
            <a:r>
              <a:rPr lang="en-IN" b="0" dirty="0">
                <a:solidFill>
                  <a:srgbClr val="000000"/>
                </a:solidFill>
                <a:effectLst/>
                <a:latin typeface="Consolas" panose="020B0609020204030204" pitchFamily="49" charset="0"/>
              </a:rPr>
              <a:t>}</a:t>
            </a:r>
          </a:p>
          <a:p>
            <a:pPr marL="0" indent="0">
              <a:buNone/>
            </a:pPr>
            <a:br>
              <a:rPr lang="en-IN" b="0" dirty="0">
                <a:solidFill>
                  <a:srgbClr val="000000"/>
                </a:solidFill>
                <a:effectLst/>
                <a:latin typeface="Consolas" panose="020B0609020204030204" pitchFamily="49" charset="0"/>
              </a:rPr>
            </a:b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srtno</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sort</a:t>
            </a:r>
            <a:r>
              <a:rPr lang="en-IN" b="0" dirty="0">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sortnumber</a:t>
            </a:r>
            <a:r>
              <a:rPr lang="en-IN" b="0" dirty="0">
                <a:solidFill>
                  <a:srgbClr val="000000"/>
                </a:solidFill>
                <a:effectLst/>
                <a:latin typeface="Consolas" panose="020B0609020204030204" pitchFamily="49" charset="0"/>
              </a:rPr>
              <a:t>))</a:t>
            </a:r>
          </a:p>
          <a:p>
            <a:pPr marL="0" indent="0">
              <a:buNone/>
            </a:pP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srtno</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sort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t>
            </a:r>
            <a:r>
              <a:rPr lang="en-IN" b="0" dirty="0" err="1">
                <a:solidFill>
                  <a:srgbClr val="795E26"/>
                </a:solidFill>
                <a:effectLst/>
                <a:latin typeface="Consolas" panose="020B0609020204030204" pitchFamily="49" charset="0"/>
              </a:rPr>
              <a:t>a,b</a:t>
            </a:r>
            <a:r>
              <a:rPr lang="en-IN" b="0" dirty="0">
                <a:solidFill>
                  <a:srgbClr val="795E26"/>
                </a:solidFill>
                <a:effectLst/>
                <a:latin typeface="Consolas" panose="020B0609020204030204" pitchFamily="49" charset="0"/>
              </a:rPr>
              <a:t>)=&gt;a-b</a:t>
            </a:r>
            <a:r>
              <a:rPr lang="en-IN" b="0" dirty="0">
                <a:solidFill>
                  <a:srgbClr val="000000"/>
                </a:solidFill>
                <a:effectLst/>
                <a:latin typeface="Consolas" panose="020B0609020204030204" pitchFamily="49" charset="0"/>
              </a:rPr>
              <a:t>))</a:t>
            </a:r>
          </a:p>
          <a:p>
            <a:pPr marL="0" indent="0">
              <a:buNone/>
            </a:pPr>
            <a:endParaRPr lang="en-IN" b="0" dirty="0">
              <a:solidFill>
                <a:srgbClr val="000000"/>
              </a:solidFill>
              <a:effectLst/>
              <a:latin typeface="Consolas" panose="020B0609020204030204" pitchFamily="49" charset="0"/>
            </a:endParaRPr>
          </a:p>
          <a:p>
            <a:pPr marL="0" indent="0">
              <a:buNone/>
            </a:pPr>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pPr marL="0" indent="0">
              <a:buNone/>
            </a:pPr>
            <a:endParaRPr lang="en-IN" dirty="0"/>
          </a:p>
        </p:txBody>
      </p:sp>
      <p:sp>
        <p:nvSpPr>
          <p:cNvPr id="4" name="Rectangle 1">
            <a:extLst>
              <a:ext uri="{FF2B5EF4-FFF2-40B4-BE49-F238E27FC236}">
                <a16:creationId xmlns:a16="http://schemas.microsoft.com/office/drawing/2014/main" id="{4342489A-7C2D-430F-960D-86184381C1D1}"/>
              </a:ext>
            </a:extLst>
          </p:cNvPr>
          <p:cNvSpPr>
            <a:spLocks noChangeArrowheads="1"/>
          </p:cNvSpPr>
          <p:nvPr/>
        </p:nvSpPr>
        <p:spPr bwMode="auto">
          <a:xfrm>
            <a:off x="237067" y="5083266"/>
            <a:ext cx="9220200" cy="400110"/>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5F5F6F"/>
                </a:solidFill>
                <a:effectLst/>
                <a:latin typeface="Nunito"/>
              </a:rPr>
              <a:t>If the </a:t>
            </a:r>
            <a:r>
              <a:rPr lang="en-IN" sz="2000" b="0" dirty="0">
                <a:solidFill>
                  <a:srgbClr val="795E26"/>
                </a:solidFill>
                <a:effectLst/>
                <a:latin typeface="Consolas" panose="020B0609020204030204" pitchFamily="49" charset="0"/>
              </a:rPr>
              <a:t> </a:t>
            </a:r>
            <a:r>
              <a:rPr lang="en-IN" sz="2000" b="0" dirty="0" err="1">
                <a:solidFill>
                  <a:srgbClr val="795E26"/>
                </a:solidFill>
                <a:effectLst/>
                <a:latin typeface="Consolas" panose="020B0609020204030204" pitchFamily="49" charset="0"/>
              </a:rPr>
              <a:t>sortnumber</a:t>
            </a:r>
            <a:r>
              <a:rPr lang="en-IN" sz="2000" b="0">
                <a:solidFill>
                  <a:srgbClr val="795E26"/>
                </a:solidFill>
                <a:effectLst/>
                <a:latin typeface="Consolas" panose="020B0609020204030204" pitchFamily="49" charset="0"/>
              </a:rPr>
              <a:t> </a:t>
            </a:r>
            <a:r>
              <a:rPr kumimoji="0" lang="en-US" altLang="en-US" sz="1300" b="0" i="0" u="none" strike="noStrike" cap="none" normalizeH="0" baseline="0">
                <a:ln>
                  <a:noFill/>
                </a:ln>
                <a:solidFill>
                  <a:srgbClr val="5F5F6F"/>
                </a:solidFill>
                <a:effectLst/>
                <a:latin typeface="Nunito"/>
              </a:rPr>
              <a:t> </a:t>
            </a:r>
            <a:r>
              <a:rPr kumimoji="0" lang="en-US" altLang="en-US" sz="1300" b="0" i="0" u="none" strike="noStrike" cap="none" normalizeH="0" baseline="0" dirty="0">
                <a:ln>
                  <a:noFill/>
                </a:ln>
                <a:solidFill>
                  <a:srgbClr val="5F5F6F"/>
                </a:solidFill>
                <a:effectLst/>
                <a:latin typeface="Nunito"/>
              </a:rPr>
              <a:t>is not given then the elements are converted to strings and then sorted alphabetically. </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4C93217-85CF-4345-A04E-F6300B8D3B81}"/>
              </a:ext>
            </a:extLst>
          </p:cNvPr>
          <p:cNvSpPr txBox="1"/>
          <p:nvPr/>
        </p:nvSpPr>
        <p:spPr>
          <a:xfrm>
            <a:off x="228600" y="5638800"/>
            <a:ext cx="8310033" cy="923330"/>
          </a:xfrm>
          <a:prstGeom prst="rect">
            <a:avLst/>
          </a:prstGeom>
          <a:noFill/>
        </p:spPr>
        <p:txBody>
          <a:bodyPr wrap="square">
            <a:spAutoFit/>
          </a:bodyPr>
          <a:lstStyle/>
          <a:p>
            <a:pPr algn="l">
              <a:buFont typeface="Arial" panose="020B0604020202020204" pitchFamily="34" charset="0"/>
              <a:buChar char="•"/>
            </a:pPr>
            <a:r>
              <a:rPr lang="en-US" b="0" i="0" dirty="0">
                <a:solidFill>
                  <a:srgbClr val="5F5F6F"/>
                </a:solidFill>
                <a:effectLst/>
                <a:latin typeface="Nunito"/>
              </a:rPr>
              <a:t>V8: Quicksort or Insertion Sort (for smaller arrays)</a:t>
            </a:r>
          </a:p>
          <a:p>
            <a:pPr algn="l">
              <a:buFont typeface="Arial" panose="020B0604020202020204" pitchFamily="34" charset="0"/>
              <a:buChar char="•"/>
            </a:pPr>
            <a:r>
              <a:rPr lang="en-US" b="0" i="0" dirty="0">
                <a:solidFill>
                  <a:srgbClr val="5F5F6F"/>
                </a:solidFill>
                <a:effectLst/>
                <a:latin typeface="Nunito"/>
              </a:rPr>
              <a:t>Firefox: Merge sort</a:t>
            </a:r>
          </a:p>
          <a:p>
            <a:pPr algn="l">
              <a:buFont typeface="Arial" panose="020B0604020202020204" pitchFamily="34" charset="0"/>
              <a:buChar char="•"/>
            </a:pPr>
            <a:r>
              <a:rPr lang="en-US" b="0" i="0" dirty="0">
                <a:solidFill>
                  <a:srgbClr val="5F5F6F"/>
                </a:solidFill>
                <a:effectLst/>
                <a:latin typeface="Nunito"/>
              </a:rPr>
              <a:t>Safari: Quicksort, Merge Sort, or Selection Sort (depending on the type of array)</a:t>
            </a:r>
          </a:p>
        </p:txBody>
      </p:sp>
      <p:sp>
        <p:nvSpPr>
          <p:cNvPr id="7" name="TextBox 6">
            <a:extLst>
              <a:ext uri="{FF2B5EF4-FFF2-40B4-BE49-F238E27FC236}">
                <a16:creationId xmlns:a16="http://schemas.microsoft.com/office/drawing/2014/main" id="{3F4FA2B9-6A7C-4408-BFB2-E1EE428232BD}"/>
              </a:ext>
            </a:extLst>
          </p:cNvPr>
          <p:cNvSpPr txBox="1"/>
          <p:nvPr/>
        </p:nvSpPr>
        <p:spPr>
          <a:xfrm>
            <a:off x="5410200" y="838200"/>
            <a:ext cx="3596148" cy="5078313"/>
          </a:xfrm>
          <a:prstGeom prst="rect">
            <a:avLst/>
          </a:prstGeom>
          <a:noFill/>
        </p:spPr>
        <p:txBody>
          <a:bodyPr wrap="square" rtlCol="0">
            <a:spAutoFit/>
          </a:bodyPr>
          <a:lstStyle/>
          <a:p>
            <a:r>
              <a:rPr lang="en-IN" dirty="0"/>
              <a:t>API………</a:t>
            </a:r>
          </a:p>
          <a:p>
            <a:r>
              <a:rPr lang="en-IN" dirty="0"/>
              <a:t>function Array()</a:t>
            </a:r>
          </a:p>
          <a:p>
            <a:r>
              <a:rPr lang="en-IN" dirty="0"/>
              <a:t>{</a:t>
            </a:r>
          </a:p>
          <a:p>
            <a:r>
              <a:rPr lang="en-IN" dirty="0"/>
              <a:t> sort=function( </a:t>
            </a:r>
            <a:r>
              <a:rPr lang="en-IN" dirty="0" err="1"/>
              <a:t>sortnumber</a:t>
            </a:r>
            <a:r>
              <a:rPr lang="en-IN" dirty="0"/>
              <a:t>)</a:t>
            </a:r>
          </a:p>
          <a:p>
            <a:r>
              <a:rPr lang="en-IN" dirty="0"/>
              <a:t>{</a:t>
            </a:r>
          </a:p>
          <a:p>
            <a:r>
              <a:rPr lang="en-IN" dirty="0"/>
              <a:t> a=</a:t>
            </a:r>
            <a:r>
              <a:rPr lang="en-IN" dirty="0" err="1"/>
              <a:t>Sortnumber</a:t>
            </a:r>
            <a:r>
              <a:rPr lang="en-IN" dirty="0"/>
              <a:t>( </a:t>
            </a:r>
            <a:r>
              <a:rPr lang="en-IN" dirty="0" err="1"/>
              <a:t>a,b</a:t>
            </a:r>
            <a:r>
              <a:rPr lang="en-IN" dirty="0"/>
              <a:t>);</a:t>
            </a:r>
          </a:p>
          <a:p>
            <a:r>
              <a:rPr lang="en-IN" dirty="0"/>
              <a:t> If(a&gt;0)</a:t>
            </a:r>
          </a:p>
          <a:p>
            <a:r>
              <a:rPr lang="en-IN" dirty="0"/>
              <a:t>    {</a:t>
            </a:r>
          </a:p>
          <a:p>
            <a:r>
              <a:rPr lang="en-IN" dirty="0"/>
              <a:t>    swap…….</a:t>
            </a:r>
          </a:p>
          <a:p>
            <a:r>
              <a:rPr lang="en-IN" dirty="0"/>
              <a:t>    } </a:t>
            </a:r>
          </a:p>
          <a:p>
            <a:r>
              <a:rPr lang="en-IN" dirty="0"/>
              <a:t>}</a:t>
            </a:r>
          </a:p>
          <a:p>
            <a:endParaRPr lang="en-IN" dirty="0"/>
          </a:p>
          <a:p>
            <a:r>
              <a:rPr lang="en-IN" dirty="0"/>
              <a:t>}</a:t>
            </a:r>
          </a:p>
          <a:p>
            <a:r>
              <a:rPr lang="en-IN" dirty="0"/>
              <a:t>  a-b==-1          97-98</a:t>
            </a:r>
          </a:p>
          <a:p>
            <a:r>
              <a:rPr lang="en-IN" dirty="0"/>
              <a:t>  a-a=0              97-97</a:t>
            </a:r>
          </a:p>
          <a:p>
            <a:r>
              <a:rPr lang="en-IN" dirty="0"/>
              <a:t>  b-a=1             98-97</a:t>
            </a:r>
          </a:p>
          <a:p>
            <a:endParaRPr lang="en-IN" dirty="0"/>
          </a:p>
          <a:p>
            <a:endParaRPr lang="en-IN" dirty="0"/>
          </a:p>
        </p:txBody>
      </p:sp>
    </p:spTree>
    <p:extLst>
      <p:ext uri="{BB962C8B-B14F-4D97-AF65-F5344CB8AC3E}">
        <p14:creationId xmlns:p14="http://schemas.microsoft.com/office/powerpoint/2010/main" val="170279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E908-FDA7-47A5-A0A5-66DB794593C3}"/>
              </a:ext>
            </a:extLst>
          </p:cNvPr>
          <p:cNvSpPr>
            <a:spLocks noGrp="1"/>
          </p:cNvSpPr>
          <p:nvPr>
            <p:ph type="title"/>
          </p:nvPr>
        </p:nvSpPr>
        <p:spPr>
          <a:xfrm>
            <a:off x="609600" y="76200"/>
            <a:ext cx="8077200" cy="457199"/>
          </a:xfrm>
        </p:spPr>
        <p:txBody>
          <a:bodyPr>
            <a:normAutofit/>
          </a:bodyPr>
          <a:lstStyle/>
          <a:p>
            <a:r>
              <a:rPr lang="en-IN" sz="2000" b="1" i="0" dirty="0">
                <a:solidFill>
                  <a:srgbClr val="303030"/>
                </a:solidFill>
                <a:effectLst/>
                <a:latin typeface="Nunito"/>
              </a:rPr>
              <a:t>Sorting Array of Objects</a:t>
            </a:r>
            <a:endParaRPr lang="en-IN" sz="2000" dirty="0"/>
          </a:p>
        </p:txBody>
      </p:sp>
      <p:sp>
        <p:nvSpPr>
          <p:cNvPr id="3" name="Content Placeholder 2">
            <a:extLst>
              <a:ext uri="{FF2B5EF4-FFF2-40B4-BE49-F238E27FC236}">
                <a16:creationId xmlns:a16="http://schemas.microsoft.com/office/drawing/2014/main" id="{992518E2-4DE6-4B65-9BFD-FC2B8B541104}"/>
              </a:ext>
            </a:extLst>
          </p:cNvPr>
          <p:cNvSpPr>
            <a:spLocks noGrp="1"/>
          </p:cNvSpPr>
          <p:nvPr>
            <p:ph idx="1"/>
          </p:nvPr>
        </p:nvSpPr>
        <p:spPr>
          <a:xfrm>
            <a:off x="228600" y="731837"/>
            <a:ext cx="3505200" cy="5394326"/>
          </a:xfrm>
        </p:spPr>
        <p:txBody>
          <a:bodyPr>
            <a:normAutofit fontScale="85000" lnSpcReduction="20000"/>
          </a:bodyPr>
          <a:lstStyle/>
          <a:p>
            <a:pPr marL="0" indent="0">
              <a:buNone/>
            </a:pPr>
            <a:r>
              <a:rPr lang="en-US" sz="1400" b="0" i="0" dirty="0">
                <a:solidFill>
                  <a:srgbClr val="5F5F6F"/>
                </a:solidFill>
                <a:effectLst/>
                <a:latin typeface="Nunito"/>
              </a:rPr>
              <a:t>Using a comparator function like this makes it extremely easy to sort custom objects in JavaScript</a:t>
            </a:r>
          </a:p>
          <a:p>
            <a:pPr marL="0" indent="0">
              <a:buNone/>
            </a:pPr>
            <a:r>
              <a:rPr lang="en-IN" sz="1400" b="0" dirty="0">
                <a:solidFill>
                  <a:srgbClr val="0000FF"/>
                </a:solidFill>
                <a:effectLst/>
                <a:latin typeface="Consolas" panose="020B0609020204030204" pitchFamily="49" charset="0"/>
              </a:rPr>
              <a:t>let</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users</a:t>
            </a:r>
            <a:r>
              <a:rPr lang="en-IN" sz="1400" b="0" dirty="0">
                <a:solidFill>
                  <a:srgbClr val="000000"/>
                </a:solidFill>
                <a:effectLst/>
                <a:latin typeface="Consolas" panose="020B0609020204030204" pitchFamily="49" charset="0"/>
              </a:rPr>
              <a:t> = [</a:t>
            </a:r>
          </a:p>
          <a:p>
            <a:pPr marL="0" indent="0">
              <a:buNone/>
            </a:pP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name:</a:t>
            </a:r>
            <a:r>
              <a:rPr lang="en-IN" sz="1400" b="0" dirty="0">
                <a:solidFill>
                  <a:srgbClr val="000000"/>
                </a:solidFill>
                <a:effectLst/>
                <a:latin typeface="Consolas" panose="020B0609020204030204" pitchFamily="49" charset="0"/>
              </a:rPr>
              <a:t> </a:t>
            </a:r>
            <a:r>
              <a:rPr lang="en-IN" sz="1400" b="0" dirty="0">
                <a:solidFill>
                  <a:srgbClr val="A31515"/>
                </a:solidFill>
                <a:effectLst/>
                <a:latin typeface="Consolas" panose="020B0609020204030204" pitchFamily="49" charset="0"/>
              </a:rPr>
              <a:t>'Scotty'</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age:</a:t>
            </a:r>
            <a:r>
              <a:rPr lang="en-IN" sz="1400" b="0" dirty="0">
                <a:solidFill>
                  <a:srgbClr val="000000"/>
                </a:solidFill>
                <a:effectLst/>
                <a:latin typeface="Consolas" panose="020B0609020204030204" pitchFamily="49" charset="0"/>
              </a:rPr>
              <a:t> </a:t>
            </a:r>
            <a:r>
              <a:rPr lang="en-IN" sz="1400" b="0" dirty="0">
                <a:solidFill>
                  <a:srgbClr val="A31515"/>
                </a:solidFill>
                <a:effectLst/>
                <a:latin typeface="Consolas" panose="020B0609020204030204" pitchFamily="49" charset="0"/>
              </a:rPr>
              <a:t>'18'</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name:</a:t>
            </a:r>
            <a:r>
              <a:rPr lang="en-IN" sz="1400" b="0" dirty="0">
                <a:solidFill>
                  <a:srgbClr val="000000"/>
                </a:solidFill>
                <a:effectLst/>
                <a:latin typeface="Consolas" panose="020B0609020204030204" pitchFamily="49" charset="0"/>
              </a:rPr>
              <a:t> </a:t>
            </a:r>
            <a:r>
              <a:rPr lang="en-IN" sz="1400" b="0" dirty="0">
                <a:solidFill>
                  <a:srgbClr val="A31515"/>
                </a:solidFill>
                <a:effectLst/>
                <a:latin typeface="Consolas" panose="020B0609020204030204" pitchFamily="49" charset="0"/>
              </a:rPr>
              <a:t>'Tommy'</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age:</a:t>
            </a:r>
            <a:r>
              <a:rPr lang="en-IN" sz="1400" b="0" dirty="0">
                <a:solidFill>
                  <a:srgbClr val="000000"/>
                </a:solidFill>
                <a:effectLst/>
                <a:latin typeface="Consolas" panose="020B0609020204030204" pitchFamily="49" charset="0"/>
              </a:rPr>
              <a:t> </a:t>
            </a:r>
            <a:r>
              <a:rPr lang="en-IN" sz="1400" b="0" dirty="0">
                <a:solidFill>
                  <a:srgbClr val="A31515"/>
                </a:solidFill>
                <a:effectLst/>
                <a:latin typeface="Consolas" panose="020B0609020204030204" pitchFamily="49" charset="0"/>
              </a:rPr>
              <a:t>'21'</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name:</a:t>
            </a:r>
            <a:r>
              <a:rPr lang="en-IN" sz="1400" b="0" dirty="0">
                <a:solidFill>
                  <a:srgbClr val="000000"/>
                </a:solidFill>
                <a:effectLst/>
                <a:latin typeface="Consolas" panose="020B0609020204030204" pitchFamily="49" charset="0"/>
              </a:rPr>
              <a:t> </a:t>
            </a:r>
            <a:r>
              <a:rPr lang="en-IN" sz="1400" b="0" dirty="0">
                <a:solidFill>
                  <a:srgbClr val="A31515"/>
                </a:solidFill>
                <a:effectLst/>
                <a:latin typeface="Consolas" panose="020B0609020204030204" pitchFamily="49" charset="0"/>
              </a:rPr>
              <a:t>'Sally'</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age:</a:t>
            </a:r>
            <a:r>
              <a:rPr lang="en-IN" sz="1400" b="0" dirty="0">
                <a:solidFill>
                  <a:srgbClr val="000000"/>
                </a:solidFill>
                <a:effectLst/>
                <a:latin typeface="Consolas" panose="020B0609020204030204" pitchFamily="49" charset="0"/>
              </a:rPr>
              <a:t> </a:t>
            </a:r>
            <a:r>
              <a:rPr lang="en-IN" sz="1400" b="0" dirty="0">
                <a:solidFill>
                  <a:srgbClr val="A31515"/>
                </a:solidFill>
                <a:effectLst/>
                <a:latin typeface="Consolas" panose="020B0609020204030204" pitchFamily="49" charset="0"/>
              </a:rPr>
              <a:t>'71'</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name:</a:t>
            </a:r>
            <a:r>
              <a:rPr lang="en-IN" sz="1400" b="0" dirty="0">
                <a:solidFill>
                  <a:srgbClr val="000000"/>
                </a:solidFill>
                <a:effectLst/>
                <a:latin typeface="Consolas" panose="020B0609020204030204" pitchFamily="49" charset="0"/>
              </a:rPr>
              <a:t> </a:t>
            </a:r>
            <a:r>
              <a:rPr lang="en-IN" sz="1400" b="0" dirty="0">
                <a:solidFill>
                  <a:srgbClr val="A31515"/>
                </a:solidFill>
                <a:effectLst/>
                <a:latin typeface="Consolas" panose="020B0609020204030204" pitchFamily="49" charset="0"/>
              </a:rPr>
              <a:t>'Billy'</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age:</a:t>
            </a:r>
            <a:r>
              <a:rPr lang="en-IN" sz="1400" b="0" dirty="0">
                <a:solidFill>
                  <a:srgbClr val="000000"/>
                </a:solidFill>
                <a:effectLst/>
                <a:latin typeface="Consolas" panose="020B0609020204030204" pitchFamily="49" charset="0"/>
              </a:rPr>
              <a:t> </a:t>
            </a:r>
            <a:r>
              <a:rPr lang="en-IN" sz="1400" b="0" dirty="0">
                <a:solidFill>
                  <a:srgbClr val="A31515"/>
                </a:solidFill>
                <a:effectLst/>
                <a:latin typeface="Consolas" panose="020B0609020204030204" pitchFamily="49" charset="0"/>
              </a:rPr>
              <a:t>'18'</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name:</a:t>
            </a:r>
            <a:r>
              <a:rPr lang="en-IN" sz="1400" b="0" dirty="0">
                <a:solidFill>
                  <a:srgbClr val="000000"/>
                </a:solidFill>
                <a:effectLst/>
                <a:latin typeface="Consolas" panose="020B0609020204030204" pitchFamily="49" charset="0"/>
              </a:rPr>
              <a:t> </a:t>
            </a:r>
            <a:r>
              <a:rPr lang="en-IN" sz="1400" b="0" dirty="0">
                <a:solidFill>
                  <a:srgbClr val="A31515"/>
                </a:solidFill>
                <a:effectLst/>
                <a:latin typeface="Consolas" panose="020B0609020204030204" pitchFamily="49" charset="0"/>
              </a:rPr>
              <a:t>'Timmy'</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age:</a:t>
            </a:r>
            <a:r>
              <a:rPr lang="en-IN" sz="1400" b="0" dirty="0">
                <a:solidFill>
                  <a:srgbClr val="000000"/>
                </a:solidFill>
                <a:effectLst/>
                <a:latin typeface="Consolas" panose="020B0609020204030204" pitchFamily="49" charset="0"/>
              </a:rPr>
              <a:t> </a:t>
            </a:r>
            <a:r>
              <a:rPr lang="en-IN" sz="1400" b="0" dirty="0">
                <a:solidFill>
                  <a:srgbClr val="A31515"/>
                </a:solidFill>
                <a:effectLst/>
                <a:latin typeface="Consolas" panose="020B0609020204030204" pitchFamily="49" charset="0"/>
              </a:rPr>
              <a:t>'21'</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a:t>
            </a:r>
          </a:p>
          <a:p>
            <a:pPr marL="0" indent="0">
              <a:buNone/>
            </a:pPr>
            <a:endParaRPr lang="en-IN" sz="1400" dirty="0">
              <a:solidFill>
                <a:srgbClr val="000000"/>
              </a:solidFill>
              <a:latin typeface="Consolas" panose="020B0609020204030204" pitchFamily="49" charset="0"/>
            </a:endParaRPr>
          </a:p>
          <a:p>
            <a:pPr marL="0" indent="0">
              <a:buNone/>
            </a:pPr>
            <a:endParaRPr lang="en-IN" sz="1400" b="0" dirty="0">
              <a:solidFill>
                <a:srgbClr val="000000"/>
              </a:solidFill>
              <a:effectLst/>
              <a:latin typeface="Consolas" panose="020B0609020204030204" pitchFamily="49" charset="0"/>
            </a:endParaRPr>
          </a:p>
          <a:p>
            <a:pPr marL="0" indent="0">
              <a:buNone/>
            </a:pPr>
            <a:r>
              <a:rPr lang="en-IN" sz="1400" b="0" dirty="0" err="1">
                <a:solidFill>
                  <a:srgbClr val="001080"/>
                </a:solidFill>
                <a:effectLst/>
                <a:latin typeface="Consolas" panose="020B0609020204030204" pitchFamily="49" charset="0"/>
              </a:rPr>
              <a:t>users</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sort</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a</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b</a:t>
            </a: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=&gt;</a:t>
            </a:r>
            <a:r>
              <a:rPr lang="en-IN" sz="1400" b="0" dirty="0">
                <a:solidFill>
                  <a:srgbClr val="000000"/>
                </a:solidFill>
                <a:effectLst/>
                <a:latin typeface="Consolas" panose="020B0609020204030204" pitchFamily="49" charset="0"/>
              </a:rPr>
              <a:t> {</a:t>
            </a:r>
          </a:p>
          <a:p>
            <a:pPr marL="0" indent="0">
              <a:buNone/>
            </a:pP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let</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keyA</a:t>
            </a:r>
            <a:r>
              <a:rPr lang="en-IN" sz="1400" b="0" dirty="0">
                <a:solidFill>
                  <a:srgbClr val="000000"/>
                </a:solidFill>
                <a:effectLst/>
                <a:latin typeface="Consolas" panose="020B0609020204030204" pitchFamily="49" charset="0"/>
              </a:rPr>
              <a:t> = </a:t>
            </a:r>
            <a:r>
              <a:rPr lang="en-IN" sz="1400" b="0" dirty="0" err="1">
                <a:solidFill>
                  <a:srgbClr val="001080"/>
                </a:solidFill>
                <a:effectLst/>
                <a:latin typeface="Consolas" panose="020B0609020204030204" pitchFamily="49" charset="0"/>
              </a:rPr>
              <a:t>a</a:t>
            </a:r>
            <a:r>
              <a:rPr lang="en-IN" sz="1400" b="0" dirty="0" err="1">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age</a:t>
            </a:r>
            <a:r>
              <a:rPr lang="en-IN" sz="1400" b="0" dirty="0">
                <a:solidFill>
                  <a:srgbClr val="000000"/>
                </a:solidFill>
                <a:effectLst/>
                <a:latin typeface="Consolas" panose="020B0609020204030204" pitchFamily="49" charset="0"/>
              </a:rPr>
              <a:t> + </a:t>
            </a:r>
            <a:r>
              <a:rPr lang="en-IN" sz="1400" b="0" dirty="0">
                <a:solidFill>
                  <a:srgbClr val="001080"/>
                </a:solidFill>
                <a:effectLst/>
                <a:latin typeface="Consolas" panose="020B0609020204030204" pitchFamily="49" charset="0"/>
              </a:rPr>
              <a:t>a</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name</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a:solidFill>
                  <a:srgbClr val="0000FF"/>
                </a:solidFill>
                <a:effectLst/>
                <a:latin typeface="Consolas" panose="020B0609020204030204" pitchFamily="49" charset="0"/>
              </a:rPr>
              <a:t>let</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keyB</a:t>
            </a:r>
            <a:r>
              <a:rPr lang="en-IN" sz="1400" b="0" dirty="0">
                <a:solidFill>
                  <a:srgbClr val="000000"/>
                </a:solidFill>
                <a:effectLst/>
                <a:latin typeface="Consolas" panose="020B0609020204030204" pitchFamily="49" charset="0"/>
              </a:rPr>
              <a:t> = </a:t>
            </a:r>
            <a:r>
              <a:rPr lang="en-IN" sz="1400" b="0" dirty="0" err="1">
                <a:solidFill>
                  <a:srgbClr val="001080"/>
                </a:solidFill>
                <a:effectLst/>
                <a:latin typeface="Consolas" panose="020B0609020204030204" pitchFamily="49" charset="0"/>
              </a:rPr>
              <a:t>b</a:t>
            </a:r>
            <a:r>
              <a:rPr lang="en-IN" sz="1400" b="0" dirty="0" err="1">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age</a:t>
            </a:r>
            <a:r>
              <a:rPr lang="en-IN" sz="1400" b="0" dirty="0">
                <a:solidFill>
                  <a:srgbClr val="000000"/>
                </a:solidFill>
                <a:effectLst/>
                <a:latin typeface="Consolas" panose="020B0609020204030204" pitchFamily="49" charset="0"/>
              </a:rPr>
              <a:t> + </a:t>
            </a:r>
            <a:r>
              <a:rPr lang="en-IN" sz="1400" b="0" dirty="0">
                <a:solidFill>
                  <a:srgbClr val="001080"/>
                </a:solidFill>
                <a:effectLst/>
                <a:latin typeface="Consolas" panose="020B0609020204030204" pitchFamily="49" charset="0"/>
              </a:rPr>
              <a:t>b</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name</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if</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keyA</a:t>
            </a:r>
            <a:r>
              <a:rPr lang="en-IN" sz="1400" b="0" dirty="0">
                <a:solidFill>
                  <a:srgbClr val="000000"/>
                </a:solidFill>
                <a:effectLst/>
                <a:latin typeface="Consolas" panose="020B0609020204030204" pitchFamily="49" charset="0"/>
              </a:rPr>
              <a:t> &lt; </a:t>
            </a:r>
            <a:r>
              <a:rPr lang="en-IN" sz="1400" b="0" dirty="0" err="1">
                <a:solidFill>
                  <a:srgbClr val="001080"/>
                </a:solidFill>
                <a:effectLst/>
                <a:latin typeface="Consolas" panose="020B0609020204030204" pitchFamily="49" charset="0"/>
              </a:rPr>
              <a:t>keyB</a:t>
            </a:r>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return</a:t>
            </a:r>
            <a:r>
              <a:rPr lang="en-IN" sz="1400" b="0" dirty="0">
                <a:solidFill>
                  <a:srgbClr val="000000"/>
                </a:solidFill>
                <a:effectLst/>
                <a:latin typeface="Consolas" panose="020B0609020204030204" pitchFamily="49" charset="0"/>
              </a:rPr>
              <a:t> -</a:t>
            </a:r>
            <a:r>
              <a:rPr lang="en-IN" sz="1400" b="0" dirty="0">
                <a:solidFill>
                  <a:srgbClr val="098658"/>
                </a:solidFill>
                <a:effectLst/>
                <a:latin typeface="Consolas" panose="020B0609020204030204" pitchFamily="49" charset="0"/>
              </a:rPr>
              <a:t>1</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if</a:t>
            </a:r>
            <a:r>
              <a:rPr lang="en-IN" sz="1400" b="0" dirty="0">
                <a:solidFill>
                  <a:srgbClr val="000000"/>
                </a:solidFill>
                <a:effectLst/>
                <a:latin typeface="Consolas" panose="020B0609020204030204" pitchFamily="49" charset="0"/>
              </a:rPr>
              <a:t> (</a:t>
            </a:r>
            <a:r>
              <a:rPr lang="en-IN" sz="1400" b="0" dirty="0" err="1">
                <a:solidFill>
                  <a:srgbClr val="001080"/>
                </a:solidFill>
                <a:effectLst/>
                <a:latin typeface="Consolas" panose="020B0609020204030204" pitchFamily="49" charset="0"/>
              </a:rPr>
              <a:t>keyA</a:t>
            </a:r>
            <a:r>
              <a:rPr lang="en-IN" sz="1400" b="0" dirty="0">
                <a:solidFill>
                  <a:srgbClr val="000000"/>
                </a:solidFill>
                <a:effectLst/>
                <a:latin typeface="Consolas" panose="020B0609020204030204" pitchFamily="49" charset="0"/>
              </a:rPr>
              <a:t> &gt; </a:t>
            </a:r>
            <a:r>
              <a:rPr lang="en-IN" sz="1400" b="0" dirty="0" err="1">
                <a:solidFill>
                  <a:srgbClr val="001080"/>
                </a:solidFill>
                <a:effectLst/>
                <a:latin typeface="Consolas" panose="020B0609020204030204" pitchFamily="49" charset="0"/>
              </a:rPr>
              <a:t>keyB</a:t>
            </a:r>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return</a:t>
            </a:r>
            <a:r>
              <a:rPr lang="en-IN" sz="1400" b="0" dirty="0">
                <a:solidFill>
                  <a:srgbClr val="000000"/>
                </a:solidFill>
                <a:effectLst/>
                <a:latin typeface="Consolas" panose="020B0609020204030204" pitchFamily="49" charset="0"/>
              </a:rPr>
              <a:t> </a:t>
            </a:r>
            <a:r>
              <a:rPr lang="en-IN" sz="1400" b="0" dirty="0">
                <a:solidFill>
                  <a:srgbClr val="098658"/>
                </a:solidFill>
                <a:effectLst/>
                <a:latin typeface="Consolas" panose="020B0609020204030204" pitchFamily="49" charset="0"/>
              </a:rPr>
              <a:t>1</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    </a:t>
            </a:r>
            <a:r>
              <a:rPr lang="en-IN" sz="1400" b="0" dirty="0">
                <a:solidFill>
                  <a:srgbClr val="AF00DB"/>
                </a:solidFill>
                <a:effectLst/>
                <a:latin typeface="Consolas" panose="020B0609020204030204" pitchFamily="49" charset="0"/>
              </a:rPr>
              <a:t>return</a:t>
            </a:r>
            <a:r>
              <a:rPr lang="en-IN" sz="1400" b="0" dirty="0">
                <a:solidFill>
                  <a:srgbClr val="000000"/>
                </a:solidFill>
                <a:effectLst/>
                <a:latin typeface="Consolas" panose="020B0609020204030204" pitchFamily="49" charset="0"/>
              </a:rPr>
              <a:t> </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a:t>
            </a:r>
          </a:p>
          <a:p>
            <a:pPr marL="0" indent="0">
              <a:buNone/>
            </a:pPr>
            <a:endParaRPr lang="en-IN" sz="1400" dirty="0">
              <a:solidFill>
                <a:srgbClr val="000000"/>
              </a:solidFill>
              <a:latin typeface="Consolas" panose="020B0609020204030204" pitchFamily="49" charset="0"/>
            </a:endParaRPr>
          </a:p>
          <a:p>
            <a:pPr marL="0" indent="0">
              <a:buNone/>
            </a:pPr>
            <a:endParaRPr lang="en-IN" sz="1400" b="0" dirty="0">
              <a:solidFill>
                <a:srgbClr val="000000"/>
              </a:solidFill>
              <a:effectLst/>
              <a:latin typeface="Consolas" panose="020B0609020204030204" pitchFamily="49" charset="0"/>
            </a:endParaRPr>
          </a:p>
          <a:p>
            <a:r>
              <a:rPr lang="en-US" sz="1400" b="0" i="0" dirty="0">
                <a:solidFill>
                  <a:srgbClr val="5F5F6F"/>
                </a:solidFill>
                <a:effectLst/>
                <a:latin typeface="Nunito"/>
              </a:rPr>
              <a:t>This will result in the following sorted array:</a:t>
            </a:r>
          </a:p>
          <a:p>
            <a:pPr marL="0" indent="0">
              <a:buNone/>
            </a:pPr>
            <a:endParaRPr lang="en-US" sz="1400" dirty="0">
              <a:solidFill>
                <a:srgbClr val="5F5F6F"/>
              </a:solidFill>
              <a:latin typeface="Nunito"/>
            </a:endParaRPr>
          </a:p>
          <a:p>
            <a:pPr marL="0" indent="0">
              <a:buNone/>
            </a:pPr>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'Billy'</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age: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'18'</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'Scotty'</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age: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'18'</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'Timmy'</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age: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'21'</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'Tommy'</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age: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'21'</a:t>
            </a:r>
            <a:r>
              <a:rPr lang="en-US" sz="1400" b="0" dirty="0">
                <a:solidFill>
                  <a:srgbClr val="000000"/>
                </a:solidFill>
                <a:effectLst/>
                <a:latin typeface="Consolas" panose="020B0609020204030204" pitchFamily="49" charset="0"/>
              </a:rPr>
              <a:t> },</a:t>
            </a:r>
          </a:p>
          <a:p>
            <a:pPr marL="0" indent="0">
              <a:buNone/>
            </a:pPr>
            <a:r>
              <a:rPr lang="en-US" sz="1400" b="0" dirty="0">
                <a:solidFill>
                  <a:srgbClr val="000000"/>
                </a:solidFill>
                <a:effectLst/>
                <a:latin typeface="Consolas" panose="020B0609020204030204" pitchFamily="49" charset="0"/>
              </a:rPr>
              <a:t>  { </a:t>
            </a:r>
            <a:r>
              <a:rPr lang="en-US" sz="1400" b="0" dirty="0">
                <a:solidFill>
                  <a:srgbClr val="00108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'Sally'</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age:</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'71'</a:t>
            </a:r>
            <a:r>
              <a:rPr lang="en-US" sz="1400" b="0" dirty="0">
                <a:solidFill>
                  <a:srgbClr val="000000"/>
                </a:solidFill>
                <a:effectLst/>
                <a:latin typeface="Consolas" panose="020B0609020204030204" pitchFamily="49" charset="0"/>
              </a:rPr>
              <a:t> } ]</a:t>
            </a:r>
          </a:p>
          <a:p>
            <a:endParaRPr lang="en-IN" sz="1200" dirty="0"/>
          </a:p>
        </p:txBody>
      </p:sp>
      <p:sp>
        <p:nvSpPr>
          <p:cNvPr id="4" name="Rectangle 1">
            <a:extLst>
              <a:ext uri="{FF2B5EF4-FFF2-40B4-BE49-F238E27FC236}">
                <a16:creationId xmlns:a16="http://schemas.microsoft.com/office/drawing/2014/main" id="{6B32DA76-AB43-4A48-B445-9AB3236CAFA0}"/>
              </a:ext>
            </a:extLst>
          </p:cNvPr>
          <p:cNvSpPr>
            <a:spLocks noChangeArrowheads="1"/>
          </p:cNvSpPr>
          <p:nvPr/>
        </p:nvSpPr>
        <p:spPr bwMode="auto">
          <a:xfrm>
            <a:off x="4876800" y="731837"/>
            <a:ext cx="3733798" cy="129266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5F5F6F"/>
                </a:solidFill>
                <a:effectLst/>
                <a:latin typeface="Nunito"/>
              </a:rPr>
              <a:t>Note</a:t>
            </a:r>
            <a:r>
              <a:rPr kumimoji="0" lang="en-US" altLang="en-US" sz="1300" b="0" i="0" u="none" strike="noStrike" cap="none" normalizeH="0" baseline="0">
                <a:ln>
                  <a:noFill/>
                </a:ln>
                <a:solidFill>
                  <a:srgbClr val="5F5F6F"/>
                </a:solidFill>
                <a:effectLst/>
                <a:latin typeface="Nunito"/>
              </a:rPr>
              <a:t>: It's important to keep in mind that this method sorts </a:t>
            </a:r>
            <a:r>
              <a:rPr kumimoji="0" lang="en-US" altLang="en-US" sz="1300" b="0" i="1" u="none" strike="noStrike" cap="none" normalizeH="0" baseline="0">
                <a:ln>
                  <a:noFill/>
                </a:ln>
                <a:solidFill>
                  <a:srgbClr val="5F5F6F"/>
                </a:solidFill>
                <a:effectLst/>
                <a:latin typeface="Nunito"/>
              </a:rPr>
              <a:t>in-place</a:t>
            </a:r>
            <a:r>
              <a:rPr kumimoji="0" lang="en-US" altLang="en-US" sz="1300" b="0" i="0" u="none" strike="noStrike" cap="none" normalizeH="0" baseline="0">
                <a:ln>
                  <a:noFill/>
                </a:ln>
                <a:solidFill>
                  <a:srgbClr val="5F5F6F"/>
                </a:solidFill>
                <a:effectLst/>
                <a:latin typeface="Nunito"/>
              </a:rPr>
              <a:t>, which means that the original array is actually sorted and no copy is made. So, while the </a:t>
            </a:r>
            <a:r>
              <a:rPr kumimoji="0" lang="en-US" altLang="en-US" sz="1200" b="0" i="0" u="none" strike="noStrike" cap="none" normalizeH="0" baseline="0">
                <a:ln>
                  <a:noFill/>
                </a:ln>
                <a:solidFill>
                  <a:srgbClr val="C7254E"/>
                </a:solidFill>
                <a:effectLst/>
                <a:latin typeface="Menlo"/>
              </a:rPr>
              <a:t>.sort()</a:t>
            </a:r>
            <a:r>
              <a:rPr kumimoji="0" lang="en-US" altLang="en-US" sz="1300" b="0" i="0" u="none" strike="noStrike" cap="none" normalizeH="0" baseline="0">
                <a:ln>
                  <a:noFill/>
                </a:ln>
                <a:solidFill>
                  <a:srgbClr val="5F5F6F"/>
                </a:solidFill>
                <a:effectLst/>
                <a:latin typeface="Nunito"/>
              </a:rPr>
              <a:t> method does return the sorted array, you don't actually need to assign it to anything since the array that it is called on is sorted.</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C8D88277-6F01-45C1-9018-EC52E4BA3F61}"/>
              </a:ext>
            </a:extLst>
          </p:cNvPr>
          <p:cNvSpPr txBox="1"/>
          <p:nvPr/>
        </p:nvSpPr>
        <p:spPr>
          <a:xfrm>
            <a:off x="4457699" y="4419600"/>
            <a:ext cx="4572000" cy="1477328"/>
          </a:xfrm>
          <a:prstGeom prst="rect">
            <a:avLst/>
          </a:prstGeom>
          <a:noFill/>
        </p:spPr>
        <p:txBody>
          <a:bodyPr wrap="square">
            <a:spAutoFit/>
          </a:bodyPr>
          <a:lstStyle/>
          <a:p>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nums</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6</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50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nums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sort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b="0" dirty="0">
                <a:solidFill>
                  <a:srgbClr val="000000"/>
                </a:solidFill>
                <a:effectLst/>
                <a:latin typeface="Consolas" panose="020B0609020204030204" pitchFamily="49" charset="0"/>
              </a:rPr>
              <a:t>O/P</a:t>
            </a:r>
          </a:p>
          <a:p>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50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6</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p>
        </p:txBody>
      </p:sp>
      <p:sp>
        <p:nvSpPr>
          <p:cNvPr id="7" name="Rectangle 2">
            <a:extLst>
              <a:ext uri="{FF2B5EF4-FFF2-40B4-BE49-F238E27FC236}">
                <a16:creationId xmlns:a16="http://schemas.microsoft.com/office/drawing/2014/main" id="{3EAD688C-B43E-4492-BDB7-9499364F2B1A}"/>
              </a:ext>
            </a:extLst>
          </p:cNvPr>
          <p:cNvSpPr>
            <a:spLocks noChangeArrowheads="1"/>
          </p:cNvSpPr>
          <p:nvPr/>
        </p:nvSpPr>
        <p:spPr bwMode="auto">
          <a:xfrm>
            <a:off x="4301069" y="2736503"/>
            <a:ext cx="4419598" cy="692497"/>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5F5F6F"/>
                </a:solidFill>
                <a:effectLst/>
                <a:latin typeface="Nunito"/>
              </a:rPr>
              <a:t>If you want to reverse the order of the sorting, just switch around the comparison of </a:t>
            </a:r>
            <a:r>
              <a:rPr kumimoji="0" lang="en-US" altLang="en-US" sz="1200" b="0" i="0" u="none" strike="noStrike" cap="none" normalizeH="0" baseline="0" dirty="0">
                <a:ln>
                  <a:noFill/>
                </a:ln>
                <a:solidFill>
                  <a:srgbClr val="C7254E"/>
                </a:solidFill>
                <a:effectLst/>
                <a:latin typeface="Menlo"/>
              </a:rPr>
              <a:t>a</a:t>
            </a:r>
            <a:r>
              <a:rPr kumimoji="0" lang="en-US" altLang="en-US" sz="1300" b="0" i="0" u="none" strike="noStrike" cap="none" normalizeH="0" baseline="0" dirty="0">
                <a:ln>
                  <a:noFill/>
                </a:ln>
                <a:solidFill>
                  <a:srgbClr val="5F5F6F"/>
                </a:solidFill>
                <a:effectLst/>
                <a:latin typeface="Nunito"/>
              </a:rPr>
              <a:t> and </a:t>
            </a:r>
            <a:r>
              <a:rPr kumimoji="0" lang="en-US" altLang="en-US" sz="1200" b="0" i="0" u="none" strike="noStrike" cap="none" normalizeH="0" baseline="0" dirty="0">
                <a:ln>
                  <a:noFill/>
                </a:ln>
                <a:solidFill>
                  <a:srgbClr val="C7254E"/>
                </a:solidFill>
                <a:effectLst/>
                <a:latin typeface="Menlo"/>
              </a:rPr>
              <a:t>b</a:t>
            </a:r>
            <a:r>
              <a:rPr kumimoji="0" lang="en-US" altLang="en-US" sz="1300" b="0" i="0" u="none" strike="noStrike" cap="none" normalizeH="0" baseline="0" dirty="0">
                <a:ln>
                  <a:noFill/>
                </a:ln>
                <a:solidFill>
                  <a:srgbClr val="5F5F6F"/>
                </a:solidFill>
                <a:effectLst/>
                <a:latin typeface="Nunito"/>
              </a:rPr>
              <a:t>. So if we want the numbers to be in descending order, you'd do the following:</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4F1039B6-506C-4911-9BCF-3FDBA73A3545}"/>
              </a:ext>
            </a:extLst>
          </p:cNvPr>
          <p:cNvSpPr/>
          <p:nvPr/>
        </p:nvSpPr>
        <p:spPr>
          <a:xfrm>
            <a:off x="4419599" y="3581400"/>
            <a:ext cx="4419597" cy="5596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indent="0">
              <a:buNone/>
            </a:pPr>
            <a:r>
              <a:rPr lang="en-IN" sz="1100" b="0" dirty="0">
                <a:solidFill>
                  <a:srgbClr val="0000FF"/>
                </a:solidFill>
                <a:effectLst/>
                <a:latin typeface="Consolas" panose="020B0609020204030204" pitchFamily="49" charset="0"/>
              </a:rPr>
              <a:t>let</a:t>
            </a:r>
            <a:r>
              <a:rPr lang="en-IN" sz="1100" b="0" dirty="0">
                <a:solidFill>
                  <a:srgbClr val="000000"/>
                </a:solidFill>
                <a:effectLst/>
                <a:latin typeface="Consolas" panose="020B0609020204030204" pitchFamily="49" charset="0"/>
              </a:rPr>
              <a:t> </a:t>
            </a:r>
            <a:r>
              <a:rPr lang="en-IN" sz="1100" b="0" dirty="0" err="1">
                <a:solidFill>
                  <a:srgbClr val="001080"/>
                </a:solidFill>
                <a:effectLst/>
                <a:latin typeface="Consolas" panose="020B0609020204030204" pitchFamily="49" charset="0"/>
              </a:rPr>
              <a:t>keyA</a:t>
            </a:r>
            <a:r>
              <a:rPr lang="en-IN" sz="1100" b="0" dirty="0">
                <a:solidFill>
                  <a:srgbClr val="000000"/>
                </a:solidFill>
                <a:effectLst/>
                <a:latin typeface="Consolas" panose="020B0609020204030204" pitchFamily="49" charset="0"/>
              </a:rPr>
              <a:t> = </a:t>
            </a:r>
            <a:r>
              <a:rPr lang="en-IN" sz="1100" b="0" dirty="0" err="1">
                <a:solidFill>
                  <a:srgbClr val="001080"/>
                </a:solidFill>
                <a:effectLst/>
                <a:latin typeface="Consolas" panose="020B0609020204030204" pitchFamily="49" charset="0"/>
              </a:rPr>
              <a:t>a</a:t>
            </a:r>
            <a:r>
              <a:rPr lang="en-IN" sz="1100" b="0" dirty="0" err="1">
                <a:solidFill>
                  <a:srgbClr val="000000"/>
                </a:solidFill>
                <a:effectLst/>
                <a:latin typeface="Consolas" panose="020B0609020204030204" pitchFamily="49" charset="0"/>
              </a:rPr>
              <a:t>.</a:t>
            </a:r>
            <a:r>
              <a:rPr lang="en-IN" sz="1100" b="0" dirty="0" err="1">
                <a:solidFill>
                  <a:srgbClr val="001080"/>
                </a:solidFill>
                <a:effectLst/>
                <a:latin typeface="Consolas" panose="020B0609020204030204" pitchFamily="49" charset="0"/>
              </a:rPr>
              <a:t>age</a:t>
            </a:r>
            <a:r>
              <a:rPr lang="en-IN" sz="1100" b="0" dirty="0">
                <a:solidFill>
                  <a:srgbClr val="000000"/>
                </a:solidFill>
                <a:effectLst/>
                <a:latin typeface="Consolas" panose="020B0609020204030204" pitchFamily="49" charset="0"/>
              </a:rPr>
              <a:t> + </a:t>
            </a:r>
            <a:r>
              <a:rPr lang="en-IN" sz="1100" b="0" dirty="0">
                <a:solidFill>
                  <a:srgbClr val="001080"/>
                </a:solidFill>
                <a:effectLst/>
                <a:latin typeface="Consolas" panose="020B0609020204030204" pitchFamily="49" charset="0"/>
              </a:rPr>
              <a:t>a</a:t>
            </a:r>
            <a:r>
              <a:rPr lang="en-IN" sz="1100" b="0" dirty="0">
                <a:solidFill>
                  <a:srgbClr val="000000"/>
                </a:solidFill>
                <a:effectLst/>
                <a:latin typeface="Consolas" panose="020B0609020204030204" pitchFamily="49" charset="0"/>
              </a:rPr>
              <a:t>.</a:t>
            </a:r>
            <a:r>
              <a:rPr lang="en-IN" sz="1100" b="0" dirty="0">
                <a:solidFill>
                  <a:srgbClr val="001080"/>
                </a:solidFill>
                <a:effectLst/>
                <a:latin typeface="Consolas" panose="020B0609020204030204" pitchFamily="49" charset="0"/>
              </a:rPr>
              <a:t>name</a:t>
            </a:r>
            <a:r>
              <a:rPr lang="en-IN" sz="1100" b="0" dirty="0">
                <a:solidFill>
                  <a:srgbClr val="000000"/>
                </a:solidFill>
                <a:effectLst/>
                <a:latin typeface="Consolas" panose="020B0609020204030204" pitchFamily="49" charset="0"/>
              </a:rPr>
              <a:t>; “18Scotty”</a:t>
            </a:r>
          </a:p>
          <a:p>
            <a:pPr marL="0" indent="0">
              <a:buNone/>
            </a:pPr>
            <a:r>
              <a:rPr lang="en-IN" sz="1100" b="0" dirty="0">
                <a:solidFill>
                  <a:srgbClr val="000000"/>
                </a:solidFill>
                <a:effectLst/>
                <a:latin typeface="Consolas" panose="020B0609020204030204" pitchFamily="49" charset="0"/>
              </a:rPr>
              <a:t>    </a:t>
            </a:r>
            <a:r>
              <a:rPr lang="en-IN" sz="1100" b="0" dirty="0">
                <a:solidFill>
                  <a:srgbClr val="0000FF"/>
                </a:solidFill>
                <a:effectLst/>
                <a:latin typeface="Consolas" panose="020B0609020204030204" pitchFamily="49" charset="0"/>
              </a:rPr>
              <a:t>let</a:t>
            </a:r>
            <a:r>
              <a:rPr lang="en-IN" sz="1100" b="0" dirty="0">
                <a:solidFill>
                  <a:srgbClr val="000000"/>
                </a:solidFill>
                <a:effectLst/>
                <a:latin typeface="Consolas" panose="020B0609020204030204" pitchFamily="49" charset="0"/>
              </a:rPr>
              <a:t> </a:t>
            </a:r>
            <a:r>
              <a:rPr lang="en-IN" sz="1100" b="0" dirty="0" err="1">
                <a:solidFill>
                  <a:srgbClr val="001080"/>
                </a:solidFill>
                <a:effectLst/>
                <a:latin typeface="Consolas" panose="020B0609020204030204" pitchFamily="49" charset="0"/>
              </a:rPr>
              <a:t>keyB</a:t>
            </a:r>
            <a:r>
              <a:rPr lang="en-IN" sz="1100" b="0" dirty="0">
                <a:solidFill>
                  <a:srgbClr val="000000"/>
                </a:solidFill>
                <a:effectLst/>
                <a:latin typeface="Consolas" panose="020B0609020204030204" pitchFamily="49" charset="0"/>
              </a:rPr>
              <a:t> = </a:t>
            </a:r>
            <a:r>
              <a:rPr lang="en-IN" sz="1100" b="0" dirty="0" err="1">
                <a:solidFill>
                  <a:srgbClr val="001080"/>
                </a:solidFill>
                <a:effectLst/>
                <a:latin typeface="Consolas" panose="020B0609020204030204" pitchFamily="49" charset="0"/>
              </a:rPr>
              <a:t>b</a:t>
            </a:r>
            <a:r>
              <a:rPr lang="en-IN" sz="1100" b="0" dirty="0" err="1">
                <a:solidFill>
                  <a:srgbClr val="000000"/>
                </a:solidFill>
                <a:effectLst/>
                <a:latin typeface="Consolas" panose="020B0609020204030204" pitchFamily="49" charset="0"/>
              </a:rPr>
              <a:t>.</a:t>
            </a:r>
            <a:r>
              <a:rPr lang="en-IN" sz="1100" b="0" dirty="0" err="1">
                <a:solidFill>
                  <a:srgbClr val="001080"/>
                </a:solidFill>
                <a:effectLst/>
                <a:latin typeface="Consolas" panose="020B0609020204030204" pitchFamily="49" charset="0"/>
              </a:rPr>
              <a:t>age</a:t>
            </a:r>
            <a:r>
              <a:rPr lang="en-IN" sz="1100" b="0" dirty="0">
                <a:solidFill>
                  <a:srgbClr val="000000"/>
                </a:solidFill>
                <a:effectLst/>
                <a:latin typeface="Consolas" panose="020B0609020204030204" pitchFamily="49" charset="0"/>
              </a:rPr>
              <a:t> + </a:t>
            </a:r>
            <a:r>
              <a:rPr lang="en-IN" sz="1100" b="0" dirty="0">
                <a:solidFill>
                  <a:srgbClr val="001080"/>
                </a:solidFill>
                <a:effectLst/>
                <a:latin typeface="Consolas" panose="020B0609020204030204" pitchFamily="49" charset="0"/>
              </a:rPr>
              <a:t>b</a:t>
            </a:r>
            <a:r>
              <a:rPr lang="en-IN" sz="1100" b="0" dirty="0">
                <a:solidFill>
                  <a:srgbClr val="000000"/>
                </a:solidFill>
                <a:effectLst/>
                <a:latin typeface="Consolas" panose="020B0609020204030204" pitchFamily="49" charset="0"/>
              </a:rPr>
              <a:t>.</a:t>
            </a:r>
            <a:r>
              <a:rPr lang="en-IN" sz="1100" b="0" dirty="0">
                <a:solidFill>
                  <a:srgbClr val="001080"/>
                </a:solidFill>
                <a:effectLst/>
                <a:latin typeface="Consolas" panose="020B0609020204030204" pitchFamily="49" charset="0"/>
              </a:rPr>
              <a:t>name</a:t>
            </a:r>
            <a:r>
              <a:rPr lang="en-IN" sz="1100" b="0" dirty="0">
                <a:solidFill>
                  <a:srgbClr val="000000"/>
                </a:solidFill>
                <a:effectLst/>
                <a:latin typeface="Consolas" panose="020B0609020204030204" pitchFamily="49" charset="0"/>
              </a:rPr>
              <a:t>; “21Tommy”</a:t>
            </a:r>
          </a:p>
          <a:p>
            <a:pPr marL="0" indent="0">
              <a:buNone/>
            </a:pPr>
            <a:r>
              <a:rPr lang="en-IN" sz="1100" b="0" dirty="0">
                <a:solidFill>
                  <a:srgbClr val="000000"/>
                </a:solidFill>
                <a:effectLst/>
                <a:latin typeface="Consolas" panose="020B0609020204030204" pitchFamily="49" charset="0"/>
              </a:rPr>
              <a:t>    </a:t>
            </a:r>
            <a:endParaRPr lang="en-IN" sz="1100" dirty="0"/>
          </a:p>
        </p:txBody>
      </p:sp>
      <p:sp>
        <p:nvSpPr>
          <p:cNvPr id="9" name="TextBox 8">
            <a:extLst>
              <a:ext uri="{FF2B5EF4-FFF2-40B4-BE49-F238E27FC236}">
                <a16:creationId xmlns:a16="http://schemas.microsoft.com/office/drawing/2014/main" id="{80539976-DBD4-8CEE-D4E7-0A67A5196D4D}"/>
              </a:ext>
            </a:extLst>
          </p:cNvPr>
          <p:cNvSpPr txBox="1"/>
          <p:nvPr/>
        </p:nvSpPr>
        <p:spPr>
          <a:xfrm>
            <a:off x="533397" y="6129164"/>
            <a:ext cx="6096000" cy="646331"/>
          </a:xfrm>
          <a:prstGeom prst="rect">
            <a:avLst/>
          </a:prstGeom>
          <a:noFill/>
        </p:spPr>
        <p:txBody>
          <a:bodyPr wrap="square">
            <a:spAutoFit/>
          </a:bodyPr>
          <a:lstStyle/>
          <a:p>
            <a:r>
              <a:rPr lang="en-IN" dirty="0"/>
              <a:t>for(</a:t>
            </a:r>
            <a:r>
              <a:rPr lang="en-IN" dirty="0" err="1"/>
              <a:t>const</a:t>
            </a:r>
            <a:r>
              <a:rPr lang="en-IN" dirty="0"/>
              <a:t> </a:t>
            </a:r>
            <a:r>
              <a:rPr lang="en-IN" dirty="0" err="1"/>
              <a:t>obj</a:t>
            </a:r>
            <a:r>
              <a:rPr lang="en-IN" dirty="0"/>
              <a:t> of users)</a:t>
            </a:r>
          </a:p>
          <a:p>
            <a:r>
              <a:rPr lang="en-IN" dirty="0"/>
              <a:t>    </a:t>
            </a:r>
            <a:r>
              <a:rPr lang="en-IN" dirty="0" err="1"/>
              <a:t>document.write</a:t>
            </a:r>
            <a:r>
              <a:rPr lang="en-IN" dirty="0"/>
              <a:t>(`name=${obj.name} age=${</a:t>
            </a:r>
            <a:r>
              <a:rPr lang="en-IN" dirty="0" err="1"/>
              <a:t>obj.age</a:t>
            </a:r>
            <a:r>
              <a:rPr lang="en-IN" dirty="0"/>
              <a:t>}`);</a:t>
            </a:r>
          </a:p>
        </p:txBody>
      </p:sp>
    </p:spTree>
    <p:extLst>
      <p:ext uri="{BB962C8B-B14F-4D97-AF65-F5344CB8AC3E}">
        <p14:creationId xmlns:p14="http://schemas.microsoft.com/office/powerpoint/2010/main" val="4145692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D0B5-E004-410C-B1EA-F64CFF719149}"/>
              </a:ext>
            </a:extLst>
          </p:cNvPr>
          <p:cNvSpPr>
            <a:spLocks noGrp="1"/>
          </p:cNvSpPr>
          <p:nvPr>
            <p:ph type="title"/>
          </p:nvPr>
        </p:nvSpPr>
        <p:spPr>
          <a:xfrm>
            <a:off x="647700" y="0"/>
            <a:ext cx="7848600" cy="334962"/>
          </a:xfrm>
        </p:spPr>
        <p:txBody>
          <a:bodyPr>
            <a:normAutofit fontScale="90000"/>
          </a:bodyPr>
          <a:lstStyle/>
          <a:p>
            <a:r>
              <a:rPr lang="en-IN" dirty="0"/>
              <a:t>Find</a:t>
            </a:r>
          </a:p>
        </p:txBody>
      </p:sp>
      <p:sp>
        <p:nvSpPr>
          <p:cNvPr id="5" name="TextBox 4">
            <a:extLst>
              <a:ext uri="{FF2B5EF4-FFF2-40B4-BE49-F238E27FC236}">
                <a16:creationId xmlns:a16="http://schemas.microsoft.com/office/drawing/2014/main" id="{DD7CD088-2FBF-49AE-A222-D93B1DD1A19C}"/>
              </a:ext>
            </a:extLst>
          </p:cNvPr>
          <p:cNvSpPr txBox="1"/>
          <p:nvPr/>
        </p:nvSpPr>
        <p:spPr>
          <a:xfrm>
            <a:off x="0" y="533400"/>
            <a:ext cx="3429000" cy="1754326"/>
          </a:xfrm>
          <a:prstGeom prst="rect">
            <a:avLst/>
          </a:prstGeom>
          <a:noFill/>
        </p:spPr>
        <p:txBody>
          <a:bodyPr wrap="square">
            <a:spAutoFit/>
          </a:bodyPr>
          <a:lstStyle/>
          <a:p>
            <a:r>
              <a:rPr lang="en-US" dirty="0"/>
              <a:t>The find() method returns the value of the first element in the provided array that satisfies the provided testing function. If no values satisfy the testing function, undefined is returned.</a:t>
            </a:r>
            <a:endParaRPr lang="en-IN" dirty="0"/>
          </a:p>
        </p:txBody>
      </p:sp>
      <p:sp>
        <p:nvSpPr>
          <p:cNvPr id="7" name="TextBox 6">
            <a:extLst>
              <a:ext uri="{FF2B5EF4-FFF2-40B4-BE49-F238E27FC236}">
                <a16:creationId xmlns:a16="http://schemas.microsoft.com/office/drawing/2014/main" id="{882846EE-0A9D-4708-A59D-409DB90DA75C}"/>
              </a:ext>
            </a:extLst>
          </p:cNvPr>
          <p:cNvSpPr txBox="1"/>
          <p:nvPr/>
        </p:nvSpPr>
        <p:spPr>
          <a:xfrm>
            <a:off x="3124200" y="334962"/>
            <a:ext cx="5867400" cy="2277547"/>
          </a:xfrm>
          <a:prstGeom prst="rect">
            <a:avLst/>
          </a:prstGeom>
          <a:noFill/>
        </p:spPr>
        <p:txBody>
          <a:bodyPr wrap="square">
            <a:spAutoFit/>
          </a:bodyPr>
          <a:lstStyle/>
          <a:p>
            <a:r>
              <a:rPr lang="en-US" b="0" dirty="0">
                <a:solidFill>
                  <a:srgbClr val="800000"/>
                </a:solidFill>
                <a:effectLst/>
                <a:latin typeface="Consolas" panose="020B0609020204030204" pitchFamily="49" charset="0"/>
              </a:rPr>
              <a:t>&lt;script&gt;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array1</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8</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130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44</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70C1"/>
                </a:solidFill>
                <a:effectLst/>
                <a:latin typeface="Consolas" panose="020B0609020204030204" pitchFamily="49" charset="0"/>
              </a:rPr>
              <a:t>found</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array1</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find</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element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=&gt;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element</a:t>
            </a:r>
            <a:r>
              <a:rPr lang="en-US" sz="1600" b="0" dirty="0">
                <a:solidFill>
                  <a:srgbClr val="000000"/>
                </a:solidFill>
                <a:effectLst/>
                <a:latin typeface="Consolas" panose="020B0609020204030204" pitchFamily="49" charset="0"/>
              </a:rPr>
              <a:t> &gt; </a:t>
            </a:r>
            <a:r>
              <a:rPr lang="en-US" sz="1600" b="0" dirty="0">
                <a:solidFill>
                  <a:srgbClr val="098658"/>
                </a:solidFill>
                <a:effectLst/>
                <a:latin typeface="Consolas" panose="020B0609020204030204" pitchFamily="49" charset="0"/>
              </a:rPr>
              <a:t>10</a:t>
            </a:r>
            <a:r>
              <a:rPr lang="en-US" sz="1600" b="0" dirty="0">
                <a:solidFill>
                  <a:srgbClr val="000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found</a:t>
            </a:r>
            <a:r>
              <a:rPr lang="en-US" b="0" dirty="0">
                <a:solidFill>
                  <a:srgbClr val="000000"/>
                </a:solidFill>
                <a:effectLst/>
                <a:latin typeface="Consolas" panose="020B0609020204030204" pitchFamily="49" charset="0"/>
              </a:rPr>
              <a:t>);</a:t>
            </a:r>
          </a:p>
          <a:p>
            <a:r>
              <a:rPr lang="en-US" b="0" dirty="0">
                <a:solidFill>
                  <a:srgbClr val="008000"/>
                </a:solidFill>
                <a:effectLst/>
                <a:latin typeface="Consolas" panose="020B0609020204030204" pitchFamily="49" charset="0"/>
              </a:rPr>
              <a:t>// expected output: 12</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&lt;/script&gt;</a:t>
            </a:r>
            <a:endParaRPr lang="en-US"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B3952DB7-0490-4B30-8667-D620D71A712F}"/>
              </a:ext>
            </a:extLst>
          </p:cNvPr>
          <p:cNvSpPr txBox="1"/>
          <p:nvPr/>
        </p:nvSpPr>
        <p:spPr>
          <a:xfrm>
            <a:off x="0" y="2854995"/>
            <a:ext cx="6096000" cy="3970318"/>
          </a:xfrm>
          <a:prstGeom prst="rect">
            <a:avLst/>
          </a:prstGeom>
          <a:noFill/>
        </p:spPr>
        <p:txBody>
          <a:bodyPr wrap="square">
            <a:spAutoFit/>
          </a:bodyPr>
          <a:lstStyle/>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inventory</a:t>
            </a:r>
            <a:r>
              <a:rPr lang="en-IN" b="0" dirty="0">
                <a:solidFill>
                  <a:srgbClr val="000000"/>
                </a:solidFill>
                <a:effectLst/>
                <a:latin typeface="Consolas" panose="020B0609020204030204" pitchFamily="49" charset="0"/>
              </a:rPr>
              <a:t> =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'apples'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quantity:</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'bananas'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quantity:</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'cherries'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quantity:</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5</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795E26"/>
                </a:solidFill>
                <a:effectLst/>
                <a:latin typeface="Consolas" panose="020B0609020204030204" pitchFamily="49" charset="0"/>
              </a:rPr>
              <a:t>isCherries</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fruit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fruit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'cherries'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err="1">
                <a:solidFill>
                  <a:srgbClr val="0070C1"/>
                </a:solidFill>
                <a:effectLst/>
                <a:latin typeface="Consolas" panose="020B0609020204030204" pitchFamily="49" charset="0"/>
              </a:rPr>
              <a:t>inventory</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isCherries</a:t>
            </a:r>
            <a:r>
              <a:rPr lang="en-IN" b="0" dirty="0">
                <a:solidFill>
                  <a:srgbClr val="000000"/>
                </a:solidFill>
                <a:effectLst/>
                <a:latin typeface="Consolas" panose="020B0609020204030204" pitchFamily="49" charset="0"/>
              </a:rPr>
              <a:t>));</a:t>
            </a:r>
          </a:p>
          <a:p>
            <a:r>
              <a:rPr lang="en-IN" b="0" dirty="0">
                <a:solidFill>
                  <a:srgbClr val="008000"/>
                </a:solidFill>
                <a:effectLst/>
                <a:latin typeface="Consolas" panose="020B0609020204030204" pitchFamily="49" charset="0"/>
              </a:rPr>
              <a:t>// { name: 'cherries', quantity: 5 }</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141212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0100-F41B-47F9-9556-5473FB696986}"/>
              </a:ext>
            </a:extLst>
          </p:cNvPr>
          <p:cNvSpPr>
            <a:spLocks noGrp="1"/>
          </p:cNvSpPr>
          <p:nvPr>
            <p:ph type="title"/>
          </p:nvPr>
        </p:nvSpPr>
        <p:spPr>
          <a:xfrm>
            <a:off x="838200" y="0"/>
            <a:ext cx="7924800" cy="457199"/>
          </a:xfrm>
        </p:spPr>
        <p:txBody>
          <a:bodyPr>
            <a:normAutofit fontScale="90000"/>
          </a:bodyPr>
          <a:lstStyle/>
          <a:p>
            <a:r>
              <a:rPr lang="en-IN" dirty="0"/>
              <a:t>Filter</a:t>
            </a:r>
          </a:p>
        </p:txBody>
      </p:sp>
      <p:sp>
        <p:nvSpPr>
          <p:cNvPr id="5" name="TextBox 4">
            <a:extLst>
              <a:ext uri="{FF2B5EF4-FFF2-40B4-BE49-F238E27FC236}">
                <a16:creationId xmlns:a16="http://schemas.microsoft.com/office/drawing/2014/main" id="{7F6006D1-E337-4EF2-A7C6-B987B3D2797F}"/>
              </a:ext>
            </a:extLst>
          </p:cNvPr>
          <p:cNvSpPr txBox="1"/>
          <p:nvPr/>
        </p:nvSpPr>
        <p:spPr>
          <a:xfrm>
            <a:off x="76200" y="533400"/>
            <a:ext cx="3048000" cy="1477328"/>
          </a:xfrm>
          <a:prstGeom prst="rect">
            <a:avLst/>
          </a:prstGeom>
          <a:noFill/>
        </p:spPr>
        <p:txBody>
          <a:bodyPr wrap="square">
            <a:spAutoFit/>
          </a:bodyPr>
          <a:lstStyle/>
          <a:p>
            <a:r>
              <a:rPr lang="en-US" dirty="0"/>
              <a:t>The filter() method creates a new array with all elements that pass the test implemented by the provided function.</a:t>
            </a:r>
            <a:endParaRPr lang="en-IN" dirty="0"/>
          </a:p>
        </p:txBody>
      </p:sp>
      <p:sp>
        <p:nvSpPr>
          <p:cNvPr id="7" name="TextBox 6">
            <a:extLst>
              <a:ext uri="{FF2B5EF4-FFF2-40B4-BE49-F238E27FC236}">
                <a16:creationId xmlns:a16="http://schemas.microsoft.com/office/drawing/2014/main" id="{6FBE092A-A439-4A95-A5E2-19E2F50531F1}"/>
              </a:ext>
            </a:extLst>
          </p:cNvPr>
          <p:cNvSpPr txBox="1"/>
          <p:nvPr/>
        </p:nvSpPr>
        <p:spPr>
          <a:xfrm>
            <a:off x="3048000" y="471947"/>
            <a:ext cx="5715000" cy="2831544"/>
          </a:xfrm>
          <a:prstGeom prst="rect">
            <a:avLst/>
          </a:prstGeom>
          <a:noFill/>
        </p:spPr>
        <p:txBody>
          <a:bodyPr wrap="square">
            <a:spAutoFit/>
          </a:bodyPr>
          <a:lstStyle/>
          <a:p>
            <a:r>
              <a:rPr lang="en-IN" sz="1600" b="0" dirty="0">
                <a:solidFill>
                  <a:srgbClr val="800000"/>
                </a:solidFill>
                <a:effectLst/>
                <a:latin typeface="Consolas" panose="020B0609020204030204" pitchFamily="49" charset="0"/>
              </a:rPr>
              <a:t>&lt;script&gt;</a:t>
            </a:r>
            <a:endParaRPr lang="en-IN" sz="1600" b="0" dirty="0">
              <a:solidFill>
                <a:srgbClr val="000000"/>
              </a:solidFill>
              <a:effectLst/>
              <a:latin typeface="Consolas" panose="020B0609020204030204" pitchFamily="49" charset="0"/>
            </a:endParaRPr>
          </a:p>
          <a:p>
            <a:r>
              <a:rPr lang="en-IN" sz="1600" b="0" dirty="0" err="1">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words</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'spray'</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'limit'</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'elite'</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'exuberant'</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'destruction'</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'present'</a:t>
            </a:r>
            <a:r>
              <a:rPr lang="en-IN" sz="1600" b="0" dirty="0">
                <a:solidFill>
                  <a:srgbClr val="000000"/>
                </a:solidFill>
                <a:effectLst/>
                <a:latin typeface="Consolas" panose="020B0609020204030204" pitchFamily="49" charset="0"/>
              </a:rPr>
              <a:t>];</a:t>
            </a:r>
          </a:p>
          <a:p>
            <a:br>
              <a:rPr lang="en-IN" sz="1600" b="0" dirty="0">
                <a:solidFill>
                  <a:srgbClr val="000000"/>
                </a:solidFill>
                <a:effectLst/>
                <a:latin typeface="Consolas" panose="020B0609020204030204" pitchFamily="49" charset="0"/>
              </a:rPr>
            </a:br>
            <a:r>
              <a:rPr lang="en-IN" sz="1600" b="0" dirty="0" err="1">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result</a:t>
            </a:r>
            <a:r>
              <a:rPr lang="en-IN" sz="1600" b="0" dirty="0">
                <a:solidFill>
                  <a:srgbClr val="000000"/>
                </a:solidFill>
                <a:effectLst/>
                <a:latin typeface="Consolas" panose="020B0609020204030204" pitchFamily="49" charset="0"/>
              </a:rPr>
              <a:t> = </a:t>
            </a:r>
            <a:r>
              <a:rPr lang="en-IN" sz="1600" b="0" dirty="0" err="1">
                <a:solidFill>
                  <a:srgbClr val="0070C1"/>
                </a:solidFill>
                <a:effectLst/>
                <a:latin typeface="Consolas" panose="020B0609020204030204" pitchFamily="49" charset="0"/>
              </a:rPr>
              <a:t>words</a:t>
            </a:r>
            <a:r>
              <a:rPr lang="en-IN" sz="1600" b="0" dirty="0" err="1">
                <a:solidFill>
                  <a:srgbClr val="000000"/>
                </a:solidFill>
                <a:effectLst/>
                <a:latin typeface="Consolas" panose="020B0609020204030204" pitchFamily="49" charset="0"/>
              </a:rPr>
              <a:t>.</a:t>
            </a:r>
            <a:r>
              <a:rPr lang="en-IN" sz="1600" b="0" dirty="0" err="1">
                <a:solidFill>
                  <a:srgbClr val="795E26"/>
                </a:solidFill>
                <a:effectLst/>
                <a:latin typeface="Consolas" panose="020B0609020204030204" pitchFamily="49" charset="0"/>
              </a:rPr>
              <a:t>filter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word</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r>
              <a:rPr lang="en-IN" sz="1600" b="0" dirty="0" err="1">
                <a:solidFill>
                  <a:srgbClr val="001080"/>
                </a:solidFill>
                <a:effectLst/>
                <a:latin typeface="Consolas" panose="020B0609020204030204" pitchFamily="49" charset="0"/>
              </a:rPr>
              <a:t>word</a:t>
            </a:r>
            <a:r>
              <a:rPr lang="en-IN" sz="1600" b="0" dirty="0" err="1">
                <a:solidFill>
                  <a:srgbClr val="000000"/>
                </a:solidFill>
                <a:effectLst/>
                <a:latin typeface="Consolas" panose="020B0609020204030204" pitchFamily="49" charset="0"/>
              </a:rPr>
              <a:t>.</a:t>
            </a:r>
            <a:r>
              <a:rPr lang="en-IN" sz="1600" b="0" dirty="0" err="1">
                <a:solidFill>
                  <a:srgbClr val="0070C1"/>
                </a:solidFill>
                <a:effectLst/>
                <a:latin typeface="Consolas" panose="020B0609020204030204" pitchFamily="49" charset="0"/>
              </a:rPr>
              <a:t>length</a:t>
            </a:r>
            <a:r>
              <a:rPr lang="en-IN" sz="1600" b="0" dirty="0">
                <a:solidFill>
                  <a:srgbClr val="000000"/>
                </a:solidFill>
                <a:effectLst/>
                <a:latin typeface="Consolas" panose="020B0609020204030204" pitchFamily="49" charset="0"/>
              </a:rPr>
              <a:t> &gt; </a:t>
            </a:r>
            <a:r>
              <a:rPr lang="en-IN" sz="1600" b="0" dirty="0">
                <a:solidFill>
                  <a:srgbClr val="098658"/>
                </a:solidFill>
                <a:effectLst/>
                <a:latin typeface="Consolas" panose="020B0609020204030204" pitchFamily="49" charset="0"/>
              </a:rPr>
              <a:t>6</a:t>
            </a:r>
            <a:r>
              <a:rPr lang="en-IN" sz="1600" b="0" dirty="0">
                <a:solidFill>
                  <a:srgbClr val="000000"/>
                </a:solidFill>
                <a:effectLst/>
                <a:latin typeface="Consolas" panose="020B0609020204030204" pitchFamily="49" charset="0"/>
              </a:rPr>
              <a:t>);</a:t>
            </a:r>
          </a:p>
          <a:p>
            <a:br>
              <a:rPr lang="en-IN" sz="1600" b="0" dirty="0">
                <a:solidFill>
                  <a:srgbClr val="000000"/>
                </a:solidFill>
                <a:effectLst/>
                <a:latin typeface="Consolas" panose="020B0609020204030204" pitchFamily="49" charset="0"/>
              </a:rPr>
            </a:b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result</a:t>
            </a:r>
            <a:r>
              <a:rPr lang="en-IN" sz="1600" b="0" dirty="0">
                <a:solidFill>
                  <a:srgbClr val="000000"/>
                </a:solidFill>
                <a:effectLst/>
                <a:latin typeface="Consolas" panose="020B0609020204030204" pitchFamily="49" charset="0"/>
              </a:rPr>
              <a:t>);</a:t>
            </a:r>
          </a:p>
          <a:p>
            <a:r>
              <a:rPr lang="en-IN" sz="1600" b="0" dirty="0">
                <a:solidFill>
                  <a:srgbClr val="008000"/>
                </a:solidFill>
                <a:effectLst/>
                <a:latin typeface="Consolas" panose="020B0609020204030204" pitchFamily="49" charset="0"/>
              </a:rPr>
              <a:t>// expected output: Array ["exuberant", "destruction", "present"]</a:t>
            </a:r>
            <a:endParaRPr lang="en-IN" sz="1600" b="0" dirty="0">
              <a:solidFill>
                <a:srgbClr val="000000"/>
              </a:solidFill>
              <a:effectLst/>
              <a:latin typeface="Consolas" panose="020B0609020204030204" pitchFamily="49" charset="0"/>
            </a:endParaRPr>
          </a:p>
          <a:p>
            <a:r>
              <a:rPr lang="en-IN" sz="1600" b="0" dirty="0">
                <a:solidFill>
                  <a:srgbClr val="800000"/>
                </a:solidFill>
                <a:effectLst/>
                <a:latin typeface="Consolas" panose="020B0609020204030204" pitchFamily="49" charset="0"/>
              </a:rPr>
              <a:t>&lt;/script&gt;</a:t>
            </a:r>
            <a:endParaRPr lang="en-IN" sz="1600"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451258D7-2CF5-44E6-991C-9DAD0106A3D4}"/>
              </a:ext>
            </a:extLst>
          </p:cNvPr>
          <p:cNvSpPr txBox="1"/>
          <p:nvPr/>
        </p:nvSpPr>
        <p:spPr>
          <a:xfrm>
            <a:off x="76200" y="4343400"/>
            <a:ext cx="7467600" cy="2031325"/>
          </a:xfrm>
          <a:prstGeom prst="rect">
            <a:avLst/>
          </a:prstGeom>
          <a:noFill/>
        </p:spPr>
        <p:txBody>
          <a:bodyPr wrap="square">
            <a:spAutoFit/>
          </a:bodyPr>
          <a:lstStyle/>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isBigEnough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value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value</a:t>
            </a:r>
            <a:r>
              <a:rPr lang="en-US" b="0" dirty="0">
                <a:solidFill>
                  <a:srgbClr val="000000"/>
                </a:solidFill>
                <a:effectLst/>
                <a:latin typeface="Consolas" panose="020B0609020204030204" pitchFamily="49" charset="0"/>
              </a:rPr>
              <a:t> &gt;= </a:t>
            </a:r>
            <a:r>
              <a:rPr lang="en-US" b="0" dirty="0">
                <a:solidFill>
                  <a:srgbClr val="098658"/>
                </a:solidFill>
                <a:effectLst/>
                <a:latin typeface="Consolas" panose="020B0609020204030204" pitchFamily="49" charset="0"/>
              </a:rPr>
              <a:t>10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filtered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8</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130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44</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filter</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isBigEnough</a:t>
            </a:r>
            <a:r>
              <a:rPr lang="en-US" b="0" dirty="0">
                <a:solidFill>
                  <a:srgbClr val="000000"/>
                </a:solidFill>
                <a:effectLst/>
                <a:latin typeface="Consolas" panose="020B0609020204030204" pitchFamily="49" charset="0"/>
              </a:rPr>
              <a:t>)</a:t>
            </a:r>
          </a:p>
          <a:p>
            <a:r>
              <a:rPr lang="en-US" b="0" dirty="0">
                <a:solidFill>
                  <a:srgbClr val="008000"/>
                </a:solidFill>
                <a:effectLst/>
                <a:latin typeface="Consolas" panose="020B0609020204030204" pitchFamily="49" charset="0"/>
              </a:rPr>
              <a:t>// filtered is [12, 130, 44]</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99462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ED43-DB3F-4A9A-A1D9-4A48A2E6322B}"/>
              </a:ext>
            </a:extLst>
          </p:cNvPr>
          <p:cNvSpPr>
            <a:spLocks noGrp="1"/>
          </p:cNvSpPr>
          <p:nvPr>
            <p:ph type="title"/>
          </p:nvPr>
        </p:nvSpPr>
        <p:spPr>
          <a:xfrm>
            <a:off x="4399935" y="76200"/>
            <a:ext cx="4267200" cy="334962"/>
          </a:xfrm>
        </p:spPr>
        <p:txBody>
          <a:bodyPr>
            <a:normAutofit fontScale="90000"/>
          </a:bodyPr>
          <a:lstStyle/>
          <a:p>
            <a:r>
              <a:rPr lang="en-IN" dirty="0"/>
              <a:t>at</a:t>
            </a:r>
          </a:p>
        </p:txBody>
      </p:sp>
      <p:sp>
        <p:nvSpPr>
          <p:cNvPr id="5" name="TextBox 4">
            <a:extLst>
              <a:ext uri="{FF2B5EF4-FFF2-40B4-BE49-F238E27FC236}">
                <a16:creationId xmlns:a16="http://schemas.microsoft.com/office/drawing/2014/main" id="{EFBBF443-5422-481E-89D0-F90646E4F283}"/>
              </a:ext>
            </a:extLst>
          </p:cNvPr>
          <p:cNvSpPr txBox="1"/>
          <p:nvPr/>
        </p:nvSpPr>
        <p:spPr>
          <a:xfrm>
            <a:off x="152400" y="533400"/>
            <a:ext cx="3505200" cy="1754326"/>
          </a:xfrm>
          <a:prstGeom prst="rect">
            <a:avLst/>
          </a:prstGeom>
          <a:noFill/>
        </p:spPr>
        <p:txBody>
          <a:bodyPr wrap="square">
            <a:spAutoFit/>
          </a:bodyPr>
          <a:lstStyle/>
          <a:p>
            <a:r>
              <a:rPr lang="en-US" dirty="0"/>
              <a:t>The at() method takes an integer value and returns the item at that index, allowing for positive and negative integers. Negative integers count back from the last item in the array.</a:t>
            </a:r>
            <a:endParaRPr lang="en-IN" dirty="0"/>
          </a:p>
        </p:txBody>
      </p:sp>
      <p:sp>
        <p:nvSpPr>
          <p:cNvPr id="7" name="TextBox 6">
            <a:extLst>
              <a:ext uri="{FF2B5EF4-FFF2-40B4-BE49-F238E27FC236}">
                <a16:creationId xmlns:a16="http://schemas.microsoft.com/office/drawing/2014/main" id="{387CFC47-56A0-4FEA-902C-FB8D02FACBB9}"/>
              </a:ext>
            </a:extLst>
          </p:cNvPr>
          <p:cNvSpPr txBox="1"/>
          <p:nvPr/>
        </p:nvSpPr>
        <p:spPr>
          <a:xfrm>
            <a:off x="3657600" y="411162"/>
            <a:ext cx="5161935" cy="5632311"/>
          </a:xfrm>
          <a:prstGeom prst="rect">
            <a:avLst/>
          </a:prstGeom>
          <a:noFill/>
        </p:spPr>
        <p:txBody>
          <a:bodyPr wrap="square">
            <a:spAutoFit/>
          </a:bodyPr>
          <a:lstStyle/>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array1</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8</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130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44</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`Using an index of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the item returned is </a:t>
            </a:r>
            <a:r>
              <a:rPr lang="en-US" b="0" dirty="0">
                <a:solidFill>
                  <a:srgbClr val="0000FF"/>
                </a:solidFill>
                <a:effectLst/>
                <a:latin typeface="Consolas" panose="020B0609020204030204" pitchFamily="49" charset="0"/>
              </a:rPr>
              <a:t>${</a:t>
            </a:r>
            <a:r>
              <a:rPr lang="en-US" b="0" dirty="0">
                <a:solidFill>
                  <a:srgbClr val="0070C1"/>
                </a:solidFill>
                <a:effectLst/>
                <a:latin typeface="Consolas" panose="020B0609020204030204" pitchFamily="49" charset="0"/>
              </a:rPr>
              <a:t>array1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8000"/>
                </a:solidFill>
                <a:effectLst/>
                <a:latin typeface="Consolas" panose="020B0609020204030204" pitchFamily="49" charset="0"/>
              </a:rPr>
              <a:t>// expected output: "Using an index of 2 the item returned is 8"</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`Using an index of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item returned is </a:t>
            </a:r>
            <a:r>
              <a:rPr lang="en-US" b="0" dirty="0">
                <a:solidFill>
                  <a:srgbClr val="0000FF"/>
                </a:solidFill>
                <a:effectLst/>
                <a:latin typeface="Consolas" panose="020B0609020204030204" pitchFamily="49" charset="0"/>
              </a:rPr>
              <a:t>${</a:t>
            </a:r>
            <a:r>
              <a:rPr lang="en-US" b="0" dirty="0">
                <a:solidFill>
                  <a:srgbClr val="0070C1"/>
                </a:solidFill>
                <a:effectLst/>
                <a:latin typeface="Consolas" panose="020B0609020204030204" pitchFamily="49" charset="0"/>
              </a:rPr>
              <a:t>array1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at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8000"/>
                </a:solidFill>
                <a:effectLst/>
                <a:latin typeface="Consolas" panose="020B0609020204030204" pitchFamily="49" charset="0"/>
              </a:rPr>
              <a:t>// expected output: "Using an index of -2 item returned is 130"</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79A876DF-01B9-4449-A72D-95528194739C}"/>
              </a:ext>
            </a:extLst>
          </p:cNvPr>
          <p:cNvSpPr txBox="1"/>
          <p:nvPr/>
        </p:nvSpPr>
        <p:spPr>
          <a:xfrm>
            <a:off x="324464" y="5791200"/>
            <a:ext cx="7447935"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console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log</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Using an index </a:t>
            </a:r>
            <a:r>
              <a:rPr kumimoji="0" lang="en-US" sz="18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mn-cs"/>
              </a:rPr>
              <a:t>of”+</a:t>
            </a:r>
            <a:r>
              <a:rPr kumimoji="0" lang="en-US" sz="18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index</a:t>
            </a:r>
            <a:r>
              <a:rPr lang="en-US" dirty="0">
                <a:solidFill>
                  <a:srgbClr val="0000FF"/>
                </a:solidFill>
                <a:latin typeface="Consolas" panose="020B0609020204030204" pitchFamily="49" charset="0"/>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”the </a:t>
            </a:r>
            <a:r>
              <a:rPr kumimoji="0" lang="en-US" sz="18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item returned </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is ”+</a:t>
            </a:r>
            <a:r>
              <a:rPr kumimoji="0" lang="en-US" sz="1800" b="0" i="0" u="none" strike="noStrike" kern="1200" cap="none" spc="0" normalizeH="0" baseline="0" noProof="0">
                <a:ln>
                  <a:noFill/>
                </a:ln>
                <a:solidFill>
                  <a:srgbClr val="0070C1"/>
                </a:solidFill>
                <a:effectLst/>
                <a:uLnTx/>
                <a:uFillTx/>
                <a:latin typeface="Consolas" panose="020B0609020204030204" pitchFamily="49" charset="0"/>
                <a:ea typeface="+mn-ea"/>
                <a:cs typeface="+mn-cs"/>
              </a:rPr>
              <a:t>array1</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index</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83237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53541-17D0-4E3C-AA5A-9B0DF2A1DDA1}"/>
              </a:ext>
            </a:extLst>
          </p:cNvPr>
          <p:cNvSpPr>
            <a:spLocks noGrp="1"/>
          </p:cNvSpPr>
          <p:nvPr>
            <p:ph type="title"/>
          </p:nvPr>
        </p:nvSpPr>
        <p:spPr>
          <a:xfrm>
            <a:off x="838200" y="-76200"/>
            <a:ext cx="7848600" cy="609600"/>
          </a:xfrm>
        </p:spPr>
        <p:txBody>
          <a:bodyPr>
            <a:noAutofit/>
          </a:bodyPr>
          <a:lstStyle/>
          <a:p>
            <a:r>
              <a:rPr lang="en-IN" sz="2000" dirty="0"/>
              <a:t>Array collection </a:t>
            </a:r>
            <a:r>
              <a:rPr lang="en-IN" sz="2000"/>
              <a:t>of object type </a:t>
            </a:r>
            <a:r>
              <a:rPr lang="en-IN" sz="2000" dirty="0"/>
              <a:t>of data as everything is derived from object</a:t>
            </a:r>
          </a:p>
        </p:txBody>
      </p:sp>
      <p:sp>
        <p:nvSpPr>
          <p:cNvPr id="3" name="Content Placeholder 2">
            <a:extLst>
              <a:ext uri="{FF2B5EF4-FFF2-40B4-BE49-F238E27FC236}">
                <a16:creationId xmlns:a16="http://schemas.microsoft.com/office/drawing/2014/main" id="{E0B890AC-2F1B-4427-8D06-64863CFC3EFF}"/>
              </a:ext>
            </a:extLst>
          </p:cNvPr>
          <p:cNvSpPr>
            <a:spLocks noGrp="1"/>
          </p:cNvSpPr>
          <p:nvPr>
            <p:ph idx="1"/>
          </p:nvPr>
        </p:nvSpPr>
        <p:spPr>
          <a:xfrm>
            <a:off x="152400" y="457200"/>
            <a:ext cx="4724400" cy="6172200"/>
          </a:xfrm>
        </p:spPr>
        <p:txBody>
          <a:bodyPr>
            <a:normAutofit fontScale="40000" lnSpcReduction="20000"/>
          </a:bodyPr>
          <a:lstStyle/>
          <a:p>
            <a:pPr marL="0" indent="0">
              <a:buNone/>
            </a:pPr>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a:p>
            <a:pPr marL="0" indent="0">
              <a:buNone/>
            </a:pPr>
            <a:r>
              <a:rPr lang="en-IN" b="0" dirty="0">
                <a:solidFill>
                  <a:srgbClr val="800000"/>
                </a:solidFill>
                <a:effectLst/>
                <a:latin typeface="Consolas" panose="020B0609020204030204" pitchFamily="49" charset="0"/>
              </a:rPr>
              <a:t>&lt;head&gt;&lt;title&gt;</a:t>
            </a:r>
            <a:r>
              <a:rPr lang="en-IN" b="0" dirty="0">
                <a:solidFill>
                  <a:srgbClr val="000000"/>
                </a:solidFill>
                <a:effectLst/>
                <a:latin typeface="Consolas" panose="020B0609020204030204" pitchFamily="49" charset="0"/>
              </a:rPr>
              <a:t>template</a:t>
            </a:r>
            <a:r>
              <a:rPr lang="en-IN" b="0" dirty="0">
                <a:solidFill>
                  <a:srgbClr val="800000"/>
                </a:solidFill>
                <a:effectLst/>
                <a:latin typeface="Consolas" panose="020B0609020204030204" pitchFamily="49" charset="0"/>
              </a:rPr>
              <a:t>&lt;/title&gt;</a:t>
            </a:r>
            <a:endParaRPr lang="en-IN" b="0" dirty="0">
              <a:solidFill>
                <a:srgbClr val="000000"/>
              </a:solidFill>
              <a:effectLst/>
              <a:latin typeface="Consolas" panose="020B0609020204030204" pitchFamily="49" charset="0"/>
            </a:endParaRPr>
          </a:p>
          <a:p>
            <a:pPr marL="0" indent="0">
              <a:buNone/>
            </a:pP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pPr marL="0" indent="0">
              <a:buNone/>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 //do not use this way</a:t>
            </a:r>
          </a:p>
          <a:p>
            <a:pPr marL="0" indent="0">
              <a:buNone/>
            </a:pPr>
            <a:r>
              <a:rPr lang="en-IN" b="0" dirty="0">
                <a:solidFill>
                  <a:srgbClr val="000000"/>
                </a:solidFill>
                <a:effectLst/>
                <a:latin typeface="Consolas" panose="020B0609020204030204" pitchFamily="49" charset="0"/>
              </a:rPr>
              <a:t>//it represent object</a:t>
            </a:r>
          </a:p>
          <a:p>
            <a:pPr marL="0" indent="0">
              <a:buNone/>
            </a:pPr>
            <a:r>
              <a:rPr lang="en-IN" b="0" dirty="0" err="1">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marL="0" indent="0">
              <a:buNone/>
            </a:pPr>
            <a:r>
              <a:rPr lang="en-IN" b="0" dirty="0" err="1">
                <a:solidFill>
                  <a:srgbClr val="001080"/>
                </a:solidFill>
                <a:effectLst/>
                <a:latin typeface="Consolas" panose="020B0609020204030204" pitchFamily="49" charset="0"/>
              </a:rPr>
              <a:t>arr</a:t>
            </a:r>
            <a:r>
              <a:rPr lang="en-IN" b="0" dirty="0">
                <a:solidFill>
                  <a:srgbClr val="FF0000"/>
                </a:solidFill>
                <a:effectLst/>
                <a:latin typeface="Consolas" panose="020B0609020204030204" pitchFamily="49" charset="0"/>
              </a:rPr>
              <a:t>[1]</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001080"/>
                </a:solidFill>
                <a:effectLst/>
                <a:latin typeface="Consolas" panose="020B0609020204030204" pitchFamily="49" charset="0"/>
              </a:rPr>
              <a:t>ket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pPr marL="0" indent="0">
              <a:buNone/>
            </a:pPr>
            <a:r>
              <a:rPr lang="en-IN" b="0" dirty="0" err="1">
                <a:solidFill>
                  <a:srgbClr val="001080"/>
                </a:solidFill>
                <a:effectLst/>
                <a:latin typeface="Consolas" panose="020B0609020204030204" pitchFamily="49" charset="0"/>
              </a:rPr>
              <a:t>arr</a:t>
            </a:r>
            <a:r>
              <a:rPr lang="en-IN" b="0" dirty="0">
                <a:solidFill>
                  <a:srgbClr val="FF0000"/>
                </a:solidFill>
                <a:effectLst/>
                <a:latin typeface="Consolas" panose="020B0609020204030204" pitchFamily="49" charset="0"/>
              </a:rPr>
              <a:t>[2]</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1080"/>
                </a:solidFill>
                <a:effectLst/>
                <a:latin typeface="Consolas" panose="020B0609020204030204" pitchFamily="49" charset="0"/>
              </a:rPr>
              <a:t>g</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pPr marL="0" indent="0">
              <a:buNone/>
            </a:pPr>
            <a:r>
              <a:rPr lang="en-IN" b="0" dirty="0" err="1">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20.5</a:t>
            </a:r>
            <a:r>
              <a:rPr lang="en-IN" b="0" dirty="0">
                <a:solidFill>
                  <a:srgbClr val="000000"/>
                </a:solidFill>
                <a:effectLst/>
                <a:latin typeface="Consolas" panose="020B0609020204030204" pitchFamily="49" charset="0"/>
              </a:rPr>
              <a:t>;</a:t>
            </a:r>
          </a:p>
          <a:p>
            <a:pPr marL="0" indent="0">
              <a:buNone/>
            </a:pPr>
            <a:r>
              <a:rPr lang="en-IN" b="0" dirty="0">
                <a:solidFill>
                  <a:srgbClr val="795E26"/>
                </a:solidFill>
                <a:effectLst/>
                <a:latin typeface="Consolas" panose="020B0609020204030204" pitchFamily="49" charset="0"/>
              </a:rPr>
              <a:t>alert</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arr</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length</a:t>
            </a:r>
            <a:r>
              <a:rPr lang="en-IN" b="0" dirty="0">
                <a:solidFill>
                  <a:srgbClr val="000000"/>
                </a:solidFill>
                <a:effectLst/>
                <a:latin typeface="Consolas" panose="020B0609020204030204" pitchFamily="49" charset="0"/>
              </a:rPr>
              <a:t>);</a:t>
            </a:r>
          </a:p>
          <a:p>
            <a:pPr marL="0" indent="0">
              <a:buNone/>
            </a:pPr>
            <a:br>
              <a:rPr lang="en-IN" b="0" dirty="0">
                <a:solidFill>
                  <a:srgbClr val="000000"/>
                </a:solidFill>
                <a:effectLst/>
                <a:latin typeface="Consolas" panose="020B0609020204030204" pitchFamily="49" charset="0"/>
              </a:rPr>
            </a:b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(let </a:t>
            </a:r>
            <a:r>
              <a:rPr lang="en-IN" b="0" dirty="0" err="1">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&lt;</a:t>
            </a:r>
            <a:r>
              <a:rPr lang="en-IN" b="0" dirty="0" err="1">
                <a:solidFill>
                  <a:srgbClr val="001080"/>
                </a:solidFill>
                <a:effectLst/>
                <a:latin typeface="Consolas" panose="020B0609020204030204" pitchFamily="49" charset="0"/>
              </a:rPr>
              <a:t>arr</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length</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marL="0" indent="0">
              <a:buNone/>
            </a:pP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marL="0" indent="0">
              <a:buNone/>
            </a:pPr>
            <a:endParaRPr lang="en-IN" b="0" dirty="0">
              <a:solidFill>
                <a:srgbClr val="000000"/>
              </a:solidFill>
              <a:effectLst/>
              <a:latin typeface="Consolas" panose="020B0609020204030204" pitchFamily="49" charset="0"/>
            </a:endParaRPr>
          </a:p>
          <a:p>
            <a:pPr marL="0" indent="0">
              <a:buNone/>
            </a:pP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"&lt;hr/&gt;"</a:t>
            </a:r>
            <a:r>
              <a:rPr lang="en-IN" b="0" dirty="0">
                <a:solidFill>
                  <a:srgbClr val="000000"/>
                </a:solidFill>
                <a:effectLst/>
                <a:latin typeface="Consolas" panose="020B0609020204030204" pitchFamily="49" charset="0"/>
              </a:rPr>
              <a:t>);</a:t>
            </a:r>
          </a:p>
          <a:p>
            <a:pPr marL="0" indent="0">
              <a:buNone/>
            </a:pPr>
            <a:endParaRPr lang="en-IN" b="0" dirty="0">
              <a:solidFill>
                <a:srgbClr val="000000"/>
              </a:solidFill>
              <a:effectLst/>
              <a:latin typeface="Consolas" panose="020B0609020204030204" pitchFamily="49" charset="0"/>
            </a:endParaRPr>
          </a:p>
          <a:p>
            <a:pPr marL="0" indent="0">
              <a:buNone/>
            </a:pPr>
            <a:r>
              <a:rPr lang="en-IN" b="0" dirty="0">
                <a:solidFill>
                  <a:srgbClr val="008000"/>
                </a:solidFill>
                <a:effectLst/>
                <a:latin typeface="Consolas" panose="020B0609020204030204" pitchFamily="49" charset="0"/>
              </a:rPr>
              <a:t>//</a:t>
            </a:r>
            <a:r>
              <a:rPr lang="en-IN" b="0" dirty="0" err="1">
                <a:solidFill>
                  <a:srgbClr val="008000"/>
                </a:solidFill>
                <a:effectLst/>
                <a:latin typeface="Consolas" panose="020B0609020204030204" pitchFamily="49" charset="0"/>
              </a:rPr>
              <a:t>toString</a:t>
            </a:r>
            <a:r>
              <a:rPr lang="en-IN" b="0" dirty="0">
                <a:solidFill>
                  <a:srgbClr val="008000"/>
                </a:solidFill>
                <a:effectLst/>
                <a:latin typeface="Consolas" panose="020B0609020204030204" pitchFamily="49" charset="0"/>
              </a:rPr>
              <a:t> method </a:t>
            </a:r>
            <a:r>
              <a:rPr lang="en-IN" b="0" dirty="0" err="1">
                <a:solidFill>
                  <a:srgbClr val="008000"/>
                </a:solidFill>
                <a:effectLst/>
                <a:latin typeface="Consolas" panose="020B0609020204030204" pitchFamily="49" charset="0"/>
              </a:rPr>
              <a:t>overriden</a:t>
            </a:r>
            <a:endParaRPr lang="en-IN" b="0" dirty="0">
              <a:solidFill>
                <a:srgbClr val="000000"/>
              </a:solidFill>
              <a:effectLst/>
              <a:latin typeface="Consolas" panose="020B0609020204030204" pitchFamily="49" charset="0"/>
            </a:endParaRPr>
          </a:p>
          <a:p>
            <a:pPr marL="0" indent="0">
              <a:buNone/>
            </a:pP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marL="0" indent="0">
              <a:buNone/>
            </a:pPr>
            <a:endParaRPr lang="en-IN" b="0" dirty="0">
              <a:solidFill>
                <a:srgbClr val="000000"/>
              </a:solidFill>
              <a:effectLst/>
              <a:latin typeface="Consolas" panose="020B0609020204030204" pitchFamily="49" charset="0"/>
            </a:endParaRPr>
          </a:p>
          <a:p>
            <a:pPr marL="0" indent="0">
              <a:buNone/>
            </a:pP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"&lt;hr/&gt;"</a:t>
            </a:r>
            <a:r>
              <a:rPr lang="en-IN" b="0" dirty="0">
                <a:solidFill>
                  <a:srgbClr val="000000"/>
                </a:solidFill>
                <a:effectLst/>
                <a:latin typeface="Consolas" panose="020B0609020204030204" pitchFamily="49" charset="0"/>
              </a:rPr>
              <a:t>);</a:t>
            </a:r>
          </a:p>
          <a:p>
            <a:pPr marL="0" indent="0">
              <a:buNone/>
            </a:pPr>
            <a:endParaRPr lang="en-IN" b="0" dirty="0">
              <a:solidFill>
                <a:srgbClr val="AF00DB"/>
              </a:solidFill>
              <a:effectLst/>
              <a:latin typeface="Consolas" panose="020B0609020204030204" pitchFamily="49" charset="0"/>
            </a:endParaRPr>
          </a:p>
          <a:p>
            <a:pPr marL="0" indent="0">
              <a:buNone/>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(let </a:t>
            </a:r>
            <a:r>
              <a:rPr lang="en-IN" b="0" dirty="0">
                <a:solidFill>
                  <a:srgbClr val="001080"/>
                </a:solidFill>
                <a:effectLst/>
                <a:latin typeface="Consolas" panose="020B0609020204030204" pitchFamily="49" charset="0"/>
              </a:rPr>
              <a:t>list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introduce in new version</a:t>
            </a:r>
          </a:p>
          <a:p>
            <a:pPr marL="0" indent="0">
              <a:buNone/>
            </a:pP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list</a:t>
            </a:r>
            <a:r>
              <a:rPr lang="en-IN" b="0" dirty="0">
                <a:solidFill>
                  <a:srgbClr val="000000"/>
                </a:solidFill>
                <a:effectLst/>
                <a:latin typeface="Consolas" panose="020B0609020204030204" pitchFamily="49" charset="0"/>
              </a:rPr>
              <a:t>)</a:t>
            </a:r>
          </a:p>
          <a:p>
            <a:pPr marL="0" indent="0">
              <a:buNone/>
            </a:pPr>
            <a:br>
              <a:rPr lang="en-IN" b="0" dirty="0">
                <a:solidFill>
                  <a:srgbClr val="000000"/>
                </a:solidFill>
                <a:effectLst/>
                <a:latin typeface="Consolas" panose="020B0609020204030204" pitchFamily="49" charset="0"/>
              </a:rPr>
            </a:b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)//do not use</a:t>
            </a:r>
          </a:p>
          <a:p>
            <a:pPr marL="0" indent="0">
              <a:buNone/>
            </a:pP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a:t>
            </a:r>
          </a:p>
          <a:p>
            <a:pPr marL="0" indent="0">
              <a:buNone/>
            </a:pPr>
            <a:r>
              <a:rPr lang="en-IN" b="0" dirty="0">
                <a:solidFill>
                  <a:srgbClr val="800000"/>
                </a:solidFill>
                <a:effectLst/>
                <a:latin typeface="Consolas" panose="020B0609020204030204" pitchFamily="49" charset="0"/>
              </a:rPr>
              <a:t>&lt;/script&gt;&lt;/head&gt;&lt;body&gt;</a:t>
            </a:r>
            <a:endParaRPr lang="en-IN" b="0" dirty="0">
              <a:solidFill>
                <a:srgbClr val="000000"/>
              </a:solidFill>
              <a:effectLst/>
              <a:latin typeface="Consolas" panose="020B0609020204030204" pitchFamily="49" charset="0"/>
            </a:endParaRPr>
          </a:p>
          <a:p>
            <a:pPr marL="0" indent="0">
              <a:buNone/>
            </a:pP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pPr marL="0" indent="0">
              <a:buNone/>
            </a:pPr>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a:p>
            <a:pPr marL="0" indent="0">
              <a:buNone/>
            </a:pPr>
            <a:endParaRPr lang="en-IN" dirty="0"/>
          </a:p>
        </p:txBody>
      </p:sp>
      <p:sp>
        <p:nvSpPr>
          <p:cNvPr id="4" name="TextBox 3">
            <a:extLst>
              <a:ext uri="{FF2B5EF4-FFF2-40B4-BE49-F238E27FC236}">
                <a16:creationId xmlns:a16="http://schemas.microsoft.com/office/drawing/2014/main" id="{E7C5FB54-CA10-4429-B956-7E6C3EC85CCD}"/>
              </a:ext>
            </a:extLst>
          </p:cNvPr>
          <p:cNvSpPr txBox="1"/>
          <p:nvPr/>
        </p:nvSpPr>
        <p:spPr>
          <a:xfrm>
            <a:off x="4876800" y="788074"/>
            <a:ext cx="4419600" cy="2031325"/>
          </a:xfrm>
          <a:prstGeom prst="rect">
            <a:avLst/>
          </a:prstGeom>
          <a:noFill/>
        </p:spPr>
        <p:txBody>
          <a:bodyPr wrap="square" rtlCol="0">
            <a:spAutoFit/>
          </a:bodyPr>
          <a:lstStyle/>
          <a:p>
            <a:r>
              <a:rPr lang="en-IN" dirty="0"/>
              <a:t>Better way to declare array is []</a:t>
            </a:r>
          </a:p>
          <a:p>
            <a:endParaRPr lang="en-IN" dirty="0"/>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 </a:t>
            </a:r>
            <a:r>
              <a:rPr lang="en-IN" dirty="0"/>
              <a:t>=[1,”ket”, ‘g’,20.5 ];</a:t>
            </a:r>
          </a:p>
          <a:p>
            <a:endParaRPr lang="en-IN" dirty="0"/>
          </a:p>
          <a:p>
            <a:endParaRPr lang="en-IN" dirty="0"/>
          </a:p>
          <a:p>
            <a:r>
              <a:rPr lang="en-IN" dirty="0"/>
              <a:t>It stays on stack</a:t>
            </a:r>
          </a:p>
          <a:p>
            <a:endParaRPr lang="en-IN" dirty="0"/>
          </a:p>
        </p:txBody>
      </p:sp>
      <p:graphicFrame>
        <p:nvGraphicFramePr>
          <p:cNvPr id="5" name="Table 5">
            <a:extLst>
              <a:ext uri="{FF2B5EF4-FFF2-40B4-BE49-F238E27FC236}">
                <a16:creationId xmlns:a16="http://schemas.microsoft.com/office/drawing/2014/main" id="{79B1C12E-7304-4552-B987-4BED76ABD3A8}"/>
              </a:ext>
            </a:extLst>
          </p:cNvPr>
          <p:cNvGraphicFramePr>
            <a:graphicFrameLocks noGrp="1"/>
          </p:cNvGraphicFramePr>
          <p:nvPr>
            <p:extLst>
              <p:ext uri="{D42A27DB-BD31-4B8C-83A1-F6EECF244321}">
                <p14:modId xmlns:p14="http://schemas.microsoft.com/office/powerpoint/2010/main" val="2670584802"/>
              </p:ext>
            </p:extLst>
          </p:nvPr>
        </p:nvGraphicFramePr>
        <p:xfrm>
          <a:off x="5314950" y="5105400"/>
          <a:ext cx="3314700" cy="1138595"/>
        </p:xfrm>
        <a:graphic>
          <a:graphicData uri="http://schemas.openxmlformats.org/drawingml/2006/table">
            <a:tbl>
              <a:tblPr firstRow="1" bandRow="1">
                <a:tableStyleId>{5C22544A-7EE6-4342-B048-85BDC9FD1C3A}</a:tableStyleId>
              </a:tblPr>
              <a:tblGrid>
                <a:gridCol w="838199">
                  <a:extLst>
                    <a:ext uri="{9D8B030D-6E8A-4147-A177-3AD203B41FA5}">
                      <a16:colId xmlns:a16="http://schemas.microsoft.com/office/drawing/2014/main" val="206349948"/>
                    </a:ext>
                  </a:extLst>
                </a:gridCol>
                <a:gridCol w="533400">
                  <a:extLst>
                    <a:ext uri="{9D8B030D-6E8A-4147-A177-3AD203B41FA5}">
                      <a16:colId xmlns:a16="http://schemas.microsoft.com/office/drawing/2014/main" val="2979413162"/>
                    </a:ext>
                  </a:extLst>
                </a:gridCol>
                <a:gridCol w="609600">
                  <a:extLst>
                    <a:ext uri="{9D8B030D-6E8A-4147-A177-3AD203B41FA5}">
                      <a16:colId xmlns:a16="http://schemas.microsoft.com/office/drawing/2014/main" val="1980641769"/>
                    </a:ext>
                  </a:extLst>
                </a:gridCol>
                <a:gridCol w="685800">
                  <a:extLst>
                    <a:ext uri="{9D8B030D-6E8A-4147-A177-3AD203B41FA5}">
                      <a16:colId xmlns:a16="http://schemas.microsoft.com/office/drawing/2014/main" val="1063875496"/>
                    </a:ext>
                  </a:extLst>
                </a:gridCol>
                <a:gridCol w="647701">
                  <a:extLst>
                    <a:ext uri="{9D8B030D-6E8A-4147-A177-3AD203B41FA5}">
                      <a16:colId xmlns:a16="http://schemas.microsoft.com/office/drawing/2014/main" val="1173353532"/>
                    </a:ext>
                  </a:extLst>
                </a:gridCol>
              </a:tblGrid>
              <a:tr h="414035">
                <a:tc>
                  <a:txBody>
                    <a:bodyPr/>
                    <a:lstStyle/>
                    <a:p>
                      <a:r>
                        <a:rPr lang="en-IN" dirty="0"/>
                        <a:t>Key</a:t>
                      </a:r>
                    </a:p>
                  </a:txBody>
                  <a:tcPr/>
                </a:tc>
                <a:tc>
                  <a:txBody>
                    <a:bodyPr/>
                    <a:lstStyle/>
                    <a:p>
                      <a:r>
                        <a:rPr lang="en-IN" dirty="0"/>
                        <a:t>0</a:t>
                      </a:r>
                    </a:p>
                  </a:txBody>
                  <a:tcPr/>
                </a:tc>
                <a:tc>
                  <a:txBody>
                    <a:bodyPr/>
                    <a:lstStyle/>
                    <a:p>
                      <a:r>
                        <a:rPr lang="en-IN" dirty="0"/>
                        <a:t>1</a:t>
                      </a:r>
                    </a:p>
                  </a:txBody>
                  <a:tcPr/>
                </a:tc>
                <a:tc>
                  <a:txBody>
                    <a:bodyPr/>
                    <a:lstStyle/>
                    <a:p>
                      <a:r>
                        <a:rPr lang="en-IN" dirty="0"/>
                        <a:t>2</a:t>
                      </a:r>
                    </a:p>
                  </a:txBody>
                  <a:tcPr/>
                </a:tc>
                <a:tc>
                  <a:txBody>
                    <a:bodyPr/>
                    <a:lstStyle/>
                    <a:p>
                      <a:pPr>
                        <a:tabLst>
                          <a:tab pos="1168400" algn="l"/>
                        </a:tabLst>
                      </a:pPr>
                      <a:r>
                        <a:rPr lang="en-IN" dirty="0"/>
                        <a:t>3</a:t>
                      </a:r>
                    </a:p>
                  </a:txBody>
                  <a:tcPr/>
                </a:tc>
                <a:extLst>
                  <a:ext uri="{0D108BD9-81ED-4DB2-BD59-A6C34878D82A}">
                    <a16:rowId xmlns:a16="http://schemas.microsoft.com/office/drawing/2014/main" val="2490759853"/>
                  </a:ext>
                </a:extLst>
              </a:tr>
              <a:tr h="724560">
                <a:tc>
                  <a:txBody>
                    <a:bodyPr/>
                    <a:lstStyle/>
                    <a:p>
                      <a:r>
                        <a:rPr lang="en-IN" dirty="0"/>
                        <a:t>value</a:t>
                      </a:r>
                    </a:p>
                  </a:txBody>
                  <a:tcPr/>
                </a:tc>
                <a:tc>
                  <a:txBody>
                    <a:bodyPr/>
                    <a:lstStyle/>
                    <a:p>
                      <a:r>
                        <a:rPr lang="en-IN" dirty="0"/>
                        <a:t>1</a:t>
                      </a:r>
                    </a:p>
                  </a:txBody>
                  <a:tcPr/>
                </a:tc>
                <a:tc>
                  <a:txBody>
                    <a:bodyPr/>
                    <a:lstStyle/>
                    <a:p>
                      <a:r>
                        <a:rPr lang="en-IN" dirty="0" err="1"/>
                        <a:t>Ket</a:t>
                      </a:r>
                      <a:endParaRPr lang="en-IN" dirty="0"/>
                    </a:p>
                  </a:txBody>
                  <a:tcPr/>
                </a:tc>
                <a:tc>
                  <a:txBody>
                    <a:bodyPr/>
                    <a:lstStyle/>
                    <a:p>
                      <a:r>
                        <a:rPr lang="en-IN" dirty="0"/>
                        <a:t>g</a:t>
                      </a:r>
                    </a:p>
                  </a:txBody>
                  <a:tcPr/>
                </a:tc>
                <a:tc>
                  <a:txBody>
                    <a:bodyPr/>
                    <a:lstStyle/>
                    <a:p>
                      <a:r>
                        <a:rPr lang="en-IN" dirty="0"/>
                        <a:t>20.5</a:t>
                      </a:r>
                    </a:p>
                  </a:txBody>
                  <a:tcPr/>
                </a:tc>
                <a:extLst>
                  <a:ext uri="{0D108BD9-81ED-4DB2-BD59-A6C34878D82A}">
                    <a16:rowId xmlns:a16="http://schemas.microsoft.com/office/drawing/2014/main" val="1550337443"/>
                  </a:ext>
                </a:extLst>
              </a:tr>
            </a:tbl>
          </a:graphicData>
        </a:graphic>
      </p:graphicFrame>
      <p:sp>
        <p:nvSpPr>
          <p:cNvPr id="7" name="Rectangle 6">
            <a:extLst>
              <a:ext uri="{FF2B5EF4-FFF2-40B4-BE49-F238E27FC236}">
                <a16:creationId xmlns:a16="http://schemas.microsoft.com/office/drawing/2014/main" id="{BC142A28-3EC4-48D0-A38F-7A93E5C1DE9A}"/>
              </a:ext>
            </a:extLst>
          </p:cNvPr>
          <p:cNvSpPr/>
          <p:nvPr/>
        </p:nvSpPr>
        <p:spPr>
          <a:xfrm>
            <a:off x="3886200" y="5562600"/>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arr</a:t>
            </a:r>
            <a:endParaRPr lang="en-IN" dirty="0"/>
          </a:p>
        </p:txBody>
      </p:sp>
      <p:cxnSp>
        <p:nvCxnSpPr>
          <p:cNvPr id="9" name="Straight Arrow Connector 8">
            <a:extLst>
              <a:ext uri="{FF2B5EF4-FFF2-40B4-BE49-F238E27FC236}">
                <a16:creationId xmlns:a16="http://schemas.microsoft.com/office/drawing/2014/main" id="{9E11E296-491C-440B-AE4B-B0A3F52A2C73}"/>
              </a:ext>
            </a:extLst>
          </p:cNvPr>
          <p:cNvCxnSpPr>
            <a:endCxn id="5" idx="1"/>
          </p:cNvCxnSpPr>
          <p:nvPr/>
        </p:nvCxnSpPr>
        <p:spPr>
          <a:xfrm flipV="1">
            <a:off x="4692069" y="5674697"/>
            <a:ext cx="622881" cy="268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10">
            <a:extLst>
              <a:ext uri="{FF2B5EF4-FFF2-40B4-BE49-F238E27FC236}">
                <a16:creationId xmlns:a16="http://schemas.microsoft.com/office/drawing/2014/main" id="{B8B0CA3F-5E08-458C-801E-F3DC966017D5}"/>
              </a:ext>
            </a:extLst>
          </p:cNvPr>
          <p:cNvGraphicFramePr>
            <a:graphicFrameLocks noGrp="1"/>
          </p:cNvGraphicFramePr>
          <p:nvPr>
            <p:extLst>
              <p:ext uri="{D42A27DB-BD31-4B8C-83A1-F6EECF244321}">
                <p14:modId xmlns:p14="http://schemas.microsoft.com/office/powerpoint/2010/main" val="4137454501"/>
              </p:ext>
            </p:extLst>
          </p:nvPr>
        </p:nvGraphicFramePr>
        <p:xfrm>
          <a:off x="5486400" y="2565399"/>
          <a:ext cx="2590800" cy="508000"/>
        </p:xfrm>
        <a:graphic>
          <a:graphicData uri="http://schemas.openxmlformats.org/drawingml/2006/table">
            <a:tbl>
              <a:tblPr firstRow="1" bandRow="1">
                <a:tableStyleId>{5C22544A-7EE6-4342-B048-85BDC9FD1C3A}</a:tableStyleId>
              </a:tblPr>
              <a:tblGrid>
                <a:gridCol w="647700">
                  <a:extLst>
                    <a:ext uri="{9D8B030D-6E8A-4147-A177-3AD203B41FA5}">
                      <a16:colId xmlns:a16="http://schemas.microsoft.com/office/drawing/2014/main" val="1374998973"/>
                    </a:ext>
                  </a:extLst>
                </a:gridCol>
                <a:gridCol w="647700">
                  <a:extLst>
                    <a:ext uri="{9D8B030D-6E8A-4147-A177-3AD203B41FA5}">
                      <a16:colId xmlns:a16="http://schemas.microsoft.com/office/drawing/2014/main" val="890044160"/>
                    </a:ext>
                  </a:extLst>
                </a:gridCol>
                <a:gridCol w="647700">
                  <a:extLst>
                    <a:ext uri="{9D8B030D-6E8A-4147-A177-3AD203B41FA5}">
                      <a16:colId xmlns:a16="http://schemas.microsoft.com/office/drawing/2014/main" val="1942367186"/>
                    </a:ext>
                  </a:extLst>
                </a:gridCol>
                <a:gridCol w="647700">
                  <a:extLst>
                    <a:ext uri="{9D8B030D-6E8A-4147-A177-3AD203B41FA5}">
                      <a16:colId xmlns:a16="http://schemas.microsoft.com/office/drawing/2014/main" val="3949506209"/>
                    </a:ext>
                  </a:extLst>
                </a:gridCol>
              </a:tblGrid>
              <a:tr h="508000">
                <a:tc>
                  <a:txBody>
                    <a:bodyPr/>
                    <a:lstStyle/>
                    <a:p>
                      <a:r>
                        <a:rPr lang="en-IN" dirty="0"/>
                        <a:t>1</a:t>
                      </a:r>
                    </a:p>
                  </a:txBody>
                  <a:tcPr/>
                </a:tc>
                <a:tc>
                  <a:txBody>
                    <a:bodyPr/>
                    <a:lstStyle/>
                    <a:p>
                      <a:r>
                        <a:rPr lang="en-IN" dirty="0" err="1"/>
                        <a:t>ket</a:t>
                      </a:r>
                      <a:endParaRPr lang="en-IN" dirty="0"/>
                    </a:p>
                  </a:txBody>
                  <a:tcPr/>
                </a:tc>
                <a:tc>
                  <a:txBody>
                    <a:bodyPr/>
                    <a:lstStyle/>
                    <a:p>
                      <a:r>
                        <a:rPr lang="en-IN" dirty="0"/>
                        <a:t>g</a:t>
                      </a:r>
                    </a:p>
                  </a:txBody>
                  <a:tcPr/>
                </a:tc>
                <a:tc>
                  <a:txBody>
                    <a:bodyPr/>
                    <a:lstStyle/>
                    <a:p>
                      <a:r>
                        <a:rPr lang="en-IN" dirty="0"/>
                        <a:t>20.5</a:t>
                      </a:r>
                    </a:p>
                  </a:txBody>
                  <a:tcPr/>
                </a:tc>
                <a:extLst>
                  <a:ext uri="{0D108BD9-81ED-4DB2-BD59-A6C34878D82A}">
                    <a16:rowId xmlns:a16="http://schemas.microsoft.com/office/drawing/2014/main" val="1654368058"/>
                  </a:ext>
                </a:extLst>
              </a:tr>
            </a:tbl>
          </a:graphicData>
        </a:graphic>
      </p:graphicFrame>
      <p:sp>
        <p:nvSpPr>
          <p:cNvPr id="11" name="TextBox 10">
            <a:extLst>
              <a:ext uri="{FF2B5EF4-FFF2-40B4-BE49-F238E27FC236}">
                <a16:creationId xmlns:a16="http://schemas.microsoft.com/office/drawing/2014/main" id="{779A0518-96B0-48D0-B440-73002B1961CD}"/>
              </a:ext>
            </a:extLst>
          </p:cNvPr>
          <p:cNvSpPr txBox="1"/>
          <p:nvPr/>
        </p:nvSpPr>
        <p:spPr>
          <a:xfrm>
            <a:off x="5715000" y="4419600"/>
            <a:ext cx="2286000" cy="369332"/>
          </a:xfrm>
          <a:prstGeom prst="rect">
            <a:avLst/>
          </a:prstGeom>
          <a:noFill/>
        </p:spPr>
        <p:txBody>
          <a:bodyPr wrap="square" rtlCol="0">
            <a:spAutoFit/>
          </a:bodyPr>
          <a:lstStyle/>
          <a:p>
            <a:r>
              <a:rPr lang="en-IN" dirty="0"/>
              <a:t>Heap</a:t>
            </a:r>
          </a:p>
        </p:txBody>
      </p:sp>
    </p:spTree>
    <p:extLst>
      <p:ext uri="{BB962C8B-B14F-4D97-AF65-F5344CB8AC3E}">
        <p14:creationId xmlns:p14="http://schemas.microsoft.com/office/powerpoint/2010/main" val="106943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FEAA7D-40FE-4B52-9FA2-3AA4C2ADFCD7}"/>
              </a:ext>
            </a:extLst>
          </p:cNvPr>
          <p:cNvSpPr>
            <a:spLocks noGrp="1"/>
          </p:cNvSpPr>
          <p:nvPr>
            <p:ph idx="1"/>
          </p:nvPr>
        </p:nvSpPr>
        <p:spPr>
          <a:xfrm>
            <a:off x="228600" y="-2457"/>
            <a:ext cx="2590800" cy="2974258"/>
          </a:xfrm>
        </p:spPr>
        <p:txBody>
          <a:bodyPr/>
          <a:lstStyle/>
          <a:p>
            <a:pPr marL="0" indent="0">
              <a:buNone/>
            </a:pPr>
            <a:r>
              <a:rPr lang="en-IN" dirty="0"/>
              <a:t>at()</a:t>
            </a:r>
          </a:p>
          <a:p>
            <a:pPr marL="0" indent="0">
              <a:buNone/>
            </a:pPr>
            <a:r>
              <a:rPr lang="en-IN" dirty="0"/>
              <a:t>fill()</a:t>
            </a:r>
          </a:p>
          <a:p>
            <a:pPr marL="0" indent="0">
              <a:buNone/>
            </a:pPr>
            <a:r>
              <a:rPr lang="en-IN" dirty="0"/>
              <a:t>filter()</a:t>
            </a:r>
          </a:p>
          <a:p>
            <a:pPr marL="0" indent="0">
              <a:buNone/>
            </a:pPr>
            <a:r>
              <a:rPr lang="en-IN" dirty="0"/>
              <a:t>find()</a:t>
            </a:r>
          </a:p>
          <a:p>
            <a:pPr marL="0" indent="0">
              <a:buNone/>
            </a:pPr>
            <a:r>
              <a:rPr lang="en-IN" dirty="0"/>
              <a:t>includes()  </a:t>
            </a:r>
          </a:p>
          <a:p>
            <a:pPr marL="0" indent="0">
              <a:buNone/>
            </a:pPr>
            <a:endParaRPr lang="en-IN" dirty="0"/>
          </a:p>
        </p:txBody>
      </p:sp>
      <p:sp>
        <p:nvSpPr>
          <p:cNvPr id="7" name="TextBox 6">
            <a:extLst>
              <a:ext uri="{FF2B5EF4-FFF2-40B4-BE49-F238E27FC236}">
                <a16:creationId xmlns:a16="http://schemas.microsoft.com/office/drawing/2014/main" id="{D53DFFDC-3A28-4210-B66B-0247F2E19067}"/>
              </a:ext>
            </a:extLst>
          </p:cNvPr>
          <p:cNvSpPr txBox="1"/>
          <p:nvPr/>
        </p:nvSpPr>
        <p:spPr>
          <a:xfrm>
            <a:off x="3886200" y="0"/>
            <a:ext cx="4572000" cy="2585323"/>
          </a:xfrm>
          <a:prstGeom prst="rect">
            <a:avLst/>
          </a:prstGeom>
          <a:noFill/>
        </p:spPr>
        <p:txBody>
          <a:bodyPr wrap="square">
            <a:spAutoFit/>
          </a:bodyPr>
          <a:lstStyle/>
          <a:p>
            <a:br>
              <a:rPr lang="en-US" b="0" dirty="0">
                <a:solidFill>
                  <a:srgbClr val="000000"/>
                </a:solidFill>
                <a:effectLst/>
                <a:latin typeface="Consolas" panose="020B0609020204030204" pitchFamily="49" charset="0"/>
              </a:rPr>
            </a:br>
            <a:r>
              <a:rPr lang="en-US" b="0" dirty="0">
                <a:solidFill>
                  <a:srgbClr val="800000"/>
                </a:solidFill>
                <a:effectLst/>
                <a:latin typeface="Consolas" panose="020B0609020204030204" pitchFamily="49" charset="0"/>
              </a:rPr>
              <a:t>&lt;script&gt;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const array1 = [5,12,8,130,44];</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const found = array1.includes(8);</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console.log(found);</a:t>
            </a:r>
          </a:p>
          <a:p>
            <a:r>
              <a:rPr lang="en-US" b="0" dirty="0">
                <a:solidFill>
                  <a:srgbClr val="000000"/>
                </a:solidFill>
                <a:effectLst/>
                <a:latin typeface="Consolas" panose="020B0609020204030204" pitchFamily="49" charset="0"/>
              </a:rPr>
              <a:t>// expected output: True</a:t>
            </a:r>
          </a:p>
          <a:p>
            <a:r>
              <a:rPr lang="en-US" b="0" dirty="0">
                <a:solidFill>
                  <a:srgbClr val="800000"/>
                </a:solidFill>
                <a:effectLst/>
                <a:latin typeface="Consolas" panose="020B0609020204030204" pitchFamily="49" charset="0"/>
              </a:rPr>
              <a:t>&lt;/script&gt;</a:t>
            </a:r>
            <a:endParaRPr lang="en-US" b="0" dirty="0">
              <a:solidFill>
                <a:srgbClr val="000000"/>
              </a:solidFill>
              <a:effectLst/>
              <a:latin typeface="Consolas" panose="020B0609020204030204" pitchFamily="49" charset="0"/>
            </a:endParaRPr>
          </a:p>
        </p:txBody>
      </p:sp>
      <p:cxnSp>
        <p:nvCxnSpPr>
          <p:cNvPr id="4" name="Straight Arrow Connector 3">
            <a:extLst>
              <a:ext uri="{FF2B5EF4-FFF2-40B4-BE49-F238E27FC236}">
                <a16:creationId xmlns:a16="http://schemas.microsoft.com/office/drawing/2014/main" id="{0D978F72-8214-0793-FB73-0436C45706D5}"/>
              </a:ext>
            </a:extLst>
          </p:cNvPr>
          <p:cNvCxnSpPr/>
          <p:nvPr/>
        </p:nvCxnSpPr>
        <p:spPr>
          <a:xfrm>
            <a:off x="1295400" y="2895600"/>
            <a:ext cx="266700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EF967E2-A402-D29E-A3D4-3693A50C61B4}"/>
              </a:ext>
            </a:extLst>
          </p:cNvPr>
          <p:cNvSpPr txBox="1"/>
          <p:nvPr/>
        </p:nvSpPr>
        <p:spPr>
          <a:xfrm>
            <a:off x="4267200" y="3962400"/>
            <a:ext cx="3505200" cy="646331"/>
          </a:xfrm>
          <a:prstGeom prst="rect">
            <a:avLst/>
          </a:prstGeom>
          <a:noFill/>
        </p:spPr>
        <p:txBody>
          <a:bodyPr wrap="square" rtlCol="0">
            <a:spAutoFit/>
          </a:bodyPr>
          <a:lstStyle/>
          <a:p>
            <a:r>
              <a:rPr lang="en-IN" dirty="0"/>
              <a:t>If matching element found then return true else false</a:t>
            </a:r>
          </a:p>
        </p:txBody>
      </p:sp>
    </p:spTree>
    <p:extLst>
      <p:ext uri="{BB962C8B-B14F-4D97-AF65-F5344CB8AC3E}">
        <p14:creationId xmlns:p14="http://schemas.microsoft.com/office/powerpoint/2010/main" val="2074655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2E1BF1E-E3AF-4A2F-8CD1-85F77779EAAA}"/>
              </a:ext>
            </a:extLst>
          </p:cNvPr>
          <p:cNvGraphicFramePr>
            <a:graphicFrameLocks noGrp="1"/>
          </p:cNvGraphicFramePr>
          <p:nvPr>
            <p:extLst>
              <p:ext uri="{D42A27DB-BD31-4B8C-83A1-F6EECF244321}">
                <p14:modId xmlns:p14="http://schemas.microsoft.com/office/powerpoint/2010/main" val="1089440680"/>
              </p:ext>
            </p:extLst>
          </p:nvPr>
        </p:nvGraphicFramePr>
        <p:xfrm>
          <a:off x="287594" y="1022466"/>
          <a:ext cx="7754569" cy="3596640"/>
        </p:xfrm>
        <a:graphic>
          <a:graphicData uri="http://schemas.openxmlformats.org/drawingml/2006/table">
            <a:tbl>
              <a:tblPr/>
              <a:tblGrid>
                <a:gridCol w="914400">
                  <a:extLst>
                    <a:ext uri="{9D8B030D-6E8A-4147-A177-3AD203B41FA5}">
                      <a16:colId xmlns:a16="http://schemas.microsoft.com/office/drawing/2014/main" val="1360443359"/>
                    </a:ext>
                  </a:extLst>
                </a:gridCol>
                <a:gridCol w="6840169">
                  <a:extLst>
                    <a:ext uri="{9D8B030D-6E8A-4147-A177-3AD203B41FA5}">
                      <a16:colId xmlns:a16="http://schemas.microsoft.com/office/drawing/2014/main" val="1980739164"/>
                    </a:ext>
                  </a:extLst>
                </a:gridCol>
              </a:tblGrid>
              <a:tr h="0">
                <a:tc>
                  <a:txBody>
                    <a:bodyPr/>
                    <a:lstStyle/>
                    <a:p>
                      <a:endParaRPr lang="en-IN"/>
                    </a:p>
                  </a:txBody>
                  <a:tcPr>
                    <a:lnB w="7620" cap="flat" cmpd="sng" algn="ctr">
                      <a:solidFill>
                        <a:srgbClr val="CCCCCC"/>
                      </a:solidFill>
                      <a:prstDash val="solid"/>
                      <a:round/>
                      <a:headEnd type="none" w="med" len="med"/>
                      <a:tailEnd type="none" w="med" len="med"/>
                    </a:lnB>
                  </a:tcPr>
                </a:tc>
                <a:tc>
                  <a:txBody>
                    <a:bodyPr/>
                    <a:lstStyle/>
                    <a:p>
                      <a:endParaRPr lang="en-IN"/>
                    </a:p>
                  </a:txBody>
                  <a:tcPr>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282325401"/>
                  </a:ext>
                </a:extLst>
              </a:tr>
              <a:tr h="0">
                <a:tc>
                  <a:txBody>
                    <a:bodyPr/>
                    <a:lstStyle/>
                    <a:p>
                      <a:pPr algn="l" fontAlgn="t"/>
                      <a:r>
                        <a:rPr lang="en-IN">
                          <a:effectLst/>
                        </a:rPr>
                        <a:t>Parameter</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IN" dirty="0">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353363011"/>
                  </a:ext>
                </a:extLst>
              </a:tr>
              <a:tr h="0">
                <a:tc>
                  <a:txBody>
                    <a:bodyPr/>
                    <a:lstStyle/>
                    <a:p>
                      <a:pPr algn="l" fontAlgn="t"/>
                      <a:r>
                        <a:rPr lang="en-IN" i="1">
                          <a:effectLst/>
                        </a:rPr>
                        <a:t>value</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Required.</a:t>
                      </a:r>
                      <a:br>
                        <a:rPr lang="en-US">
                          <a:effectLst/>
                        </a:rPr>
                      </a:br>
                      <a:r>
                        <a:rPr lang="en-US">
                          <a:effectLst/>
                        </a:rPr>
                        <a:t>The value to fill in.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51519381"/>
                  </a:ext>
                </a:extLst>
              </a:tr>
              <a:tr h="0">
                <a:tc>
                  <a:txBody>
                    <a:bodyPr/>
                    <a:lstStyle/>
                    <a:p>
                      <a:pPr algn="l" fontAlgn="t"/>
                      <a:r>
                        <a:rPr lang="en-IN" i="1">
                          <a:effectLst/>
                        </a:rPr>
                        <a:t>start</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Optional.</a:t>
                      </a:r>
                      <a:br>
                        <a:rPr lang="en-US">
                          <a:effectLst/>
                        </a:rPr>
                      </a:br>
                      <a:r>
                        <a:rPr lang="en-US">
                          <a:effectLst/>
                        </a:rPr>
                        <a:t>The start index (position).</a:t>
                      </a:r>
                      <a:br>
                        <a:rPr lang="en-US">
                          <a:effectLst/>
                        </a:rPr>
                      </a:br>
                      <a:r>
                        <a:rPr lang="en-US">
                          <a:effectLst/>
                        </a:rPr>
                        <a:t>Default is 0.</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267959856"/>
                  </a:ext>
                </a:extLst>
              </a:tr>
              <a:tr h="0">
                <a:tc>
                  <a:txBody>
                    <a:bodyPr/>
                    <a:lstStyle/>
                    <a:p>
                      <a:pPr algn="l" fontAlgn="t"/>
                      <a:r>
                        <a:rPr lang="en-IN" i="1">
                          <a:effectLst/>
                        </a:rPr>
                        <a:t>end</a:t>
                      </a:r>
                      <a:endParaRPr lang="en-IN">
                        <a:effectLst/>
                      </a:endParaRP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Optional.</a:t>
                      </a:r>
                      <a:br>
                        <a:rPr lang="en-US" dirty="0">
                          <a:effectLst/>
                        </a:rPr>
                      </a:br>
                      <a:r>
                        <a:rPr lang="en-US" dirty="0">
                          <a:effectLst/>
                        </a:rPr>
                        <a:t>The stop index (position).</a:t>
                      </a:r>
                      <a:br>
                        <a:rPr lang="en-US" dirty="0">
                          <a:effectLst/>
                        </a:rPr>
                      </a:br>
                      <a:r>
                        <a:rPr lang="en-US" dirty="0">
                          <a:effectLst/>
                        </a:rPr>
                        <a:t>Default is array length.</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58671662"/>
                  </a:ext>
                </a:extLst>
              </a:tr>
            </a:tbl>
          </a:graphicData>
        </a:graphic>
      </p:graphicFrame>
      <p:sp>
        <p:nvSpPr>
          <p:cNvPr id="5" name="Rectangle 1">
            <a:extLst>
              <a:ext uri="{FF2B5EF4-FFF2-40B4-BE49-F238E27FC236}">
                <a16:creationId xmlns:a16="http://schemas.microsoft.com/office/drawing/2014/main" id="{9CA0082E-C4BA-4BB0-9968-1BBF94E78203}"/>
              </a:ext>
            </a:extLst>
          </p:cNvPr>
          <p:cNvSpPr>
            <a:spLocks noChangeArrowheads="1"/>
          </p:cNvSpPr>
          <p:nvPr/>
        </p:nvSpPr>
        <p:spPr bwMode="auto">
          <a:xfrm>
            <a:off x="304800" y="37729"/>
            <a:ext cx="6934200" cy="10207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err="1">
                <a:ln>
                  <a:noFill/>
                </a:ln>
                <a:solidFill>
                  <a:srgbClr val="000000"/>
                </a:solidFill>
                <a:effectLst/>
                <a:latin typeface="Consolas" panose="020B0609020204030204" pitchFamily="49" charset="0"/>
              </a:rPr>
              <a:t>array</a:t>
            </a:r>
            <a:r>
              <a:rPr kumimoji="0" lang="en-US" altLang="en-US" sz="1600" b="0" i="0" u="none" strike="noStrike" cap="none" normalizeH="0" baseline="0" dirty="0" err="1">
                <a:ln>
                  <a:noFill/>
                </a:ln>
                <a:solidFill>
                  <a:srgbClr val="000000"/>
                </a:solidFill>
                <a:effectLst/>
                <a:latin typeface="Consolas" panose="020B0609020204030204" pitchFamily="49" charset="0"/>
              </a:rPr>
              <a:t>.fill</a:t>
            </a:r>
            <a:r>
              <a:rPr kumimoji="0" lang="en-US" altLang="en-US" sz="1600" b="0" i="0" u="none" strike="noStrike" cap="none" normalizeH="0" baseline="0" dirty="0">
                <a:ln>
                  <a:noFill/>
                </a:ln>
                <a:solidFill>
                  <a:srgbClr val="000000"/>
                </a:solidFill>
                <a:effectLst/>
                <a:latin typeface="Consolas" panose="020B0609020204030204" pitchFamily="49" charset="0"/>
              </a:rPr>
              <a:t>(</a:t>
            </a:r>
            <a:r>
              <a:rPr kumimoji="0" lang="en-US" altLang="en-US" sz="1600" b="0" i="1" u="none" strike="noStrike" cap="none" normalizeH="0" baseline="0" dirty="0">
                <a:ln>
                  <a:noFill/>
                </a:ln>
                <a:solidFill>
                  <a:srgbClr val="000000"/>
                </a:solidFill>
                <a:effectLst/>
                <a:latin typeface="Consolas" panose="020B0609020204030204" pitchFamily="49" charset="0"/>
              </a:rPr>
              <a:t>value, start, end</a:t>
            </a:r>
            <a:r>
              <a:rPr kumimoji="0" lang="en-US" altLang="en-US" sz="1600" b="0" i="0" u="none" strike="noStrike" cap="none" normalizeH="0" baseline="0" dirty="0">
                <a:ln>
                  <a:noFill/>
                </a:ln>
                <a:solidFill>
                  <a:srgbClr val="000000"/>
                </a:solidFill>
                <a:effectLst/>
                <a:latin typeface="Consolas" panose="020B0609020204030204" pitchFamily="49" charset="0"/>
              </a:rPr>
              <a:t>)</a:t>
            </a: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Parameters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68B0FD1-0929-4097-8716-ED287F781CEA}"/>
              </a:ext>
            </a:extLst>
          </p:cNvPr>
          <p:cNvSpPr txBox="1"/>
          <p:nvPr/>
        </p:nvSpPr>
        <p:spPr>
          <a:xfrm>
            <a:off x="914400" y="5373869"/>
            <a:ext cx="7391400" cy="646331"/>
          </a:xfrm>
          <a:prstGeom prst="rect">
            <a:avLst/>
          </a:prstGeom>
          <a:noFill/>
        </p:spPr>
        <p:txBody>
          <a:bodyPr wrap="square">
            <a:spAutoFit/>
          </a:bodyPr>
          <a:lstStyle/>
          <a:p>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fruits</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"Banana"</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"Orange"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"Mango"</a:t>
            </a:r>
            <a:r>
              <a:rPr lang="en-IN" b="0" dirty="0">
                <a:solidFill>
                  <a:srgbClr val="000000"/>
                </a:solidFill>
                <a:effectLst/>
                <a:latin typeface="Consolas" panose="020B0609020204030204" pitchFamily="49" charset="0"/>
              </a:rPr>
              <a:t>];</a:t>
            </a:r>
          </a:p>
          <a:p>
            <a:r>
              <a:rPr lang="en-IN" b="0" dirty="0" err="1">
                <a:solidFill>
                  <a:srgbClr val="0070C1"/>
                </a:solidFill>
                <a:effectLst/>
                <a:latin typeface="Consolas" panose="020B0609020204030204" pitchFamily="49" charset="0"/>
              </a:rPr>
              <a:t>fruits</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fill</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"Kiwi"</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a:t>
            </a:r>
            <a:r>
              <a:rPr lang="en-IN"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76E6A17E-F614-65C6-D4BF-3D346E89E18D}"/>
              </a:ext>
            </a:extLst>
          </p:cNvPr>
          <p:cNvSpPr txBox="1"/>
          <p:nvPr/>
        </p:nvSpPr>
        <p:spPr>
          <a:xfrm>
            <a:off x="914400" y="6405631"/>
            <a:ext cx="4572000" cy="369332"/>
          </a:xfrm>
          <a:prstGeom prst="rect">
            <a:avLst/>
          </a:prstGeom>
          <a:noFill/>
        </p:spPr>
        <p:txBody>
          <a:bodyPr wrap="square">
            <a:spAutoFit/>
          </a:bodyPr>
          <a:lstStyle/>
          <a:p>
            <a:r>
              <a:rPr lang="en-IN" dirty="0" err="1"/>
              <a:t>Banana,Orange,Kiwi,Kiwi</a:t>
            </a:r>
            <a:endParaRPr lang="en-IN" dirty="0"/>
          </a:p>
        </p:txBody>
      </p:sp>
    </p:spTree>
    <p:extLst>
      <p:ext uri="{BB962C8B-B14F-4D97-AF65-F5344CB8AC3E}">
        <p14:creationId xmlns:p14="http://schemas.microsoft.com/office/powerpoint/2010/main" val="4124744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C674E1-1035-4404-96BF-F1061F3B9A0F}"/>
              </a:ext>
            </a:extLst>
          </p:cNvPr>
          <p:cNvSpPr txBox="1"/>
          <p:nvPr/>
        </p:nvSpPr>
        <p:spPr>
          <a:xfrm>
            <a:off x="304800" y="289678"/>
            <a:ext cx="7848600" cy="3416320"/>
          </a:xfrm>
          <a:prstGeom prst="rect">
            <a:avLst/>
          </a:prstGeom>
          <a:noFill/>
        </p:spPr>
        <p:txBody>
          <a:bodyPr wrap="square">
            <a:spAutoFit/>
          </a:bodyPr>
          <a:lstStyle/>
          <a:p>
            <a:r>
              <a:rPr lang="en-US" b="0" dirty="0">
                <a:solidFill>
                  <a:srgbClr val="800000"/>
                </a:solidFill>
                <a:effectLst/>
                <a:latin typeface="Consolas" panose="020B0609020204030204" pitchFamily="49" charset="0"/>
              </a:rPr>
              <a:t>&lt;script&gt;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array1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9</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16</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pass a function to map</a:t>
            </a:r>
            <a:endParaRPr lang="en-US" b="0" dirty="0">
              <a:solidFill>
                <a:srgbClr val="000000"/>
              </a:solidFill>
              <a:effectLst/>
              <a:latin typeface="Consolas" panose="020B0609020204030204" pitchFamily="49" charset="0"/>
            </a:endParaRPr>
          </a:p>
          <a:p>
            <a:r>
              <a:rPr lang="en-US" dirty="0">
                <a:solidFill>
                  <a:srgbClr val="001080"/>
                </a:solidFill>
                <a:latin typeface="Consolas" panose="020B0609020204030204" pitchFamily="49" charset="0"/>
              </a:rPr>
              <a:t>c</a:t>
            </a:r>
            <a:r>
              <a:rPr lang="en-US" b="0">
                <a:solidFill>
                  <a:srgbClr val="001080"/>
                </a:solidFill>
                <a:effectLst/>
                <a:latin typeface="Consolas" panose="020B0609020204030204" pitchFamily="49" charset="0"/>
              </a:rPr>
              <a:t>onst </a:t>
            </a:r>
            <a:r>
              <a:rPr lang="en-US" b="0" dirty="0">
                <a:solidFill>
                  <a:srgbClr val="001080"/>
                </a:solidFill>
                <a:effectLst/>
                <a:latin typeface="Consolas" panose="020B0609020204030204" pitchFamily="49" charset="0"/>
              </a:rPr>
              <a:t>map1</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array1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map</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x</a:t>
            </a:r>
            <a:r>
              <a:rPr lang="en-US" b="0" dirty="0">
                <a:solidFill>
                  <a:srgbClr val="0000FF"/>
                </a:solidFill>
                <a:effectLst/>
                <a:latin typeface="Consolas" panose="020B0609020204030204" pitchFamily="49" charset="0"/>
              </a:rPr>
              <a:t>=&gt;</a:t>
            </a:r>
            <a:r>
              <a:rPr lang="en-US" b="0" dirty="0">
                <a:solidFill>
                  <a:srgbClr val="001080"/>
                </a:solidFill>
                <a:effectLst/>
                <a:latin typeface="Consolas" panose="020B0609020204030204" pitchFamily="49" charset="0"/>
              </a:rPr>
              <a:t>x</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map1</a:t>
            </a:r>
            <a:r>
              <a:rPr lang="en-US" b="0" dirty="0">
                <a:solidFill>
                  <a:srgbClr val="000000"/>
                </a:solidFill>
                <a:effectLst/>
                <a:latin typeface="Consolas" panose="020B0609020204030204" pitchFamily="49" charset="0"/>
              </a:rPr>
              <a:t>);</a:t>
            </a:r>
          </a:p>
          <a:p>
            <a:r>
              <a:rPr lang="en-US" b="0" dirty="0">
                <a:solidFill>
                  <a:srgbClr val="008000"/>
                </a:solidFill>
                <a:effectLst/>
                <a:latin typeface="Consolas" panose="020B0609020204030204" pitchFamily="49" charset="0"/>
              </a:rPr>
              <a:t>// expected output: Array [2, 8, 18, 32]</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800000"/>
                </a:solidFill>
                <a:effectLst/>
                <a:latin typeface="Consolas" panose="020B0609020204030204" pitchFamily="49" charset="0"/>
              </a:rPr>
              <a:t>&lt;/script&gt;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F714312D-8799-448F-A753-0D2E9F6FE86A}"/>
              </a:ext>
            </a:extLst>
          </p:cNvPr>
          <p:cNvCxnSpPr/>
          <p:nvPr/>
        </p:nvCxnSpPr>
        <p:spPr>
          <a:xfrm>
            <a:off x="2362200" y="838200"/>
            <a:ext cx="12192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6F59BC3-676E-463A-BFD4-4A0737D0CE7D}"/>
              </a:ext>
            </a:extLst>
          </p:cNvPr>
          <p:cNvCxnSpPr/>
          <p:nvPr/>
        </p:nvCxnSpPr>
        <p:spPr>
          <a:xfrm>
            <a:off x="2667000" y="838200"/>
            <a:ext cx="10668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0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94B5F-EC08-409C-B38C-7C1E9FEE5D22}"/>
              </a:ext>
            </a:extLst>
          </p:cNvPr>
          <p:cNvSpPr>
            <a:spLocks noGrp="1"/>
          </p:cNvSpPr>
          <p:nvPr>
            <p:ph type="title"/>
          </p:nvPr>
        </p:nvSpPr>
        <p:spPr>
          <a:xfrm>
            <a:off x="1066800" y="274638"/>
            <a:ext cx="7620000" cy="457199"/>
          </a:xfrm>
        </p:spPr>
        <p:txBody>
          <a:bodyPr>
            <a:normAutofit fontScale="90000"/>
          </a:bodyPr>
          <a:lstStyle/>
          <a:p>
            <a:r>
              <a:rPr lang="en-IN" dirty="0"/>
              <a:t>Be Careful</a:t>
            </a:r>
          </a:p>
        </p:txBody>
      </p:sp>
      <p:sp>
        <p:nvSpPr>
          <p:cNvPr id="3" name="Content Placeholder 2">
            <a:extLst>
              <a:ext uri="{FF2B5EF4-FFF2-40B4-BE49-F238E27FC236}">
                <a16:creationId xmlns:a16="http://schemas.microsoft.com/office/drawing/2014/main" id="{C4133DBE-A278-48A0-8712-67BEB498A182}"/>
              </a:ext>
            </a:extLst>
          </p:cNvPr>
          <p:cNvSpPr>
            <a:spLocks noGrp="1"/>
          </p:cNvSpPr>
          <p:nvPr>
            <p:ph idx="1"/>
          </p:nvPr>
        </p:nvSpPr>
        <p:spPr>
          <a:xfrm>
            <a:off x="381000" y="914400"/>
            <a:ext cx="3962400" cy="5211763"/>
          </a:xfrm>
        </p:spPr>
        <p:txBody>
          <a:bodyPr>
            <a:normAutofit fontScale="55000" lnSpcReduction="20000"/>
          </a:bodyPr>
          <a:lstStyle/>
          <a:p>
            <a:pPr marL="0" indent="0">
              <a:buNone/>
            </a:pPr>
            <a:br>
              <a:rPr lang="en-IN" b="0" dirty="0">
                <a:solidFill>
                  <a:srgbClr val="000000"/>
                </a:solidFill>
                <a:effectLst/>
                <a:latin typeface="Consolas" panose="020B0609020204030204" pitchFamily="49" charset="0"/>
              </a:rPr>
            </a:b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pPr marL="0" indent="0">
              <a:buNone/>
            </a:pPr>
            <a:r>
              <a:rPr lang="en-IN" b="0" dirty="0">
                <a:solidFill>
                  <a:srgbClr val="001080"/>
                </a:solidFill>
                <a:effectLst/>
                <a:latin typeface="Consolas" panose="020B0609020204030204" pitchFamily="49" charset="0"/>
              </a:rPr>
              <a:t>za</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8</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9</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a:t>
            </a:r>
          </a:p>
          <a:p>
            <a:pPr marL="0" indent="0">
              <a:buNone/>
            </a:pP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za</a:t>
            </a:r>
            <a:r>
              <a:rPr lang="en-IN" b="0" dirty="0">
                <a:solidFill>
                  <a:srgbClr val="000000"/>
                </a:solidFill>
                <a:effectLst/>
                <a:latin typeface="Consolas" panose="020B0609020204030204" pitchFamily="49" charset="0"/>
              </a:rPr>
              <a:t>);</a:t>
            </a:r>
          </a:p>
          <a:p>
            <a:pPr marL="0" indent="0">
              <a:buNone/>
            </a:pPr>
            <a:br>
              <a:rPr lang="en-IN" b="0" dirty="0">
                <a:solidFill>
                  <a:srgbClr val="000000"/>
                </a:solidFill>
                <a:effectLst/>
                <a:latin typeface="Consolas" panose="020B0609020204030204" pitchFamily="49" charset="0"/>
              </a:rPr>
            </a:b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za</a:t>
            </a:r>
            <a:r>
              <a:rPr lang="en-IN" b="0" dirty="0">
                <a:solidFill>
                  <a:srgbClr val="000000"/>
                </a:solidFill>
                <a:effectLst/>
                <a:latin typeface="Consolas" panose="020B0609020204030204" pitchFamily="49" charset="0"/>
              </a:rPr>
              <a:t>)</a:t>
            </a:r>
          </a:p>
          <a:p>
            <a:pPr marL="0" indent="0">
              <a:buNone/>
            </a:pP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a:t>
            </a:r>
          </a:p>
          <a:p>
            <a:pPr marL="0" indent="0">
              <a:buNone/>
            </a:pP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"&lt;p&gt;"</a:t>
            </a:r>
            <a:r>
              <a:rPr lang="en-IN" b="0" dirty="0">
                <a:solidFill>
                  <a:srgbClr val="000000"/>
                </a:solidFill>
                <a:effectLst/>
                <a:latin typeface="Consolas" panose="020B0609020204030204" pitchFamily="49" charset="0"/>
              </a:rPr>
              <a:t>)</a:t>
            </a:r>
          </a:p>
          <a:p>
            <a:pPr marL="0" indent="0">
              <a:buNone/>
            </a:pPr>
            <a:br>
              <a:rPr lang="en-IN" b="0" dirty="0">
                <a:solidFill>
                  <a:srgbClr val="000000"/>
                </a:solidFill>
                <a:effectLst/>
                <a:latin typeface="Consolas" panose="020B0609020204030204" pitchFamily="49" charset="0"/>
              </a:rPr>
            </a:br>
            <a:r>
              <a:rPr lang="en-IN" b="0" dirty="0">
                <a:solidFill>
                  <a:srgbClr val="008000"/>
                </a:solidFill>
                <a:effectLst/>
                <a:latin typeface="Consolas" panose="020B0609020204030204" pitchFamily="49" charset="0"/>
              </a:rPr>
              <a:t>//here 2 is size of array</a:t>
            </a:r>
            <a:endParaRPr lang="en-IN" b="0" dirty="0">
              <a:solidFill>
                <a:srgbClr val="000000"/>
              </a:solidFill>
              <a:effectLst/>
              <a:latin typeface="Consolas" panose="020B0609020204030204" pitchFamily="49" charset="0"/>
            </a:endParaRPr>
          </a:p>
          <a:p>
            <a:pPr marL="0" indent="0">
              <a:buNone/>
            </a:pP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aa</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a:t>
            </a:r>
          </a:p>
          <a:p>
            <a:pPr marL="0" indent="0">
              <a:buNone/>
            </a:pPr>
            <a:br>
              <a:rPr lang="en-IN" b="0" dirty="0">
                <a:solidFill>
                  <a:srgbClr val="000000"/>
                </a:solidFill>
                <a:effectLst/>
                <a:latin typeface="Consolas" panose="020B0609020204030204" pitchFamily="49" charset="0"/>
              </a:rPr>
            </a:b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aa</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length</a:t>
            </a:r>
            <a:r>
              <a:rPr lang="en-IN" b="0" dirty="0">
                <a:solidFill>
                  <a:srgbClr val="000000"/>
                </a:solidFill>
                <a:effectLst/>
                <a:latin typeface="Consolas" panose="020B0609020204030204" pitchFamily="49" charset="0"/>
              </a:rPr>
              <a:t>);</a:t>
            </a:r>
          </a:p>
          <a:p>
            <a:pPr marL="0" indent="0">
              <a:buNone/>
            </a:pPr>
            <a:r>
              <a:rPr lang="en-IN" b="0" dirty="0">
                <a:solidFill>
                  <a:srgbClr val="001080"/>
                </a:solidFill>
                <a:effectLst/>
                <a:latin typeface="Consolas" panose="020B0609020204030204" pitchFamily="49" charset="0"/>
              </a:rPr>
              <a:t>aa</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7</a:t>
            </a:r>
            <a:r>
              <a:rPr lang="en-IN" b="0" dirty="0">
                <a:solidFill>
                  <a:srgbClr val="000000"/>
                </a:solidFill>
                <a:effectLst/>
                <a:latin typeface="Consolas" panose="020B0609020204030204" pitchFamily="49" charset="0"/>
              </a:rPr>
              <a:t>;</a:t>
            </a:r>
          </a:p>
          <a:p>
            <a:pPr marL="0" indent="0">
              <a:buNone/>
            </a:pPr>
            <a:r>
              <a:rPr lang="en-IN" b="0" dirty="0">
                <a:solidFill>
                  <a:srgbClr val="001080"/>
                </a:solidFill>
                <a:effectLst/>
                <a:latin typeface="Consolas" panose="020B0609020204030204" pitchFamily="49" charset="0"/>
              </a:rPr>
              <a:t>aa</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a:t>
            </a:r>
            <a:r>
              <a:rPr lang="en-IN" b="0" dirty="0">
                <a:solidFill>
                  <a:srgbClr val="000000"/>
                </a:solidFill>
                <a:effectLst/>
                <a:latin typeface="Consolas" panose="020B0609020204030204" pitchFamily="49" charset="0"/>
              </a:rPr>
              <a:t>;</a:t>
            </a:r>
          </a:p>
          <a:p>
            <a:pPr marL="0" indent="0">
              <a:buNone/>
            </a:pP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aa</a:t>
            </a:r>
            <a:r>
              <a:rPr lang="en-IN" b="0" dirty="0">
                <a:solidFill>
                  <a:srgbClr val="000000"/>
                </a:solidFill>
                <a:effectLst/>
                <a:latin typeface="Consolas" panose="020B0609020204030204" pitchFamily="49" charset="0"/>
              </a:rPr>
              <a:t>);//</a:t>
            </a:r>
            <a:r>
              <a:rPr lang="en-IN" dirty="0">
                <a:solidFill>
                  <a:srgbClr val="001080"/>
                </a:solidFill>
                <a:latin typeface="Consolas" panose="020B0609020204030204" pitchFamily="49" charset="0"/>
              </a:rPr>
              <a:t>7,3</a:t>
            </a:r>
            <a:endParaRPr lang="en-IN" b="0" dirty="0">
              <a:solidFill>
                <a:srgbClr val="000000"/>
              </a:solidFill>
              <a:effectLst/>
              <a:latin typeface="Consolas" panose="020B0609020204030204" pitchFamily="49" charset="0"/>
            </a:endParaRPr>
          </a:p>
          <a:p>
            <a:pPr marL="0" indent="0">
              <a:buNone/>
            </a:pP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"&lt;hr/&gt;"</a:t>
            </a:r>
            <a:r>
              <a:rPr lang="en-IN" b="0" dirty="0">
                <a:solidFill>
                  <a:srgbClr val="000000"/>
                </a:solidFill>
                <a:effectLst/>
                <a:latin typeface="Consolas" panose="020B0609020204030204" pitchFamily="49" charset="0"/>
              </a:rPr>
              <a:t>);</a:t>
            </a:r>
          </a:p>
          <a:p>
            <a:pPr marL="0" indent="0">
              <a:buNone/>
            </a:pP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pPr marL="0" indent="0">
              <a:buNone/>
            </a:pPr>
            <a:endParaRPr lang="en-IN" dirty="0"/>
          </a:p>
        </p:txBody>
      </p:sp>
      <p:graphicFrame>
        <p:nvGraphicFramePr>
          <p:cNvPr id="4" name="Table 4">
            <a:extLst>
              <a:ext uri="{FF2B5EF4-FFF2-40B4-BE49-F238E27FC236}">
                <a16:creationId xmlns:a16="http://schemas.microsoft.com/office/drawing/2014/main" id="{161344F3-29FA-4AC2-9F10-07F890DF9D71}"/>
              </a:ext>
            </a:extLst>
          </p:cNvPr>
          <p:cNvGraphicFramePr>
            <a:graphicFrameLocks noGrp="1"/>
          </p:cNvGraphicFramePr>
          <p:nvPr>
            <p:extLst>
              <p:ext uri="{D42A27DB-BD31-4B8C-83A1-F6EECF244321}">
                <p14:modId xmlns:p14="http://schemas.microsoft.com/office/powerpoint/2010/main" val="3118192565"/>
              </p:ext>
            </p:extLst>
          </p:nvPr>
        </p:nvGraphicFramePr>
        <p:xfrm>
          <a:off x="4191000" y="2201650"/>
          <a:ext cx="4038600" cy="731520"/>
        </p:xfrm>
        <a:graphic>
          <a:graphicData uri="http://schemas.openxmlformats.org/drawingml/2006/table">
            <a:tbl>
              <a:tblPr firstRow="1" bandRow="1">
                <a:tableStyleId>{5C22544A-7EE6-4342-B048-85BDC9FD1C3A}</a:tableStyleId>
              </a:tblPr>
              <a:tblGrid>
                <a:gridCol w="1009650">
                  <a:extLst>
                    <a:ext uri="{9D8B030D-6E8A-4147-A177-3AD203B41FA5}">
                      <a16:colId xmlns:a16="http://schemas.microsoft.com/office/drawing/2014/main" val="714449570"/>
                    </a:ext>
                  </a:extLst>
                </a:gridCol>
                <a:gridCol w="1009650">
                  <a:extLst>
                    <a:ext uri="{9D8B030D-6E8A-4147-A177-3AD203B41FA5}">
                      <a16:colId xmlns:a16="http://schemas.microsoft.com/office/drawing/2014/main" val="2478385442"/>
                    </a:ext>
                  </a:extLst>
                </a:gridCol>
                <a:gridCol w="1009650">
                  <a:extLst>
                    <a:ext uri="{9D8B030D-6E8A-4147-A177-3AD203B41FA5}">
                      <a16:colId xmlns:a16="http://schemas.microsoft.com/office/drawing/2014/main" val="2294401973"/>
                    </a:ext>
                  </a:extLst>
                </a:gridCol>
                <a:gridCol w="1009650">
                  <a:extLst>
                    <a:ext uri="{9D8B030D-6E8A-4147-A177-3AD203B41FA5}">
                      <a16:colId xmlns:a16="http://schemas.microsoft.com/office/drawing/2014/main" val="4294593350"/>
                    </a:ext>
                  </a:extLst>
                </a:gridCol>
              </a:tblGrid>
              <a:tr h="330200">
                <a:tc>
                  <a:txBody>
                    <a:bodyPr/>
                    <a:lstStyle/>
                    <a:p>
                      <a:r>
                        <a:rPr lang="en-IN" dirty="0"/>
                        <a:t>0</a:t>
                      </a:r>
                    </a:p>
                  </a:txBody>
                  <a:tcPr/>
                </a:tc>
                <a:tc>
                  <a:txBody>
                    <a:bodyPr/>
                    <a:lstStyle/>
                    <a:p>
                      <a:r>
                        <a:rPr lang="en-IN" dirty="0"/>
                        <a:t>1</a:t>
                      </a:r>
                    </a:p>
                  </a:txBody>
                  <a:tcPr/>
                </a:tc>
                <a:tc>
                  <a:txBody>
                    <a:bodyPr/>
                    <a:lstStyle/>
                    <a:p>
                      <a:r>
                        <a:rPr lang="en-IN" dirty="0"/>
                        <a:t>2</a:t>
                      </a:r>
                    </a:p>
                  </a:txBody>
                  <a:tcPr/>
                </a:tc>
                <a:tc>
                  <a:txBody>
                    <a:bodyPr/>
                    <a:lstStyle/>
                    <a:p>
                      <a:r>
                        <a:rPr lang="en-IN" dirty="0"/>
                        <a:t>3</a:t>
                      </a:r>
                    </a:p>
                  </a:txBody>
                  <a:tcPr/>
                </a:tc>
                <a:extLst>
                  <a:ext uri="{0D108BD9-81ED-4DB2-BD59-A6C34878D82A}">
                    <a16:rowId xmlns:a16="http://schemas.microsoft.com/office/drawing/2014/main" val="2413848050"/>
                  </a:ext>
                </a:extLst>
              </a:tr>
              <a:tr h="330200">
                <a:tc>
                  <a:txBody>
                    <a:bodyPr/>
                    <a:lstStyle/>
                    <a:p>
                      <a:r>
                        <a:rPr lang="en-IN" dirty="0"/>
                        <a:t>3</a:t>
                      </a:r>
                    </a:p>
                  </a:txBody>
                  <a:tcPr/>
                </a:tc>
                <a:tc>
                  <a:txBody>
                    <a:bodyPr/>
                    <a:lstStyle/>
                    <a:p>
                      <a:r>
                        <a:rPr lang="en-IN" dirty="0"/>
                        <a:t>8</a:t>
                      </a:r>
                    </a:p>
                  </a:txBody>
                  <a:tcPr/>
                </a:tc>
                <a:tc>
                  <a:txBody>
                    <a:bodyPr/>
                    <a:lstStyle/>
                    <a:p>
                      <a:r>
                        <a:rPr lang="en-IN" dirty="0"/>
                        <a:t>9</a:t>
                      </a:r>
                    </a:p>
                  </a:txBody>
                  <a:tcPr/>
                </a:tc>
                <a:tc>
                  <a:txBody>
                    <a:bodyPr/>
                    <a:lstStyle/>
                    <a:p>
                      <a:r>
                        <a:rPr lang="en-IN" dirty="0"/>
                        <a:t>2</a:t>
                      </a:r>
                    </a:p>
                  </a:txBody>
                  <a:tcPr/>
                </a:tc>
                <a:extLst>
                  <a:ext uri="{0D108BD9-81ED-4DB2-BD59-A6C34878D82A}">
                    <a16:rowId xmlns:a16="http://schemas.microsoft.com/office/drawing/2014/main" val="3768806034"/>
                  </a:ext>
                </a:extLst>
              </a:tr>
            </a:tbl>
          </a:graphicData>
        </a:graphic>
      </p:graphicFrame>
      <p:graphicFrame>
        <p:nvGraphicFramePr>
          <p:cNvPr id="5" name="Table 5">
            <a:extLst>
              <a:ext uri="{FF2B5EF4-FFF2-40B4-BE49-F238E27FC236}">
                <a16:creationId xmlns:a16="http://schemas.microsoft.com/office/drawing/2014/main" id="{0C172F9F-34D9-49EF-B35F-2DCFE1B724CF}"/>
              </a:ext>
            </a:extLst>
          </p:cNvPr>
          <p:cNvGraphicFramePr>
            <a:graphicFrameLocks noGrp="1"/>
          </p:cNvGraphicFramePr>
          <p:nvPr>
            <p:extLst>
              <p:ext uri="{D42A27DB-BD31-4B8C-83A1-F6EECF244321}">
                <p14:modId xmlns:p14="http://schemas.microsoft.com/office/powerpoint/2010/main" val="4020688085"/>
              </p:ext>
            </p:extLst>
          </p:nvPr>
        </p:nvGraphicFramePr>
        <p:xfrm>
          <a:off x="4091860" y="3666821"/>
          <a:ext cx="2235200" cy="399627"/>
        </p:xfrm>
        <a:graphic>
          <a:graphicData uri="http://schemas.openxmlformats.org/drawingml/2006/table">
            <a:tbl>
              <a:tblPr firstRow="1" bandRow="1">
                <a:tableStyleId>{5C22544A-7EE6-4342-B048-85BDC9FD1C3A}</a:tableStyleId>
              </a:tblPr>
              <a:tblGrid>
                <a:gridCol w="1092200">
                  <a:extLst>
                    <a:ext uri="{9D8B030D-6E8A-4147-A177-3AD203B41FA5}">
                      <a16:colId xmlns:a16="http://schemas.microsoft.com/office/drawing/2014/main" val="2256896448"/>
                    </a:ext>
                  </a:extLst>
                </a:gridCol>
                <a:gridCol w="1143000">
                  <a:extLst>
                    <a:ext uri="{9D8B030D-6E8A-4147-A177-3AD203B41FA5}">
                      <a16:colId xmlns:a16="http://schemas.microsoft.com/office/drawing/2014/main" val="3554861496"/>
                    </a:ext>
                  </a:extLst>
                </a:gridCol>
              </a:tblGrid>
              <a:tr h="399627">
                <a:tc>
                  <a:txBody>
                    <a:bodyPr/>
                    <a:lstStyle/>
                    <a:p>
                      <a:r>
                        <a:rPr lang="en-US" dirty="0"/>
                        <a:t>7</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3904259371"/>
                  </a:ext>
                </a:extLst>
              </a:tr>
            </a:tbl>
          </a:graphicData>
        </a:graphic>
      </p:graphicFrame>
      <p:sp>
        <p:nvSpPr>
          <p:cNvPr id="7" name="TextBox 6">
            <a:extLst>
              <a:ext uri="{FF2B5EF4-FFF2-40B4-BE49-F238E27FC236}">
                <a16:creationId xmlns:a16="http://schemas.microsoft.com/office/drawing/2014/main" id="{5288ADF0-DA07-49D9-957D-3720A6F43E7D}"/>
              </a:ext>
            </a:extLst>
          </p:cNvPr>
          <p:cNvSpPr txBox="1"/>
          <p:nvPr/>
        </p:nvSpPr>
        <p:spPr>
          <a:xfrm>
            <a:off x="3962400" y="5160294"/>
            <a:ext cx="4648200" cy="369332"/>
          </a:xfrm>
          <a:prstGeom prst="rect">
            <a:avLst/>
          </a:prstGeom>
          <a:noFill/>
        </p:spPr>
        <p:txBody>
          <a:bodyPr wrap="square">
            <a:spAutoFit/>
          </a:bodyPr>
          <a:lstStyle/>
          <a:p>
            <a:r>
              <a:rPr lang="en-IN" dirty="0"/>
              <a:t>function Array() { [native code] }</a:t>
            </a:r>
          </a:p>
        </p:txBody>
      </p:sp>
      <p:sp>
        <p:nvSpPr>
          <p:cNvPr id="9" name="TextBox 8">
            <a:extLst>
              <a:ext uri="{FF2B5EF4-FFF2-40B4-BE49-F238E27FC236}">
                <a16:creationId xmlns:a16="http://schemas.microsoft.com/office/drawing/2014/main" id="{4DCFE4E5-1A5C-4E37-BBAE-CDC76DAC872B}"/>
              </a:ext>
            </a:extLst>
          </p:cNvPr>
          <p:cNvSpPr txBox="1"/>
          <p:nvPr/>
        </p:nvSpPr>
        <p:spPr>
          <a:xfrm>
            <a:off x="3314700" y="5767839"/>
            <a:ext cx="4648200" cy="369332"/>
          </a:xfrm>
          <a:prstGeom prst="rect">
            <a:avLst/>
          </a:prstGeom>
          <a:noFill/>
        </p:spPr>
        <p:txBody>
          <a:bodyPr wrap="square">
            <a:spAutoFit/>
          </a:bodyPr>
          <a:lstStyle/>
          <a:p>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za</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constructor</a:t>
            </a:r>
            <a:r>
              <a:rPr lang="en-IN" b="0" dirty="0">
                <a:solidFill>
                  <a:srgbClr val="000000"/>
                </a:solidFill>
                <a:effectLst/>
                <a:latin typeface="Consolas" panose="020B0609020204030204" pitchFamily="49" charset="0"/>
              </a:rPr>
              <a:t>);</a:t>
            </a:r>
          </a:p>
        </p:txBody>
      </p:sp>
      <p:cxnSp>
        <p:nvCxnSpPr>
          <p:cNvPr id="11" name="Straight Arrow Connector 10">
            <a:extLst>
              <a:ext uri="{FF2B5EF4-FFF2-40B4-BE49-F238E27FC236}">
                <a16:creationId xmlns:a16="http://schemas.microsoft.com/office/drawing/2014/main" id="{38CCB0A5-8CE5-4B66-842F-32009B27C7A6}"/>
              </a:ext>
            </a:extLst>
          </p:cNvPr>
          <p:cNvCxnSpPr>
            <a:cxnSpLocks/>
          </p:cNvCxnSpPr>
          <p:nvPr/>
        </p:nvCxnSpPr>
        <p:spPr>
          <a:xfrm flipH="1" flipV="1">
            <a:off x="5143500" y="5605867"/>
            <a:ext cx="762000" cy="203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9FB90F7-3A68-4787-A9DF-C2994F123E65}"/>
              </a:ext>
            </a:extLst>
          </p:cNvPr>
          <p:cNvSpPr/>
          <p:nvPr/>
        </p:nvSpPr>
        <p:spPr>
          <a:xfrm>
            <a:off x="5334000" y="4397964"/>
            <a:ext cx="1066800" cy="527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Object</a:t>
            </a:r>
          </a:p>
        </p:txBody>
      </p:sp>
      <p:cxnSp>
        <p:nvCxnSpPr>
          <p:cNvPr id="14" name="Straight Arrow Connector 13">
            <a:extLst>
              <a:ext uri="{FF2B5EF4-FFF2-40B4-BE49-F238E27FC236}">
                <a16:creationId xmlns:a16="http://schemas.microsoft.com/office/drawing/2014/main" id="{4F0F0884-7704-4FD5-9A27-3EC198C7FE1A}"/>
              </a:ext>
            </a:extLst>
          </p:cNvPr>
          <p:cNvCxnSpPr>
            <a:cxnSpLocks/>
          </p:cNvCxnSpPr>
          <p:nvPr/>
        </p:nvCxnSpPr>
        <p:spPr>
          <a:xfrm>
            <a:off x="6202926" y="4925530"/>
            <a:ext cx="0" cy="305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83A0627-B6A4-484A-8E2E-42C6D8BA9DA3}"/>
              </a:ext>
            </a:extLst>
          </p:cNvPr>
          <p:cNvSpPr/>
          <p:nvPr/>
        </p:nvSpPr>
        <p:spPr>
          <a:xfrm>
            <a:off x="4724400" y="1524000"/>
            <a:ext cx="685800" cy="43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za</a:t>
            </a:r>
          </a:p>
        </p:txBody>
      </p:sp>
    </p:spTree>
    <p:extLst>
      <p:ext uri="{BB962C8B-B14F-4D97-AF65-F5344CB8AC3E}">
        <p14:creationId xmlns:p14="http://schemas.microsoft.com/office/powerpoint/2010/main" val="203718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A2D8C-6656-42D3-8737-29E5FFE06AFC}"/>
              </a:ext>
            </a:extLst>
          </p:cNvPr>
          <p:cNvSpPr>
            <a:spLocks noGrp="1"/>
          </p:cNvSpPr>
          <p:nvPr>
            <p:ph type="title"/>
          </p:nvPr>
        </p:nvSpPr>
        <p:spPr>
          <a:xfrm>
            <a:off x="723900" y="228600"/>
            <a:ext cx="7696200" cy="563562"/>
          </a:xfrm>
        </p:spPr>
        <p:txBody>
          <a:bodyPr>
            <a:normAutofit fontScale="90000"/>
          </a:bodyPr>
          <a:lstStyle/>
          <a:p>
            <a:r>
              <a:rPr lang="en-IN" dirty="0"/>
              <a:t>Better way to declare array</a:t>
            </a:r>
          </a:p>
        </p:txBody>
      </p:sp>
      <p:sp>
        <p:nvSpPr>
          <p:cNvPr id="3" name="Content Placeholder 2">
            <a:extLst>
              <a:ext uri="{FF2B5EF4-FFF2-40B4-BE49-F238E27FC236}">
                <a16:creationId xmlns:a16="http://schemas.microsoft.com/office/drawing/2014/main" id="{09BD2AF5-C8DA-42B2-B429-E3D24058E55B}"/>
              </a:ext>
            </a:extLst>
          </p:cNvPr>
          <p:cNvSpPr>
            <a:spLocks noGrp="1"/>
          </p:cNvSpPr>
          <p:nvPr>
            <p:ph idx="1"/>
          </p:nvPr>
        </p:nvSpPr>
        <p:spPr>
          <a:xfrm>
            <a:off x="228600" y="926538"/>
            <a:ext cx="3429000" cy="1219200"/>
          </a:xfrm>
        </p:spPr>
        <p:txBody>
          <a:bodyPr>
            <a:normAutofit/>
          </a:bodyPr>
          <a:lstStyle/>
          <a:p>
            <a:pPr marL="0" indent="0">
              <a:buNone/>
            </a:pPr>
            <a:r>
              <a:rPr lang="en-IN" sz="1800" b="0" dirty="0">
                <a:solidFill>
                  <a:srgbClr val="0000FF"/>
                </a:solidFill>
                <a:effectLst/>
                <a:latin typeface="Consolas" panose="020B0609020204030204" pitchFamily="49" charset="0"/>
              </a:rPr>
              <a:t>var</a:t>
            </a:r>
            <a:r>
              <a:rPr lang="en-IN" sz="1800" b="0" dirty="0">
                <a:solidFill>
                  <a:srgbClr val="000000"/>
                </a:solidFill>
                <a:effectLst/>
                <a:latin typeface="Consolas" panose="020B0609020204030204" pitchFamily="49" charset="0"/>
              </a:rPr>
              <a:t> </a:t>
            </a:r>
            <a:r>
              <a:rPr lang="en-IN" sz="1800" b="0" dirty="0" err="1">
                <a:solidFill>
                  <a:srgbClr val="001080"/>
                </a:solidFill>
                <a:effectLst/>
                <a:latin typeface="Consolas" panose="020B0609020204030204" pitchFamily="49" charset="0"/>
              </a:rPr>
              <a:t>arr</a:t>
            </a:r>
            <a:r>
              <a:rPr lang="en-IN" sz="1800" b="0" dirty="0">
                <a:solidFill>
                  <a:srgbClr val="000000"/>
                </a:solidFill>
                <a:effectLst/>
                <a:latin typeface="Consolas" panose="020B0609020204030204" pitchFamily="49" charset="0"/>
              </a:rPr>
              <a:t>=[</a:t>
            </a:r>
            <a:r>
              <a:rPr lang="en-IN" sz="1800" b="0" dirty="0">
                <a:solidFill>
                  <a:srgbClr val="098658"/>
                </a:solidFill>
                <a:effectLst/>
                <a:latin typeface="Consolas" panose="020B0609020204030204" pitchFamily="49" charset="0"/>
              </a:rPr>
              <a:t>1</a:t>
            </a:r>
            <a:r>
              <a:rPr lang="en-IN" sz="1800" b="0" dirty="0">
                <a:solidFill>
                  <a:srgbClr val="000000"/>
                </a:solidFill>
                <a:effectLst/>
                <a:latin typeface="Consolas" panose="020B0609020204030204" pitchFamily="49" charset="0"/>
              </a:rPr>
              <a:t>,</a:t>
            </a:r>
            <a:r>
              <a:rPr lang="en-IN" sz="1800" b="0" dirty="0">
                <a:solidFill>
                  <a:srgbClr val="098658"/>
                </a:solidFill>
                <a:effectLst/>
                <a:latin typeface="Consolas" panose="020B0609020204030204" pitchFamily="49" charset="0"/>
              </a:rPr>
              <a:t>2</a:t>
            </a:r>
            <a:r>
              <a:rPr lang="en-IN" sz="1800" b="0" dirty="0">
                <a:solidFill>
                  <a:srgbClr val="000000"/>
                </a:solidFill>
                <a:effectLst/>
                <a:latin typeface="Consolas" panose="020B0609020204030204" pitchFamily="49" charset="0"/>
              </a:rPr>
              <a:t>,</a:t>
            </a:r>
            <a:r>
              <a:rPr lang="en-IN" sz="1800" b="0" dirty="0">
                <a:solidFill>
                  <a:srgbClr val="A31515"/>
                </a:solidFill>
                <a:effectLst/>
                <a:latin typeface="Consolas" panose="020B0609020204030204" pitchFamily="49" charset="0"/>
              </a:rPr>
              <a:t>"hi"</a:t>
            </a:r>
            <a:r>
              <a:rPr lang="en-IN" sz="1800" b="0" dirty="0">
                <a:solidFill>
                  <a:srgbClr val="000000"/>
                </a:solidFill>
                <a:effectLst/>
                <a:latin typeface="Consolas" panose="020B0609020204030204" pitchFamily="49" charset="0"/>
              </a:rPr>
              <a:t>,</a:t>
            </a:r>
            <a:r>
              <a:rPr lang="en-IN" sz="1800" b="0" dirty="0">
                <a:solidFill>
                  <a:srgbClr val="A31515"/>
                </a:solidFill>
                <a:effectLst/>
                <a:latin typeface="Consolas" panose="020B0609020204030204" pitchFamily="49" charset="0"/>
              </a:rPr>
              <a:t>"by"</a:t>
            </a:r>
            <a:r>
              <a:rPr lang="en-IN" sz="1800" b="0" dirty="0">
                <a:solidFill>
                  <a:srgbClr val="000000"/>
                </a:solidFill>
                <a:effectLst/>
                <a:latin typeface="Consolas" panose="020B0609020204030204" pitchFamily="49" charset="0"/>
              </a:rPr>
              <a:t>]</a:t>
            </a:r>
          </a:p>
          <a:p>
            <a:pPr marL="0" indent="0">
              <a:buNone/>
            </a:pPr>
            <a:br>
              <a:rPr lang="en-IN" sz="1800" b="0" dirty="0">
                <a:solidFill>
                  <a:srgbClr val="000000"/>
                </a:solidFill>
                <a:effectLst/>
                <a:latin typeface="Consolas" panose="020B0609020204030204" pitchFamily="49" charset="0"/>
              </a:rPr>
            </a:br>
            <a:r>
              <a:rPr lang="en-IN" sz="1800" b="0" dirty="0" err="1">
                <a:solidFill>
                  <a:srgbClr val="001080"/>
                </a:solidFill>
                <a:effectLst/>
                <a:latin typeface="Consolas" panose="020B0609020204030204" pitchFamily="49" charset="0"/>
              </a:rPr>
              <a:t>document</a:t>
            </a:r>
            <a:r>
              <a:rPr lang="en-IN" sz="1800" b="0" dirty="0" err="1">
                <a:solidFill>
                  <a:srgbClr val="000000"/>
                </a:solidFill>
                <a:effectLst/>
                <a:latin typeface="Consolas" panose="020B0609020204030204" pitchFamily="49" charset="0"/>
              </a:rPr>
              <a:t>.</a:t>
            </a:r>
            <a:r>
              <a:rPr lang="en-IN" sz="1800" b="0" dirty="0" err="1">
                <a:solidFill>
                  <a:srgbClr val="795E26"/>
                </a:solidFill>
                <a:effectLst/>
                <a:latin typeface="Consolas" panose="020B0609020204030204" pitchFamily="49" charset="0"/>
              </a:rPr>
              <a:t>write</a:t>
            </a:r>
            <a:r>
              <a:rPr lang="en-IN" sz="1800" b="0" dirty="0">
                <a:solidFill>
                  <a:srgbClr val="000000"/>
                </a:solidFill>
                <a:effectLst/>
                <a:latin typeface="Consolas" panose="020B0609020204030204" pitchFamily="49" charset="0"/>
              </a:rPr>
              <a:t>(</a:t>
            </a:r>
            <a:r>
              <a:rPr lang="en-IN" sz="1800" b="0" dirty="0" err="1">
                <a:solidFill>
                  <a:srgbClr val="001080"/>
                </a:solidFill>
                <a:effectLst/>
                <a:latin typeface="Consolas" panose="020B0609020204030204" pitchFamily="49" charset="0"/>
              </a:rPr>
              <a:t>arr</a:t>
            </a:r>
            <a:r>
              <a:rPr lang="en-IN" sz="1800" b="0" dirty="0">
                <a:solidFill>
                  <a:srgbClr val="000000"/>
                </a:solidFill>
                <a:effectLst/>
                <a:latin typeface="Consolas" panose="020B0609020204030204" pitchFamily="49" charset="0"/>
              </a:rPr>
              <a:t>)</a:t>
            </a:r>
          </a:p>
          <a:p>
            <a:pPr marL="0" indent="0">
              <a:buNone/>
            </a:pPr>
            <a:endParaRPr lang="en-IN" sz="1800" dirty="0"/>
          </a:p>
        </p:txBody>
      </p:sp>
      <p:sp>
        <p:nvSpPr>
          <p:cNvPr id="5" name="TextBox 4">
            <a:extLst>
              <a:ext uri="{FF2B5EF4-FFF2-40B4-BE49-F238E27FC236}">
                <a16:creationId xmlns:a16="http://schemas.microsoft.com/office/drawing/2014/main" id="{812F9EC8-A7BA-4B3E-9C69-1C6574E6547C}"/>
              </a:ext>
            </a:extLst>
          </p:cNvPr>
          <p:cNvSpPr txBox="1"/>
          <p:nvPr/>
        </p:nvSpPr>
        <p:spPr>
          <a:xfrm>
            <a:off x="5506069" y="1066800"/>
            <a:ext cx="4572000" cy="6186309"/>
          </a:xfrm>
          <a:prstGeom prst="rect">
            <a:avLst/>
          </a:prstGeom>
          <a:noFill/>
        </p:spPr>
        <p:txBody>
          <a:bodyPr wrap="square">
            <a:spAutoFit/>
          </a:bodyPr>
          <a:lstStyle/>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r>
              <a:rPr lang="en-IN" b="0" dirty="0" err="1">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5</a:t>
            </a:r>
            <a:r>
              <a:rPr lang="en-IN" b="0" dirty="0">
                <a:solidFill>
                  <a:srgbClr val="000000"/>
                </a:solidFill>
                <a:effectLst/>
                <a:latin typeface="Consolas" panose="020B0609020204030204" pitchFamily="49" charset="0"/>
              </a:rPr>
              <a:t>;</a:t>
            </a:r>
          </a:p>
          <a:p>
            <a:r>
              <a:rPr lang="en-IN" b="0" dirty="0" err="1">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4</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4</a:t>
            </a:r>
            <a:r>
              <a:rPr lang="en-IN" b="0" dirty="0">
                <a:solidFill>
                  <a:srgbClr val="000000"/>
                </a:solidFill>
                <a:effectLst/>
                <a:latin typeface="Consolas" panose="020B0609020204030204" pitchFamily="49" charset="0"/>
              </a:rPr>
              <a:t>;</a:t>
            </a:r>
          </a:p>
          <a:p>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"&lt;hr/&gt;"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"&lt;hr/&gt;"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a:t>
            </a:r>
            <a:r>
              <a:rPr lang="en-IN" b="0" dirty="0">
                <a:solidFill>
                  <a:srgbClr val="000000"/>
                </a:solidFill>
                <a:effectLst/>
                <a:latin typeface="Consolas" panose="020B0609020204030204" pitchFamily="49" charset="0"/>
              </a:rPr>
              <a:t>)</a:t>
            </a:r>
          </a:p>
          <a:p>
            <a:r>
              <a:rPr lang="en-IN" dirty="0">
                <a:solidFill>
                  <a:srgbClr val="000000"/>
                </a:solidFill>
                <a:latin typeface="Consolas" panose="020B0609020204030204" pitchFamily="49" charset="0"/>
              </a:rPr>
              <a:t>//remove undefined</a:t>
            </a:r>
          </a:p>
          <a:p>
            <a:r>
              <a:rPr lang="en-IN" b="0" dirty="0">
                <a:solidFill>
                  <a:srgbClr val="000000"/>
                </a:solidFill>
                <a:effectLst/>
                <a:latin typeface="Consolas" panose="020B0609020204030204" pitchFamily="49" charset="0"/>
              </a:rPr>
              <a:t>for(let e of </a:t>
            </a:r>
            <a:r>
              <a:rPr lang="en-IN" b="0" dirty="0" err="1">
                <a:solidFill>
                  <a:srgbClr val="00000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if(e)</a:t>
            </a:r>
          </a:p>
          <a:p>
            <a:r>
              <a:rPr lang="en-IN" b="0" dirty="0" err="1">
                <a:solidFill>
                  <a:srgbClr val="000000"/>
                </a:solidFill>
                <a:effectLst/>
                <a:latin typeface="Consolas" panose="020B0609020204030204" pitchFamily="49" charset="0"/>
              </a:rPr>
              <a:t>document.write</a:t>
            </a:r>
            <a:r>
              <a:rPr lang="en-IN" b="0" dirty="0">
                <a:solidFill>
                  <a:srgbClr val="000000"/>
                </a:solidFill>
                <a:effectLst/>
                <a:latin typeface="Consolas" panose="020B0609020204030204" pitchFamily="49" charset="0"/>
              </a:rPr>
              <a:t>(e)</a:t>
            </a:r>
          </a:p>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AA9CD541-7991-4385-95C3-31F47BA959FB}"/>
              </a:ext>
            </a:extLst>
          </p:cNvPr>
          <p:cNvSpPr txBox="1"/>
          <p:nvPr/>
        </p:nvSpPr>
        <p:spPr>
          <a:xfrm>
            <a:off x="414867" y="4863067"/>
            <a:ext cx="3962400" cy="369332"/>
          </a:xfrm>
          <a:prstGeom prst="rect">
            <a:avLst/>
          </a:prstGeom>
          <a:noFill/>
        </p:spPr>
        <p:txBody>
          <a:bodyPr wrap="square" rtlCol="0">
            <a:spAutoFit/>
          </a:bodyPr>
          <a:lstStyle/>
          <a:p>
            <a:r>
              <a:rPr lang="en-IN" dirty="0"/>
              <a:t>5 undefined </a:t>
            </a:r>
            <a:r>
              <a:rPr lang="en-IN" dirty="0" err="1"/>
              <a:t>undefined</a:t>
            </a:r>
            <a:r>
              <a:rPr lang="en-IN" dirty="0"/>
              <a:t> </a:t>
            </a:r>
            <a:r>
              <a:rPr lang="en-IN" dirty="0" err="1"/>
              <a:t>undefined</a:t>
            </a:r>
            <a:r>
              <a:rPr lang="en-IN" dirty="0"/>
              <a:t> 4</a:t>
            </a:r>
          </a:p>
        </p:txBody>
      </p:sp>
      <p:sp>
        <p:nvSpPr>
          <p:cNvPr id="7" name="TextBox 6">
            <a:extLst>
              <a:ext uri="{FF2B5EF4-FFF2-40B4-BE49-F238E27FC236}">
                <a16:creationId xmlns:a16="http://schemas.microsoft.com/office/drawing/2014/main" id="{B2D0746D-B3FB-4DB7-ABBC-F3961C24E865}"/>
              </a:ext>
            </a:extLst>
          </p:cNvPr>
          <p:cNvSpPr txBox="1"/>
          <p:nvPr/>
        </p:nvSpPr>
        <p:spPr>
          <a:xfrm>
            <a:off x="414867" y="5334000"/>
            <a:ext cx="3928533" cy="923330"/>
          </a:xfrm>
          <a:prstGeom prst="rect">
            <a:avLst/>
          </a:prstGeom>
          <a:noFill/>
        </p:spPr>
        <p:txBody>
          <a:bodyPr wrap="square" rtlCol="0">
            <a:spAutoFit/>
          </a:bodyPr>
          <a:lstStyle/>
          <a:p>
            <a:r>
              <a:rPr lang="en-IN" dirty="0"/>
              <a:t>As we discuss internally it is stored as key value so for index 1,2,3 it is saying undefined </a:t>
            </a:r>
            <a:r>
              <a:rPr lang="en-IN" dirty="0" err="1"/>
              <a:t>ie</a:t>
            </a:r>
            <a:r>
              <a:rPr lang="en-IN" dirty="0"/>
              <a:t>. There is no such key</a:t>
            </a:r>
          </a:p>
        </p:txBody>
      </p:sp>
      <p:pic>
        <p:nvPicPr>
          <p:cNvPr id="8" name="Picture 7">
            <a:extLst>
              <a:ext uri="{FF2B5EF4-FFF2-40B4-BE49-F238E27FC236}">
                <a16:creationId xmlns:a16="http://schemas.microsoft.com/office/drawing/2014/main" id="{58FB45B6-DCC7-434A-9858-7F25FD60CD12}"/>
              </a:ext>
            </a:extLst>
          </p:cNvPr>
          <p:cNvPicPr>
            <a:picLocks noChangeAspect="1"/>
          </p:cNvPicPr>
          <p:nvPr/>
        </p:nvPicPr>
        <p:blipFill rotWithShape="1">
          <a:blip r:embed="rId2"/>
          <a:srcRect r="48333" b="44308"/>
          <a:stretch/>
        </p:blipFill>
        <p:spPr>
          <a:xfrm>
            <a:off x="265471" y="1993918"/>
            <a:ext cx="4724400" cy="2864503"/>
          </a:xfrm>
          <a:prstGeom prst="rect">
            <a:avLst/>
          </a:prstGeom>
        </p:spPr>
      </p:pic>
    </p:spTree>
    <p:extLst>
      <p:ext uri="{BB962C8B-B14F-4D97-AF65-F5344CB8AC3E}">
        <p14:creationId xmlns:p14="http://schemas.microsoft.com/office/powerpoint/2010/main" val="196369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8546D-CC73-4858-8D07-2791A38E9DED}"/>
              </a:ext>
            </a:extLst>
          </p:cNvPr>
          <p:cNvSpPr>
            <a:spLocks noGrp="1"/>
          </p:cNvSpPr>
          <p:nvPr>
            <p:ph type="title"/>
          </p:nvPr>
        </p:nvSpPr>
        <p:spPr>
          <a:xfrm>
            <a:off x="762000" y="274638"/>
            <a:ext cx="7924800" cy="639762"/>
          </a:xfrm>
        </p:spPr>
        <p:txBody>
          <a:bodyPr>
            <a:normAutofit fontScale="90000"/>
          </a:bodyPr>
          <a:lstStyle/>
          <a:p>
            <a:r>
              <a:rPr lang="en-IN" dirty="0"/>
              <a:t>2D Array</a:t>
            </a:r>
          </a:p>
        </p:txBody>
      </p:sp>
      <p:sp>
        <p:nvSpPr>
          <p:cNvPr id="3" name="Content Placeholder 2">
            <a:extLst>
              <a:ext uri="{FF2B5EF4-FFF2-40B4-BE49-F238E27FC236}">
                <a16:creationId xmlns:a16="http://schemas.microsoft.com/office/drawing/2014/main" id="{DCDA49D2-7153-44D4-9423-57B3AF561811}"/>
              </a:ext>
            </a:extLst>
          </p:cNvPr>
          <p:cNvSpPr>
            <a:spLocks noGrp="1"/>
          </p:cNvSpPr>
          <p:nvPr>
            <p:ph idx="1"/>
          </p:nvPr>
        </p:nvSpPr>
        <p:spPr>
          <a:xfrm>
            <a:off x="304800" y="619100"/>
            <a:ext cx="4343400" cy="5791200"/>
          </a:xfrm>
        </p:spPr>
        <p:txBody>
          <a:bodyPr>
            <a:noAutofit/>
          </a:bodyPr>
          <a:lstStyle/>
          <a:p>
            <a:pPr marL="0" indent="0">
              <a:buNone/>
            </a:pPr>
            <a:r>
              <a:rPr lang="en-IN" sz="1400" b="0" dirty="0">
                <a:solidFill>
                  <a:srgbClr val="800000"/>
                </a:solidFill>
                <a:effectLst/>
                <a:latin typeface="Consolas" panose="020B0609020204030204" pitchFamily="49" charset="0"/>
              </a:rPr>
              <a:t>&lt;html&gt;</a:t>
            </a:r>
            <a:endParaRPr lang="en-IN" sz="1400" b="0" dirty="0">
              <a:solidFill>
                <a:srgbClr val="000000"/>
              </a:solidFill>
              <a:effectLst/>
              <a:latin typeface="Consolas" panose="020B0609020204030204" pitchFamily="49" charset="0"/>
            </a:endParaRPr>
          </a:p>
          <a:p>
            <a:pPr marL="0" indent="0">
              <a:buNone/>
            </a:pPr>
            <a:r>
              <a:rPr lang="en-IN" sz="1400" b="0" dirty="0">
                <a:solidFill>
                  <a:srgbClr val="800000"/>
                </a:solidFill>
                <a:effectLst/>
                <a:latin typeface="Consolas" panose="020B0609020204030204" pitchFamily="49" charset="0"/>
              </a:rPr>
              <a:t>&lt;head&gt;&lt;script&gt;</a:t>
            </a:r>
            <a:endParaRPr lang="en-IN" sz="1400" b="0" dirty="0">
              <a:solidFill>
                <a:srgbClr val="000000"/>
              </a:solidFill>
              <a:effectLst/>
              <a:latin typeface="Consolas" panose="020B0609020204030204" pitchFamily="49" charset="0"/>
            </a:endParaRPr>
          </a:p>
          <a:p>
            <a:pPr marL="0" indent="0">
              <a:buNone/>
            </a:pPr>
            <a:r>
              <a:rPr lang="en-IN" sz="1400" b="0" dirty="0">
                <a:solidFill>
                  <a:srgbClr val="0000FF"/>
                </a:solidFill>
                <a:effectLst/>
                <a:latin typeface="Consolas" panose="020B0609020204030204" pitchFamily="49" charset="0"/>
              </a:rPr>
              <a:t>var</a:t>
            </a:r>
            <a:r>
              <a:rPr lang="en-IN" sz="1400" b="0" dirty="0">
                <a:solidFill>
                  <a:srgbClr val="000000"/>
                </a:solidFill>
                <a:effectLst/>
                <a:latin typeface="Consolas" panose="020B0609020204030204" pitchFamily="49" charset="0"/>
              </a:rPr>
              <a:t> </a:t>
            </a:r>
            <a:r>
              <a:rPr lang="en-IN" sz="1400" b="0" dirty="0">
                <a:solidFill>
                  <a:srgbClr val="001080"/>
                </a:solidFill>
                <a:effectLst/>
                <a:latin typeface="Consolas" panose="020B0609020204030204" pitchFamily="49" charset="0"/>
              </a:rPr>
              <a:t>a</a:t>
            </a:r>
            <a:r>
              <a:rPr lang="en-IN" sz="1400" b="0" dirty="0">
                <a:solidFill>
                  <a:srgbClr val="000000"/>
                </a:solidFill>
                <a:effectLst/>
                <a:latin typeface="Consolas" panose="020B0609020204030204" pitchFamily="49" charset="0"/>
              </a:rPr>
              <a:t>=</a:t>
            </a:r>
            <a:r>
              <a:rPr lang="en-IN" sz="1400" b="0" dirty="0">
                <a:solidFill>
                  <a:srgbClr val="0000FF"/>
                </a:solidFill>
                <a:effectLst/>
                <a:latin typeface="Consolas" panose="020B0609020204030204" pitchFamily="49" charset="0"/>
              </a:rPr>
              <a:t>new</a:t>
            </a:r>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Array</a:t>
            </a:r>
            <a:r>
              <a:rPr lang="en-IN" sz="1400" b="0" dirty="0">
                <a:solidFill>
                  <a:srgbClr val="000000"/>
                </a:solidFill>
                <a:effectLst/>
                <a:latin typeface="Consolas" panose="020B0609020204030204" pitchFamily="49" charset="0"/>
              </a:rPr>
              <a:t>();</a:t>
            </a:r>
          </a:p>
          <a:p>
            <a:pPr marL="0" indent="0">
              <a:buNone/>
            </a:pPr>
            <a:br>
              <a:rPr lang="en-IN" sz="1400" b="0" dirty="0">
                <a:solidFill>
                  <a:srgbClr val="000000"/>
                </a:solidFill>
                <a:effectLst/>
                <a:latin typeface="Consolas" panose="020B0609020204030204" pitchFamily="49" charset="0"/>
              </a:rPr>
            </a:br>
            <a:r>
              <a:rPr lang="en-IN" sz="1400" b="0" dirty="0">
                <a:solidFill>
                  <a:srgbClr val="001080"/>
                </a:solidFill>
                <a:effectLst/>
                <a:latin typeface="Consolas" panose="020B0609020204030204" pitchFamily="49" charset="0"/>
              </a:rPr>
              <a:t>a</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r>
              <a:rPr lang="en-IN" sz="1400" b="0" dirty="0">
                <a:solidFill>
                  <a:srgbClr val="0000FF"/>
                </a:solidFill>
                <a:effectLst/>
                <a:latin typeface="Consolas" panose="020B0609020204030204" pitchFamily="49" charset="0"/>
              </a:rPr>
              <a:t>new</a:t>
            </a:r>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Array</a:t>
            </a:r>
            <a:r>
              <a:rPr lang="en-IN" sz="1400" b="0" dirty="0">
                <a:solidFill>
                  <a:srgbClr val="000000"/>
                </a:solidFill>
                <a:effectLst/>
                <a:latin typeface="Consolas" panose="020B0609020204030204" pitchFamily="49" charset="0"/>
              </a:rPr>
              <a:t>();</a:t>
            </a:r>
          </a:p>
          <a:p>
            <a:pPr marL="0" indent="0">
              <a:buNone/>
            </a:pPr>
            <a:r>
              <a:rPr lang="en-IN" sz="1400" b="0" dirty="0">
                <a:solidFill>
                  <a:srgbClr val="001080"/>
                </a:solidFill>
                <a:effectLst/>
                <a:latin typeface="Consolas" panose="020B0609020204030204" pitchFamily="49" charset="0"/>
              </a:rPr>
              <a:t>a</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1</a:t>
            </a:r>
            <a:r>
              <a:rPr lang="en-IN" sz="1400" b="0" dirty="0">
                <a:solidFill>
                  <a:srgbClr val="000000"/>
                </a:solidFill>
                <a:effectLst/>
                <a:latin typeface="Consolas" panose="020B0609020204030204" pitchFamily="49" charset="0"/>
              </a:rPr>
              <a:t>]=</a:t>
            </a:r>
            <a:r>
              <a:rPr lang="en-IN" sz="1400" b="0" dirty="0">
                <a:solidFill>
                  <a:srgbClr val="0000FF"/>
                </a:solidFill>
                <a:effectLst/>
                <a:latin typeface="Consolas" panose="020B0609020204030204" pitchFamily="49" charset="0"/>
              </a:rPr>
              <a:t>new</a:t>
            </a:r>
            <a:r>
              <a:rPr lang="en-IN" sz="1400" b="0" dirty="0">
                <a:solidFill>
                  <a:srgbClr val="000000"/>
                </a:solidFill>
                <a:effectLst/>
                <a:latin typeface="Consolas" panose="020B0609020204030204" pitchFamily="49" charset="0"/>
              </a:rPr>
              <a:t> </a:t>
            </a:r>
            <a:r>
              <a:rPr lang="en-IN" sz="1400" b="0" dirty="0">
                <a:solidFill>
                  <a:srgbClr val="267F99"/>
                </a:solidFill>
                <a:effectLst/>
                <a:latin typeface="Consolas" panose="020B0609020204030204" pitchFamily="49" charset="0"/>
              </a:rPr>
              <a:t>Array</a:t>
            </a:r>
            <a:r>
              <a:rPr lang="en-IN" sz="1400" b="0" dirty="0">
                <a:solidFill>
                  <a:srgbClr val="000000"/>
                </a:solidFill>
                <a:effectLst/>
                <a:latin typeface="Consolas" panose="020B0609020204030204" pitchFamily="49" charset="0"/>
              </a:rPr>
              <a:t>();</a:t>
            </a:r>
          </a:p>
          <a:p>
            <a:pPr marL="0" indent="0">
              <a:buNone/>
            </a:pPr>
            <a:br>
              <a:rPr lang="en-IN" sz="1400" b="0" dirty="0">
                <a:solidFill>
                  <a:srgbClr val="000000"/>
                </a:solidFill>
                <a:effectLst/>
                <a:latin typeface="Consolas" panose="020B0609020204030204" pitchFamily="49" charset="0"/>
              </a:rPr>
            </a:br>
            <a:r>
              <a:rPr lang="en-IN" sz="1400" b="0" dirty="0">
                <a:solidFill>
                  <a:srgbClr val="001080"/>
                </a:solidFill>
                <a:effectLst/>
                <a:latin typeface="Consolas" panose="020B0609020204030204" pitchFamily="49" charset="0"/>
              </a:rPr>
              <a:t>a</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r>
              <a:rPr lang="en-IN" sz="1400" b="0" dirty="0">
                <a:solidFill>
                  <a:srgbClr val="FF0000"/>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a:solidFill>
                  <a:srgbClr val="001080"/>
                </a:solidFill>
                <a:effectLst/>
                <a:latin typeface="Consolas" panose="020B0609020204030204" pitchFamily="49" charset="0"/>
              </a:rPr>
              <a:t>raj</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p>
          <a:p>
            <a:pPr marL="0" indent="0">
              <a:buNone/>
            </a:pPr>
            <a:r>
              <a:rPr lang="en-IN" sz="1400" b="0" dirty="0">
                <a:solidFill>
                  <a:srgbClr val="001080"/>
                </a:solidFill>
                <a:effectLst/>
                <a:latin typeface="Consolas" panose="020B0609020204030204" pitchFamily="49" charset="0"/>
              </a:rPr>
              <a:t>a</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1</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50</a:t>
            </a:r>
            <a:r>
              <a:rPr lang="en-IN" sz="1400" b="0" dirty="0">
                <a:solidFill>
                  <a:srgbClr val="000000"/>
                </a:solidFill>
                <a:effectLst/>
                <a:latin typeface="Consolas" panose="020B0609020204030204" pitchFamily="49" charset="0"/>
              </a:rPr>
              <a:t>;</a:t>
            </a:r>
          </a:p>
          <a:p>
            <a:pPr marL="0" indent="0">
              <a:buNone/>
            </a:pPr>
            <a:r>
              <a:rPr lang="en-IN" sz="1400" b="0" dirty="0">
                <a:solidFill>
                  <a:srgbClr val="001080"/>
                </a:solidFill>
                <a:effectLst/>
                <a:latin typeface="Consolas" panose="020B0609020204030204" pitchFamily="49" charset="0"/>
              </a:rPr>
              <a:t>a</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r>
              <a:rPr lang="en-IN" sz="1400" b="0" dirty="0">
                <a:solidFill>
                  <a:srgbClr val="FF0000"/>
                </a:solidFill>
                <a:effectLst/>
                <a:latin typeface="Consolas" panose="020B0609020204030204" pitchFamily="49" charset="0"/>
              </a:rPr>
              <a:t>[2]</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a:solidFill>
                  <a:srgbClr val="0000FF"/>
                </a:solidFill>
                <a:effectLst/>
                <a:latin typeface="Consolas" panose="020B0609020204030204" pitchFamily="49" charset="0"/>
              </a:rPr>
              <a:t>A</a:t>
            </a:r>
            <a:r>
              <a:rPr lang="en-IN" sz="1400" b="0" dirty="0">
                <a:solidFill>
                  <a:srgbClr val="A31515"/>
                </a:solidFill>
                <a:effectLst/>
                <a:latin typeface="Consolas" panose="020B0609020204030204" pitchFamily="49" charset="0"/>
              </a:rPr>
              <a:t>"</a:t>
            </a:r>
            <a:endParaRPr lang="en-IN" sz="1400" b="0" dirty="0">
              <a:solidFill>
                <a:srgbClr val="000000"/>
              </a:solidFill>
              <a:effectLst/>
              <a:latin typeface="Consolas" panose="020B0609020204030204" pitchFamily="49" charset="0"/>
            </a:endParaRPr>
          </a:p>
          <a:p>
            <a:pPr marL="0" indent="0">
              <a:buNone/>
            </a:pPr>
            <a:br>
              <a:rPr lang="en-IN" sz="1400" b="0" dirty="0">
                <a:solidFill>
                  <a:srgbClr val="000000"/>
                </a:solidFill>
                <a:effectLst/>
                <a:latin typeface="Consolas" panose="020B0609020204030204" pitchFamily="49" charset="0"/>
              </a:rPr>
            </a:br>
            <a:r>
              <a:rPr lang="en-IN" sz="1400" b="0" dirty="0">
                <a:solidFill>
                  <a:srgbClr val="001080"/>
                </a:solidFill>
                <a:effectLst/>
                <a:latin typeface="Consolas" panose="020B0609020204030204" pitchFamily="49" charset="0"/>
              </a:rPr>
              <a:t>a</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1</a:t>
            </a:r>
            <a:r>
              <a:rPr lang="en-IN" sz="1400" b="0" dirty="0">
                <a:solidFill>
                  <a:srgbClr val="000000"/>
                </a:solidFill>
                <a:effectLst/>
                <a:latin typeface="Consolas" panose="020B0609020204030204" pitchFamily="49" charset="0"/>
              </a:rPr>
              <a:t>]</a:t>
            </a:r>
            <a:r>
              <a:rPr lang="en-IN" sz="1400" b="0" dirty="0">
                <a:solidFill>
                  <a:srgbClr val="FF0000"/>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a:solidFill>
                  <a:srgbClr val="001080"/>
                </a:solidFill>
                <a:effectLst/>
                <a:latin typeface="Consolas" panose="020B0609020204030204" pitchFamily="49" charset="0"/>
              </a:rPr>
              <a:t>mona</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p>
          <a:p>
            <a:pPr marL="0" indent="0">
              <a:buNone/>
            </a:pPr>
            <a:r>
              <a:rPr lang="en-IN" sz="1400" b="0" dirty="0">
                <a:solidFill>
                  <a:srgbClr val="001080"/>
                </a:solidFill>
                <a:effectLst/>
                <a:latin typeface="Consolas" panose="020B0609020204030204" pitchFamily="49" charset="0"/>
              </a:rPr>
              <a:t>a</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1</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1</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80</a:t>
            </a:r>
            <a:r>
              <a:rPr lang="en-IN" sz="1400" b="0" dirty="0">
                <a:solidFill>
                  <a:srgbClr val="000000"/>
                </a:solidFill>
                <a:effectLst/>
                <a:latin typeface="Consolas" panose="020B0609020204030204" pitchFamily="49" charset="0"/>
              </a:rPr>
              <a:t>;</a:t>
            </a:r>
          </a:p>
          <a:p>
            <a:pPr marL="0" indent="0">
              <a:buNone/>
            </a:pPr>
            <a:r>
              <a:rPr lang="en-IN" sz="1400" b="0" dirty="0">
                <a:solidFill>
                  <a:srgbClr val="001080"/>
                </a:solidFill>
                <a:effectLst/>
                <a:latin typeface="Consolas" panose="020B0609020204030204" pitchFamily="49" charset="0"/>
              </a:rPr>
              <a:t>a</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1</a:t>
            </a:r>
            <a:r>
              <a:rPr lang="en-IN" sz="1400" b="0" dirty="0">
                <a:solidFill>
                  <a:srgbClr val="000000"/>
                </a:solidFill>
                <a:effectLst/>
                <a:latin typeface="Consolas" panose="020B0609020204030204" pitchFamily="49" charset="0"/>
              </a:rPr>
              <a:t>]</a:t>
            </a:r>
            <a:r>
              <a:rPr lang="en-IN" sz="1400" b="0" dirty="0">
                <a:solidFill>
                  <a:srgbClr val="FF0000"/>
                </a:solidFill>
                <a:effectLst/>
                <a:latin typeface="Consolas" panose="020B0609020204030204" pitchFamily="49" charset="0"/>
              </a:rPr>
              <a:t>[2]</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a:solidFill>
                  <a:srgbClr val="0000FF"/>
                </a:solidFill>
                <a:effectLst/>
                <a:latin typeface="Consolas" panose="020B0609020204030204" pitchFamily="49" charset="0"/>
              </a:rPr>
              <a:t>B</a:t>
            </a:r>
            <a:r>
              <a:rPr lang="en-IN" sz="1400" b="0" dirty="0">
                <a:solidFill>
                  <a:srgbClr val="A31515"/>
                </a:solidFill>
                <a:effectLst/>
                <a:latin typeface="Consolas" panose="020B0609020204030204" pitchFamily="49" charset="0"/>
              </a:rPr>
              <a:t>"</a:t>
            </a:r>
            <a:endParaRPr lang="en-IN" sz="1400" b="0" dirty="0">
              <a:solidFill>
                <a:srgbClr val="000000"/>
              </a:solidFill>
              <a:effectLst/>
              <a:latin typeface="Consolas" panose="020B0609020204030204" pitchFamily="49" charset="0"/>
            </a:endParaRPr>
          </a:p>
          <a:p>
            <a:pPr marL="0" indent="0">
              <a:buNone/>
            </a:pPr>
            <a:r>
              <a:rPr lang="en-IN" sz="1400" b="0" dirty="0" err="1">
                <a:solidFill>
                  <a:srgbClr val="001080"/>
                </a:solidFill>
                <a:effectLst/>
                <a:latin typeface="Consolas" panose="020B0609020204030204" pitchFamily="49" charset="0"/>
              </a:rPr>
              <a:t>document</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write</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a</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1</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a:t>
            </a:r>
            <a:r>
              <a:rPr lang="en-IN" sz="1400" b="0" dirty="0" err="1">
                <a:solidFill>
                  <a:srgbClr val="A31515"/>
                </a:solidFill>
                <a:effectLst/>
                <a:latin typeface="Consolas" panose="020B0609020204030204" pitchFamily="49" charset="0"/>
              </a:rPr>
              <a:t>seee</a:t>
            </a:r>
            <a:r>
              <a:rPr lang="en-IN" sz="1400" b="0" dirty="0">
                <a:solidFill>
                  <a:srgbClr val="A31515"/>
                </a:solidFill>
                <a:effectLst/>
                <a:latin typeface="Consolas" panose="020B0609020204030204" pitchFamily="49" charset="0"/>
              </a:rPr>
              <a:t>"</a:t>
            </a:r>
            <a:r>
              <a:rPr lang="en-IN" sz="1400" b="0" dirty="0">
                <a:solidFill>
                  <a:srgbClr val="000000"/>
                </a:solidFill>
                <a:effectLst/>
                <a:latin typeface="Consolas" panose="020B0609020204030204" pitchFamily="49" charset="0"/>
              </a:rPr>
              <a:t>);</a:t>
            </a:r>
          </a:p>
          <a:p>
            <a:pPr marL="0" indent="0">
              <a:buNone/>
            </a:pPr>
            <a:r>
              <a:rPr lang="en-IN" sz="1400" b="0" dirty="0">
                <a:solidFill>
                  <a:srgbClr val="AF00DB"/>
                </a:solidFill>
                <a:effectLst/>
                <a:latin typeface="Consolas" panose="020B0609020204030204" pitchFamily="49" charset="0"/>
              </a:rPr>
              <a:t>for</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&lt;</a:t>
            </a:r>
            <a:r>
              <a:rPr lang="en-IN" sz="1400" b="0" dirty="0" err="1">
                <a:solidFill>
                  <a:srgbClr val="001080"/>
                </a:solidFill>
                <a:effectLst/>
                <a:latin typeface="Consolas" panose="020B0609020204030204" pitchFamily="49" charset="0"/>
              </a:rPr>
              <a:t>a</a:t>
            </a:r>
            <a:r>
              <a:rPr lang="en-IN" sz="1400" b="0" dirty="0" err="1">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length</a:t>
            </a:r>
            <a:r>
              <a:rPr lang="en-IN" sz="1400" b="0" dirty="0" err="1">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a:t>
            </a:r>
          </a:p>
          <a:p>
            <a:pPr marL="0" indent="0">
              <a:buNone/>
            </a:pPr>
            <a:r>
              <a:rPr lang="en-IN" sz="1400" b="0" dirty="0">
                <a:solidFill>
                  <a:srgbClr val="AF00DB"/>
                </a:solidFill>
                <a:effectLst/>
                <a:latin typeface="Consolas" panose="020B0609020204030204" pitchFamily="49" charset="0"/>
              </a:rPr>
              <a:t>for</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j</a:t>
            </a:r>
            <a:r>
              <a:rPr lang="en-IN" sz="1400" b="0" dirty="0">
                <a:solidFill>
                  <a:srgbClr val="000000"/>
                </a:solidFill>
                <a:effectLst/>
                <a:latin typeface="Consolas" panose="020B0609020204030204" pitchFamily="49" charset="0"/>
              </a:rPr>
              <a:t>=</a:t>
            </a:r>
            <a:r>
              <a:rPr lang="en-IN" sz="1400" b="0" dirty="0">
                <a:solidFill>
                  <a:srgbClr val="098658"/>
                </a:solidFill>
                <a:effectLst/>
                <a:latin typeface="Consolas" panose="020B0609020204030204" pitchFamily="49" charset="0"/>
              </a:rPr>
              <a:t>0</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j</a:t>
            </a:r>
            <a:r>
              <a:rPr lang="en-IN" sz="1400" b="0" dirty="0">
                <a:solidFill>
                  <a:srgbClr val="000000"/>
                </a:solidFill>
                <a:effectLst/>
                <a:latin typeface="Consolas" panose="020B0609020204030204" pitchFamily="49" charset="0"/>
              </a:rPr>
              <a:t>&lt;</a:t>
            </a:r>
            <a:r>
              <a:rPr lang="en-IN" sz="1400" b="0" dirty="0">
                <a:solidFill>
                  <a:srgbClr val="001080"/>
                </a:solidFill>
                <a:effectLst/>
                <a:latin typeface="Consolas" panose="020B0609020204030204" pitchFamily="49" charset="0"/>
              </a:rPr>
              <a:t>a</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length</a:t>
            </a:r>
            <a:r>
              <a:rPr lang="en-IN" sz="1400" b="0" dirty="0" err="1">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j</a:t>
            </a:r>
            <a:r>
              <a:rPr lang="en-IN" sz="1400" b="0" dirty="0">
                <a:solidFill>
                  <a:srgbClr val="000000"/>
                </a:solidFill>
                <a:effectLst/>
                <a:latin typeface="Consolas" panose="020B0609020204030204" pitchFamily="49" charset="0"/>
              </a:rPr>
              <a:t>++)</a:t>
            </a:r>
          </a:p>
          <a:p>
            <a:pPr marL="0" indent="0">
              <a:buNone/>
            </a:pPr>
            <a:r>
              <a:rPr lang="en-IN" sz="1400" b="0" dirty="0" err="1">
                <a:solidFill>
                  <a:srgbClr val="001080"/>
                </a:solidFill>
                <a:effectLst/>
                <a:latin typeface="Consolas" panose="020B0609020204030204" pitchFamily="49" charset="0"/>
              </a:rPr>
              <a:t>document</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write</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 "</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a</a:t>
            </a:r>
            <a:r>
              <a:rPr lang="en-IN" sz="1400" b="0" dirty="0">
                <a:solidFill>
                  <a:srgbClr val="000000"/>
                </a:solidFill>
                <a:effectLst/>
                <a:latin typeface="Consolas" panose="020B0609020204030204" pitchFamily="49" charset="0"/>
              </a:rPr>
              <a:t>[</a:t>
            </a:r>
            <a:r>
              <a:rPr lang="en-IN" sz="1400" b="0" dirty="0" err="1">
                <a:solidFill>
                  <a:srgbClr val="001080"/>
                </a:solidFill>
                <a:effectLst/>
                <a:latin typeface="Consolas" panose="020B0609020204030204" pitchFamily="49" charset="0"/>
              </a:rPr>
              <a:t>i</a:t>
            </a:r>
            <a:r>
              <a:rPr lang="en-IN" sz="1400" b="0" dirty="0">
                <a:solidFill>
                  <a:srgbClr val="000000"/>
                </a:solidFill>
                <a:effectLst/>
                <a:latin typeface="Consolas" panose="020B0609020204030204" pitchFamily="49" charset="0"/>
              </a:rPr>
              <a:t>][</a:t>
            </a:r>
            <a:r>
              <a:rPr lang="en-IN" sz="1400" b="0" dirty="0">
                <a:solidFill>
                  <a:srgbClr val="001080"/>
                </a:solidFill>
                <a:effectLst/>
                <a:latin typeface="Consolas" panose="020B0609020204030204" pitchFamily="49" charset="0"/>
              </a:rPr>
              <a:t>j</a:t>
            </a:r>
            <a:r>
              <a:rPr lang="en-IN" sz="1400" b="0" dirty="0">
                <a:solidFill>
                  <a:srgbClr val="000000"/>
                </a:solidFill>
                <a:effectLst/>
                <a:latin typeface="Consolas" panose="020B0609020204030204" pitchFamily="49" charset="0"/>
              </a:rPr>
              <a:t>])</a:t>
            </a:r>
          </a:p>
          <a:p>
            <a:pPr marL="0" indent="0">
              <a:buNone/>
            </a:pPr>
            <a:r>
              <a:rPr lang="en-IN" sz="1400" b="0" dirty="0" err="1">
                <a:solidFill>
                  <a:srgbClr val="001080"/>
                </a:solidFill>
                <a:effectLst/>
                <a:latin typeface="Consolas" panose="020B0609020204030204" pitchFamily="49" charset="0"/>
              </a:rPr>
              <a:t>document</a:t>
            </a:r>
            <a:r>
              <a:rPr lang="en-IN" sz="1400" b="0" dirty="0" err="1">
                <a:solidFill>
                  <a:srgbClr val="000000"/>
                </a:solidFill>
                <a:effectLst/>
                <a:latin typeface="Consolas" panose="020B0609020204030204" pitchFamily="49" charset="0"/>
              </a:rPr>
              <a:t>.</a:t>
            </a:r>
            <a:r>
              <a:rPr lang="en-IN" sz="1400" b="0" dirty="0" err="1">
                <a:solidFill>
                  <a:srgbClr val="795E26"/>
                </a:solidFill>
                <a:effectLst/>
                <a:latin typeface="Consolas" panose="020B0609020204030204" pitchFamily="49" charset="0"/>
              </a:rPr>
              <a:t>write</a:t>
            </a:r>
            <a:r>
              <a:rPr lang="en-IN" sz="1400" b="0" dirty="0">
                <a:solidFill>
                  <a:srgbClr val="000000"/>
                </a:solidFill>
                <a:effectLst/>
                <a:latin typeface="Consolas" panose="020B0609020204030204" pitchFamily="49" charset="0"/>
              </a:rPr>
              <a:t>(</a:t>
            </a:r>
            <a:r>
              <a:rPr lang="en-IN" sz="1400" b="0" dirty="0">
                <a:solidFill>
                  <a:srgbClr val="A31515"/>
                </a:solidFill>
                <a:effectLst/>
                <a:latin typeface="Consolas" panose="020B0609020204030204" pitchFamily="49" charset="0"/>
              </a:rPr>
              <a:t>"&lt;hr/&gt;"</a:t>
            </a:r>
            <a:r>
              <a:rPr lang="en-IN" sz="1400" b="0" dirty="0">
                <a:solidFill>
                  <a:srgbClr val="000000"/>
                </a:solidFill>
                <a:effectLst/>
                <a:latin typeface="Consolas" panose="020B0609020204030204" pitchFamily="49" charset="0"/>
              </a:rPr>
              <a:t>);</a:t>
            </a:r>
          </a:p>
          <a:p>
            <a:pPr marL="0" indent="0">
              <a:buNone/>
            </a:pPr>
            <a:r>
              <a:rPr lang="en-IN" sz="1400" b="0" dirty="0">
                <a:solidFill>
                  <a:srgbClr val="000000"/>
                </a:solidFill>
                <a:effectLst/>
                <a:latin typeface="Consolas" panose="020B0609020204030204" pitchFamily="49" charset="0"/>
              </a:rPr>
              <a:t>}</a:t>
            </a:r>
          </a:p>
          <a:p>
            <a:pPr marL="0" indent="0">
              <a:buNone/>
            </a:pPr>
            <a:r>
              <a:rPr lang="en-IN" sz="1400" b="0" dirty="0">
                <a:solidFill>
                  <a:srgbClr val="800000"/>
                </a:solidFill>
                <a:effectLst/>
                <a:latin typeface="Consolas" panose="020B0609020204030204" pitchFamily="49" charset="0"/>
              </a:rPr>
              <a:t>&lt;/script&gt;&lt;/head&gt;&lt;body&gt;</a:t>
            </a:r>
            <a:endParaRPr lang="en-IN" sz="1400" b="0" dirty="0">
              <a:solidFill>
                <a:srgbClr val="000000"/>
              </a:solidFill>
              <a:effectLst/>
              <a:latin typeface="Consolas" panose="020B0609020204030204" pitchFamily="49" charset="0"/>
            </a:endParaRPr>
          </a:p>
          <a:p>
            <a:pPr marL="0" indent="0">
              <a:buNone/>
            </a:pPr>
            <a:r>
              <a:rPr lang="en-IN" sz="1400" b="0" dirty="0">
                <a:solidFill>
                  <a:srgbClr val="800000"/>
                </a:solidFill>
                <a:effectLst/>
                <a:latin typeface="Consolas" panose="020B0609020204030204" pitchFamily="49" charset="0"/>
              </a:rPr>
              <a:t>&lt;/body&gt;&lt;/html&gt;</a:t>
            </a:r>
            <a:endParaRPr lang="en-IN" sz="1400" b="0" dirty="0">
              <a:solidFill>
                <a:srgbClr val="000000"/>
              </a:solidFill>
              <a:effectLst/>
              <a:latin typeface="Consolas" panose="020B0609020204030204" pitchFamily="49" charset="0"/>
            </a:endParaRPr>
          </a:p>
          <a:p>
            <a:pPr marL="0" indent="0">
              <a:buNone/>
            </a:pPr>
            <a:endParaRPr lang="en-IN" sz="1400" dirty="0"/>
          </a:p>
        </p:txBody>
      </p:sp>
      <p:sp>
        <p:nvSpPr>
          <p:cNvPr id="4" name="Rectangle 3">
            <a:extLst>
              <a:ext uri="{FF2B5EF4-FFF2-40B4-BE49-F238E27FC236}">
                <a16:creationId xmlns:a16="http://schemas.microsoft.com/office/drawing/2014/main" id="{D2E9F790-6BA1-40B4-A872-90361865A1A0}"/>
              </a:ext>
            </a:extLst>
          </p:cNvPr>
          <p:cNvSpPr/>
          <p:nvPr/>
        </p:nvSpPr>
        <p:spPr>
          <a:xfrm>
            <a:off x="4114800" y="21717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5" name="Rectangle 4">
            <a:extLst>
              <a:ext uri="{FF2B5EF4-FFF2-40B4-BE49-F238E27FC236}">
                <a16:creationId xmlns:a16="http://schemas.microsoft.com/office/drawing/2014/main" id="{837F59BD-EE76-40BA-A081-BABD8DC17FD8}"/>
              </a:ext>
            </a:extLst>
          </p:cNvPr>
          <p:cNvSpPr/>
          <p:nvPr/>
        </p:nvSpPr>
        <p:spPr>
          <a:xfrm>
            <a:off x="4953000" y="1676400"/>
            <a:ext cx="10668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Table 6">
            <a:extLst>
              <a:ext uri="{FF2B5EF4-FFF2-40B4-BE49-F238E27FC236}">
                <a16:creationId xmlns:a16="http://schemas.microsoft.com/office/drawing/2014/main" id="{9E8D3FA1-B4DB-4D6C-A75B-761A49153BE1}"/>
              </a:ext>
            </a:extLst>
          </p:cNvPr>
          <p:cNvGraphicFramePr>
            <a:graphicFrameLocks noGrp="1"/>
          </p:cNvGraphicFramePr>
          <p:nvPr>
            <p:extLst>
              <p:ext uri="{D42A27DB-BD31-4B8C-83A1-F6EECF244321}">
                <p14:modId xmlns:p14="http://schemas.microsoft.com/office/powerpoint/2010/main" val="1755392881"/>
              </p:ext>
            </p:extLst>
          </p:nvPr>
        </p:nvGraphicFramePr>
        <p:xfrm>
          <a:off x="5029200" y="2108200"/>
          <a:ext cx="914400" cy="812800"/>
        </p:xfrm>
        <a:graphic>
          <a:graphicData uri="http://schemas.openxmlformats.org/drawingml/2006/table">
            <a:tbl>
              <a:tblPr firstRow="1" bandRow="1">
                <a:tableStyleId>{D7AC3CCA-C797-4891-BE02-D94E43425B78}</a:tableStyleId>
              </a:tblPr>
              <a:tblGrid>
                <a:gridCol w="914400">
                  <a:extLst>
                    <a:ext uri="{9D8B030D-6E8A-4147-A177-3AD203B41FA5}">
                      <a16:colId xmlns:a16="http://schemas.microsoft.com/office/drawing/2014/main" val="3988080115"/>
                    </a:ext>
                  </a:extLst>
                </a:gridCol>
              </a:tblGrid>
              <a:tr h="406400">
                <a:tc>
                  <a:txBody>
                    <a:bodyPr/>
                    <a:lstStyle/>
                    <a:p>
                      <a:r>
                        <a:rPr lang="en-IN" dirty="0"/>
                        <a:t>0</a:t>
                      </a:r>
                    </a:p>
                  </a:txBody>
                  <a:tcPr/>
                </a:tc>
                <a:extLst>
                  <a:ext uri="{0D108BD9-81ED-4DB2-BD59-A6C34878D82A}">
                    <a16:rowId xmlns:a16="http://schemas.microsoft.com/office/drawing/2014/main" val="2632062005"/>
                  </a:ext>
                </a:extLst>
              </a:tr>
              <a:tr h="406400">
                <a:tc>
                  <a:txBody>
                    <a:bodyPr/>
                    <a:lstStyle/>
                    <a:p>
                      <a:r>
                        <a:rPr lang="en-IN" dirty="0"/>
                        <a:t>1</a:t>
                      </a:r>
                    </a:p>
                  </a:txBody>
                  <a:tcPr/>
                </a:tc>
                <a:extLst>
                  <a:ext uri="{0D108BD9-81ED-4DB2-BD59-A6C34878D82A}">
                    <a16:rowId xmlns:a16="http://schemas.microsoft.com/office/drawing/2014/main" val="3212940009"/>
                  </a:ext>
                </a:extLst>
              </a:tr>
            </a:tbl>
          </a:graphicData>
        </a:graphic>
      </p:graphicFrame>
      <p:graphicFrame>
        <p:nvGraphicFramePr>
          <p:cNvPr id="7" name="Table 7">
            <a:extLst>
              <a:ext uri="{FF2B5EF4-FFF2-40B4-BE49-F238E27FC236}">
                <a16:creationId xmlns:a16="http://schemas.microsoft.com/office/drawing/2014/main" id="{27DC980C-978D-4A69-AAFC-0176480DCC38}"/>
              </a:ext>
            </a:extLst>
          </p:cNvPr>
          <p:cNvGraphicFramePr>
            <a:graphicFrameLocks noGrp="1"/>
          </p:cNvGraphicFramePr>
          <p:nvPr>
            <p:extLst>
              <p:ext uri="{D42A27DB-BD31-4B8C-83A1-F6EECF244321}">
                <p14:modId xmlns:p14="http://schemas.microsoft.com/office/powerpoint/2010/main" val="2091811967"/>
              </p:ext>
            </p:extLst>
          </p:nvPr>
        </p:nvGraphicFramePr>
        <p:xfrm>
          <a:off x="6324600" y="1943100"/>
          <a:ext cx="1905000" cy="381000"/>
        </p:xfrm>
        <a:graphic>
          <a:graphicData uri="http://schemas.openxmlformats.org/drawingml/2006/table">
            <a:tbl>
              <a:tblPr firstRow="1" bandRow="1">
                <a:tableStyleId>{5C22544A-7EE6-4342-B048-85BDC9FD1C3A}</a:tableStyleId>
              </a:tblPr>
              <a:tblGrid>
                <a:gridCol w="635000">
                  <a:extLst>
                    <a:ext uri="{9D8B030D-6E8A-4147-A177-3AD203B41FA5}">
                      <a16:colId xmlns:a16="http://schemas.microsoft.com/office/drawing/2014/main" val="3142075593"/>
                    </a:ext>
                  </a:extLst>
                </a:gridCol>
                <a:gridCol w="635000">
                  <a:extLst>
                    <a:ext uri="{9D8B030D-6E8A-4147-A177-3AD203B41FA5}">
                      <a16:colId xmlns:a16="http://schemas.microsoft.com/office/drawing/2014/main" val="1590809817"/>
                    </a:ext>
                  </a:extLst>
                </a:gridCol>
                <a:gridCol w="635000">
                  <a:extLst>
                    <a:ext uri="{9D8B030D-6E8A-4147-A177-3AD203B41FA5}">
                      <a16:colId xmlns:a16="http://schemas.microsoft.com/office/drawing/2014/main" val="3529868086"/>
                    </a:ext>
                  </a:extLst>
                </a:gridCol>
              </a:tblGrid>
              <a:tr h="381000">
                <a:tc>
                  <a:txBody>
                    <a:bodyPr/>
                    <a:lstStyle/>
                    <a:p>
                      <a:r>
                        <a:rPr lang="en-IN" dirty="0"/>
                        <a:t>Raj</a:t>
                      </a:r>
                    </a:p>
                  </a:txBody>
                  <a:tcPr/>
                </a:tc>
                <a:tc>
                  <a:txBody>
                    <a:bodyPr/>
                    <a:lstStyle/>
                    <a:p>
                      <a:r>
                        <a:rPr lang="en-IN" dirty="0"/>
                        <a:t>50</a:t>
                      </a:r>
                    </a:p>
                  </a:txBody>
                  <a:tcPr/>
                </a:tc>
                <a:tc>
                  <a:txBody>
                    <a:bodyPr/>
                    <a:lstStyle/>
                    <a:p>
                      <a:r>
                        <a:rPr lang="en-IN" dirty="0"/>
                        <a:t>A</a:t>
                      </a:r>
                    </a:p>
                  </a:txBody>
                  <a:tcPr/>
                </a:tc>
                <a:extLst>
                  <a:ext uri="{0D108BD9-81ED-4DB2-BD59-A6C34878D82A}">
                    <a16:rowId xmlns:a16="http://schemas.microsoft.com/office/drawing/2014/main" val="313416957"/>
                  </a:ext>
                </a:extLst>
              </a:tr>
            </a:tbl>
          </a:graphicData>
        </a:graphic>
      </p:graphicFrame>
      <p:graphicFrame>
        <p:nvGraphicFramePr>
          <p:cNvPr id="8" name="Table 7">
            <a:extLst>
              <a:ext uri="{FF2B5EF4-FFF2-40B4-BE49-F238E27FC236}">
                <a16:creationId xmlns:a16="http://schemas.microsoft.com/office/drawing/2014/main" id="{A36D01BB-8834-4FB3-95CD-10F4DB288DDB}"/>
              </a:ext>
            </a:extLst>
          </p:cNvPr>
          <p:cNvGraphicFramePr>
            <a:graphicFrameLocks noGrp="1"/>
          </p:cNvGraphicFramePr>
          <p:nvPr>
            <p:extLst>
              <p:ext uri="{D42A27DB-BD31-4B8C-83A1-F6EECF244321}">
                <p14:modId xmlns:p14="http://schemas.microsoft.com/office/powerpoint/2010/main" val="3888047209"/>
              </p:ext>
            </p:extLst>
          </p:nvPr>
        </p:nvGraphicFramePr>
        <p:xfrm>
          <a:off x="6400800" y="26670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3142075593"/>
                    </a:ext>
                  </a:extLst>
                </a:gridCol>
                <a:gridCol w="762000">
                  <a:extLst>
                    <a:ext uri="{9D8B030D-6E8A-4147-A177-3AD203B41FA5}">
                      <a16:colId xmlns:a16="http://schemas.microsoft.com/office/drawing/2014/main" val="1590809817"/>
                    </a:ext>
                  </a:extLst>
                </a:gridCol>
                <a:gridCol w="762000">
                  <a:extLst>
                    <a:ext uri="{9D8B030D-6E8A-4147-A177-3AD203B41FA5}">
                      <a16:colId xmlns:a16="http://schemas.microsoft.com/office/drawing/2014/main" val="3667399010"/>
                    </a:ext>
                  </a:extLst>
                </a:gridCol>
              </a:tblGrid>
              <a:tr h="381000">
                <a:tc>
                  <a:txBody>
                    <a:bodyPr/>
                    <a:lstStyle/>
                    <a:p>
                      <a:r>
                        <a:rPr lang="en-IN" dirty="0"/>
                        <a:t>Mona</a:t>
                      </a:r>
                    </a:p>
                  </a:txBody>
                  <a:tcPr/>
                </a:tc>
                <a:tc>
                  <a:txBody>
                    <a:bodyPr/>
                    <a:lstStyle/>
                    <a:p>
                      <a:r>
                        <a:rPr lang="en-IN" dirty="0"/>
                        <a:t>80</a:t>
                      </a:r>
                    </a:p>
                  </a:txBody>
                  <a:tcPr/>
                </a:tc>
                <a:tc>
                  <a:txBody>
                    <a:bodyPr/>
                    <a:lstStyle/>
                    <a:p>
                      <a:r>
                        <a:rPr lang="en-IN" dirty="0"/>
                        <a:t>B</a:t>
                      </a:r>
                    </a:p>
                  </a:txBody>
                  <a:tcPr/>
                </a:tc>
                <a:extLst>
                  <a:ext uri="{0D108BD9-81ED-4DB2-BD59-A6C34878D82A}">
                    <a16:rowId xmlns:a16="http://schemas.microsoft.com/office/drawing/2014/main" val="313416957"/>
                  </a:ext>
                </a:extLst>
              </a:tr>
            </a:tbl>
          </a:graphicData>
        </a:graphic>
      </p:graphicFrame>
      <p:cxnSp>
        <p:nvCxnSpPr>
          <p:cNvPr id="10" name="Straight Arrow Connector 9">
            <a:extLst>
              <a:ext uri="{FF2B5EF4-FFF2-40B4-BE49-F238E27FC236}">
                <a16:creationId xmlns:a16="http://schemas.microsoft.com/office/drawing/2014/main" id="{019FA0BD-D457-4C1B-9EE9-A3E31C72C37D}"/>
              </a:ext>
            </a:extLst>
          </p:cNvPr>
          <p:cNvCxnSpPr/>
          <p:nvPr/>
        </p:nvCxnSpPr>
        <p:spPr>
          <a:xfrm>
            <a:off x="4572000" y="2362200"/>
            <a:ext cx="228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7EC8259E-9662-428D-961F-10F71B045DF3}"/>
              </a:ext>
            </a:extLst>
          </p:cNvPr>
          <p:cNvCxnSpPr/>
          <p:nvPr/>
        </p:nvCxnSpPr>
        <p:spPr>
          <a:xfrm>
            <a:off x="6096000" y="2209800"/>
            <a:ext cx="228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E05640C2-7B17-498F-BC87-58935713F392}"/>
              </a:ext>
            </a:extLst>
          </p:cNvPr>
          <p:cNvCxnSpPr/>
          <p:nvPr/>
        </p:nvCxnSpPr>
        <p:spPr>
          <a:xfrm>
            <a:off x="6091767" y="2832100"/>
            <a:ext cx="228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1782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3DEEE-81C5-47FC-B8A2-53541D186D75}"/>
              </a:ext>
            </a:extLst>
          </p:cNvPr>
          <p:cNvSpPr>
            <a:spLocks noGrp="1"/>
          </p:cNvSpPr>
          <p:nvPr>
            <p:ph type="title"/>
          </p:nvPr>
        </p:nvSpPr>
        <p:spPr>
          <a:xfrm>
            <a:off x="838200" y="274638"/>
            <a:ext cx="7848600" cy="563562"/>
          </a:xfrm>
        </p:spPr>
        <p:txBody>
          <a:bodyPr>
            <a:noAutofit/>
          </a:bodyPr>
          <a:lstStyle/>
          <a:p>
            <a:r>
              <a:rPr lang="en-IN" sz="3200" dirty="0" err="1"/>
              <a:t>Concat</a:t>
            </a:r>
            <a:r>
              <a:rPr lang="en-IN" sz="3200" dirty="0"/>
              <a:t>: join two array and return new array</a:t>
            </a:r>
          </a:p>
        </p:txBody>
      </p:sp>
      <p:sp>
        <p:nvSpPr>
          <p:cNvPr id="3" name="Content Placeholder 2">
            <a:extLst>
              <a:ext uri="{FF2B5EF4-FFF2-40B4-BE49-F238E27FC236}">
                <a16:creationId xmlns:a16="http://schemas.microsoft.com/office/drawing/2014/main" id="{61500AC0-A4A8-45B5-B895-1CB5E1F8D481}"/>
              </a:ext>
            </a:extLst>
          </p:cNvPr>
          <p:cNvSpPr>
            <a:spLocks noGrp="1"/>
          </p:cNvSpPr>
          <p:nvPr>
            <p:ph idx="1"/>
          </p:nvPr>
        </p:nvSpPr>
        <p:spPr>
          <a:xfrm>
            <a:off x="381000" y="990600"/>
            <a:ext cx="8305800" cy="5135563"/>
          </a:xfrm>
        </p:spPr>
        <p:txBody>
          <a:bodyPr>
            <a:normAutofit fontScale="85000" lnSpcReduction="20000"/>
          </a:bodyPr>
          <a:lstStyle/>
          <a:p>
            <a:pPr marL="0" indent="0">
              <a:buNone/>
            </a:pP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pPr marL="0" indent="0">
              <a:buNone/>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nar</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10</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20</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a:t>
            </a:r>
          </a:p>
          <a:p>
            <a:pPr marL="0" indent="0">
              <a:buNone/>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ar</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5</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6</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7</a:t>
            </a:r>
            <a:r>
              <a:rPr lang="en-IN" b="0" dirty="0">
                <a:solidFill>
                  <a:srgbClr val="000000"/>
                </a:solidFill>
                <a:effectLst/>
                <a:latin typeface="Consolas" panose="020B0609020204030204" pitchFamily="49" charset="0"/>
              </a:rPr>
              <a:t>]</a:t>
            </a:r>
          </a:p>
          <a:p>
            <a:pPr marL="0" indent="0">
              <a:buNone/>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result</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ar</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concat</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nar</a:t>
            </a:r>
            <a:r>
              <a:rPr lang="en-IN" b="0" dirty="0">
                <a:solidFill>
                  <a:srgbClr val="000000"/>
                </a:solidFill>
                <a:effectLst/>
                <a:latin typeface="Consolas" panose="020B0609020204030204" pitchFamily="49" charset="0"/>
              </a:rPr>
              <a:t>)</a:t>
            </a:r>
          </a:p>
          <a:p>
            <a:pPr marL="0" indent="0">
              <a:buNone/>
            </a:pP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result</a:t>
            </a:r>
            <a:r>
              <a:rPr lang="en-IN" b="0" dirty="0" err="1">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constructor</a:t>
            </a:r>
            <a:r>
              <a:rPr lang="en-IN" b="0" dirty="0">
                <a:solidFill>
                  <a:srgbClr val="000000"/>
                </a:solidFill>
                <a:effectLst/>
                <a:latin typeface="Consolas" panose="020B0609020204030204" pitchFamily="49" charset="0"/>
              </a:rPr>
              <a:t>)</a:t>
            </a:r>
          </a:p>
          <a:p>
            <a:pPr marL="0" indent="0">
              <a:buNone/>
            </a:pP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result</a:t>
            </a:r>
            <a:r>
              <a:rPr lang="en-IN" b="0" dirty="0">
                <a:solidFill>
                  <a:srgbClr val="000000"/>
                </a:solidFill>
                <a:effectLst/>
                <a:latin typeface="Consolas" panose="020B0609020204030204" pitchFamily="49" charset="0"/>
              </a:rPr>
              <a:t>)</a:t>
            </a:r>
          </a:p>
          <a:p>
            <a:pPr marL="0" indent="0">
              <a:buNone/>
            </a:pP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ar</a:t>
            </a:r>
            <a:r>
              <a:rPr lang="en-IN" b="0" dirty="0">
                <a:solidFill>
                  <a:srgbClr val="000000"/>
                </a:solidFill>
                <a:effectLst/>
                <a:latin typeface="Consolas" panose="020B0609020204030204" pitchFamily="49" charset="0"/>
              </a:rPr>
              <a:t>);</a:t>
            </a:r>
          </a:p>
          <a:p>
            <a:pPr marL="0" indent="0">
              <a:buNone/>
            </a:pPr>
            <a:br>
              <a:rPr lang="en-IN" b="0" dirty="0">
                <a:solidFill>
                  <a:srgbClr val="000000"/>
                </a:solidFill>
                <a:effectLst/>
                <a:latin typeface="Consolas" panose="020B0609020204030204" pitchFamily="49" charset="0"/>
              </a:rPr>
            </a:br>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nar</a:t>
            </a:r>
            <a:r>
              <a:rPr lang="en-IN" b="0" dirty="0">
                <a:solidFill>
                  <a:srgbClr val="000000"/>
                </a:solidFill>
                <a:effectLst/>
                <a:latin typeface="Consolas" panose="020B0609020204030204" pitchFamily="49" charset="0"/>
              </a:rPr>
              <a:t>);</a:t>
            </a:r>
          </a:p>
          <a:p>
            <a:pPr marL="0" indent="0">
              <a:buNone/>
            </a:pPr>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pPr marL="0" indent="0">
              <a:buNone/>
            </a:pP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marL="0" indent="0">
              <a:buNone/>
            </a:pPr>
            <a:endParaRPr lang="en-IN" dirty="0"/>
          </a:p>
        </p:txBody>
      </p:sp>
      <p:graphicFrame>
        <p:nvGraphicFramePr>
          <p:cNvPr id="4" name="Table 4">
            <a:extLst>
              <a:ext uri="{FF2B5EF4-FFF2-40B4-BE49-F238E27FC236}">
                <a16:creationId xmlns:a16="http://schemas.microsoft.com/office/drawing/2014/main" id="{EE08D0AB-04DD-4EE1-8BF9-958CCEF1F9A3}"/>
              </a:ext>
            </a:extLst>
          </p:cNvPr>
          <p:cNvGraphicFramePr>
            <a:graphicFrameLocks noGrp="1"/>
          </p:cNvGraphicFramePr>
          <p:nvPr>
            <p:extLst>
              <p:ext uri="{D42A27DB-BD31-4B8C-83A1-F6EECF244321}">
                <p14:modId xmlns:p14="http://schemas.microsoft.com/office/powerpoint/2010/main" val="106528883"/>
              </p:ext>
            </p:extLst>
          </p:nvPr>
        </p:nvGraphicFramePr>
        <p:xfrm>
          <a:off x="4648200" y="1371600"/>
          <a:ext cx="3733800" cy="43180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1118057450"/>
                    </a:ext>
                  </a:extLst>
                </a:gridCol>
                <a:gridCol w="1244600">
                  <a:extLst>
                    <a:ext uri="{9D8B030D-6E8A-4147-A177-3AD203B41FA5}">
                      <a16:colId xmlns:a16="http://schemas.microsoft.com/office/drawing/2014/main" val="1038856666"/>
                    </a:ext>
                  </a:extLst>
                </a:gridCol>
                <a:gridCol w="1244600">
                  <a:extLst>
                    <a:ext uri="{9D8B030D-6E8A-4147-A177-3AD203B41FA5}">
                      <a16:colId xmlns:a16="http://schemas.microsoft.com/office/drawing/2014/main" val="614385608"/>
                    </a:ext>
                  </a:extLst>
                </a:gridCol>
              </a:tblGrid>
              <a:tr h="431800">
                <a:tc>
                  <a:txBody>
                    <a:bodyPr/>
                    <a:lstStyle/>
                    <a:p>
                      <a:r>
                        <a:rPr lang="en-US" dirty="0"/>
                        <a:t>10</a:t>
                      </a:r>
                      <a:endParaRPr lang="en-IN" dirty="0"/>
                    </a:p>
                  </a:txBody>
                  <a:tcPr/>
                </a:tc>
                <a:tc>
                  <a:txBody>
                    <a:bodyPr/>
                    <a:lstStyle/>
                    <a:p>
                      <a:r>
                        <a:rPr lang="en-US" dirty="0"/>
                        <a:t>20</a:t>
                      </a:r>
                      <a:endParaRPr lang="en-IN" dirty="0"/>
                    </a:p>
                  </a:txBody>
                  <a:tcPr/>
                </a:tc>
                <a:tc>
                  <a:txBody>
                    <a:bodyPr/>
                    <a:lstStyle/>
                    <a:p>
                      <a:r>
                        <a:rPr lang="en-US" dirty="0"/>
                        <a:t>30</a:t>
                      </a:r>
                      <a:endParaRPr lang="en-IN" dirty="0"/>
                    </a:p>
                  </a:txBody>
                  <a:tcPr/>
                </a:tc>
                <a:extLst>
                  <a:ext uri="{0D108BD9-81ED-4DB2-BD59-A6C34878D82A}">
                    <a16:rowId xmlns:a16="http://schemas.microsoft.com/office/drawing/2014/main" val="2049853864"/>
                  </a:ext>
                </a:extLst>
              </a:tr>
            </a:tbl>
          </a:graphicData>
        </a:graphic>
      </p:graphicFrame>
      <p:graphicFrame>
        <p:nvGraphicFramePr>
          <p:cNvPr id="5" name="Table 4">
            <a:extLst>
              <a:ext uri="{FF2B5EF4-FFF2-40B4-BE49-F238E27FC236}">
                <a16:creationId xmlns:a16="http://schemas.microsoft.com/office/drawing/2014/main" id="{F141B54B-A22D-4528-A109-43FFF851DAEA}"/>
              </a:ext>
            </a:extLst>
          </p:cNvPr>
          <p:cNvGraphicFramePr>
            <a:graphicFrameLocks noGrp="1"/>
          </p:cNvGraphicFramePr>
          <p:nvPr>
            <p:extLst>
              <p:ext uri="{D42A27DB-BD31-4B8C-83A1-F6EECF244321}">
                <p14:modId xmlns:p14="http://schemas.microsoft.com/office/powerpoint/2010/main" val="3915764690"/>
              </p:ext>
            </p:extLst>
          </p:nvPr>
        </p:nvGraphicFramePr>
        <p:xfrm>
          <a:off x="4628535" y="1985297"/>
          <a:ext cx="3733800" cy="43180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1118057450"/>
                    </a:ext>
                  </a:extLst>
                </a:gridCol>
                <a:gridCol w="1244600">
                  <a:extLst>
                    <a:ext uri="{9D8B030D-6E8A-4147-A177-3AD203B41FA5}">
                      <a16:colId xmlns:a16="http://schemas.microsoft.com/office/drawing/2014/main" val="1038856666"/>
                    </a:ext>
                  </a:extLst>
                </a:gridCol>
                <a:gridCol w="1244600">
                  <a:extLst>
                    <a:ext uri="{9D8B030D-6E8A-4147-A177-3AD203B41FA5}">
                      <a16:colId xmlns:a16="http://schemas.microsoft.com/office/drawing/2014/main" val="614385608"/>
                    </a:ext>
                  </a:extLst>
                </a:gridCol>
              </a:tblGrid>
              <a:tr h="431800">
                <a:tc>
                  <a:txBody>
                    <a:bodyPr/>
                    <a:lstStyle/>
                    <a:p>
                      <a:r>
                        <a:rPr lang="en-US" dirty="0"/>
                        <a:t>5</a:t>
                      </a:r>
                      <a:endParaRPr lang="en-IN" dirty="0"/>
                    </a:p>
                  </a:txBody>
                  <a:tcPr/>
                </a:tc>
                <a:tc>
                  <a:txBody>
                    <a:bodyPr/>
                    <a:lstStyle/>
                    <a:p>
                      <a:r>
                        <a:rPr lang="en-US" dirty="0"/>
                        <a:t>6</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2049853864"/>
                  </a:ext>
                </a:extLst>
              </a:tr>
            </a:tbl>
          </a:graphicData>
        </a:graphic>
      </p:graphicFrame>
      <p:sp>
        <p:nvSpPr>
          <p:cNvPr id="6" name="Rectangle 5">
            <a:extLst>
              <a:ext uri="{FF2B5EF4-FFF2-40B4-BE49-F238E27FC236}">
                <a16:creationId xmlns:a16="http://schemas.microsoft.com/office/drawing/2014/main" id="{794D48A2-49B3-46AA-BFD9-3E323119B148}"/>
              </a:ext>
            </a:extLst>
          </p:cNvPr>
          <p:cNvSpPr/>
          <p:nvPr/>
        </p:nvSpPr>
        <p:spPr>
          <a:xfrm>
            <a:off x="3999271" y="966019"/>
            <a:ext cx="6858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nar</a:t>
            </a:r>
            <a:endParaRPr lang="en-IN" dirty="0"/>
          </a:p>
        </p:txBody>
      </p:sp>
      <p:sp>
        <p:nvSpPr>
          <p:cNvPr id="7" name="Rectangle 6">
            <a:extLst>
              <a:ext uri="{FF2B5EF4-FFF2-40B4-BE49-F238E27FC236}">
                <a16:creationId xmlns:a16="http://schemas.microsoft.com/office/drawing/2014/main" id="{F8745D1B-4F55-45AF-BFFA-EDCDD18A7A73}"/>
              </a:ext>
            </a:extLst>
          </p:cNvPr>
          <p:cNvSpPr/>
          <p:nvPr/>
        </p:nvSpPr>
        <p:spPr>
          <a:xfrm>
            <a:off x="3962400" y="1827981"/>
            <a:ext cx="685800"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a:t>
            </a:r>
            <a:endParaRPr lang="en-IN" dirty="0"/>
          </a:p>
        </p:txBody>
      </p:sp>
      <p:graphicFrame>
        <p:nvGraphicFramePr>
          <p:cNvPr id="8" name="Table 7">
            <a:extLst>
              <a:ext uri="{FF2B5EF4-FFF2-40B4-BE49-F238E27FC236}">
                <a16:creationId xmlns:a16="http://schemas.microsoft.com/office/drawing/2014/main" id="{97C9BF78-415D-4594-AB24-A801F304D67B}"/>
              </a:ext>
            </a:extLst>
          </p:cNvPr>
          <p:cNvGraphicFramePr>
            <a:graphicFrameLocks noGrp="1"/>
          </p:cNvGraphicFramePr>
          <p:nvPr>
            <p:extLst>
              <p:ext uri="{D42A27DB-BD31-4B8C-83A1-F6EECF244321}">
                <p14:modId xmlns:p14="http://schemas.microsoft.com/office/powerpoint/2010/main" val="1710926083"/>
              </p:ext>
            </p:extLst>
          </p:nvPr>
        </p:nvGraphicFramePr>
        <p:xfrm>
          <a:off x="4343400" y="5627996"/>
          <a:ext cx="3733800" cy="431800"/>
        </p:xfrm>
        <a:graphic>
          <a:graphicData uri="http://schemas.openxmlformats.org/drawingml/2006/table">
            <a:tbl>
              <a:tblPr firstRow="1" bandRow="1">
                <a:tableStyleId>{5C22544A-7EE6-4342-B048-85BDC9FD1C3A}</a:tableStyleId>
              </a:tblPr>
              <a:tblGrid>
                <a:gridCol w="622300">
                  <a:extLst>
                    <a:ext uri="{9D8B030D-6E8A-4147-A177-3AD203B41FA5}">
                      <a16:colId xmlns:a16="http://schemas.microsoft.com/office/drawing/2014/main" val="1118057450"/>
                    </a:ext>
                  </a:extLst>
                </a:gridCol>
                <a:gridCol w="622300">
                  <a:extLst>
                    <a:ext uri="{9D8B030D-6E8A-4147-A177-3AD203B41FA5}">
                      <a16:colId xmlns:a16="http://schemas.microsoft.com/office/drawing/2014/main" val="1038856666"/>
                    </a:ext>
                  </a:extLst>
                </a:gridCol>
                <a:gridCol w="622300">
                  <a:extLst>
                    <a:ext uri="{9D8B030D-6E8A-4147-A177-3AD203B41FA5}">
                      <a16:colId xmlns:a16="http://schemas.microsoft.com/office/drawing/2014/main" val="614385608"/>
                    </a:ext>
                  </a:extLst>
                </a:gridCol>
                <a:gridCol w="622300">
                  <a:extLst>
                    <a:ext uri="{9D8B030D-6E8A-4147-A177-3AD203B41FA5}">
                      <a16:colId xmlns:a16="http://schemas.microsoft.com/office/drawing/2014/main" val="2981554514"/>
                    </a:ext>
                  </a:extLst>
                </a:gridCol>
                <a:gridCol w="622300">
                  <a:extLst>
                    <a:ext uri="{9D8B030D-6E8A-4147-A177-3AD203B41FA5}">
                      <a16:colId xmlns:a16="http://schemas.microsoft.com/office/drawing/2014/main" val="1820282346"/>
                    </a:ext>
                  </a:extLst>
                </a:gridCol>
                <a:gridCol w="622300">
                  <a:extLst>
                    <a:ext uri="{9D8B030D-6E8A-4147-A177-3AD203B41FA5}">
                      <a16:colId xmlns:a16="http://schemas.microsoft.com/office/drawing/2014/main" val="2870909067"/>
                    </a:ext>
                  </a:extLst>
                </a:gridCol>
              </a:tblGrid>
              <a:tr h="431800">
                <a:tc>
                  <a:txBody>
                    <a:bodyPr/>
                    <a:lstStyle/>
                    <a:p>
                      <a:r>
                        <a:rPr lang="en-US" dirty="0"/>
                        <a:t>5</a:t>
                      </a:r>
                      <a:endParaRPr lang="en-IN" dirty="0"/>
                    </a:p>
                  </a:txBody>
                  <a:tcPr/>
                </a:tc>
                <a:tc>
                  <a:txBody>
                    <a:bodyPr/>
                    <a:lstStyle/>
                    <a:p>
                      <a:r>
                        <a:rPr lang="en-US" dirty="0"/>
                        <a:t>6</a:t>
                      </a:r>
                      <a:endParaRPr lang="en-IN" dirty="0"/>
                    </a:p>
                  </a:txBody>
                  <a:tcPr/>
                </a:tc>
                <a:tc>
                  <a:txBody>
                    <a:bodyPr/>
                    <a:lstStyle/>
                    <a:p>
                      <a:r>
                        <a:rPr lang="en-US" dirty="0"/>
                        <a:t>7</a:t>
                      </a:r>
                      <a:endParaRPr lang="en-IN" dirty="0"/>
                    </a:p>
                  </a:txBody>
                  <a:tcPr/>
                </a:tc>
                <a:tc>
                  <a:txBody>
                    <a:bodyPr/>
                    <a:lstStyle/>
                    <a:p>
                      <a:r>
                        <a:rPr lang="en-US" dirty="0"/>
                        <a:t>10</a:t>
                      </a:r>
                      <a:endParaRPr lang="en-IN" dirty="0"/>
                    </a:p>
                  </a:txBody>
                  <a:tcPr/>
                </a:tc>
                <a:tc>
                  <a:txBody>
                    <a:bodyPr/>
                    <a:lstStyle/>
                    <a:p>
                      <a:r>
                        <a:rPr lang="en-US" dirty="0"/>
                        <a:t>20</a:t>
                      </a:r>
                      <a:endParaRPr lang="en-IN" dirty="0"/>
                    </a:p>
                  </a:txBody>
                  <a:tcPr/>
                </a:tc>
                <a:tc>
                  <a:txBody>
                    <a:bodyPr/>
                    <a:lstStyle/>
                    <a:p>
                      <a:r>
                        <a:rPr lang="en-US" dirty="0"/>
                        <a:t>30</a:t>
                      </a:r>
                      <a:endParaRPr lang="en-IN" dirty="0"/>
                    </a:p>
                  </a:txBody>
                  <a:tcPr/>
                </a:tc>
                <a:extLst>
                  <a:ext uri="{0D108BD9-81ED-4DB2-BD59-A6C34878D82A}">
                    <a16:rowId xmlns:a16="http://schemas.microsoft.com/office/drawing/2014/main" val="2049853864"/>
                  </a:ext>
                </a:extLst>
              </a:tr>
            </a:tbl>
          </a:graphicData>
        </a:graphic>
      </p:graphicFrame>
      <p:sp>
        <p:nvSpPr>
          <p:cNvPr id="9" name="Rectangle 8">
            <a:extLst>
              <a:ext uri="{FF2B5EF4-FFF2-40B4-BE49-F238E27FC236}">
                <a16:creationId xmlns:a16="http://schemas.microsoft.com/office/drawing/2014/main" id="{FD40EBDD-3907-42A5-A064-B89DE0B7F385}"/>
              </a:ext>
            </a:extLst>
          </p:cNvPr>
          <p:cNvSpPr/>
          <p:nvPr/>
        </p:nvSpPr>
        <p:spPr>
          <a:xfrm>
            <a:off x="3581400" y="5470680"/>
            <a:ext cx="781665"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a:t>
            </a:r>
            <a:endParaRPr lang="en-IN" dirty="0"/>
          </a:p>
        </p:txBody>
      </p:sp>
    </p:spTree>
    <p:extLst>
      <p:ext uri="{BB962C8B-B14F-4D97-AF65-F5344CB8AC3E}">
        <p14:creationId xmlns:p14="http://schemas.microsoft.com/office/powerpoint/2010/main" val="1735328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8B9CC-20EE-41A8-B423-8FF6CBDD42B9}"/>
              </a:ext>
            </a:extLst>
          </p:cNvPr>
          <p:cNvSpPr>
            <a:spLocks noGrp="1"/>
          </p:cNvSpPr>
          <p:nvPr>
            <p:ph type="title"/>
          </p:nvPr>
        </p:nvSpPr>
        <p:spPr>
          <a:xfrm>
            <a:off x="1524000" y="50800"/>
            <a:ext cx="7162800" cy="406399"/>
          </a:xfrm>
        </p:spPr>
        <p:txBody>
          <a:bodyPr>
            <a:normAutofit fontScale="90000"/>
          </a:bodyPr>
          <a:lstStyle/>
          <a:p>
            <a:r>
              <a:rPr lang="en-IN" dirty="0"/>
              <a:t>slice(</a:t>
            </a:r>
            <a:r>
              <a:rPr lang="en-IN" dirty="0" err="1"/>
              <a:t>begin,end</a:t>
            </a:r>
            <a:r>
              <a:rPr lang="en-IN" dirty="0"/>
              <a:t>)</a:t>
            </a:r>
          </a:p>
        </p:txBody>
      </p:sp>
      <p:sp>
        <p:nvSpPr>
          <p:cNvPr id="3" name="Content Placeholder 2">
            <a:extLst>
              <a:ext uri="{FF2B5EF4-FFF2-40B4-BE49-F238E27FC236}">
                <a16:creationId xmlns:a16="http://schemas.microsoft.com/office/drawing/2014/main" id="{B4090647-1CB8-44E6-9B50-2AD37342579C}"/>
              </a:ext>
            </a:extLst>
          </p:cNvPr>
          <p:cNvSpPr>
            <a:spLocks noGrp="1"/>
          </p:cNvSpPr>
          <p:nvPr>
            <p:ph idx="1"/>
          </p:nvPr>
        </p:nvSpPr>
        <p:spPr>
          <a:xfrm>
            <a:off x="321733" y="1316671"/>
            <a:ext cx="7924800" cy="2209800"/>
          </a:xfrm>
        </p:spPr>
        <p:txBody>
          <a:bodyPr>
            <a:normAutofit/>
          </a:bodyPr>
          <a:lstStyle/>
          <a:p>
            <a:pPr marL="0" indent="0">
              <a:buNone/>
            </a:pPr>
            <a:r>
              <a:rPr lang="en-US" sz="1800" b="0" dirty="0">
                <a:solidFill>
                  <a:srgbClr val="800000"/>
                </a:solidFill>
                <a:effectLst/>
                <a:latin typeface="Consolas" panose="020B0609020204030204" pitchFamily="49" charset="0"/>
              </a:rPr>
              <a:t>&lt;script&gt;</a:t>
            </a:r>
            <a:endParaRPr lang="en-US" sz="1800" b="0" dirty="0">
              <a:solidFill>
                <a:srgbClr val="000000"/>
              </a:solidFill>
              <a:effectLst/>
              <a:latin typeface="Consolas" panose="020B0609020204030204" pitchFamily="49" charset="0"/>
            </a:endParaRPr>
          </a:p>
          <a:p>
            <a:pPr marL="0" indent="0">
              <a:buNone/>
            </a:pPr>
            <a:r>
              <a:rPr lang="en-US" sz="1800" b="0" dirty="0">
                <a:solidFill>
                  <a:srgbClr val="0000FF"/>
                </a:solidFill>
                <a:effectLst/>
                <a:latin typeface="Consolas" panose="020B0609020204030204" pitchFamily="49" charset="0"/>
              </a:rPr>
              <a:t>var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cut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100</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200</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300</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400</a:t>
            </a:r>
            <a:r>
              <a:rPr lang="en-US" sz="1800" b="0" dirty="0">
                <a:solidFill>
                  <a:srgbClr val="000000"/>
                </a:solidFill>
                <a:effectLst/>
                <a:latin typeface="Consolas" panose="020B0609020204030204" pitchFamily="49" charset="0"/>
              </a:rPr>
              <a:t>]</a:t>
            </a:r>
          </a:p>
          <a:p>
            <a:pPr marL="0" indent="0">
              <a:buNone/>
            </a:pPr>
            <a:r>
              <a:rPr lang="en-US" sz="1800" b="0" dirty="0">
                <a:solidFill>
                  <a:srgbClr val="0000FF"/>
                </a:solidFill>
                <a:effectLst/>
                <a:latin typeface="Consolas" panose="020B0609020204030204" pitchFamily="49" charset="0"/>
              </a:rPr>
              <a:t>var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cut</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slice</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a:t>
            </a:r>
            <a:r>
              <a:rPr lang="en-US" sz="1800" b="0" dirty="0">
                <a:solidFill>
                  <a:srgbClr val="000000"/>
                </a:solidFill>
                <a:effectLst/>
                <a:latin typeface="Consolas" panose="020B0609020204030204" pitchFamily="49" charset="0"/>
              </a:rPr>
              <a:t>);</a:t>
            </a:r>
          </a:p>
          <a:p>
            <a:pPr marL="0" indent="0">
              <a:buNone/>
            </a:pPr>
            <a:r>
              <a:rPr lang="en-US" sz="1800" b="0" dirty="0" err="1">
                <a:solidFill>
                  <a:srgbClr val="001080"/>
                </a:solidFill>
                <a:effectLst/>
                <a:latin typeface="Consolas" panose="020B0609020204030204" pitchFamily="49" charset="0"/>
              </a:rPr>
              <a:t>document</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"&lt;/</a:t>
            </a:r>
            <a:r>
              <a:rPr lang="en-US" sz="1800" b="0" dirty="0" err="1">
                <a:solidFill>
                  <a:srgbClr val="A31515"/>
                </a:solidFill>
                <a:effectLst/>
                <a:latin typeface="Consolas" panose="020B0609020204030204" pitchFamily="49" charset="0"/>
              </a:rPr>
              <a:t>br</a:t>
            </a:r>
            <a:r>
              <a:rPr lang="en-US" sz="1800" b="0" dirty="0">
                <a:solidFill>
                  <a:srgbClr val="A31515"/>
                </a:solidFill>
                <a:effectLst/>
                <a:latin typeface="Consolas" panose="020B0609020204030204" pitchFamily="49" charset="0"/>
              </a:rPr>
              <a:t>&gt;"</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c</a:t>
            </a:r>
            <a:r>
              <a:rPr lang="en-US" sz="1800" b="0" dirty="0">
                <a:solidFill>
                  <a:srgbClr val="000000"/>
                </a:solidFill>
                <a:effectLst/>
                <a:latin typeface="Consolas" panose="020B0609020204030204" pitchFamily="49" charset="0"/>
              </a:rPr>
              <a:t>);</a:t>
            </a:r>
          </a:p>
          <a:p>
            <a:pPr marL="0" indent="0">
              <a:buNone/>
            </a:pPr>
            <a:r>
              <a:rPr lang="en-US" sz="1800" b="0" dirty="0">
                <a:solidFill>
                  <a:srgbClr val="800000"/>
                </a:solidFill>
                <a:effectLst/>
                <a:latin typeface="Consolas" panose="020B0609020204030204" pitchFamily="49" charset="0"/>
              </a:rPr>
              <a:t>&lt;script&gt;</a:t>
            </a:r>
            <a:endParaRPr lang="en-US" sz="1800" b="0" dirty="0">
              <a:solidFill>
                <a:srgbClr val="000000"/>
              </a:solidFill>
              <a:effectLst/>
              <a:latin typeface="Consolas" panose="020B0609020204030204" pitchFamily="49" charset="0"/>
            </a:endParaRPr>
          </a:p>
          <a:p>
            <a:pPr marL="0" indent="0">
              <a:buNone/>
            </a:pPr>
            <a:r>
              <a:rPr lang="en-IN" sz="1800" dirty="0"/>
              <a:t>O/P: 200 300 400</a:t>
            </a:r>
          </a:p>
        </p:txBody>
      </p:sp>
      <p:graphicFrame>
        <p:nvGraphicFramePr>
          <p:cNvPr id="4" name="Table 4">
            <a:extLst>
              <a:ext uri="{FF2B5EF4-FFF2-40B4-BE49-F238E27FC236}">
                <a16:creationId xmlns:a16="http://schemas.microsoft.com/office/drawing/2014/main" id="{5D533E6E-F68A-4E90-ADEA-3384B19F59F8}"/>
              </a:ext>
            </a:extLst>
          </p:cNvPr>
          <p:cNvGraphicFramePr>
            <a:graphicFrameLocks noGrp="1"/>
          </p:cNvGraphicFramePr>
          <p:nvPr>
            <p:extLst>
              <p:ext uri="{D42A27DB-BD31-4B8C-83A1-F6EECF244321}">
                <p14:modId xmlns:p14="http://schemas.microsoft.com/office/powerpoint/2010/main" val="3458740574"/>
              </p:ext>
            </p:extLst>
          </p:nvPr>
        </p:nvGraphicFramePr>
        <p:xfrm>
          <a:off x="5988473" y="1734608"/>
          <a:ext cx="2804160" cy="431800"/>
        </p:xfrm>
        <a:graphic>
          <a:graphicData uri="http://schemas.openxmlformats.org/drawingml/2006/table">
            <a:tbl>
              <a:tblPr firstRow="1" bandRow="1">
                <a:tableStyleId>{5C22544A-7EE6-4342-B048-85BDC9FD1C3A}</a:tableStyleId>
              </a:tblPr>
              <a:tblGrid>
                <a:gridCol w="701040">
                  <a:extLst>
                    <a:ext uri="{9D8B030D-6E8A-4147-A177-3AD203B41FA5}">
                      <a16:colId xmlns:a16="http://schemas.microsoft.com/office/drawing/2014/main" val="427085305"/>
                    </a:ext>
                  </a:extLst>
                </a:gridCol>
                <a:gridCol w="701040">
                  <a:extLst>
                    <a:ext uri="{9D8B030D-6E8A-4147-A177-3AD203B41FA5}">
                      <a16:colId xmlns:a16="http://schemas.microsoft.com/office/drawing/2014/main" val="355599488"/>
                    </a:ext>
                  </a:extLst>
                </a:gridCol>
                <a:gridCol w="701040">
                  <a:extLst>
                    <a:ext uri="{9D8B030D-6E8A-4147-A177-3AD203B41FA5}">
                      <a16:colId xmlns:a16="http://schemas.microsoft.com/office/drawing/2014/main" val="1552715743"/>
                    </a:ext>
                  </a:extLst>
                </a:gridCol>
                <a:gridCol w="701040">
                  <a:extLst>
                    <a:ext uri="{9D8B030D-6E8A-4147-A177-3AD203B41FA5}">
                      <a16:colId xmlns:a16="http://schemas.microsoft.com/office/drawing/2014/main" val="2330046122"/>
                    </a:ext>
                  </a:extLst>
                </a:gridCol>
              </a:tblGrid>
              <a:tr h="431800">
                <a:tc>
                  <a:txBody>
                    <a:bodyPr/>
                    <a:lstStyle/>
                    <a:p>
                      <a:r>
                        <a:rPr lang="en-IN" dirty="0"/>
                        <a:t>100</a:t>
                      </a:r>
                    </a:p>
                  </a:txBody>
                  <a:tcPr/>
                </a:tc>
                <a:tc>
                  <a:txBody>
                    <a:bodyPr/>
                    <a:lstStyle/>
                    <a:p>
                      <a:r>
                        <a:rPr lang="en-IN" dirty="0"/>
                        <a:t>200</a:t>
                      </a:r>
                    </a:p>
                  </a:txBody>
                  <a:tcPr/>
                </a:tc>
                <a:tc>
                  <a:txBody>
                    <a:bodyPr/>
                    <a:lstStyle/>
                    <a:p>
                      <a:r>
                        <a:rPr lang="en-IN" dirty="0"/>
                        <a:t>300</a:t>
                      </a:r>
                    </a:p>
                  </a:txBody>
                  <a:tcPr/>
                </a:tc>
                <a:tc>
                  <a:txBody>
                    <a:bodyPr/>
                    <a:lstStyle/>
                    <a:p>
                      <a:r>
                        <a:rPr lang="en-IN" dirty="0"/>
                        <a:t>400</a:t>
                      </a:r>
                    </a:p>
                  </a:txBody>
                  <a:tcPr/>
                </a:tc>
                <a:extLst>
                  <a:ext uri="{0D108BD9-81ED-4DB2-BD59-A6C34878D82A}">
                    <a16:rowId xmlns:a16="http://schemas.microsoft.com/office/drawing/2014/main" val="2977292169"/>
                  </a:ext>
                </a:extLst>
              </a:tr>
            </a:tbl>
          </a:graphicData>
        </a:graphic>
      </p:graphicFrame>
      <p:cxnSp>
        <p:nvCxnSpPr>
          <p:cNvPr id="6" name="Straight Connector 5">
            <a:extLst>
              <a:ext uri="{FF2B5EF4-FFF2-40B4-BE49-F238E27FC236}">
                <a16:creationId xmlns:a16="http://schemas.microsoft.com/office/drawing/2014/main" id="{55FDFC5F-E34D-4AEE-87B6-D95D4A2FAD63}"/>
              </a:ext>
            </a:extLst>
          </p:cNvPr>
          <p:cNvCxnSpPr/>
          <p:nvPr/>
        </p:nvCxnSpPr>
        <p:spPr>
          <a:xfrm>
            <a:off x="6589606" y="1417109"/>
            <a:ext cx="228600" cy="1219200"/>
          </a:xfrm>
          <a:prstGeom prst="line">
            <a:avLst/>
          </a:prstGeom>
        </p:spPr>
        <p:style>
          <a:lnRef idx="3">
            <a:schemeClr val="accent2"/>
          </a:lnRef>
          <a:fillRef idx="0">
            <a:schemeClr val="accent2"/>
          </a:fillRef>
          <a:effectRef idx="2">
            <a:schemeClr val="accent2"/>
          </a:effectRef>
          <a:fontRef idx="minor">
            <a:schemeClr val="tx1"/>
          </a:fontRef>
        </p:style>
      </p:cxnSp>
      <p:sp>
        <p:nvSpPr>
          <p:cNvPr id="8" name="TextBox 7">
            <a:extLst>
              <a:ext uri="{FF2B5EF4-FFF2-40B4-BE49-F238E27FC236}">
                <a16:creationId xmlns:a16="http://schemas.microsoft.com/office/drawing/2014/main" id="{E82E6B1D-B166-469D-BC7F-EC1951EAA249}"/>
              </a:ext>
            </a:extLst>
          </p:cNvPr>
          <p:cNvSpPr txBox="1"/>
          <p:nvPr/>
        </p:nvSpPr>
        <p:spPr>
          <a:xfrm>
            <a:off x="285750" y="3509432"/>
            <a:ext cx="7810500" cy="1477328"/>
          </a:xfrm>
          <a:prstGeom prst="rect">
            <a:avLst/>
          </a:prstGeom>
          <a:noFill/>
        </p:spPr>
        <p:txBody>
          <a:bodyPr wrap="square">
            <a:spAutoFit/>
          </a:bodyPr>
          <a:lstStyle/>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cut</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200</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300</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400</a:t>
            </a:r>
            <a:r>
              <a:rPr lang="en-IN" b="0" dirty="0">
                <a:solidFill>
                  <a:srgbClr val="000000"/>
                </a:solidFill>
                <a:effectLst/>
                <a:latin typeface="Consolas" panose="020B0609020204030204" pitchFamily="49" charset="0"/>
              </a:rPr>
              <a:t>]</a:t>
            </a:r>
          </a:p>
          <a:p>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&gt;slice(1,3)="</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cut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slice</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a:t>
            </a:r>
            <a:r>
              <a:rPr lang="en-IN" b="0" dirty="0">
                <a:solidFill>
                  <a:srgbClr val="000000"/>
                </a:solidFill>
                <a:effectLst/>
                <a:latin typeface="Consolas" panose="020B0609020204030204" pitchFamily="49" charset="0"/>
              </a:rPr>
              <a:t>))</a:t>
            </a:r>
          </a:p>
          <a:p>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"&lt;/</a:t>
            </a:r>
            <a:r>
              <a:rPr lang="en-IN" b="0" dirty="0" err="1">
                <a:solidFill>
                  <a:srgbClr val="A31515"/>
                </a:solidFill>
                <a:effectLst/>
                <a:latin typeface="Consolas" panose="020B0609020204030204" pitchFamily="49" charset="0"/>
              </a:rPr>
              <a:t>br</a:t>
            </a:r>
            <a:r>
              <a:rPr lang="en-IN" b="0" dirty="0">
                <a:solidFill>
                  <a:srgbClr val="A31515"/>
                </a:solidFill>
                <a:effectLst/>
                <a:latin typeface="Consolas" panose="020B0609020204030204" pitchFamily="49" charset="0"/>
              </a:rPr>
              <a:t>&gt;"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cut</a:t>
            </a:r>
            <a:r>
              <a:rPr lang="en-IN" b="0" dirty="0">
                <a:solidFill>
                  <a:srgbClr val="000000"/>
                </a:solidFill>
                <a:effectLst/>
                <a:latin typeface="Consolas" panose="020B0609020204030204" pitchFamily="49" charset="0"/>
              </a:rPr>
              <a:t>);</a:t>
            </a:r>
          </a:p>
          <a:p>
            <a:r>
              <a:rPr lang="en-IN" b="0" dirty="0">
                <a:solidFill>
                  <a:srgbClr val="800000"/>
                </a:solidFill>
                <a:effectLst/>
                <a:latin typeface="Consolas" panose="020B0609020204030204" pitchFamily="49" charset="0"/>
              </a:rPr>
              <a:t>&lt;/script&gt;</a:t>
            </a:r>
            <a:endParaRPr lang="en-IN" b="0" dirty="0">
              <a:solidFill>
                <a:srgbClr val="000000"/>
              </a:solidFill>
              <a:effectLst/>
              <a:latin typeface="Consolas" panose="020B0609020204030204" pitchFamily="49" charset="0"/>
            </a:endParaRPr>
          </a:p>
        </p:txBody>
      </p:sp>
      <p:graphicFrame>
        <p:nvGraphicFramePr>
          <p:cNvPr id="9" name="Table 4">
            <a:extLst>
              <a:ext uri="{FF2B5EF4-FFF2-40B4-BE49-F238E27FC236}">
                <a16:creationId xmlns:a16="http://schemas.microsoft.com/office/drawing/2014/main" id="{D2ADE84D-73FA-4BC1-AA19-F7F61AF4EEB0}"/>
              </a:ext>
            </a:extLst>
          </p:cNvPr>
          <p:cNvGraphicFramePr>
            <a:graphicFrameLocks noGrp="1"/>
          </p:cNvGraphicFramePr>
          <p:nvPr>
            <p:extLst>
              <p:ext uri="{D42A27DB-BD31-4B8C-83A1-F6EECF244321}">
                <p14:modId xmlns:p14="http://schemas.microsoft.com/office/powerpoint/2010/main" val="3413436855"/>
              </p:ext>
            </p:extLst>
          </p:nvPr>
        </p:nvGraphicFramePr>
        <p:xfrm>
          <a:off x="4762499" y="2622020"/>
          <a:ext cx="2103120" cy="431800"/>
        </p:xfrm>
        <a:graphic>
          <a:graphicData uri="http://schemas.openxmlformats.org/drawingml/2006/table">
            <a:tbl>
              <a:tblPr firstRow="1" bandRow="1">
                <a:tableStyleId>{5C22544A-7EE6-4342-B048-85BDC9FD1C3A}</a:tableStyleId>
              </a:tblPr>
              <a:tblGrid>
                <a:gridCol w="701040">
                  <a:extLst>
                    <a:ext uri="{9D8B030D-6E8A-4147-A177-3AD203B41FA5}">
                      <a16:colId xmlns:a16="http://schemas.microsoft.com/office/drawing/2014/main" val="355599488"/>
                    </a:ext>
                  </a:extLst>
                </a:gridCol>
                <a:gridCol w="701040">
                  <a:extLst>
                    <a:ext uri="{9D8B030D-6E8A-4147-A177-3AD203B41FA5}">
                      <a16:colId xmlns:a16="http://schemas.microsoft.com/office/drawing/2014/main" val="1552715743"/>
                    </a:ext>
                  </a:extLst>
                </a:gridCol>
                <a:gridCol w="701040">
                  <a:extLst>
                    <a:ext uri="{9D8B030D-6E8A-4147-A177-3AD203B41FA5}">
                      <a16:colId xmlns:a16="http://schemas.microsoft.com/office/drawing/2014/main" val="2330046122"/>
                    </a:ext>
                  </a:extLst>
                </a:gridCol>
              </a:tblGrid>
              <a:tr h="431800">
                <a:tc>
                  <a:txBody>
                    <a:bodyPr/>
                    <a:lstStyle/>
                    <a:p>
                      <a:r>
                        <a:rPr lang="en-IN" dirty="0"/>
                        <a:t>200</a:t>
                      </a:r>
                    </a:p>
                  </a:txBody>
                  <a:tcPr/>
                </a:tc>
                <a:tc>
                  <a:txBody>
                    <a:bodyPr/>
                    <a:lstStyle/>
                    <a:p>
                      <a:r>
                        <a:rPr lang="en-IN" dirty="0"/>
                        <a:t>300</a:t>
                      </a:r>
                    </a:p>
                  </a:txBody>
                  <a:tcPr/>
                </a:tc>
                <a:tc>
                  <a:txBody>
                    <a:bodyPr/>
                    <a:lstStyle/>
                    <a:p>
                      <a:r>
                        <a:rPr lang="en-IN" dirty="0"/>
                        <a:t>400</a:t>
                      </a:r>
                    </a:p>
                  </a:txBody>
                  <a:tcPr/>
                </a:tc>
                <a:extLst>
                  <a:ext uri="{0D108BD9-81ED-4DB2-BD59-A6C34878D82A}">
                    <a16:rowId xmlns:a16="http://schemas.microsoft.com/office/drawing/2014/main" val="2977292169"/>
                  </a:ext>
                </a:extLst>
              </a:tr>
            </a:tbl>
          </a:graphicData>
        </a:graphic>
      </p:graphicFrame>
      <p:sp>
        <p:nvSpPr>
          <p:cNvPr id="10" name="Rectangle 9">
            <a:extLst>
              <a:ext uri="{FF2B5EF4-FFF2-40B4-BE49-F238E27FC236}">
                <a16:creationId xmlns:a16="http://schemas.microsoft.com/office/drawing/2014/main" id="{319DDA09-E483-423D-8563-FA912EE7C424}"/>
              </a:ext>
            </a:extLst>
          </p:cNvPr>
          <p:cNvSpPr/>
          <p:nvPr/>
        </p:nvSpPr>
        <p:spPr>
          <a:xfrm>
            <a:off x="3888316" y="3034771"/>
            <a:ext cx="3810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11" name="Rectangle 10">
            <a:extLst>
              <a:ext uri="{FF2B5EF4-FFF2-40B4-BE49-F238E27FC236}">
                <a16:creationId xmlns:a16="http://schemas.microsoft.com/office/drawing/2014/main" id="{630973DF-4B47-4D0C-AC6C-80F42C5ACBC9}"/>
              </a:ext>
            </a:extLst>
          </p:cNvPr>
          <p:cNvSpPr/>
          <p:nvPr/>
        </p:nvSpPr>
        <p:spPr>
          <a:xfrm>
            <a:off x="4964006" y="1372658"/>
            <a:ext cx="711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cut</a:t>
            </a:r>
          </a:p>
        </p:txBody>
      </p:sp>
      <p:cxnSp>
        <p:nvCxnSpPr>
          <p:cNvPr id="13" name="Straight Arrow Connector 12">
            <a:extLst>
              <a:ext uri="{FF2B5EF4-FFF2-40B4-BE49-F238E27FC236}">
                <a16:creationId xmlns:a16="http://schemas.microsoft.com/office/drawing/2014/main" id="{152A045C-9F20-4259-B76C-B7BA9E29EA71}"/>
              </a:ext>
            </a:extLst>
          </p:cNvPr>
          <p:cNvCxnSpPr/>
          <p:nvPr/>
        </p:nvCxnSpPr>
        <p:spPr>
          <a:xfrm>
            <a:off x="5726006" y="1581150"/>
            <a:ext cx="416983" cy="102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98A8114-D54A-4DC0-9756-66D2E23EDE3A}"/>
              </a:ext>
            </a:extLst>
          </p:cNvPr>
          <p:cNvCxnSpPr>
            <a:stCxn id="10" idx="3"/>
          </p:cNvCxnSpPr>
          <p:nvPr/>
        </p:nvCxnSpPr>
        <p:spPr>
          <a:xfrm flipV="1">
            <a:off x="4269316" y="2837920"/>
            <a:ext cx="338667" cy="377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4">
            <a:extLst>
              <a:ext uri="{FF2B5EF4-FFF2-40B4-BE49-F238E27FC236}">
                <a16:creationId xmlns:a16="http://schemas.microsoft.com/office/drawing/2014/main" id="{020234C1-2087-4F1A-AEF0-9EDADC2914D2}"/>
              </a:ext>
            </a:extLst>
          </p:cNvPr>
          <p:cNvGraphicFramePr>
            <a:graphicFrameLocks noGrp="1"/>
          </p:cNvGraphicFramePr>
          <p:nvPr>
            <p:extLst>
              <p:ext uri="{D42A27DB-BD31-4B8C-83A1-F6EECF244321}">
                <p14:modId xmlns:p14="http://schemas.microsoft.com/office/powerpoint/2010/main" val="75086956"/>
              </p:ext>
            </p:extLst>
          </p:nvPr>
        </p:nvGraphicFramePr>
        <p:xfrm>
          <a:off x="4876800" y="5248273"/>
          <a:ext cx="2804160" cy="431800"/>
        </p:xfrm>
        <a:graphic>
          <a:graphicData uri="http://schemas.openxmlformats.org/drawingml/2006/table">
            <a:tbl>
              <a:tblPr firstRow="1" bandRow="1">
                <a:tableStyleId>{5C22544A-7EE6-4342-B048-85BDC9FD1C3A}</a:tableStyleId>
              </a:tblPr>
              <a:tblGrid>
                <a:gridCol w="701040">
                  <a:extLst>
                    <a:ext uri="{9D8B030D-6E8A-4147-A177-3AD203B41FA5}">
                      <a16:colId xmlns:a16="http://schemas.microsoft.com/office/drawing/2014/main" val="427085305"/>
                    </a:ext>
                  </a:extLst>
                </a:gridCol>
                <a:gridCol w="701040">
                  <a:extLst>
                    <a:ext uri="{9D8B030D-6E8A-4147-A177-3AD203B41FA5}">
                      <a16:colId xmlns:a16="http://schemas.microsoft.com/office/drawing/2014/main" val="355599488"/>
                    </a:ext>
                  </a:extLst>
                </a:gridCol>
                <a:gridCol w="701040">
                  <a:extLst>
                    <a:ext uri="{9D8B030D-6E8A-4147-A177-3AD203B41FA5}">
                      <a16:colId xmlns:a16="http://schemas.microsoft.com/office/drawing/2014/main" val="1552715743"/>
                    </a:ext>
                  </a:extLst>
                </a:gridCol>
                <a:gridCol w="701040">
                  <a:extLst>
                    <a:ext uri="{9D8B030D-6E8A-4147-A177-3AD203B41FA5}">
                      <a16:colId xmlns:a16="http://schemas.microsoft.com/office/drawing/2014/main" val="2330046122"/>
                    </a:ext>
                  </a:extLst>
                </a:gridCol>
              </a:tblGrid>
              <a:tr h="431800">
                <a:tc>
                  <a:txBody>
                    <a:bodyPr/>
                    <a:lstStyle/>
                    <a:p>
                      <a:r>
                        <a:rPr lang="en-IN" dirty="0"/>
                        <a:t>100</a:t>
                      </a:r>
                    </a:p>
                  </a:txBody>
                  <a:tcPr/>
                </a:tc>
                <a:tc>
                  <a:txBody>
                    <a:bodyPr/>
                    <a:lstStyle/>
                    <a:p>
                      <a:r>
                        <a:rPr lang="en-IN" dirty="0"/>
                        <a:t>200</a:t>
                      </a:r>
                    </a:p>
                  </a:txBody>
                  <a:tcPr/>
                </a:tc>
                <a:tc>
                  <a:txBody>
                    <a:bodyPr/>
                    <a:lstStyle/>
                    <a:p>
                      <a:r>
                        <a:rPr lang="en-IN" dirty="0"/>
                        <a:t>300</a:t>
                      </a:r>
                    </a:p>
                  </a:txBody>
                  <a:tcPr/>
                </a:tc>
                <a:tc>
                  <a:txBody>
                    <a:bodyPr/>
                    <a:lstStyle/>
                    <a:p>
                      <a:r>
                        <a:rPr lang="en-IN" dirty="0"/>
                        <a:t>400</a:t>
                      </a:r>
                    </a:p>
                  </a:txBody>
                  <a:tcPr/>
                </a:tc>
                <a:extLst>
                  <a:ext uri="{0D108BD9-81ED-4DB2-BD59-A6C34878D82A}">
                    <a16:rowId xmlns:a16="http://schemas.microsoft.com/office/drawing/2014/main" val="2977292169"/>
                  </a:ext>
                </a:extLst>
              </a:tr>
            </a:tbl>
          </a:graphicData>
        </a:graphic>
      </p:graphicFrame>
      <p:cxnSp>
        <p:nvCxnSpPr>
          <p:cNvPr id="17" name="Straight Connector 16">
            <a:extLst>
              <a:ext uri="{FF2B5EF4-FFF2-40B4-BE49-F238E27FC236}">
                <a16:creationId xmlns:a16="http://schemas.microsoft.com/office/drawing/2014/main" id="{CB56AFC1-7FCD-4317-A9D2-B40C0748365B}"/>
              </a:ext>
            </a:extLst>
          </p:cNvPr>
          <p:cNvCxnSpPr/>
          <p:nvPr/>
        </p:nvCxnSpPr>
        <p:spPr>
          <a:xfrm>
            <a:off x="5477933" y="4930774"/>
            <a:ext cx="228600" cy="1219200"/>
          </a:xfrm>
          <a:prstGeom prst="line">
            <a:avLst/>
          </a:prstGeom>
        </p:spPr>
        <p:style>
          <a:lnRef idx="3">
            <a:schemeClr val="accent2"/>
          </a:lnRef>
          <a:fillRef idx="0">
            <a:schemeClr val="accent2"/>
          </a:fillRef>
          <a:effectRef idx="2">
            <a:schemeClr val="accent2"/>
          </a:effectRef>
          <a:fontRef idx="minor">
            <a:schemeClr val="tx1"/>
          </a:fontRef>
        </p:style>
      </p:cxnSp>
      <p:sp>
        <p:nvSpPr>
          <p:cNvPr id="18" name="Rectangle 17">
            <a:extLst>
              <a:ext uri="{FF2B5EF4-FFF2-40B4-BE49-F238E27FC236}">
                <a16:creationId xmlns:a16="http://schemas.microsoft.com/office/drawing/2014/main" id="{09AF0FCD-FC7A-468E-935B-F00C620A3184}"/>
              </a:ext>
            </a:extLst>
          </p:cNvPr>
          <p:cNvSpPr/>
          <p:nvPr/>
        </p:nvSpPr>
        <p:spPr>
          <a:xfrm>
            <a:off x="3852333" y="4886323"/>
            <a:ext cx="711200" cy="361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cut</a:t>
            </a:r>
          </a:p>
        </p:txBody>
      </p:sp>
      <p:cxnSp>
        <p:nvCxnSpPr>
          <p:cNvPr id="19" name="Straight Connector 18">
            <a:extLst>
              <a:ext uri="{FF2B5EF4-FFF2-40B4-BE49-F238E27FC236}">
                <a16:creationId xmlns:a16="http://schemas.microsoft.com/office/drawing/2014/main" id="{D8A1C426-743A-4198-B9FF-89F4B4F04FC6}"/>
              </a:ext>
            </a:extLst>
          </p:cNvPr>
          <p:cNvCxnSpPr/>
          <p:nvPr/>
        </p:nvCxnSpPr>
        <p:spPr>
          <a:xfrm>
            <a:off x="6858000" y="4854573"/>
            <a:ext cx="228600" cy="12192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4" name="Table 4">
            <a:extLst>
              <a:ext uri="{FF2B5EF4-FFF2-40B4-BE49-F238E27FC236}">
                <a16:creationId xmlns:a16="http://schemas.microsoft.com/office/drawing/2014/main" id="{2301A831-D63F-497B-A1E9-EBBDB3662156}"/>
              </a:ext>
            </a:extLst>
          </p:cNvPr>
          <p:cNvGraphicFramePr>
            <a:graphicFrameLocks noGrp="1"/>
          </p:cNvGraphicFramePr>
          <p:nvPr>
            <p:extLst>
              <p:ext uri="{D42A27DB-BD31-4B8C-83A1-F6EECF244321}">
                <p14:modId xmlns:p14="http://schemas.microsoft.com/office/powerpoint/2010/main" val="4040455541"/>
              </p:ext>
            </p:extLst>
          </p:nvPr>
        </p:nvGraphicFramePr>
        <p:xfrm>
          <a:off x="6703906" y="4017638"/>
          <a:ext cx="1402080" cy="431800"/>
        </p:xfrm>
        <a:graphic>
          <a:graphicData uri="http://schemas.openxmlformats.org/drawingml/2006/table">
            <a:tbl>
              <a:tblPr firstRow="1" bandRow="1">
                <a:tableStyleId>{5C22544A-7EE6-4342-B048-85BDC9FD1C3A}</a:tableStyleId>
              </a:tblPr>
              <a:tblGrid>
                <a:gridCol w="701040">
                  <a:extLst>
                    <a:ext uri="{9D8B030D-6E8A-4147-A177-3AD203B41FA5}">
                      <a16:colId xmlns:a16="http://schemas.microsoft.com/office/drawing/2014/main" val="355599488"/>
                    </a:ext>
                  </a:extLst>
                </a:gridCol>
                <a:gridCol w="701040">
                  <a:extLst>
                    <a:ext uri="{9D8B030D-6E8A-4147-A177-3AD203B41FA5}">
                      <a16:colId xmlns:a16="http://schemas.microsoft.com/office/drawing/2014/main" val="1552715743"/>
                    </a:ext>
                  </a:extLst>
                </a:gridCol>
              </a:tblGrid>
              <a:tr h="431800">
                <a:tc>
                  <a:txBody>
                    <a:bodyPr/>
                    <a:lstStyle/>
                    <a:p>
                      <a:r>
                        <a:rPr lang="en-IN" dirty="0"/>
                        <a:t>200</a:t>
                      </a:r>
                    </a:p>
                  </a:txBody>
                  <a:tcPr/>
                </a:tc>
                <a:tc>
                  <a:txBody>
                    <a:bodyPr/>
                    <a:lstStyle/>
                    <a:p>
                      <a:r>
                        <a:rPr lang="en-IN" dirty="0"/>
                        <a:t>300</a:t>
                      </a:r>
                    </a:p>
                  </a:txBody>
                  <a:tcPr/>
                </a:tc>
                <a:extLst>
                  <a:ext uri="{0D108BD9-81ED-4DB2-BD59-A6C34878D82A}">
                    <a16:rowId xmlns:a16="http://schemas.microsoft.com/office/drawing/2014/main" val="2977292169"/>
                  </a:ext>
                </a:extLst>
              </a:tr>
            </a:tbl>
          </a:graphicData>
        </a:graphic>
      </p:graphicFrame>
      <p:sp>
        <p:nvSpPr>
          <p:cNvPr id="28" name="TextBox 27">
            <a:extLst>
              <a:ext uri="{FF2B5EF4-FFF2-40B4-BE49-F238E27FC236}">
                <a16:creationId xmlns:a16="http://schemas.microsoft.com/office/drawing/2014/main" id="{7C115A3C-4610-43FB-BB92-18E9CF910043}"/>
              </a:ext>
            </a:extLst>
          </p:cNvPr>
          <p:cNvSpPr txBox="1"/>
          <p:nvPr/>
        </p:nvSpPr>
        <p:spPr>
          <a:xfrm>
            <a:off x="417406" y="562564"/>
            <a:ext cx="6669194" cy="830997"/>
          </a:xfrm>
          <a:prstGeom prst="rect">
            <a:avLst/>
          </a:prstGeom>
          <a:noFill/>
        </p:spPr>
        <p:txBody>
          <a:bodyPr wrap="square">
            <a:spAutoFit/>
          </a:bodyPr>
          <a:lstStyle/>
          <a:p>
            <a:r>
              <a:rPr lang="en-US" sz="1200" b="0" dirty="0">
                <a:solidFill>
                  <a:srgbClr val="000000"/>
                </a:solidFill>
                <a:effectLst/>
                <a:latin typeface="Consolas" panose="020B0609020204030204" pitchFamily="49" charset="0"/>
              </a:rPr>
              <a:t>begin :   Zero-based index at which to begin extraction.</a:t>
            </a:r>
          </a:p>
          <a:p>
            <a:r>
              <a:rPr lang="en-US" sz="1200" b="0" dirty="0">
                <a:solidFill>
                  <a:srgbClr val="000000"/>
                </a:solidFill>
                <a:effectLst/>
                <a:latin typeface="Consolas" panose="020B0609020204030204" pitchFamily="49" charset="0"/>
              </a:rPr>
              <a:t> end :    (Optional) Zero-based index at which to end extraction:</a:t>
            </a:r>
          </a:p>
          <a:p>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slice extracts up to but not including end</a:t>
            </a:r>
          </a:p>
        </p:txBody>
      </p:sp>
    </p:spTree>
    <p:extLst>
      <p:ext uri="{BB962C8B-B14F-4D97-AF65-F5344CB8AC3E}">
        <p14:creationId xmlns:p14="http://schemas.microsoft.com/office/powerpoint/2010/main" val="248717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7AD51-BA17-4470-B1A8-9EF0387CE496}"/>
              </a:ext>
            </a:extLst>
          </p:cNvPr>
          <p:cNvSpPr>
            <a:spLocks noGrp="1"/>
          </p:cNvSpPr>
          <p:nvPr>
            <p:ph type="title"/>
          </p:nvPr>
        </p:nvSpPr>
        <p:spPr>
          <a:xfrm>
            <a:off x="609600" y="274638"/>
            <a:ext cx="8077200" cy="868362"/>
          </a:xfrm>
        </p:spPr>
        <p:txBody>
          <a:bodyPr/>
          <a:lstStyle/>
          <a:p>
            <a:r>
              <a:rPr lang="en-IN" dirty="0"/>
              <a:t>Join : convert array to string</a:t>
            </a:r>
          </a:p>
        </p:txBody>
      </p:sp>
      <p:sp>
        <p:nvSpPr>
          <p:cNvPr id="3" name="Content Placeholder 2">
            <a:extLst>
              <a:ext uri="{FF2B5EF4-FFF2-40B4-BE49-F238E27FC236}">
                <a16:creationId xmlns:a16="http://schemas.microsoft.com/office/drawing/2014/main" id="{A43D986B-EFA0-4C06-9ACE-9C4B3DAD8834}"/>
              </a:ext>
            </a:extLst>
          </p:cNvPr>
          <p:cNvSpPr>
            <a:spLocks noGrp="1"/>
          </p:cNvSpPr>
          <p:nvPr>
            <p:ph idx="1"/>
          </p:nvPr>
        </p:nvSpPr>
        <p:spPr/>
        <p:txBody>
          <a:bodyPr>
            <a:normAutofit lnSpcReduction="10000"/>
          </a:bodyPr>
          <a:lstStyle/>
          <a:p>
            <a:pPr marL="0" indent="0">
              <a:buNone/>
            </a:pPr>
            <a:r>
              <a:rPr lang="en-IN" sz="1800" b="0" dirty="0">
                <a:solidFill>
                  <a:srgbClr val="800000"/>
                </a:solidFill>
                <a:effectLst/>
                <a:latin typeface="Consolas" panose="020B0609020204030204" pitchFamily="49" charset="0"/>
              </a:rPr>
              <a:t>&lt;script&gt;</a:t>
            </a:r>
            <a:endParaRPr lang="en-IN" sz="1800" b="0" dirty="0">
              <a:solidFill>
                <a:srgbClr val="000000"/>
              </a:solidFill>
              <a:effectLst/>
              <a:latin typeface="Consolas" panose="020B0609020204030204" pitchFamily="49" charset="0"/>
            </a:endParaRPr>
          </a:p>
          <a:p>
            <a:pPr marL="0" indent="0">
              <a:buNone/>
            </a:pPr>
            <a:r>
              <a:rPr lang="en-IN" sz="1800" b="0" dirty="0">
                <a:solidFill>
                  <a:srgbClr val="0000FF"/>
                </a:solidFill>
                <a:effectLst/>
                <a:latin typeface="Consolas" panose="020B0609020204030204" pitchFamily="49" charset="0"/>
              </a:rPr>
              <a:t>var</a:t>
            </a:r>
            <a:r>
              <a:rPr lang="en-IN" sz="1800" b="0" dirty="0">
                <a:solidFill>
                  <a:srgbClr val="000000"/>
                </a:solidFill>
                <a:effectLst/>
                <a:latin typeface="Consolas" panose="020B0609020204030204" pitchFamily="49" charset="0"/>
              </a:rPr>
              <a:t> </a:t>
            </a:r>
            <a:r>
              <a:rPr lang="en-IN" sz="1800" b="0" dirty="0" err="1">
                <a:solidFill>
                  <a:srgbClr val="001080"/>
                </a:solidFill>
                <a:effectLst/>
                <a:latin typeface="Consolas" panose="020B0609020204030204" pitchFamily="49" charset="0"/>
              </a:rPr>
              <a:t>ar</a:t>
            </a:r>
            <a:r>
              <a:rPr lang="en-IN" sz="1800" b="0" dirty="0">
                <a:solidFill>
                  <a:srgbClr val="000000"/>
                </a:solidFill>
                <a:effectLst/>
                <a:latin typeface="Consolas" panose="020B0609020204030204" pitchFamily="49" charset="0"/>
              </a:rPr>
              <a:t>=</a:t>
            </a:r>
            <a:r>
              <a:rPr lang="en-IN" sz="1800" b="0" dirty="0">
                <a:solidFill>
                  <a:srgbClr val="0000FF"/>
                </a:solidFill>
                <a:effectLst/>
                <a:latin typeface="Consolas" panose="020B0609020204030204" pitchFamily="49" charset="0"/>
              </a:rPr>
              <a:t>new</a:t>
            </a:r>
            <a:r>
              <a:rPr lang="en-IN" sz="1800" b="0" dirty="0">
                <a:solidFill>
                  <a:srgbClr val="000000"/>
                </a:solidFill>
                <a:effectLst/>
                <a:latin typeface="Consolas" panose="020B0609020204030204" pitchFamily="49" charset="0"/>
              </a:rPr>
              <a:t> </a:t>
            </a:r>
            <a:r>
              <a:rPr lang="en-IN" sz="1800" b="0" dirty="0">
                <a:solidFill>
                  <a:srgbClr val="267F99"/>
                </a:solidFill>
                <a:effectLst/>
                <a:latin typeface="Consolas" panose="020B0609020204030204" pitchFamily="49" charset="0"/>
              </a:rPr>
              <a:t>Array</a:t>
            </a:r>
            <a:r>
              <a:rPr lang="en-IN" sz="1800" b="0" dirty="0">
                <a:solidFill>
                  <a:srgbClr val="000000"/>
                </a:solidFill>
                <a:effectLst/>
                <a:latin typeface="Consolas" panose="020B0609020204030204" pitchFamily="49" charset="0"/>
              </a:rPr>
              <a:t>(</a:t>
            </a:r>
            <a:r>
              <a:rPr lang="en-IN" sz="1800" b="0" dirty="0">
                <a:solidFill>
                  <a:srgbClr val="098658"/>
                </a:solidFill>
                <a:effectLst/>
                <a:latin typeface="Consolas" panose="020B0609020204030204" pitchFamily="49" charset="0"/>
              </a:rPr>
              <a:t>5</a:t>
            </a:r>
            <a:r>
              <a:rPr lang="en-IN" sz="1800" b="0" dirty="0">
                <a:solidFill>
                  <a:srgbClr val="000000"/>
                </a:solidFill>
                <a:effectLst/>
                <a:latin typeface="Consolas" panose="020B0609020204030204" pitchFamily="49" charset="0"/>
              </a:rPr>
              <a:t>,</a:t>
            </a:r>
            <a:r>
              <a:rPr lang="en-IN" sz="1800" b="0" dirty="0">
                <a:solidFill>
                  <a:srgbClr val="098658"/>
                </a:solidFill>
                <a:effectLst/>
                <a:latin typeface="Consolas" panose="020B0609020204030204" pitchFamily="49" charset="0"/>
              </a:rPr>
              <a:t>3</a:t>
            </a:r>
            <a:r>
              <a:rPr lang="en-IN" sz="1800" b="0" dirty="0">
                <a:solidFill>
                  <a:srgbClr val="000000"/>
                </a:solidFill>
                <a:effectLst/>
                <a:latin typeface="Consolas" panose="020B0609020204030204" pitchFamily="49" charset="0"/>
              </a:rPr>
              <a:t>,</a:t>
            </a:r>
            <a:r>
              <a:rPr lang="en-IN" sz="1800" b="0" dirty="0">
                <a:solidFill>
                  <a:srgbClr val="098658"/>
                </a:solidFill>
                <a:effectLst/>
                <a:latin typeface="Consolas" panose="020B0609020204030204" pitchFamily="49" charset="0"/>
              </a:rPr>
              <a:t>2</a:t>
            </a:r>
            <a:r>
              <a:rPr lang="en-IN" sz="1800" b="0" dirty="0">
                <a:solidFill>
                  <a:srgbClr val="000000"/>
                </a:solidFill>
                <a:effectLst/>
                <a:latin typeface="Consolas" panose="020B0609020204030204" pitchFamily="49" charset="0"/>
              </a:rPr>
              <a:t>)</a:t>
            </a:r>
          </a:p>
          <a:p>
            <a:pPr marL="0" indent="0">
              <a:buNone/>
            </a:pPr>
            <a:br>
              <a:rPr lang="en-IN" sz="1800" b="0" dirty="0">
                <a:solidFill>
                  <a:srgbClr val="000000"/>
                </a:solidFill>
                <a:effectLst/>
                <a:latin typeface="Consolas" panose="020B0609020204030204" pitchFamily="49" charset="0"/>
              </a:rPr>
            </a:br>
            <a:r>
              <a:rPr lang="en-IN" sz="1800" b="0" dirty="0" err="1">
                <a:solidFill>
                  <a:srgbClr val="001080"/>
                </a:solidFill>
                <a:effectLst/>
                <a:latin typeface="Consolas" panose="020B0609020204030204" pitchFamily="49" charset="0"/>
              </a:rPr>
              <a:t>ans</a:t>
            </a:r>
            <a:r>
              <a:rPr lang="en-IN" sz="1800" b="0" dirty="0">
                <a:solidFill>
                  <a:srgbClr val="000000"/>
                </a:solidFill>
                <a:effectLst/>
                <a:latin typeface="Consolas" panose="020B0609020204030204" pitchFamily="49" charset="0"/>
              </a:rPr>
              <a:t>=</a:t>
            </a:r>
            <a:r>
              <a:rPr lang="en-IN" sz="1800" b="0" dirty="0" err="1">
                <a:solidFill>
                  <a:srgbClr val="001080"/>
                </a:solidFill>
                <a:effectLst/>
                <a:latin typeface="Consolas" panose="020B0609020204030204" pitchFamily="49" charset="0"/>
              </a:rPr>
              <a:t>ar</a:t>
            </a:r>
            <a:r>
              <a:rPr lang="en-IN" sz="1800" b="0" dirty="0" err="1">
                <a:solidFill>
                  <a:srgbClr val="000000"/>
                </a:solidFill>
                <a:effectLst/>
                <a:latin typeface="Consolas" panose="020B0609020204030204" pitchFamily="49" charset="0"/>
              </a:rPr>
              <a:t>.</a:t>
            </a:r>
            <a:r>
              <a:rPr lang="en-IN" sz="1800" b="0" dirty="0" err="1">
                <a:solidFill>
                  <a:srgbClr val="795E26"/>
                </a:solidFill>
                <a:effectLst/>
                <a:latin typeface="Consolas" panose="020B0609020204030204" pitchFamily="49" charset="0"/>
              </a:rPr>
              <a:t>join</a:t>
            </a:r>
            <a:r>
              <a:rPr lang="en-IN" sz="1800" b="0" dirty="0">
                <a:solidFill>
                  <a:srgbClr val="000000"/>
                </a:solidFill>
                <a:effectLst/>
                <a:latin typeface="Consolas" panose="020B0609020204030204" pitchFamily="49" charset="0"/>
              </a:rPr>
              <a:t>(</a:t>
            </a:r>
            <a:r>
              <a:rPr lang="en-IN" sz="1800" b="0" dirty="0">
                <a:solidFill>
                  <a:srgbClr val="A31515"/>
                </a:solidFill>
                <a:effectLst/>
                <a:latin typeface="Consolas" panose="020B0609020204030204" pitchFamily="49" charset="0"/>
              </a:rPr>
              <a:t>"-"</a:t>
            </a:r>
            <a:r>
              <a:rPr lang="en-IN" sz="1800" b="0" dirty="0">
                <a:solidFill>
                  <a:srgbClr val="000000"/>
                </a:solidFill>
                <a:effectLst/>
                <a:latin typeface="Consolas" panose="020B0609020204030204" pitchFamily="49" charset="0"/>
              </a:rPr>
              <a:t>);</a:t>
            </a:r>
          </a:p>
          <a:p>
            <a:pPr marL="0" indent="0">
              <a:buNone/>
            </a:pPr>
            <a:r>
              <a:rPr lang="en-IN" sz="1800" b="0" dirty="0" err="1">
                <a:solidFill>
                  <a:srgbClr val="001080"/>
                </a:solidFill>
                <a:effectLst/>
                <a:latin typeface="Consolas" panose="020B0609020204030204" pitchFamily="49" charset="0"/>
              </a:rPr>
              <a:t>document</a:t>
            </a:r>
            <a:r>
              <a:rPr lang="en-IN" sz="1800" b="0" dirty="0" err="1">
                <a:solidFill>
                  <a:srgbClr val="000000"/>
                </a:solidFill>
                <a:effectLst/>
                <a:latin typeface="Consolas" panose="020B0609020204030204" pitchFamily="49" charset="0"/>
              </a:rPr>
              <a:t>.</a:t>
            </a:r>
            <a:r>
              <a:rPr lang="en-IN" sz="1800" b="0" dirty="0" err="1">
                <a:solidFill>
                  <a:srgbClr val="795E26"/>
                </a:solidFill>
                <a:effectLst/>
                <a:latin typeface="Consolas" panose="020B0609020204030204" pitchFamily="49" charset="0"/>
              </a:rPr>
              <a:t>write</a:t>
            </a:r>
            <a:r>
              <a:rPr lang="en-IN" sz="1800" b="0" dirty="0">
                <a:solidFill>
                  <a:srgbClr val="000000"/>
                </a:solidFill>
                <a:effectLst/>
                <a:latin typeface="Consolas" panose="020B0609020204030204" pitchFamily="49" charset="0"/>
              </a:rPr>
              <a:t>(</a:t>
            </a:r>
            <a:r>
              <a:rPr lang="en-IN" sz="1800" b="0" dirty="0" err="1">
                <a:solidFill>
                  <a:srgbClr val="001080"/>
                </a:solidFill>
                <a:effectLst/>
                <a:latin typeface="Consolas" panose="020B0609020204030204" pitchFamily="49" charset="0"/>
              </a:rPr>
              <a:t>ans</a:t>
            </a:r>
            <a:r>
              <a:rPr lang="en-IN" sz="1800" b="0" dirty="0">
                <a:solidFill>
                  <a:srgbClr val="000000"/>
                </a:solidFill>
                <a:effectLst/>
                <a:latin typeface="Consolas" panose="020B0609020204030204" pitchFamily="49" charset="0"/>
              </a:rPr>
              <a:t>);</a:t>
            </a:r>
          </a:p>
          <a:p>
            <a:pPr marL="0" indent="0">
              <a:buNone/>
            </a:pPr>
            <a:r>
              <a:rPr lang="en-IN" sz="1800" b="0" dirty="0" err="1">
                <a:solidFill>
                  <a:srgbClr val="001080"/>
                </a:solidFill>
                <a:effectLst/>
                <a:latin typeface="Consolas" panose="020B0609020204030204" pitchFamily="49" charset="0"/>
              </a:rPr>
              <a:t>document</a:t>
            </a:r>
            <a:r>
              <a:rPr lang="en-IN" sz="1800" b="0" dirty="0" err="1">
                <a:solidFill>
                  <a:srgbClr val="000000"/>
                </a:solidFill>
                <a:effectLst/>
                <a:latin typeface="Consolas" panose="020B0609020204030204" pitchFamily="49" charset="0"/>
              </a:rPr>
              <a:t>.</a:t>
            </a:r>
            <a:r>
              <a:rPr lang="en-IN" sz="1800" b="0" dirty="0" err="1">
                <a:solidFill>
                  <a:srgbClr val="795E26"/>
                </a:solidFill>
                <a:effectLst/>
                <a:latin typeface="Consolas" panose="020B0609020204030204" pitchFamily="49" charset="0"/>
              </a:rPr>
              <a:t>write</a:t>
            </a:r>
            <a:r>
              <a:rPr lang="en-IN" sz="1800" b="0" dirty="0">
                <a:solidFill>
                  <a:srgbClr val="000000"/>
                </a:solidFill>
                <a:effectLst/>
                <a:latin typeface="Consolas" panose="020B0609020204030204" pitchFamily="49" charset="0"/>
              </a:rPr>
              <a:t>(</a:t>
            </a:r>
            <a:r>
              <a:rPr lang="en-IN" sz="1800" b="0" dirty="0" err="1">
                <a:solidFill>
                  <a:srgbClr val="0000FF"/>
                </a:solidFill>
                <a:effectLst/>
                <a:latin typeface="Consolas" panose="020B0609020204030204" pitchFamily="49" charset="0"/>
              </a:rPr>
              <a:t>typeof</a:t>
            </a:r>
            <a:r>
              <a:rPr lang="en-IN" sz="1800" b="0" dirty="0">
                <a:solidFill>
                  <a:srgbClr val="000000"/>
                </a:solidFill>
                <a:effectLst/>
                <a:latin typeface="Consolas" panose="020B0609020204030204" pitchFamily="49" charset="0"/>
              </a:rPr>
              <a:t>(</a:t>
            </a:r>
            <a:r>
              <a:rPr lang="en-IN" sz="1800" b="0" dirty="0" err="1">
                <a:solidFill>
                  <a:srgbClr val="001080"/>
                </a:solidFill>
                <a:effectLst/>
                <a:latin typeface="Consolas" panose="020B0609020204030204" pitchFamily="49" charset="0"/>
              </a:rPr>
              <a:t>ans</a:t>
            </a:r>
            <a:r>
              <a:rPr lang="en-IN" sz="1800" b="0" dirty="0">
                <a:solidFill>
                  <a:srgbClr val="000000"/>
                </a:solidFill>
                <a:effectLst/>
                <a:latin typeface="Consolas" panose="020B0609020204030204" pitchFamily="49" charset="0"/>
              </a:rPr>
              <a:t>));</a:t>
            </a:r>
          </a:p>
          <a:p>
            <a:pPr marL="0" indent="0">
              <a:buNone/>
            </a:pPr>
            <a:br>
              <a:rPr lang="en-IN" sz="1800" b="0" dirty="0">
                <a:solidFill>
                  <a:srgbClr val="000000"/>
                </a:solidFill>
                <a:effectLst/>
                <a:latin typeface="Consolas" panose="020B0609020204030204" pitchFamily="49" charset="0"/>
              </a:rPr>
            </a:br>
            <a:r>
              <a:rPr lang="en-IN" sz="1800" b="0" dirty="0">
                <a:solidFill>
                  <a:srgbClr val="800000"/>
                </a:solidFill>
                <a:effectLst/>
                <a:latin typeface="Consolas" panose="020B0609020204030204" pitchFamily="49" charset="0"/>
              </a:rPr>
              <a:t>&lt;/script&gt;</a:t>
            </a:r>
            <a:endParaRPr lang="en-IN" sz="1800" b="0" dirty="0">
              <a:solidFill>
                <a:srgbClr val="000000"/>
              </a:solidFill>
              <a:effectLst/>
              <a:latin typeface="Consolas" panose="020B0609020204030204" pitchFamily="49" charset="0"/>
            </a:endParaRPr>
          </a:p>
          <a:p>
            <a:pPr marL="0" indent="0">
              <a:buNone/>
            </a:pPr>
            <a:r>
              <a:rPr lang="en-IN" sz="1800" b="0" dirty="0">
                <a:solidFill>
                  <a:srgbClr val="800000"/>
                </a:solidFill>
                <a:effectLst/>
                <a:latin typeface="Consolas" panose="020B0609020204030204" pitchFamily="49" charset="0"/>
              </a:rPr>
              <a:t>&lt;script&gt;</a:t>
            </a:r>
            <a:endParaRPr lang="en-IN" sz="1800" b="0" dirty="0">
              <a:solidFill>
                <a:srgbClr val="000000"/>
              </a:solidFill>
              <a:effectLst/>
              <a:latin typeface="Consolas" panose="020B0609020204030204" pitchFamily="49" charset="0"/>
            </a:endParaRPr>
          </a:p>
          <a:p>
            <a:pPr marL="0" indent="0">
              <a:buNone/>
            </a:pPr>
            <a:r>
              <a:rPr lang="en-IN" sz="1800" b="0" dirty="0">
                <a:solidFill>
                  <a:srgbClr val="0000FF"/>
                </a:solidFill>
                <a:effectLst/>
                <a:latin typeface="Consolas" panose="020B0609020204030204" pitchFamily="49" charset="0"/>
              </a:rPr>
              <a:t>var</a:t>
            </a:r>
            <a:r>
              <a:rPr lang="en-IN" sz="1800" b="0" dirty="0">
                <a:solidFill>
                  <a:srgbClr val="000000"/>
                </a:solidFill>
                <a:effectLst/>
                <a:latin typeface="Consolas" panose="020B0609020204030204" pitchFamily="49" charset="0"/>
              </a:rPr>
              <a:t> </a:t>
            </a:r>
            <a:r>
              <a:rPr lang="en-IN" sz="1800" b="0" dirty="0" err="1">
                <a:solidFill>
                  <a:srgbClr val="001080"/>
                </a:solidFill>
                <a:effectLst/>
                <a:latin typeface="Consolas" panose="020B0609020204030204" pitchFamily="49" charset="0"/>
              </a:rPr>
              <a:t>ar</a:t>
            </a:r>
            <a:r>
              <a:rPr lang="en-IN" sz="1800" b="0" dirty="0">
                <a:solidFill>
                  <a:srgbClr val="000000"/>
                </a:solidFill>
                <a:effectLst/>
                <a:latin typeface="Consolas" panose="020B0609020204030204" pitchFamily="49" charset="0"/>
              </a:rPr>
              <a:t>=</a:t>
            </a:r>
            <a:r>
              <a:rPr lang="en-IN" sz="1800" b="0" dirty="0">
                <a:solidFill>
                  <a:srgbClr val="0000FF"/>
                </a:solidFill>
                <a:effectLst/>
                <a:latin typeface="Consolas" panose="020B0609020204030204" pitchFamily="49" charset="0"/>
              </a:rPr>
              <a:t>new</a:t>
            </a:r>
            <a:r>
              <a:rPr lang="en-IN" sz="1800" b="0" dirty="0">
                <a:solidFill>
                  <a:srgbClr val="000000"/>
                </a:solidFill>
                <a:effectLst/>
                <a:latin typeface="Consolas" panose="020B0609020204030204" pitchFamily="49" charset="0"/>
              </a:rPr>
              <a:t> </a:t>
            </a:r>
            <a:r>
              <a:rPr lang="en-IN" sz="1800" b="0" dirty="0">
                <a:solidFill>
                  <a:srgbClr val="267F99"/>
                </a:solidFill>
                <a:effectLst/>
                <a:latin typeface="Consolas" panose="020B0609020204030204" pitchFamily="49" charset="0"/>
              </a:rPr>
              <a:t>Array</a:t>
            </a:r>
            <a:r>
              <a:rPr lang="en-IN" sz="1800" b="0" dirty="0">
                <a:solidFill>
                  <a:srgbClr val="000000"/>
                </a:solidFill>
                <a:effectLst/>
                <a:latin typeface="Consolas" panose="020B0609020204030204" pitchFamily="49" charset="0"/>
              </a:rPr>
              <a:t>(</a:t>
            </a:r>
            <a:r>
              <a:rPr lang="en-IN" sz="1800" b="0" dirty="0">
                <a:solidFill>
                  <a:srgbClr val="098658"/>
                </a:solidFill>
                <a:effectLst/>
                <a:latin typeface="Consolas" panose="020B0609020204030204" pitchFamily="49" charset="0"/>
              </a:rPr>
              <a:t>5</a:t>
            </a:r>
            <a:r>
              <a:rPr lang="en-IN" sz="1800" b="0" dirty="0">
                <a:solidFill>
                  <a:srgbClr val="000000"/>
                </a:solidFill>
                <a:effectLst/>
                <a:latin typeface="Consolas" panose="020B0609020204030204" pitchFamily="49" charset="0"/>
              </a:rPr>
              <a:t>,</a:t>
            </a:r>
            <a:r>
              <a:rPr lang="en-IN" sz="1800" b="0" dirty="0">
                <a:solidFill>
                  <a:srgbClr val="098658"/>
                </a:solidFill>
                <a:effectLst/>
                <a:latin typeface="Consolas" panose="020B0609020204030204" pitchFamily="49" charset="0"/>
              </a:rPr>
              <a:t>3</a:t>
            </a:r>
            <a:r>
              <a:rPr lang="en-IN" sz="1800" b="0" dirty="0">
                <a:solidFill>
                  <a:srgbClr val="000000"/>
                </a:solidFill>
                <a:effectLst/>
                <a:latin typeface="Consolas" panose="020B0609020204030204" pitchFamily="49" charset="0"/>
              </a:rPr>
              <a:t>,</a:t>
            </a:r>
            <a:r>
              <a:rPr lang="en-IN" sz="1800" b="0" dirty="0">
                <a:solidFill>
                  <a:srgbClr val="098658"/>
                </a:solidFill>
                <a:effectLst/>
                <a:latin typeface="Consolas" panose="020B0609020204030204" pitchFamily="49" charset="0"/>
              </a:rPr>
              <a:t>2</a:t>
            </a:r>
            <a:r>
              <a:rPr lang="en-IN" sz="1800" b="0" dirty="0">
                <a:solidFill>
                  <a:srgbClr val="000000"/>
                </a:solidFill>
                <a:effectLst/>
                <a:latin typeface="Consolas" panose="020B0609020204030204" pitchFamily="49" charset="0"/>
              </a:rPr>
              <a:t>)</a:t>
            </a:r>
          </a:p>
          <a:p>
            <a:pPr marL="0" indent="0">
              <a:buNone/>
            </a:pPr>
            <a:r>
              <a:rPr lang="en-IN" sz="1800" b="0" dirty="0" err="1">
                <a:solidFill>
                  <a:srgbClr val="001080"/>
                </a:solidFill>
                <a:effectLst/>
                <a:latin typeface="Consolas" panose="020B0609020204030204" pitchFamily="49" charset="0"/>
              </a:rPr>
              <a:t>ans</a:t>
            </a:r>
            <a:r>
              <a:rPr lang="en-IN" sz="1800" b="0" dirty="0">
                <a:solidFill>
                  <a:srgbClr val="000000"/>
                </a:solidFill>
                <a:effectLst/>
                <a:latin typeface="Consolas" panose="020B0609020204030204" pitchFamily="49" charset="0"/>
              </a:rPr>
              <a:t>=</a:t>
            </a:r>
            <a:r>
              <a:rPr lang="en-IN" sz="1800" b="0" dirty="0" err="1">
                <a:solidFill>
                  <a:srgbClr val="001080"/>
                </a:solidFill>
                <a:effectLst/>
                <a:latin typeface="Consolas" panose="020B0609020204030204" pitchFamily="49" charset="0"/>
              </a:rPr>
              <a:t>ar</a:t>
            </a:r>
            <a:r>
              <a:rPr lang="en-IN" sz="1800" b="0" dirty="0" err="1">
                <a:solidFill>
                  <a:srgbClr val="000000"/>
                </a:solidFill>
                <a:effectLst/>
                <a:latin typeface="Consolas" panose="020B0609020204030204" pitchFamily="49" charset="0"/>
              </a:rPr>
              <a:t>.</a:t>
            </a:r>
            <a:r>
              <a:rPr lang="en-IN" sz="1800" b="0" dirty="0" err="1">
                <a:solidFill>
                  <a:srgbClr val="795E26"/>
                </a:solidFill>
                <a:effectLst/>
                <a:latin typeface="Consolas" panose="020B0609020204030204" pitchFamily="49" charset="0"/>
              </a:rPr>
              <a:t>join</a:t>
            </a:r>
            <a:r>
              <a:rPr lang="en-IN" sz="1800" b="0" dirty="0">
                <a:solidFill>
                  <a:srgbClr val="000000"/>
                </a:solidFill>
                <a:effectLst/>
                <a:latin typeface="Consolas" panose="020B0609020204030204" pitchFamily="49" charset="0"/>
              </a:rPr>
              <a:t>();</a:t>
            </a:r>
          </a:p>
          <a:p>
            <a:pPr marL="0" indent="0">
              <a:buNone/>
            </a:pPr>
            <a:r>
              <a:rPr lang="en-IN" sz="1800" b="0" dirty="0" err="1">
                <a:solidFill>
                  <a:srgbClr val="001080"/>
                </a:solidFill>
                <a:effectLst/>
                <a:latin typeface="Consolas" panose="020B0609020204030204" pitchFamily="49" charset="0"/>
              </a:rPr>
              <a:t>document</a:t>
            </a:r>
            <a:r>
              <a:rPr lang="en-IN" sz="1800" b="0" dirty="0" err="1">
                <a:solidFill>
                  <a:srgbClr val="000000"/>
                </a:solidFill>
                <a:effectLst/>
                <a:latin typeface="Consolas" panose="020B0609020204030204" pitchFamily="49" charset="0"/>
              </a:rPr>
              <a:t>.</a:t>
            </a:r>
            <a:r>
              <a:rPr lang="en-IN" sz="1800" b="0" dirty="0" err="1">
                <a:solidFill>
                  <a:srgbClr val="795E26"/>
                </a:solidFill>
                <a:effectLst/>
                <a:latin typeface="Consolas" panose="020B0609020204030204" pitchFamily="49" charset="0"/>
              </a:rPr>
              <a:t>write</a:t>
            </a:r>
            <a:r>
              <a:rPr lang="en-IN" sz="1800" b="0" dirty="0">
                <a:solidFill>
                  <a:srgbClr val="000000"/>
                </a:solidFill>
                <a:effectLst/>
                <a:latin typeface="Consolas" panose="020B0609020204030204" pitchFamily="49" charset="0"/>
              </a:rPr>
              <a:t>(</a:t>
            </a:r>
            <a:r>
              <a:rPr lang="en-IN" sz="1800" b="0" dirty="0" err="1">
                <a:solidFill>
                  <a:srgbClr val="001080"/>
                </a:solidFill>
                <a:effectLst/>
                <a:latin typeface="Consolas" panose="020B0609020204030204" pitchFamily="49" charset="0"/>
              </a:rPr>
              <a:t>ans</a:t>
            </a:r>
            <a:r>
              <a:rPr lang="en-IN" sz="1800" b="0" dirty="0">
                <a:solidFill>
                  <a:srgbClr val="000000"/>
                </a:solidFill>
                <a:effectLst/>
                <a:latin typeface="Consolas" panose="020B0609020204030204" pitchFamily="49" charset="0"/>
              </a:rPr>
              <a:t>); //5,3,2</a:t>
            </a:r>
          </a:p>
          <a:p>
            <a:pPr marL="0" indent="0">
              <a:buNone/>
            </a:pPr>
            <a:r>
              <a:rPr lang="en-IN" sz="1800" b="0" dirty="0" err="1">
                <a:solidFill>
                  <a:srgbClr val="001080"/>
                </a:solidFill>
                <a:effectLst/>
                <a:latin typeface="Consolas" panose="020B0609020204030204" pitchFamily="49" charset="0"/>
              </a:rPr>
              <a:t>document</a:t>
            </a:r>
            <a:r>
              <a:rPr lang="en-IN" sz="1800" b="0" dirty="0" err="1">
                <a:solidFill>
                  <a:srgbClr val="000000"/>
                </a:solidFill>
                <a:effectLst/>
                <a:latin typeface="Consolas" panose="020B0609020204030204" pitchFamily="49" charset="0"/>
              </a:rPr>
              <a:t>.</a:t>
            </a:r>
            <a:r>
              <a:rPr lang="en-IN" sz="1800" b="0" dirty="0" err="1">
                <a:solidFill>
                  <a:srgbClr val="795E26"/>
                </a:solidFill>
                <a:effectLst/>
                <a:latin typeface="Consolas" panose="020B0609020204030204" pitchFamily="49" charset="0"/>
              </a:rPr>
              <a:t>write</a:t>
            </a:r>
            <a:r>
              <a:rPr lang="en-IN" sz="1800" b="0" dirty="0">
                <a:solidFill>
                  <a:srgbClr val="000000"/>
                </a:solidFill>
                <a:effectLst/>
                <a:latin typeface="Consolas" panose="020B0609020204030204" pitchFamily="49" charset="0"/>
              </a:rPr>
              <a:t>(</a:t>
            </a:r>
            <a:r>
              <a:rPr lang="en-IN" sz="1800" b="0" dirty="0" err="1">
                <a:solidFill>
                  <a:srgbClr val="0000FF"/>
                </a:solidFill>
                <a:effectLst/>
                <a:latin typeface="Consolas" panose="020B0609020204030204" pitchFamily="49" charset="0"/>
              </a:rPr>
              <a:t>typeof</a:t>
            </a:r>
            <a:r>
              <a:rPr lang="en-IN" sz="1800" b="0" dirty="0">
                <a:solidFill>
                  <a:srgbClr val="000000"/>
                </a:solidFill>
                <a:effectLst/>
                <a:latin typeface="Consolas" panose="020B0609020204030204" pitchFamily="49" charset="0"/>
              </a:rPr>
              <a:t>(</a:t>
            </a:r>
            <a:r>
              <a:rPr lang="en-IN" sz="1800" b="0" dirty="0" err="1">
                <a:solidFill>
                  <a:srgbClr val="001080"/>
                </a:solidFill>
                <a:effectLst/>
                <a:latin typeface="Consolas" panose="020B0609020204030204" pitchFamily="49" charset="0"/>
              </a:rPr>
              <a:t>ans</a:t>
            </a:r>
            <a:r>
              <a:rPr lang="en-IN" sz="1800" b="0" dirty="0">
                <a:solidFill>
                  <a:srgbClr val="000000"/>
                </a:solidFill>
                <a:effectLst/>
                <a:latin typeface="Consolas" panose="020B0609020204030204" pitchFamily="49" charset="0"/>
              </a:rPr>
              <a:t>));</a:t>
            </a:r>
          </a:p>
          <a:p>
            <a:pPr marL="0" indent="0">
              <a:buNone/>
            </a:pPr>
            <a:r>
              <a:rPr lang="en-IN" sz="1800" b="0" dirty="0">
                <a:solidFill>
                  <a:srgbClr val="800000"/>
                </a:solidFill>
                <a:effectLst/>
                <a:latin typeface="Consolas" panose="020B0609020204030204" pitchFamily="49" charset="0"/>
              </a:rPr>
              <a:t>&lt;/script&gt;</a:t>
            </a:r>
            <a:endParaRPr lang="en-IN" sz="1800" b="0" dirty="0">
              <a:solidFill>
                <a:srgbClr val="000000"/>
              </a:solidFill>
              <a:effectLst/>
              <a:latin typeface="Consolas" panose="020B0609020204030204" pitchFamily="49" charset="0"/>
            </a:endParaRPr>
          </a:p>
          <a:p>
            <a:pPr marL="0" indent="0">
              <a:buNone/>
            </a:pPr>
            <a:endParaRPr lang="en-IN" sz="1800" dirty="0"/>
          </a:p>
        </p:txBody>
      </p:sp>
      <p:graphicFrame>
        <p:nvGraphicFramePr>
          <p:cNvPr id="4" name="Table 4">
            <a:extLst>
              <a:ext uri="{FF2B5EF4-FFF2-40B4-BE49-F238E27FC236}">
                <a16:creationId xmlns:a16="http://schemas.microsoft.com/office/drawing/2014/main" id="{99D59586-D67D-45F4-B6DA-7224A69FF47B}"/>
              </a:ext>
            </a:extLst>
          </p:cNvPr>
          <p:cNvGraphicFramePr>
            <a:graphicFrameLocks noGrp="1"/>
          </p:cNvGraphicFramePr>
          <p:nvPr>
            <p:extLst>
              <p:ext uri="{D42A27DB-BD31-4B8C-83A1-F6EECF244321}">
                <p14:modId xmlns:p14="http://schemas.microsoft.com/office/powerpoint/2010/main" val="1995385149"/>
              </p:ext>
            </p:extLst>
          </p:nvPr>
        </p:nvGraphicFramePr>
        <p:xfrm>
          <a:off x="4572000" y="1828800"/>
          <a:ext cx="3200400" cy="4572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947072183"/>
                    </a:ext>
                  </a:extLst>
                </a:gridCol>
                <a:gridCol w="1066800">
                  <a:extLst>
                    <a:ext uri="{9D8B030D-6E8A-4147-A177-3AD203B41FA5}">
                      <a16:colId xmlns:a16="http://schemas.microsoft.com/office/drawing/2014/main" val="3182403634"/>
                    </a:ext>
                  </a:extLst>
                </a:gridCol>
                <a:gridCol w="1066800">
                  <a:extLst>
                    <a:ext uri="{9D8B030D-6E8A-4147-A177-3AD203B41FA5}">
                      <a16:colId xmlns:a16="http://schemas.microsoft.com/office/drawing/2014/main" val="3380206214"/>
                    </a:ext>
                  </a:extLst>
                </a:gridCol>
              </a:tblGrid>
              <a:tr h="457200">
                <a:tc>
                  <a:txBody>
                    <a:bodyPr/>
                    <a:lstStyle/>
                    <a:p>
                      <a:r>
                        <a:rPr lang="en-IN" dirty="0"/>
                        <a:t>5</a:t>
                      </a:r>
                    </a:p>
                  </a:txBody>
                  <a:tcPr/>
                </a:tc>
                <a:tc>
                  <a:txBody>
                    <a:bodyPr/>
                    <a:lstStyle/>
                    <a:p>
                      <a:r>
                        <a:rPr lang="en-IN" dirty="0"/>
                        <a:t>3</a:t>
                      </a:r>
                    </a:p>
                  </a:txBody>
                  <a:tcPr/>
                </a:tc>
                <a:tc>
                  <a:txBody>
                    <a:bodyPr/>
                    <a:lstStyle/>
                    <a:p>
                      <a:r>
                        <a:rPr lang="en-IN" dirty="0"/>
                        <a:t>2</a:t>
                      </a:r>
                    </a:p>
                  </a:txBody>
                  <a:tcPr/>
                </a:tc>
                <a:extLst>
                  <a:ext uri="{0D108BD9-81ED-4DB2-BD59-A6C34878D82A}">
                    <a16:rowId xmlns:a16="http://schemas.microsoft.com/office/drawing/2014/main" val="464094628"/>
                  </a:ext>
                </a:extLst>
              </a:tr>
            </a:tbl>
          </a:graphicData>
        </a:graphic>
      </p:graphicFrame>
      <p:sp>
        <p:nvSpPr>
          <p:cNvPr id="5" name="Rectangle 4">
            <a:extLst>
              <a:ext uri="{FF2B5EF4-FFF2-40B4-BE49-F238E27FC236}">
                <a16:creationId xmlns:a16="http://schemas.microsoft.com/office/drawing/2014/main" id="{D3A06B47-D1CF-41EF-AF4F-56AF102391E5}"/>
              </a:ext>
            </a:extLst>
          </p:cNvPr>
          <p:cNvSpPr/>
          <p:nvPr/>
        </p:nvSpPr>
        <p:spPr>
          <a:xfrm>
            <a:off x="6858000" y="2781300"/>
            <a:ext cx="1143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5-3-2</a:t>
            </a:r>
          </a:p>
        </p:txBody>
      </p:sp>
      <p:sp>
        <p:nvSpPr>
          <p:cNvPr id="6" name="Rectangle 5">
            <a:extLst>
              <a:ext uri="{FF2B5EF4-FFF2-40B4-BE49-F238E27FC236}">
                <a16:creationId xmlns:a16="http://schemas.microsoft.com/office/drawing/2014/main" id="{63B6F71D-D40B-46E6-82BE-FF8067C1326F}"/>
              </a:ext>
            </a:extLst>
          </p:cNvPr>
          <p:cNvSpPr/>
          <p:nvPr/>
        </p:nvSpPr>
        <p:spPr>
          <a:xfrm>
            <a:off x="5257800" y="3276600"/>
            <a:ext cx="838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ans</a:t>
            </a:r>
            <a:endParaRPr lang="en-IN" dirty="0"/>
          </a:p>
        </p:txBody>
      </p:sp>
      <p:cxnSp>
        <p:nvCxnSpPr>
          <p:cNvPr id="8" name="Straight Arrow Connector 7">
            <a:extLst>
              <a:ext uri="{FF2B5EF4-FFF2-40B4-BE49-F238E27FC236}">
                <a16:creationId xmlns:a16="http://schemas.microsoft.com/office/drawing/2014/main" id="{0878EA00-E77C-4700-940E-E64852F7621D}"/>
              </a:ext>
            </a:extLst>
          </p:cNvPr>
          <p:cNvCxnSpPr/>
          <p:nvPr/>
        </p:nvCxnSpPr>
        <p:spPr>
          <a:xfrm flipV="1">
            <a:off x="6172200" y="3276600"/>
            <a:ext cx="6096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2C1DE88-F720-4E28-99FD-8221D2D01C0B}"/>
              </a:ext>
            </a:extLst>
          </p:cNvPr>
          <p:cNvSpPr txBox="1"/>
          <p:nvPr/>
        </p:nvSpPr>
        <p:spPr>
          <a:xfrm>
            <a:off x="5867400" y="4114800"/>
            <a:ext cx="3048000" cy="369332"/>
          </a:xfrm>
          <a:prstGeom prst="rect">
            <a:avLst/>
          </a:prstGeom>
          <a:noFill/>
        </p:spPr>
        <p:txBody>
          <a:bodyPr wrap="square" rtlCol="0">
            <a:spAutoFit/>
          </a:bodyPr>
          <a:lstStyle/>
          <a:p>
            <a:r>
              <a:rPr lang="en-IN" dirty="0"/>
              <a:t>string</a:t>
            </a:r>
          </a:p>
        </p:txBody>
      </p:sp>
    </p:spTree>
    <p:extLst>
      <p:ext uri="{BB962C8B-B14F-4D97-AF65-F5344CB8AC3E}">
        <p14:creationId xmlns:p14="http://schemas.microsoft.com/office/powerpoint/2010/main" val="2756774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7F57-F862-47A9-934E-D89DB49F75EC}"/>
              </a:ext>
            </a:extLst>
          </p:cNvPr>
          <p:cNvSpPr>
            <a:spLocks noGrp="1"/>
          </p:cNvSpPr>
          <p:nvPr>
            <p:ph type="title"/>
          </p:nvPr>
        </p:nvSpPr>
        <p:spPr/>
        <p:txBody>
          <a:bodyPr/>
          <a:lstStyle/>
          <a:p>
            <a:r>
              <a:rPr lang="en-IN" dirty="0"/>
              <a:t>POP</a:t>
            </a:r>
          </a:p>
        </p:txBody>
      </p:sp>
      <p:sp>
        <p:nvSpPr>
          <p:cNvPr id="3" name="Content Placeholder 2">
            <a:extLst>
              <a:ext uri="{FF2B5EF4-FFF2-40B4-BE49-F238E27FC236}">
                <a16:creationId xmlns:a16="http://schemas.microsoft.com/office/drawing/2014/main" id="{3C6F3D03-A3F9-467E-8E7C-3FBDBC97644E}"/>
              </a:ext>
            </a:extLst>
          </p:cNvPr>
          <p:cNvSpPr>
            <a:spLocks noGrp="1"/>
          </p:cNvSpPr>
          <p:nvPr>
            <p:ph idx="1"/>
          </p:nvPr>
        </p:nvSpPr>
        <p:spPr>
          <a:xfrm>
            <a:off x="457200" y="1600200"/>
            <a:ext cx="4419600" cy="4525963"/>
          </a:xfrm>
        </p:spPr>
        <p:txBody>
          <a:bodyPr>
            <a:normAutofit/>
          </a:bodyPr>
          <a:lstStyle/>
          <a:p>
            <a:pPr marL="0" indent="0">
              <a:buNone/>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var</a:t>
            </a:r>
            <a:r>
              <a:rPr lang="en-IN" sz="1600" b="0" dirty="0">
                <a:solidFill>
                  <a:srgbClr val="000000"/>
                </a:solidFill>
                <a:effectLst/>
                <a:latin typeface="Consolas" panose="020B0609020204030204" pitchFamily="49" charset="0"/>
              </a:rPr>
              <a:t> </a:t>
            </a:r>
            <a:r>
              <a:rPr lang="en-IN" sz="1600" b="0" dirty="0" err="1">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Array</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3</a:t>
            </a:r>
            <a:r>
              <a:rPr lang="en-IN" sz="1600" b="0" dirty="0">
                <a:solidFill>
                  <a:srgbClr val="000000"/>
                </a:solidFill>
                <a:effectLst/>
                <a:latin typeface="Consolas" panose="020B0609020204030204" pitchFamily="49" charset="0"/>
              </a:rPr>
              <a:t>);</a:t>
            </a:r>
          </a:p>
          <a:p>
            <a:pPr marL="0" indent="0">
              <a:buNone/>
            </a:pPr>
            <a:r>
              <a:rPr lang="en-IN" sz="1600" b="0" dirty="0" err="1">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0</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"D"</a:t>
            </a:r>
            <a:r>
              <a:rPr lang="en-IN" sz="1600" b="0" dirty="0">
                <a:solidFill>
                  <a:srgbClr val="000000"/>
                </a:solidFill>
                <a:effectLst/>
                <a:latin typeface="Consolas" panose="020B0609020204030204" pitchFamily="49" charset="0"/>
              </a:rPr>
              <a:t>;</a:t>
            </a:r>
          </a:p>
          <a:p>
            <a:pPr marL="0" indent="0">
              <a:buNone/>
            </a:pPr>
            <a:r>
              <a:rPr lang="en-IN" sz="1600" b="0" dirty="0" err="1">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1</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"A"</a:t>
            </a:r>
            <a:r>
              <a:rPr lang="en-IN" sz="1600" b="0" dirty="0">
                <a:solidFill>
                  <a:srgbClr val="000000"/>
                </a:solidFill>
                <a:effectLst/>
                <a:latin typeface="Consolas" panose="020B0609020204030204" pitchFamily="49" charset="0"/>
              </a:rPr>
              <a:t>;</a:t>
            </a:r>
          </a:p>
          <a:p>
            <a:pPr marL="0" indent="0">
              <a:buNone/>
            </a:pPr>
            <a:r>
              <a:rPr lang="en-IN" sz="1600" b="0" dirty="0" err="1">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2</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"C"</a:t>
            </a:r>
            <a:r>
              <a:rPr lang="en-IN" sz="1600" b="0" dirty="0">
                <a:solidFill>
                  <a:srgbClr val="000000"/>
                </a:solidFill>
                <a:effectLst/>
                <a:latin typeface="Consolas" panose="020B0609020204030204" pitchFamily="49" charset="0"/>
              </a:rPr>
              <a:t>;</a:t>
            </a:r>
          </a:p>
          <a:p>
            <a:pPr marL="0" indent="0">
              <a:buNone/>
            </a:pPr>
            <a:r>
              <a:rPr lang="en-IN" sz="1600" b="0" dirty="0" err="1">
                <a:solidFill>
                  <a:srgbClr val="001080"/>
                </a:solidFill>
                <a:effectLst/>
                <a:latin typeface="Consolas" panose="020B0609020204030204" pitchFamily="49" charset="0"/>
              </a:rPr>
              <a:t>document</a:t>
            </a:r>
            <a:r>
              <a:rPr lang="en-IN" sz="1600" b="0" dirty="0" err="1">
                <a:solidFill>
                  <a:srgbClr val="000000"/>
                </a:solidFill>
                <a:effectLst/>
                <a:latin typeface="Consolas" panose="020B0609020204030204" pitchFamily="49" charset="0"/>
              </a:rPr>
              <a:t>.</a:t>
            </a:r>
            <a:r>
              <a:rPr lang="en-IN" sz="1600" b="0" dirty="0" err="1">
                <a:solidFill>
                  <a:srgbClr val="795E26"/>
                </a:solidFill>
                <a:effectLst/>
                <a:latin typeface="Consolas" panose="020B0609020204030204" pitchFamily="49" charset="0"/>
              </a:rPr>
              <a:t>write</a:t>
            </a:r>
            <a:r>
              <a:rPr lang="en-IN" sz="1600" b="0" dirty="0">
                <a:solidFill>
                  <a:srgbClr val="000000"/>
                </a:solidFill>
                <a:effectLst/>
                <a:latin typeface="Consolas" panose="020B0609020204030204" pitchFamily="49" charset="0"/>
              </a:rPr>
              <a:t>(</a:t>
            </a:r>
            <a:r>
              <a:rPr lang="en-IN" sz="1600" b="0" dirty="0" err="1">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"&lt;</a:t>
            </a:r>
            <a:r>
              <a:rPr lang="en-IN" sz="1600" b="0" dirty="0" err="1">
                <a:solidFill>
                  <a:srgbClr val="A31515"/>
                </a:solidFill>
                <a:effectLst/>
                <a:latin typeface="Consolas" panose="020B0609020204030204" pitchFamily="49" charset="0"/>
              </a:rPr>
              <a:t>br</a:t>
            </a:r>
            <a:r>
              <a:rPr lang="en-IN" sz="1600" b="0" dirty="0">
                <a:solidFill>
                  <a:srgbClr val="A31515"/>
                </a:solidFill>
                <a:effectLst/>
                <a:latin typeface="Consolas" panose="020B0609020204030204" pitchFamily="49" charset="0"/>
              </a:rPr>
              <a:t> /&gt;"</a:t>
            </a:r>
            <a:r>
              <a:rPr lang="en-IN" sz="1600" b="0" dirty="0">
                <a:solidFill>
                  <a:srgbClr val="000000"/>
                </a:solidFill>
                <a:effectLst/>
                <a:latin typeface="Consolas" panose="020B0609020204030204" pitchFamily="49" charset="0"/>
              </a:rPr>
              <a:t>);</a:t>
            </a:r>
          </a:p>
          <a:p>
            <a:pPr marL="0" indent="0">
              <a:buNone/>
            </a:pPr>
            <a:r>
              <a:rPr lang="en-IN" sz="1600" b="0" dirty="0" err="1">
                <a:solidFill>
                  <a:srgbClr val="001080"/>
                </a:solidFill>
                <a:effectLst/>
                <a:latin typeface="Consolas" panose="020B0609020204030204" pitchFamily="49" charset="0"/>
              </a:rPr>
              <a:t>document</a:t>
            </a:r>
            <a:r>
              <a:rPr lang="en-IN" sz="1600" b="0" dirty="0" err="1">
                <a:solidFill>
                  <a:srgbClr val="000000"/>
                </a:solidFill>
                <a:effectLst/>
                <a:latin typeface="Consolas" panose="020B0609020204030204" pitchFamily="49" charset="0"/>
              </a:rPr>
              <a:t>.</a:t>
            </a:r>
            <a:r>
              <a:rPr lang="en-IN" sz="1600" b="0" dirty="0" err="1">
                <a:solidFill>
                  <a:srgbClr val="795E26"/>
                </a:solidFill>
                <a:effectLst/>
                <a:latin typeface="Consolas" panose="020B0609020204030204" pitchFamily="49" charset="0"/>
              </a:rPr>
              <a:t>write</a:t>
            </a:r>
            <a:r>
              <a:rPr lang="en-IN" sz="1600" b="0" dirty="0">
                <a:solidFill>
                  <a:srgbClr val="000000"/>
                </a:solidFill>
                <a:effectLst/>
                <a:latin typeface="Consolas" panose="020B0609020204030204" pitchFamily="49" charset="0"/>
              </a:rPr>
              <a:t>(</a:t>
            </a:r>
            <a:r>
              <a:rPr lang="en-IN" sz="1600" b="0" dirty="0" err="1">
                <a:solidFill>
                  <a:srgbClr val="001080"/>
                </a:solidFill>
                <a:effectLst/>
                <a:latin typeface="Consolas" panose="020B0609020204030204" pitchFamily="49" charset="0"/>
              </a:rPr>
              <a:t>arr</a:t>
            </a:r>
            <a:r>
              <a:rPr lang="en-IN" sz="1600" b="0" dirty="0" err="1">
                <a:solidFill>
                  <a:srgbClr val="000000"/>
                </a:solidFill>
                <a:effectLst/>
                <a:latin typeface="Consolas" panose="020B0609020204030204" pitchFamily="49" charset="0"/>
              </a:rPr>
              <a:t>.</a:t>
            </a:r>
            <a:r>
              <a:rPr lang="en-IN" sz="1600" b="0" dirty="0" err="1">
                <a:solidFill>
                  <a:srgbClr val="795E26"/>
                </a:solidFill>
                <a:effectLst/>
                <a:latin typeface="Consolas" panose="020B0609020204030204" pitchFamily="49" charset="0"/>
              </a:rPr>
              <a:t>pop</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"&lt;</a:t>
            </a:r>
            <a:r>
              <a:rPr lang="en-IN" sz="1600" b="0" dirty="0" err="1">
                <a:solidFill>
                  <a:srgbClr val="A31515"/>
                </a:solidFill>
                <a:effectLst/>
                <a:latin typeface="Consolas" panose="020B0609020204030204" pitchFamily="49" charset="0"/>
              </a:rPr>
              <a:t>br</a:t>
            </a:r>
            <a:r>
              <a:rPr lang="en-IN" sz="1600" b="0" dirty="0">
                <a:solidFill>
                  <a:srgbClr val="A31515"/>
                </a:solidFill>
                <a:effectLst/>
                <a:latin typeface="Consolas" panose="020B0609020204030204" pitchFamily="49" charset="0"/>
              </a:rPr>
              <a:t> /&gt;"</a:t>
            </a:r>
            <a:r>
              <a:rPr lang="en-IN" sz="1600" b="0" dirty="0">
                <a:solidFill>
                  <a:srgbClr val="000000"/>
                </a:solidFill>
                <a:effectLst/>
                <a:latin typeface="Consolas" panose="020B0609020204030204" pitchFamily="49" charset="0"/>
              </a:rPr>
              <a:t>);</a:t>
            </a:r>
          </a:p>
          <a:p>
            <a:pPr marL="0" indent="0">
              <a:buNone/>
            </a:pPr>
            <a:r>
              <a:rPr lang="en-IN" sz="1600" b="0" dirty="0" err="1">
                <a:solidFill>
                  <a:srgbClr val="001080"/>
                </a:solidFill>
                <a:effectLst/>
                <a:latin typeface="Consolas" panose="020B0609020204030204" pitchFamily="49" charset="0"/>
              </a:rPr>
              <a:t>document</a:t>
            </a:r>
            <a:r>
              <a:rPr lang="en-IN" sz="1600" b="0" dirty="0" err="1">
                <a:solidFill>
                  <a:srgbClr val="000000"/>
                </a:solidFill>
                <a:effectLst/>
                <a:latin typeface="Consolas" panose="020B0609020204030204" pitchFamily="49" charset="0"/>
              </a:rPr>
              <a:t>.</a:t>
            </a:r>
            <a:r>
              <a:rPr lang="en-IN" sz="1600" b="0" dirty="0" err="1">
                <a:solidFill>
                  <a:srgbClr val="795E26"/>
                </a:solidFill>
                <a:effectLst/>
                <a:latin typeface="Consolas" panose="020B0609020204030204" pitchFamily="49" charset="0"/>
              </a:rPr>
              <a:t>write</a:t>
            </a:r>
            <a:r>
              <a:rPr lang="en-IN" sz="1600" b="0" dirty="0">
                <a:solidFill>
                  <a:srgbClr val="000000"/>
                </a:solidFill>
                <a:effectLst/>
                <a:latin typeface="Consolas" panose="020B0609020204030204" pitchFamily="49" charset="0"/>
              </a:rPr>
              <a:t>(</a:t>
            </a:r>
            <a:r>
              <a:rPr lang="en-IN" sz="1600" b="0" dirty="0" err="1">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p>
          <a:p>
            <a:pPr marL="0" indent="0">
              <a:buNone/>
            </a:pPr>
            <a:br>
              <a:rPr lang="en-IN" sz="1600" b="0" dirty="0">
                <a:solidFill>
                  <a:srgbClr val="000000"/>
                </a:solidFill>
                <a:effectLst/>
                <a:latin typeface="Consolas" panose="020B0609020204030204" pitchFamily="49" charset="0"/>
              </a:rPr>
            </a:br>
            <a:endParaRPr lang="en-IN" sz="1600" b="0" dirty="0">
              <a:solidFill>
                <a:srgbClr val="000000"/>
              </a:solidFill>
              <a:effectLst/>
              <a:latin typeface="Consolas" panose="020B0609020204030204" pitchFamily="49" charset="0"/>
            </a:endParaRPr>
          </a:p>
          <a:p>
            <a:pPr marL="0" indent="0">
              <a:buNone/>
            </a:pPr>
            <a:endParaRPr lang="en-IN" sz="1600" dirty="0"/>
          </a:p>
        </p:txBody>
      </p:sp>
      <p:graphicFrame>
        <p:nvGraphicFramePr>
          <p:cNvPr id="4" name="Table 4">
            <a:extLst>
              <a:ext uri="{FF2B5EF4-FFF2-40B4-BE49-F238E27FC236}">
                <a16:creationId xmlns:a16="http://schemas.microsoft.com/office/drawing/2014/main" id="{74993EFD-5D07-499D-97D3-FF4C84944C50}"/>
              </a:ext>
            </a:extLst>
          </p:cNvPr>
          <p:cNvGraphicFramePr>
            <a:graphicFrameLocks noGrp="1"/>
          </p:cNvGraphicFramePr>
          <p:nvPr>
            <p:extLst>
              <p:ext uri="{D42A27DB-BD31-4B8C-83A1-F6EECF244321}">
                <p14:modId xmlns:p14="http://schemas.microsoft.com/office/powerpoint/2010/main" val="304171503"/>
              </p:ext>
            </p:extLst>
          </p:nvPr>
        </p:nvGraphicFramePr>
        <p:xfrm>
          <a:off x="5334000" y="3306921"/>
          <a:ext cx="762000" cy="1112520"/>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val="2589231131"/>
                    </a:ext>
                  </a:extLst>
                </a:gridCol>
                <a:gridCol w="381000">
                  <a:extLst>
                    <a:ext uri="{9D8B030D-6E8A-4147-A177-3AD203B41FA5}">
                      <a16:colId xmlns:a16="http://schemas.microsoft.com/office/drawing/2014/main" val="3067073700"/>
                    </a:ext>
                  </a:extLst>
                </a:gridCol>
              </a:tblGrid>
              <a:tr h="370840">
                <a:tc>
                  <a:txBody>
                    <a:bodyPr/>
                    <a:lstStyle/>
                    <a:p>
                      <a:r>
                        <a:rPr lang="en-IN" dirty="0"/>
                        <a:t>2</a:t>
                      </a:r>
                    </a:p>
                  </a:txBody>
                  <a:tcPr/>
                </a:tc>
                <a:tc>
                  <a:txBody>
                    <a:bodyPr/>
                    <a:lstStyle/>
                    <a:p>
                      <a:r>
                        <a:rPr lang="en-IN" dirty="0"/>
                        <a:t>C</a:t>
                      </a:r>
                    </a:p>
                  </a:txBody>
                  <a:tcPr/>
                </a:tc>
                <a:extLst>
                  <a:ext uri="{0D108BD9-81ED-4DB2-BD59-A6C34878D82A}">
                    <a16:rowId xmlns:a16="http://schemas.microsoft.com/office/drawing/2014/main" val="633746446"/>
                  </a:ext>
                </a:extLst>
              </a:tr>
              <a:tr h="370840">
                <a:tc>
                  <a:txBody>
                    <a:bodyPr/>
                    <a:lstStyle/>
                    <a:p>
                      <a:r>
                        <a:rPr lang="en-IN" dirty="0"/>
                        <a:t>1</a:t>
                      </a:r>
                    </a:p>
                  </a:txBody>
                  <a:tcPr/>
                </a:tc>
                <a:tc>
                  <a:txBody>
                    <a:bodyPr/>
                    <a:lstStyle/>
                    <a:p>
                      <a:r>
                        <a:rPr lang="en-IN" dirty="0"/>
                        <a:t>A</a:t>
                      </a:r>
                    </a:p>
                  </a:txBody>
                  <a:tcPr/>
                </a:tc>
                <a:extLst>
                  <a:ext uri="{0D108BD9-81ED-4DB2-BD59-A6C34878D82A}">
                    <a16:rowId xmlns:a16="http://schemas.microsoft.com/office/drawing/2014/main" val="3237456770"/>
                  </a:ext>
                </a:extLst>
              </a:tr>
              <a:tr h="370840">
                <a:tc>
                  <a:txBody>
                    <a:bodyPr/>
                    <a:lstStyle/>
                    <a:p>
                      <a:r>
                        <a:rPr lang="en-IN" dirty="0"/>
                        <a:t>0</a:t>
                      </a:r>
                    </a:p>
                  </a:txBody>
                  <a:tcPr/>
                </a:tc>
                <a:tc>
                  <a:txBody>
                    <a:bodyPr/>
                    <a:lstStyle/>
                    <a:p>
                      <a:r>
                        <a:rPr lang="en-IN" dirty="0"/>
                        <a:t>D</a:t>
                      </a:r>
                    </a:p>
                  </a:txBody>
                  <a:tcPr/>
                </a:tc>
                <a:extLst>
                  <a:ext uri="{0D108BD9-81ED-4DB2-BD59-A6C34878D82A}">
                    <a16:rowId xmlns:a16="http://schemas.microsoft.com/office/drawing/2014/main" val="302411782"/>
                  </a:ext>
                </a:extLst>
              </a:tr>
            </a:tbl>
          </a:graphicData>
        </a:graphic>
      </p:graphicFrame>
      <p:sp>
        <p:nvSpPr>
          <p:cNvPr id="5" name="Arrow: Curved Down 4">
            <a:extLst>
              <a:ext uri="{FF2B5EF4-FFF2-40B4-BE49-F238E27FC236}">
                <a16:creationId xmlns:a16="http://schemas.microsoft.com/office/drawing/2014/main" id="{347B7E8F-90F8-4E1F-90F9-1AA4CD1C1F19}"/>
              </a:ext>
            </a:extLst>
          </p:cNvPr>
          <p:cNvSpPr/>
          <p:nvPr/>
        </p:nvSpPr>
        <p:spPr>
          <a:xfrm>
            <a:off x="5943600" y="2768600"/>
            <a:ext cx="1219200" cy="5334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ectangle 5">
            <a:extLst>
              <a:ext uri="{FF2B5EF4-FFF2-40B4-BE49-F238E27FC236}">
                <a16:creationId xmlns:a16="http://schemas.microsoft.com/office/drawing/2014/main" id="{C7ABB062-FADB-4AC5-A66B-B7E4DA87E082}"/>
              </a:ext>
            </a:extLst>
          </p:cNvPr>
          <p:cNvSpPr/>
          <p:nvPr/>
        </p:nvSpPr>
        <p:spPr>
          <a:xfrm>
            <a:off x="6858000" y="35052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C</a:t>
            </a:r>
          </a:p>
        </p:txBody>
      </p:sp>
      <p:sp>
        <p:nvSpPr>
          <p:cNvPr id="7" name="TextBox 6">
            <a:extLst>
              <a:ext uri="{FF2B5EF4-FFF2-40B4-BE49-F238E27FC236}">
                <a16:creationId xmlns:a16="http://schemas.microsoft.com/office/drawing/2014/main" id="{9195F25C-6B05-4C6C-A0B1-0BE3F3A28A8B}"/>
              </a:ext>
            </a:extLst>
          </p:cNvPr>
          <p:cNvSpPr txBox="1"/>
          <p:nvPr/>
        </p:nvSpPr>
        <p:spPr>
          <a:xfrm>
            <a:off x="6096000" y="2373868"/>
            <a:ext cx="1143000" cy="369332"/>
          </a:xfrm>
          <a:prstGeom prst="rect">
            <a:avLst/>
          </a:prstGeom>
          <a:noFill/>
        </p:spPr>
        <p:txBody>
          <a:bodyPr wrap="square" rtlCol="0">
            <a:spAutoFit/>
          </a:bodyPr>
          <a:lstStyle/>
          <a:p>
            <a:r>
              <a:rPr lang="en-IN" dirty="0"/>
              <a:t>POP</a:t>
            </a:r>
          </a:p>
        </p:txBody>
      </p:sp>
      <p:graphicFrame>
        <p:nvGraphicFramePr>
          <p:cNvPr id="8" name="Table 4">
            <a:extLst>
              <a:ext uri="{FF2B5EF4-FFF2-40B4-BE49-F238E27FC236}">
                <a16:creationId xmlns:a16="http://schemas.microsoft.com/office/drawing/2014/main" id="{60C86DA2-6299-444E-A432-A353D36A3E26}"/>
              </a:ext>
            </a:extLst>
          </p:cNvPr>
          <p:cNvGraphicFramePr>
            <a:graphicFrameLocks noGrp="1"/>
          </p:cNvGraphicFramePr>
          <p:nvPr>
            <p:extLst>
              <p:ext uri="{D42A27DB-BD31-4B8C-83A1-F6EECF244321}">
                <p14:modId xmlns:p14="http://schemas.microsoft.com/office/powerpoint/2010/main" val="2755588753"/>
              </p:ext>
            </p:extLst>
          </p:nvPr>
        </p:nvGraphicFramePr>
        <p:xfrm>
          <a:off x="2057400" y="4701540"/>
          <a:ext cx="762000" cy="741680"/>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val="2589231131"/>
                    </a:ext>
                  </a:extLst>
                </a:gridCol>
                <a:gridCol w="381000">
                  <a:extLst>
                    <a:ext uri="{9D8B030D-6E8A-4147-A177-3AD203B41FA5}">
                      <a16:colId xmlns:a16="http://schemas.microsoft.com/office/drawing/2014/main" val="3067073700"/>
                    </a:ext>
                  </a:extLst>
                </a:gridCol>
              </a:tblGrid>
              <a:tr h="370840">
                <a:tc>
                  <a:txBody>
                    <a:bodyPr/>
                    <a:lstStyle/>
                    <a:p>
                      <a:r>
                        <a:rPr lang="en-IN" dirty="0"/>
                        <a:t>1</a:t>
                      </a:r>
                    </a:p>
                  </a:txBody>
                  <a:tcPr/>
                </a:tc>
                <a:tc>
                  <a:txBody>
                    <a:bodyPr/>
                    <a:lstStyle/>
                    <a:p>
                      <a:r>
                        <a:rPr lang="en-IN" dirty="0"/>
                        <a:t>A</a:t>
                      </a:r>
                    </a:p>
                  </a:txBody>
                  <a:tcPr/>
                </a:tc>
                <a:extLst>
                  <a:ext uri="{0D108BD9-81ED-4DB2-BD59-A6C34878D82A}">
                    <a16:rowId xmlns:a16="http://schemas.microsoft.com/office/drawing/2014/main" val="3237456770"/>
                  </a:ext>
                </a:extLst>
              </a:tr>
              <a:tr h="370840">
                <a:tc>
                  <a:txBody>
                    <a:bodyPr/>
                    <a:lstStyle/>
                    <a:p>
                      <a:r>
                        <a:rPr lang="en-IN" dirty="0"/>
                        <a:t>0</a:t>
                      </a:r>
                    </a:p>
                  </a:txBody>
                  <a:tcPr/>
                </a:tc>
                <a:tc>
                  <a:txBody>
                    <a:bodyPr/>
                    <a:lstStyle/>
                    <a:p>
                      <a:r>
                        <a:rPr lang="en-IN" dirty="0"/>
                        <a:t>D</a:t>
                      </a:r>
                    </a:p>
                  </a:txBody>
                  <a:tcPr/>
                </a:tc>
                <a:extLst>
                  <a:ext uri="{0D108BD9-81ED-4DB2-BD59-A6C34878D82A}">
                    <a16:rowId xmlns:a16="http://schemas.microsoft.com/office/drawing/2014/main" val="302411782"/>
                  </a:ext>
                </a:extLst>
              </a:tr>
            </a:tbl>
          </a:graphicData>
        </a:graphic>
      </p:graphicFrame>
      <p:cxnSp>
        <p:nvCxnSpPr>
          <p:cNvPr id="10" name="Straight Arrow Connector 9">
            <a:extLst>
              <a:ext uri="{FF2B5EF4-FFF2-40B4-BE49-F238E27FC236}">
                <a16:creationId xmlns:a16="http://schemas.microsoft.com/office/drawing/2014/main" id="{3BED5319-B514-4545-9086-3DE14622ACFE}"/>
              </a:ext>
            </a:extLst>
          </p:cNvPr>
          <p:cNvCxnSpPr/>
          <p:nvPr/>
        </p:nvCxnSpPr>
        <p:spPr>
          <a:xfrm>
            <a:off x="2514600" y="3124200"/>
            <a:ext cx="26670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B48F2C3-AE86-4007-AC0D-317CEF810520}"/>
              </a:ext>
            </a:extLst>
          </p:cNvPr>
          <p:cNvCxnSpPr>
            <a:cxnSpLocks/>
          </p:cNvCxnSpPr>
          <p:nvPr/>
        </p:nvCxnSpPr>
        <p:spPr>
          <a:xfrm>
            <a:off x="2286000" y="3863181"/>
            <a:ext cx="152400" cy="655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816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1729</TotalTime>
  <Words>2850</Words>
  <Application>Microsoft Office PowerPoint</Application>
  <PresentationFormat>On-screen Show (4:3)</PresentationFormat>
  <Paragraphs>518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Consolas</vt:lpstr>
      <vt:lpstr>Menlo</vt:lpstr>
      <vt:lpstr>Nunito</vt:lpstr>
      <vt:lpstr>Segoe UI</vt:lpstr>
      <vt:lpstr>Office Theme</vt:lpstr>
      <vt:lpstr>PowerPoint Presentation</vt:lpstr>
      <vt:lpstr>Array collection of object type of data as everything is derived from object</vt:lpstr>
      <vt:lpstr>Be Careful</vt:lpstr>
      <vt:lpstr>Better way to declare array</vt:lpstr>
      <vt:lpstr>2D Array</vt:lpstr>
      <vt:lpstr>Concat: join two array and return new array</vt:lpstr>
      <vt:lpstr>slice(begin,end)</vt:lpstr>
      <vt:lpstr>Join : convert array to string</vt:lpstr>
      <vt:lpstr>POP</vt:lpstr>
      <vt:lpstr>Push</vt:lpstr>
      <vt:lpstr>Shift remove s 1st element from array</vt:lpstr>
      <vt:lpstr>Unshift add element in the beginning of array</vt:lpstr>
      <vt:lpstr>Reverse: Reverse the array</vt:lpstr>
      <vt:lpstr>Splice to add and remove</vt:lpstr>
      <vt:lpstr>Sort</vt:lpstr>
      <vt:lpstr>Sorting Array of Objects</vt:lpstr>
      <vt:lpstr>Find</vt:lpstr>
      <vt:lpstr>Filter</vt:lpstr>
      <vt:lpstr>at</vt:lpstr>
      <vt:lpstr>PowerPoint Presentation</vt:lpstr>
      <vt:lpstr>PowerPoint Presentation</vt:lpstr>
      <vt:lpstr>PowerPoint Presentation</vt:lpstr>
    </vt:vector>
  </TitlesOfParts>
  <Company>vita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dc:title>
  <dc:creator>ketki</dc:creator>
  <cp:lastModifiedBy>vidyanidhi school</cp:lastModifiedBy>
  <cp:revision>126</cp:revision>
  <dcterms:created xsi:type="dcterms:W3CDTF">2009-08-31T03:28:29Z</dcterms:created>
  <dcterms:modified xsi:type="dcterms:W3CDTF">2024-01-03T08:59:42Z</dcterms:modified>
</cp:coreProperties>
</file>