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6" r:id="rId8"/>
    <p:sldId id="271" r:id="rId9"/>
    <p:sldId id="272" r:id="rId10"/>
    <p:sldId id="273" r:id="rId11"/>
    <p:sldId id="275" r:id="rId12"/>
    <p:sldId id="274" r:id="rId13"/>
    <p:sldId id="278" r:id="rId14"/>
    <p:sldId id="277" r:id="rId15"/>
    <p:sldId id="280" r:id="rId16"/>
    <p:sldId id="27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96C4-5FE2-4F01-A9A3-936D12BF1827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656-4792-4163-8C25-F75BA33EB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96C4-5FE2-4F01-A9A3-936D12BF1827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656-4792-4163-8C25-F75BA33EB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96C4-5FE2-4F01-A9A3-936D12BF1827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656-4792-4163-8C25-F75BA33EB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96C4-5FE2-4F01-A9A3-936D12BF1827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656-4792-4163-8C25-F75BA33EB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96C4-5FE2-4F01-A9A3-936D12BF1827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656-4792-4163-8C25-F75BA33EB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96C4-5FE2-4F01-A9A3-936D12BF1827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656-4792-4163-8C25-F75BA33EB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96C4-5FE2-4F01-A9A3-936D12BF1827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656-4792-4163-8C25-F75BA33EB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96C4-5FE2-4F01-A9A3-936D12BF1827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656-4792-4163-8C25-F75BA33EB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96C4-5FE2-4F01-A9A3-936D12BF1827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656-4792-4163-8C25-F75BA33EB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96C4-5FE2-4F01-A9A3-936D12BF1827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656-4792-4163-8C25-F75BA33EB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96C4-5FE2-4F01-A9A3-936D12BF1827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656-4792-4163-8C25-F75BA33EB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196C4-5FE2-4F01-A9A3-936D12BF1827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61656-4792-4163-8C25-F75BA33EB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dyanidhi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abc@gmail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jsref_tolowercase.as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training.vita@gmail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FEADA-E901-4302-A497-05D33C2B2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450" y="971550"/>
            <a:ext cx="6343650" cy="502920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>
                <a:hlinkClick r:id="rId2"/>
              </a:rPr>
              <a:t>http://www.vidyanidhi.com/</a:t>
            </a:r>
            <a:endParaRPr lang="en-IN" dirty="0"/>
          </a:p>
          <a:p>
            <a:pPr marL="0" indent="0" algn="ctr">
              <a:buNone/>
            </a:pPr>
            <a:r>
              <a:rPr lang="en-IN" dirty="0"/>
              <a:t>ketkiacharya.net@gmail.com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8A8E-ED85-4B70-916D-ED56E0E40BBC}"/>
              </a:ext>
            </a:extLst>
          </p:cNvPr>
          <p:cNvSpPr txBox="1"/>
          <p:nvPr/>
        </p:nvSpPr>
        <p:spPr>
          <a:xfrm>
            <a:off x="1543050" y="3886201"/>
            <a:ext cx="2457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 err="1"/>
              <a:t>Ketki</a:t>
            </a:r>
            <a:r>
              <a:rPr lang="en-IN" sz="1350" dirty="0"/>
              <a:t> Acharya</a:t>
            </a:r>
          </a:p>
          <a:p>
            <a:r>
              <a:rPr lang="en-IN" sz="1350" dirty="0"/>
              <a:t>From: SM VITA ATC of CDAC</a:t>
            </a:r>
          </a:p>
          <a:p>
            <a:r>
              <a:rPr lang="en-IN" sz="1350" dirty="0"/>
              <a:t>9769201036</a:t>
            </a:r>
          </a:p>
          <a:p>
            <a:r>
              <a:rPr lang="en-IN" sz="1350" dirty="0"/>
              <a:t>ketkiacharya.net@gmail.com</a:t>
            </a:r>
          </a:p>
        </p:txBody>
      </p:sp>
    </p:spTree>
    <p:extLst>
      <p:ext uri="{BB962C8B-B14F-4D97-AF65-F5344CB8AC3E}">
        <p14:creationId xmlns:p14="http://schemas.microsoft.com/office/powerpoint/2010/main" val="3303597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1936-7DF5-45B9-9702-9BD0D6A60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267" y="-65901"/>
            <a:ext cx="7620000" cy="685800"/>
          </a:xfrm>
        </p:spPr>
        <p:txBody>
          <a:bodyPr>
            <a:normAutofit fontScale="90000"/>
          </a:bodyPr>
          <a:lstStyle/>
          <a:p>
            <a:r>
              <a:rPr lang="en-IN" dirty="0"/>
              <a:t>split() String to 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68F013-6680-4528-A2C4-DDEBD5A7FDDD}"/>
              </a:ext>
            </a:extLst>
          </p:cNvPr>
          <p:cNvSpPr txBox="1"/>
          <p:nvPr/>
        </p:nvSpPr>
        <p:spPr>
          <a:xfrm>
            <a:off x="-37096" y="1720840"/>
            <a:ext cx="466936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I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I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wel</a:t>
            </a:r>
            <a:r>
              <a:rPr lang="en-I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-come"</a:t>
            </a:r>
            <a:endParaRPr lang="en-I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IN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"&lt;BR/&gt;"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IN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5655C0-2680-4CA7-824D-F646E2C8F634}"/>
              </a:ext>
            </a:extLst>
          </p:cNvPr>
          <p:cNvSpPr txBox="1"/>
          <p:nvPr/>
        </p:nvSpPr>
        <p:spPr>
          <a:xfrm>
            <a:off x="4578503" y="2606788"/>
            <a:ext cx="46693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I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I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wel</a:t>
            </a:r>
            <a:r>
              <a:rPr lang="en-I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-come"</a:t>
            </a:r>
            <a:endParaRPr lang="en-I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IN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IN" sz="18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12EC4CA-81EA-4DC0-9E46-C639457EF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290008"/>
              </p:ext>
            </p:extLst>
          </p:nvPr>
        </p:nvGraphicFramePr>
        <p:xfrm>
          <a:off x="4449234" y="1625105"/>
          <a:ext cx="36703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150">
                  <a:extLst>
                    <a:ext uri="{9D8B030D-6E8A-4147-A177-3AD203B41FA5}">
                      <a16:colId xmlns:a16="http://schemas.microsoft.com/office/drawing/2014/main" val="3853960762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185476853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08731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IN" dirty="0" err="1"/>
                        <a:t>wel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6065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CE864A1-DF5D-4F20-B0E5-FFD7621FA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230714"/>
              </p:ext>
            </p:extLst>
          </p:nvPr>
        </p:nvGraphicFramePr>
        <p:xfrm>
          <a:off x="3151869" y="432752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5892374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154144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751808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636118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695821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528596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2789584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934576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22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337407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9C8F74-6454-431B-A0AA-932EEF438DD9}"/>
              </a:ext>
            </a:extLst>
          </p:cNvPr>
          <p:cNvCxnSpPr>
            <a:cxnSpLocks/>
          </p:cNvCxnSpPr>
          <p:nvPr/>
        </p:nvCxnSpPr>
        <p:spPr>
          <a:xfrm flipV="1">
            <a:off x="2819400" y="2445377"/>
            <a:ext cx="1447800" cy="121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9DB9C9-460C-4560-957A-F17E06A32F7E}"/>
              </a:ext>
            </a:extLst>
          </p:cNvPr>
          <p:cNvCxnSpPr/>
          <p:nvPr/>
        </p:nvCxnSpPr>
        <p:spPr>
          <a:xfrm flipH="1">
            <a:off x="7642531" y="3857182"/>
            <a:ext cx="416983" cy="46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FEAB668-07D7-4FD7-B32E-6C7A9D69D19D}"/>
              </a:ext>
            </a:extLst>
          </p:cNvPr>
          <p:cNvSpPr txBox="1"/>
          <p:nvPr/>
        </p:nvSpPr>
        <p:spPr>
          <a:xfrm>
            <a:off x="-59266" y="613023"/>
            <a:ext cx="92032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split() method is used to split a string into an array of substrings, and returns the new array.</a:t>
            </a:r>
          </a:p>
          <a:p>
            <a:r>
              <a:rPr lang="en-US" b="1" dirty="0"/>
              <a:t>Tip:</a:t>
            </a:r>
            <a:r>
              <a:rPr lang="en-US" dirty="0"/>
              <a:t> If an empty string ("") is used as the separator, the string is split between each character.</a:t>
            </a:r>
          </a:p>
          <a:p>
            <a:r>
              <a:rPr lang="en-US" b="1" dirty="0"/>
              <a:t>Note:</a:t>
            </a:r>
            <a:r>
              <a:rPr lang="en-US" dirty="0"/>
              <a:t> The split() method does not change the original string.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A8D73-1C9B-3B5C-C15C-A05DB30790E2}"/>
              </a:ext>
            </a:extLst>
          </p:cNvPr>
          <p:cNvSpPr txBox="1"/>
          <p:nvPr/>
        </p:nvSpPr>
        <p:spPr>
          <a:xfrm>
            <a:off x="25138" y="5008588"/>
            <a:ext cx="7983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TASK</a:t>
            </a:r>
          </a:p>
          <a:p>
            <a:r>
              <a:rPr lang="en-US" dirty="0"/>
              <a:t>Accept 5 email Id in an array and display all email and domain name in table</a:t>
            </a:r>
          </a:p>
          <a:p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abc@gmail.com</a:t>
            </a:r>
            <a:endParaRPr lang="en-US" dirty="0"/>
          </a:p>
          <a:p>
            <a:r>
              <a:rPr lang="en-US" dirty="0"/>
              <a:t>xyz.@rediffmail.com</a:t>
            </a:r>
          </a:p>
          <a:p>
            <a:endParaRPr lang="en-IN" dirty="0"/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99D4C4F6-CB2B-4F8F-E6D1-7B7CD4B8B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836013"/>
              </p:ext>
            </p:extLst>
          </p:nvPr>
        </p:nvGraphicFramePr>
        <p:xfrm>
          <a:off x="3792314" y="5760720"/>
          <a:ext cx="4267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309792945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573315375"/>
                    </a:ext>
                  </a:extLst>
                </a:gridCol>
              </a:tblGrid>
              <a:tr h="227317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Domain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75448"/>
                  </a:ext>
                </a:extLst>
              </a:tr>
              <a:tr h="227317">
                <a:tc>
                  <a:txBody>
                    <a:bodyPr/>
                    <a:lstStyle/>
                    <a:p>
                      <a:r>
                        <a:rPr lang="en-US" dirty="0" err="1"/>
                        <a:t>Abc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Gmail.com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61734"/>
                  </a:ext>
                </a:extLst>
              </a:tr>
              <a:tr h="227317">
                <a:tc>
                  <a:txBody>
                    <a:bodyPr/>
                    <a:lstStyle/>
                    <a:p>
                      <a:r>
                        <a:rPr lang="en-US" dirty="0" err="1"/>
                        <a:t>Xyz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Rediffmail.com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023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596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1AFC-5659-424C-A3B7-AA7FAA0E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5400"/>
            <a:ext cx="7315200" cy="487362"/>
          </a:xfrm>
        </p:spPr>
        <p:txBody>
          <a:bodyPr>
            <a:normAutofit fontScale="90000"/>
          </a:bodyPr>
          <a:lstStyle/>
          <a:p>
            <a:r>
              <a:rPr lang="en-IN" dirty="0"/>
              <a:t>Match()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2BC273-DF24-4ED3-989E-F1A4CF3DE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435174"/>
            <a:ext cx="8686800" cy="1676400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/>
              <a:t>The match() method searches a string for a match against a regular expression, and returns the matches, as an </a:t>
            </a:r>
            <a:r>
              <a:rPr lang="en-US" sz="1800" b="1" dirty="0"/>
              <a:t>Array object.</a:t>
            </a:r>
          </a:p>
          <a:p>
            <a:r>
              <a:rPr lang="en-US" sz="1800" b="1" dirty="0"/>
              <a:t>Note:</a:t>
            </a:r>
            <a:r>
              <a:rPr lang="en-US" sz="1800" dirty="0"/>
              <a:t> If the regular expression does not include the </a:t>
            </a:r>
            <a:r>
              <a:rPr lang="en-US" sz="1800" i="1" dirty="0"/>
              <a:t>g</a:t>
            </a:r>
            <a:r>
              <a:rPr lang="en-US" sz="1800" dirty="0"/>
              <a:t> modifier (to perform a </a:t>
            </a:r>
            <a:r>
              <a:rPr lang="en-US" sz="1800" i="1" dirty="0"/>
              <a:t>global</a:t>
            </a:r>
            <a:r>
              <a:rPr lang="en-US" sz="1800" dirty="0"/>
              <a:t> search), the match() method will return only the first match in the string. </a:t>
            </a:r>
            <a:r>
              <a:rPr lang="en-US" sz="1800" dirty="0" err="1"/>
              <a:t>i</a:t>
            </a:r>
            <a:r>
              <a:rPr lang="en-US" sz="1800" dirty="0"/>
              <a:t> modifier to ignore case</a:t>
            </a:r>
          </a:p>
          <a:p>
            <a:r>
              <a:rPr lang="en-US" sz="1800" dirty="0"/>
              <a:t>This method </a:t>
            </a:r>
            <a:r>
              <a:rPr lang="en-US" sz="1800" b="1" dirty="0"/>
              <a:t>returns </a:t>
            </a:r>
            <a:r>
              <a:rPr lang="en-US" sz="1800" b="1" i="1" dirty="0"/>
              <a:t>null</a:t>
            </a:r>
            <a:r>
              <a:rPr lang="en-US" sz="1800" b="1" dirty="0"/>
              <a:t> if no </a:t>
            </a:r>
            <a:r>
              <a:rPr lang="en-US" sz="1800" dirty="0"/>
              <a:t>match is found.</a:t>
            </a:r>
          </a:p>
          <a:p>
            <a:r>
              <a:rPr lang="en-US" sz="1800" dirty="0"/>
              <a:t>If </a:t>
            </a:r>
            <a:r>
              <a:rPr lang="en-US" sz="1800" dirty="0" err="1"/>
              <a:t>str.match</a:t>
            </a:r>
            <a:r>
              <a:rPr lang="en-US" sz="1800" dirty="0"/>
              <a:t>(“@”) null error If </a:t>
            </a:r>
            <a:r>
              <a:rPr lang="en-US" sz="1800" dirty="0" err="1"/>
              <a:t>str.match</a:t>
            </a:r>
            <a:r>
              <a:rPr lang="en-US" sz="1800" dirty="0"/>
              <a:t>(“.”) == null error </a:t>
            </a:r>
          </a:p>
          <a:p>
            <a:r>
              <a:rPr lang="en-US" sz="1800" dirty="0"/>
              <a:t> r= </a:t>
            </a:r>
            <a:r>
              <a:rPr lang="en-US" sz="1800" dirty="0" err="1"/>
              <a:t>str.match</a:t>
            </a:r>
            <a:r>
              <a:rPr lang="en-US" sz="1800" dirty="0"/>
              <a:t>(/@/)   if </a:t>
            </a:r>
            <a:r>
              <a:rPr lang="en-US" sz="1800" dirty="0" err="1"/>
              <a:t>r.length</a:t>
            </a:r>
            <a:r>
              <a:rPr lang="en-US" sz="1800" dirty="0"/>
              <a:t>&gt;1 error r= </a:t>
            </a:r>
            <a:r>
              <a:rPr lang="en-US" sz="1800" dirty="0" err="1"/>
              <a:t>str.match</a:t>
            </a:r>
            <a:r>
              <a:rPr lang="en-US" sz="1800" dirty="0"/>
              <a:t>(/\./)   if </a:t>
            </a:r>
            <a:r>
              <a:rPr lang="en-US" sz="1800" dirty="0" err="1"/>
              <a:t>r.length</a:t>
            </a:r>
            <a:r>
              <a:rPr lang="en-US" sz="1800" dirty="0"/>
              <a:t>&gt;3 error</a:t>
            </a:r>
          </a:p>
          <a:p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31FF56-4BAD-4AB2-8910-B2E1AEDECCDB}"/>
              </a:ext>
            </a:extLst>
          </p:cNvPr>
          <p:cNvSpPr txBox="1"/>
          <p:nvPr/>
        </p:nvSpPr>
        <p:spPr>
          <a:xfrm>
            <a:off x="194733" y="2066043"/>
            <a:ext cx="5943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Vita 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)+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/&gt;"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&lt;script/&gt;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A4C56E7-A24B-4EA4-9B72-D1D9D2677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98410"/>
              </p:ext>
            </p:extLst>
          </p:nvPr>
        </p:nvGraphicFramePr>
        <p:xfrm>
          <a:off x="7391400" y="2274797"/>
          <a:ext cx="914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40619373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07581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IN" dirty="0" err="1"/>
                        <a:t>Center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6243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C09D90D-267C-4E24-AE55-EB191A320F59}"/>
              </a:ext>
            </a:extLst>
          </p:cNvPr>
          <p:cNvSpPr txBox="1"/>
          <p:nvPr/>
        </p:nvSpPr>
        <p:spPr>
          <a:xfrm>
            <a:off x="76200" y="3266372"/>
            <a:ext cx="5867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Vita 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</a:p>
          <a:p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robj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IN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dirty="0" err="1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 //</a:t>
            </a:r>
            <a:r>
              <a:rPr lang="en-IN" b="0" dirty="0" err="1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IN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robj</a:t>
            </a:r>
            <a:r>
              <a:rPr lang="en-IN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811F3F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object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robj.constructor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);//ƒ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[native code] }</a:t>
            </a:r>
          </a:p>
          <a:p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ets s=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dirty="0" err="1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++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 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&lt;script/&gt;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AADA84B5-37EB-4548-9DDE-09E24E4C0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088531"/>
              </p:ext>
            </p:extLst>
          </p:nvPr>
        </p:nvGraphicFramePr>
        <p:xfrm>
          <a:off x="6400800" y="3719861"/>
          <a:ext cx="215053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267">
                  <a:extLst>
                    <a:ext uri="{9D8B030D-6E8A-4147-A177-3AD203B41FA5}">
                      <a16:colId xmlns:a16="http://schemas.microsoft.com/office/drawing/2014/main" val="3406193739"/>
                    </a:ext>
                  </a:extLst>
                </a:gridCol>
                <a:gridCol w="1075267">
                  <a:extLst>
                    <a:ext uri="{9D8B030D-6E8A-4147-A177-3AD203B41FA5}">
                      <a16:colId xmlns:a16="http://schemas.microsoft.com/office/drawing/2014/main" val="355999413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07581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IN" dirty="0" err="1"/>
                        <a:t>Center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center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62439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0BF9EFB-2BFF-45A5-92DE-4575F8AE1A2F}"/>
              </a:ext>
            </a:extLst>
          </p:cNvPr>
          <p:cNvSpPr txBox="1"/>
          <p:nvPr/>
        </p:nvSpPr>
        <p:spPr>
          <a:xfrm>
            <a:off x="3657600" y="5239357"/>
            <a:ext cx="5943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Vita 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dac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)+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/&gt;"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&lt;script/&gt;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O/p Null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58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B5D9E-5FC7-4558-A4CD-10D05DB5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3867"/>
            <a:ext cx="76200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>Replace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5339E-904A-45FF-9A2D-31D496E29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46826"/>
            <a:ext cx="5562600" cy="35173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7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// this is called pattern internally Object</a:t>
            </a:r>
          </a:p>
          <a:p>
            <a:pPr marL="0" indent="0">
              <a:buNone/>
            </a:pPr>
            <a:r>
              <a:rPr lang="en-IN" sz="17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7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=ignore case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g=global </a:t>
            </a:r>
            <a:r>
              <a:rPr lang="en-IN" sz="17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occurance</a:t>
            </a:r>
            <a:endParaRPr lang="en-IN" sz="1700" b="0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7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7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IN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IN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7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"Visit CDAC </a:t>
            </a:r>
            <a:r>
              <a:rPr lang="en-IN" sz="1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cdac</a:t>
            </a:r>
            <a:r>
              <a:rPr lang="en-IN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is good </a:t>
            </a:r>
            <a:r>
              <a:rPr lang="en-IN" sz="1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"&lt;/</a:t>
            </a:r>
            <a:r>
              <a:rPr lang="en-IN" sz="1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"&lt;hr/&gt;"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700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1700" b="0" dirty="0" err="1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cdac</a:t>
            </a:r>
            <a:r>
              <a:rPr lang="en-IN" sz="1700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ig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"VITA"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IN" sz="1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&lt;script/&gt;</a:t>
            </a:r>
          </a:p>
          <a:p>
            <a:pPr marL="0" indent="0">
              <a:buNone/>
            </a:pPr>
            <a:r>
              <a:rPr lang="en-IN" sz="1900" dirty="0">
                <a:solidFill>
                  <a:srgbClr val="800000"/>
                </a:solidFill>
                <a:latin typeface="Consolas" panose="020B0609020204030204" pitchFamily="49" charset="0"/>
              </a:rPr>
              <a:t>O/P: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Visit CDAC </a:t>
            </a:r>
            <a:r>
              <a:rPr lang="en-IN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cdac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is good </a:t>
            </a:r>
            <a:r>
              <a:rPr lang="en-IN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A31515"/>
                </a:solidFill>
                <a:latin typeface="Consolas" panose="020B0609020204030204" pitchFamily="49" charset="0"/>
              </a:rPr>
              <a:t>New string: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Visit VITA </a:t>
            </a:r>
            <a:r>
              <a:rPr lang="en-IN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VITA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is good </a:t>
            </a:r>
            <a:r>
              <a:rPr lang="en-IN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endParaRPr lang="en-IN" sz="2000" b="0" dirty="0">
              <a:solidFill>
                <a:srgbClr val="A3151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BC063A-5AF0-450B-BDF5-C95F96D7E814}"/>
              </a:ext>
            </a:extLst>
          </p:cNvPr>
          <p:cNvSpPr txBox="1"/>
          <p:nvPr/>
        </p:nvSpPr>
        <p:spPr>
          <a:xfrm>
            <a:off x="304800" y="656696"/>
            <a:ext cx="8534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replace() method searches a string for a specified value, or a </a:t>
            </a:r>
            <a:r>
              <a:rPr lang="en-US" i="1" dirty="0"/>
              <a:t>regular expression</a:t>
            </a:r>
            <a:r>
              <a:rPr lang="en-US" dirty="0"/>
              <a:t>, and returns a new string where the specified values are replaced.</a:t>
            </a:r>
          </a:p>
          <a:p>
            <a:r>
              <a:rPr lang="en-US" b="1" dirty="0"/>
              <a:t>Note:</a:t>
            </a:r>
            <a:r>
              <a:rPr lang="en-US" dirty="0"/>
              <a:t> If you are replacing a value (and not a </a:t>
            </a:r>
            <a:r>
              <a:rPr lang="en-US" i="1" dirty="0"/>
              <a:t>regular expression</a:t>
            </a:r>
            <a:r>
              <a:rPr lang="en-US" dirty="0"/>
              <a:t>), only the first instance of the value will be replaced. To replace all occurrences of a specified value, use the global (g) modifier</a:t>
            </a:r>
          </a:p>
        </p:txBody>
      </p:sp>
    </p:spTree>
    <p:extLst>
      <p:ext uri="{BB962C8B-B14F-4D97-AF65-F5344CB8AC3E}">
        <p14:creationId xmlns:p14="http://schemas.microsoft.com/office/powerpoint/2010/main" val="212892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E4759-38E0-4C13-93A9-E670B22A9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2" y="76200"/>
            <a:ext cx="7848600" cy="457199"/>
          </a:xfrm>
        </p:spPr>
        <p:txBody>
          <a:bodyPr>
            <a:normAutofit fontScale="90000"/>
          </a:bodyPr>
          <a:lstStyle/>
          <a:p>
            <a:r>
              <a:rPr lang="en-IN" b="1" dirty="0" err="1"/>
              <a:t>charCodeAt</a:t>
            </a:r>
            <a:r>
              <a:rPr lang="en-IN" b="1" dirty="0"/>
              <a:t>()/ </a:t>
            </a:r>
            <a:r>
              <a:rPr lang="en-IN" b="1" dirty="0" err="1"/>
              <a:t>fromCharCode</a:t>
            </a:r>
            <a:r>
              <a:rPr lang="en-IN" b="1" dirty="0"/>
              <a:t>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A0673-E8AD-46F3-9B22-793479A99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533399"/>
            <a:ext cx="8763000" cy="1905000"/>
          </a:xfrm>
        </p:spPr>
        <p:txBody>
          <a:bodyPr>
            <a:normAutofit/>
          </a:bodyPr>
          <a:lstStyle/>
          <a:p>
            <a:r>
              <a:rPr lang="en-US" sz="1800" dirty="0"/>
              <a:t>The </a:t>
            </a:r>
            <a:r>
              <a:rPr lang="en-US" sz="1800" dirty="0" err="1"/>
              <a:t>charCodeAt</a:t>
            </a:r>
            <a:r>
              <a:rPr lang="en-US" sz="1800" dirty="0"/>
              <a:t>() method returns the Unicode of the character at the specified index in a string.</a:t>
            </a:r>
          </a:p>
          <a:p>
            <a:r>
              <a:rPr lang="en-US" sz="1800" dirty="0"/>
              <a:t>The index of the first character is 0, the second character 1, and so on.</a:t>
            </a:r>
          </a:p>
          <a:p>
            <a:r>
              <a:rPr lang="en-US" sz="1800" dirty="0"/>
              <a:t>The </a:t>
            </a:r>
            <a:r>
              <a:rPr lang="en-US" sz="1800" dirty="0" err="1"/>
              <a:t>fromCharCode</a:t>
            </a:r>
            <a:r>
              <a:rPr lang="en-US" sz="1800" dirty="0"/>
              <a:t>() method converts Unicode values into characters.</a:t>
            </a:r>
          </a:p>
          <a:p>
            <a:r>
              <a:rPr lang="en-US" sz="1800" b="1" dirty="0"/>
              <a:t>Note:</a:t>
            </a:r>
            <a:r>
              <a:rPr lang="en-US" sz="1800" dirty="0"/>
              <a:t> This is a static method of the String object, and the syntax is always </a:t>
            </a:r>
            <a:r>
              <a:rPr lang="en-US" sz="1800" dirty="0" err="1"/>
              <a:t>String.fromCharCode</a:t>
            </a:r>
            <a:r>
              <a:rPr lang="en-US" sz="1800" dirty="0"/>
              <a:t>().</a:t>
            </a:r>
          </a:p>
          <a:p>
            <a:endParaRPr lang="en-IN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97B0A-DC96-476B-92DA-7B77F81408B9}"/>
              </a:ext>
            </a:extLst>
          </p:cNvPr>
          <p:cNvSpPr txBox="1"/>
          <p:nvPr/>
        </p:nvSpPr>
        <p:spPr>
          <a:xfrm>
            <a:off x="685800" y="2895601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CD"/>
                </a:solidFill>
                <a:effectLst/>
              </a:rPr>
              <a:t>var</a:t>
            </a:r>
            <a:r>
              <a:rPr lang="en-IN" dirty="0">
                <a:solidFill>
                  <a:srgbClr val="000000"/>
                </a:solidFill>
                <a:effectLst/>
              </a:rPr>
              <a:t> str = </a:t>
            </a:r>
            <a:r>
              <a:rPr lang="en-IN" dirty="0">
                <a:solidFill>
                  <a:srgbClr val="A52A2A"/>
                </a:solidFill>
                <a:effectLst/>
              </a:rPr>
              <a:t>"HELLO WORLD"</a:t>
            </a:r>
            <a:r>
              <a:rPr lang="en-IN" dirty="0">
                <a:solidFill>
                  <a:srgbClr val="000000"/>
                </a:solidFill>
                <a:effectLst/>
              </a:rPr>
              <a:t>;</a:t>
            </a:r>
            <a:br>
              <a:rPr lang="en-IN" dirty="0">
                <a:solidFill>
                  <a:srgbClr val="000000"/>
                </a:solidFill>
                <a:effectLst/>
              </a:rPr>
            </a:br>
            <a:r>
              <a:rPr lang="en-IN" dirty="0">
                <a:solidFill>
                  <a:srgbClr val="0000CD"/>
                </a:solidFill>
                <a:effectLst/>
              </a:rPr>
              <a:t>var</a:t>
            </a:r>
            <a:r>
              <a:rPr lang="en-IN" dirty="0">
                <a:solidFill>
                  <a:srgbClr val="000000"/>
                </a:solidFill>
                <a:effectLst/>
              </a:rPr>
              <a:t> n = </a:t>
            </a:r>
            <a:r>
              <a:rPr lang="en-IN" dirty="0" err="1">
                <a:solidFill>
                  <a:srgbClr val="000000"/>
                </a:solidFill>
                <a:effectLst/>
              </a:rPr>
              <a:t>str.charCodeAt</a:t>
            </a:r>
            <a:r>
              <a:rPr lang="en-IN" dirty="0">
                <a:solidFill>
                  <a:srgbClr val="000000"/>
                </a:solidFill>
                <a:effectLst/>
              </a:rPr>
              <a:t>(</a:t>
            </a:r>
            <a:r>
              <a:rPr lang="en-IN" dirty="0">
                <a:solidFill>
                  <a:srgbClr val="FF0000"/>
                </a:solidFill>
                <a:effectLst/>
              </a:rPr>
              <a:t>0</a:t>
            </a:r>
            <a:r>
              <a:rPr lang="en-IN" dirty="0">
                <a:solidFill>
                  <a:srgbClr val="000000"/>
                </a:solidFill>
                <a:effectLst/>
              </a:rPr>
              <a:t>)//</a:t>
            </a:r>
            <a:r>
              <a:rPr lang="en-IN" dirty="0"/>
              <a:t> 72</a:t>
            </a:r>
          </a:p>
          <a:p>
            <a:r>
              <a:rPr lang="en-IN" dirty="0" err="1"/>
              <a:t>document.write</a:t>
            </a:r>
            <a:r>
              <a:rPr lang="en-IN" dirty="0"/>
              <a:t>(n)</a:t>
            </a:r>
          </a:p>
          <a:p>
            <a:r>
              <a:rPr lang="en-IN" dirty="0">
                <a:solidFill>
                  <a:srgbClr val="0000CD"/>
                </a:solidFill>
                <a:effectLst/>
              </a:rPr>
              <a:t>var</a:t>
            </a:r>
            <a:r>
              <a:rPr lang="en-IN" dirty="0">
                <a:solidFill>
                  <a:srgbClr val="000000"/>
                </a:solidFill>
                <a:effectLst/>
              </a:rPr>
              <a:t> res = </a:t>
            </a:r>
            <a:r>
              <a:rPr lang="en-IN" dirty="0" err="1">
                <a:solidFill>
                  <a:srgbClr val="000000"/>
                </a:solidFill>
                <a:effectLst/>
              </a:rPr>
              <a:t>String.fromCharCode</a:t>
            </a:r>
            <a:r>
              <a:rPr lang="en-IN" dirty="0">
                <a:solidFill>
                  <a:srgbClr val="000000"/>
                </a:solidFill>
                <a:effectLst/>
              </a:rPr>
              <a:t>(</a:t>
            </a:r>
            <a:r>
              <a:rPr lang="en-IN" dirty="0">
                <a:solidFill>
                  <a:srgbClr val="FF0000"/>
                </a:solidFill>
                <a:effectLst/>
              </a:rPr>
              <a:t>n</a:t>
            </a:r>
            <a:r>
              <a:rPr lang="en-IN" dirty="0">
                <a:solidFill>
                  <a:srgbClr val="000000"/>
                </a:solidFill>
                <a:effectLst/>
              </a:rPr>
              <a:t>);//H</a:t>
            </a:r>
          </a:p>
          <a:p>
            <a:r>
              <a:rPr lang="en-IN" dirty="0" err="1"/>
              <a:t>document.write</a:t>
            </a:r>
            <a:r>
              <a:rPr lang="en-IN" dirty="0"/>
              <a:t>(res)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A6C5D-4563-C2B0-271F-11D1750747C6}"/>
              </a:ext>
            </a:extLst>
          </p:cNvPr>
          <p:cNvSpPr txBox="1"/>
          <p:nvPr/>
        </p:nvSpPr>
        <p:spPr>
          <a:xfrm>
            <a:off x="4724400" y="4876800"/>
            <a:ext cx="4343400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TASK</a:t>
            </a:r>
            <a:endParaRPr lang="en-US" dirty="0"/>
          </a:p>
          <a:p>
            <a:r>
              <a:rPr lang="en-US" dirty="0"/>
              <a:t>Accept a string and print </a:t>
            </a:r>
            <a:r>
              <a:rPr lang="en-US" dirty="0" err="1"/>
              <a:t>charcode</a:t>
            </a:r>
            <a:r>
              <a:rPr lang="en-US" dirty="0"/>
              <a:t> of each character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8891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64F0D-1557-4AD7-9E6D-3877A5F61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IN" dirty="0"/>
              <a:t>String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895EC-904F-443B-936D-4D0D65038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7" y="705535"/>
            <a:ext cx="8229600" cy="1676400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The </a:t>
            </a:r>
            <a:r>
              <a:rPr lang="en-US" sz="1400" dirty="0" err="1"/>
              <a:t>toUpperCase</a:t>
            </a:r>
            <a:r>
              <a:rPr lang="en-US" sz="1400" dirty="0"/>
              <a:t>() method converts a string to uppercase letters.</a:t>
            </a:r>
          </a:p>
          <a:p>
            <a:r>
              <a:rPr lang="en-US" sz="1400" b="1" dirty="0"/>
              <a:t>Note:</a:t>
            </a:r>
            <a:r>
              <a:rPr lang="en-US" sz="1400" dirty="0"/>
              <a:t> The </a:t>
            </a:r>
            <a:r>
              <a:rPr lang="en-US" sz="1400" dirty="0" err="1"/>
              <a:t>toUpperCase</a:t>
            </a:r>
            <a:r>
              <a:rPr lang="en-US" sz="1400" dirty="0"/>
              <a:t>() method does not change the original string.</a:t>
            </a:r>
          </a:p>
          <a:p>
            <a:r>
              <a:rPr lang="en-US" sz="1400" b="1" dirty="0"/>
              <a:t>Tip:</a:t>
            </a:r>
            <a:r>
              <a:rPr lang="en-US" sz="1400" dirty="0"/>
              <a:t> Use the </a:t>
            </a:r>
            <a:r>
              <a:rPr lang="en-US" sz="1400" dirty="0" err="1">
                <a:hlinkClick r:id="rId2"/>
              </a:rPr>
              <a:t>toLowerCase</a:t>
            </a:r>
            <a:r>
              <a:rPr lang="en-US" sz="1400" dirty="0">
                <a:hlinkClick r:id="rId2"/>
              </a:rPr>
              <a:t>()</a:t>
            </a:r>
            <a:r>
              <a:rPr lang="en-US" sz="1400" dirty="0"/>
              <a:t> method to convert a string to lowercase letters.</a:t>
            </a:r>
          </a:p>
          <a:p>
            <a:r>
              <a:rPr lang="en-US" sz="1400" dirty="0"/>
              <a:t>The trim() method removes whitespace from both sides of a string.</a:t>
            </a:r>
          </a:p>
          <a:p>
            <a:r>
              <a:rPr lang="en-US" sz="1400" b="1" dirty="0"/>
              <a:t>Note:</a:t>
            </a:r>
            <a:r>
              <a:rPr lang="en-US" sz="1400" dirty="0"/>
              <a:t> The trim() method does not change the original string.</a:t>
            </a:r>
          </a:p>
          <a:p>
            <a:r>
              <a:rPr lang="en-US" sz="1400" dirty="0"/>
              <a:t>The repeat() method returns a new string with a specified number of copies of the string it was called on.(</a:t>
            </a:r>
            <a:r>
              <a:rPr lang="en-US" sz="1400" dirty="0">
                <a:solidFill>
                  <a:srgbClr val="FF0000"/>
                </a:solidFill>
              </a:rPr>
              <a:t>ES-6</a:t>
            </a:r>
            <a:r>
              <a:rPr lang="en-US" sz="1400" dirty="0"/>
              <a:t>)</a:t>
            </a:r>
          </a:p>
          <a:p>
            <a:endParaRPr lang="en-US" sz="2400" dirty="0"/>
          </a:p>
          <a:p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71290-E195-4DC8-AAA1-2F4ED96A0415}"/>
              </a:ext>
            </a:extLst>
          </p:cNvPr>
          <p:cNvSpPr txBox="1"/>
          <p:nvPr/>
        </p:nvSpPr>
        <p:spPr>
          <a:xfrm>
            <a:off x="228600" y="4478743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CD"/>
                </a:solidFill>
                <a:effectLst/>
              </a:rPr>
              <a:t>var</a:t>
            </a:r>
            <a:r>
              <a:rPr lang="en-IN" dirty="0">
                <a:solidFill>
                  <a:srgbClr val="000000"/>
                </a:solidFill>
                <a:effectLst/>
              </a:rPr>
              <a:t> str = </a:t>
            </a:r>
            <a:r>
              <a:rPr lang="en-IN" dirty="0">
                <a:solidFill>
                  <a:srgbClr val="A52A2A"/>
                </a:solidFill>
                <a:effectLst/>
              </a:rPr>
              <a:t>“Hello World!  "</a:t>
            </a:r>
            <a:r>
              <a:rPr lang="en-IN" dirty="0">
                <a:solidFill>
                  <a:srgbClr val="000000"/>
                </a:solidFill>
                <a:effectLst/>
              </a:rPr>
              <a:t>;</a:t>
            </a:r>
            <a:br>
              <a:rPr lang="en-IN" dirty="0">
                <a:solidFill>
                  <a:srgbClr val="000000"/>
                </a:solidFill>
                <a:effectLst/>
              </a:rPr>
            </a:br>
            <a:r>
              <a:rPr lang="en-IN" dirty="0">
                <a:solidFill>
                  <a:srgbClr val="0000CD"/>
                </a:solidFill>
                <a:effectLst/>
              </a:rPr>
              <a:t>var</a:t>
            </a:r>
            <a:r>
              <a:rPr lang="en-IN" dirty="0">
                <a:solidFill>
                  <a:srgbClr val="000000"/>
                </a:solidFill>
                <a:effectLst/>
              </a:rPr>
              <a:t> res = </a:t>
            </a:r>
            <a:r>
              <a:rPr lang="en-IN" dirty="0" err="1">
                <a:solidFill>
                  <a:srgbClr val="000000"/>
                </a:solidFill>
                <a:effectLst/>
              </a:rPr>
              <a:t>str.toLowerCase</a:t>
            </a:r>
            <a:r>
              <a:rPr lang="en-IN" dirty="0">
                <a:solidFill>
                  <a:srgbClr val="000000"/>
                </a:solidFill>
                <a:effectLst/>
              </a:rPr>
              <a:t>();</a:t>
            </a:r>
          </a:p>
          <a:p>
            <a:r>
              <a:rPr lang="en-IN" dirty="0">
                <a:solidFill>
                  <a:srgbClr val="0000CD"/>
                </a:solidFill>
                <a:effectLst/>
              </a:rPr>
              <a:t>var</a:t>
            </a:r>
            <a:r>
              <a:rPr lang="en-IN" dirty="0">
                <a:solidFill>
                  <a:srgbClr val="000000"/>
                </a:solidFill>
                <a:effectLst/>
              </a:rPr>
              <a:t> result = </a:t>
            </a:r>
            <a:r>
              <a:rPr lang="en-IN" dirty="0" err="1">
                <a:solidFill>
                  <a:srgbClr val="000000"/>
                </a:solidFill>
                <a:effectLst/>
              </a:rPr>
              <a:t>str.toUpperCase</a:t>
            </a:r>
            <a:r>
              <a:rPr lang="en-IN" dirty="0">
                <a:solidFill>
                  <a:srgbClr val="000000"/>
                </a:solidFill>
                <a:effectLst/>
              </a:rPr>
              <a:t>();</a:t>
            </a:r>
          </a:p>
          <a:p>
            <a:r>
              <a:rPr lang="en-IN" dirty="0">
                <a:solidFill>
                  <a:srgbClr val="000000"/>
                </a:solidFill>
                <a:effectLst/>
              </a:rPr>
              <a:t>alert(</a:t>
            </a:r>
            <a:r>
              <a:rPr lang="en-IN" dirty="0" err="1">
                <a:solidFill>
                  <a:srgbClr val="000000"/>
                </a:solidFill>
                <a:effectLst/>
              </a:rPr>
              <a:t>str.trim</a:t>
            </a:r>
            <a:r>
              <a:rPr lang="en-IN" dirty="0">
                <a:solidFill>
                  <a:srgbClr val="000000"/>
                </a:solidFill>
                <a:effectLst/>
              </a:rPr>
              <a:t>());</a:t>
            </a:r>
          </a:p>
          <a:p>
            <a:r>
              <a:rPr lang="en-I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effectLst/>
              </a:rPr>
              <a:t>str.repeat</a:t>
            </a:r>
            <a:r>
              <a:rPr lang="en-IN" dirty="0">
                <a:solidFill>
                  <a:srgbClr val="000000"/>
                </a:solidFill>
                <a:effectLst/>
              </a:rPr>
              <a:t>(</a:t>
            </a:r>
            <a:r>
              <a:rPr lang="en-IN" dirty="0">
                <a:solidFill>
                  <a:srgbClr val="FF0000"/>
                </a:solidFill>
                <a:effectLst/>
              </a:rPr>
              <a:t>2</a:t>
            </a:r>
            <a:r>
              <a:rPr lang="en-IN" dirty="0">
                <a:solidFill>
                  <a:srgbClr val="000000"/>
                </a:solidFill>
                <a:effectLst/>
              </a:rPr>
              <a:t>));</a:t>
            </a:r>
          </a:p>
          <a:p>
            <a:r>
              <a:rPr lang="en-IN" dirty="0">
                <a:solidFill>
                  <a:srgbClr val="0000CD"/>
                </a:solidFill>
                <a:effectLst/>
              </a:rPr>
              <a:t>var</a:t>
            </a:r>
            <a:r>
              <a:rPr lang="en-IN" dirty="0">
                <a:solidFill>
                  <a:srgbClr val="000000"/>
                </a:solidFill>
                <a:effectLst/>
              </a:rPr>
              <a:t> n = </a:t>
            </a:r>
            <a:r>
              <a:rPr lang="en-IN" dirty="0" err="1">
                <a:solidFill>
                  <a:srgbClr val="000000"/>
                </a:solidFill>
                <a:effectLst/>
              </a:rPr>
              <a:t>str.startsWith</a:t>
            </a:r>
            <a:r>
              <a:rPr lang="en-IN" dirty="0">
                <a:solidFill>
                  <a:srgbClr val="000000"/>
                </a:solidFill>
                <a:effectLst/>
              </a:rPr>
              <a:t>(</a:t>
            </a:r>
            <a:r>
              <a:rPr lang="en-IN" dirty="0">
                <a:solidFill>
                  <a:srgbClr val="A52A2A"/>
                </a:solidFill>
                <a:effectLst/>
              </a:rPr>
              <a:t>"Hello"</a:t>
            </a:r>
            <a:r>
              <a:rPr lang="en-IN" dirty="0">
                <a:solidFill>
                  <a:srgbClr val="000000"/>
                </a:solidFill>
                <a:effectLst/>
              </a:rPr>
              <a:t>);//true</a:t>
            </a:r>
          </a:p>
          <a:p>
            <a:r>
              <a:rPr lang="en-IN" dirty="0">
                <a:solidFill>
                  <a:srgbClr val="0000CD"/>
                </a:solidFill>
                <a:effectLst/>
              </a:rPr>
              <a:t>var</a:t>
            </a:r>
            <a:r>
              <a:rPr lang="en-IN" dirty="0">
                <a:solidFill>
                  <a:srgbClr val="000000"/>
                </a:solidFill>
                <a:effectLst/>
              </a:rPr>
              <a:t> </a:t>
            </a:r>
            <a:r>
              <a:rPr lang="en-IN" dirty="0" err="1">
                <a:solidFill>
                  <a:srgbClr val="000000"/>
                </a:solidFill>
                <a:effectLst/>
              </a:rPr>
              <a:t>en</a:t>
            </a:r>
            <a:r>
              <a:rPr lang="en-IN" dirty="0">
                <a:solidFill>
                  <a:srgbClr val="000000"/>
                </a:solidFill>
                <a:effectLst/>
              </a:rPr>
              <a:t> = </a:t>
            </a:r>
            <a:r>
              <a:rPr lang="en-IN" dirty="0" err="1">
                <a:solidFill>
                  <a:srgbClr val="000000"/>
                </a:solidFill>
                <a:effectLst/>
              </a:rPr>
              <a:t>str.endsWith</a:t>
            </a:r>
            <a:r>
              <a:rPr lang="en-IN" dirty="0">
                <a:solidFill>
                  <a:srgbClr val="000000"/>
                </a:solidFill>
                <a:effectLst/>
              </a:rPr>
              <a:t>(</a:t>
            </a:r>
            <a:r>
              <a:rPr lang="en-IN" dirty="0">
                <a:solidFill>
                  <a:srgbClr val="A52A2A"/>
                </a:solidFill>
                <a:effectLst/>
              </a:rPr>
              <a:t>"</a:t>
            </a:r>
            <a:r>
              <a:rPr lang="en-IN" dirty="0" err="1">
                <a:solidFill>
                  <a:srgbClr val="A52A2A"/>
                </a:solidFill>
                <a:effectLst/>
              </a:rPr>
              <a:t>rld</a:t>
            </a:r>
            <a:r>
              <a:rPr lang="en-IN" dirty="0">
                <a:solidFill>
                  <a:srgbClr val="A52A2A"/>
                </a:solidFill>
                <a:effectLst/>
              </a:rPr>
              <a:t>! "</a:t>
            </a:r>
            <a:r>
              <a:rPr lang="en-IN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dirty="0">
                <a:solidFill>
                  <a:srgbClr val="0000CD"/>
                </a:solidFill>
                <a:effectLst/>
              </a:rPr>
              <a:t>var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rr</a:t>
            </a:r>
            <a:r>
              <a:rPr lang="en-US" dirty="0">
                <a:solidFill>
                  <a:srgbClr val="000000"/>
                </a:solidFill>
                <a:effectLst/>
              </a:rPr>
              <a:t> = </a:t>
            </a:r>
            <a:r>
              <a:rPr lang="en-US" dirty="0" err="1">
                <a:solidFill>
                  <a:srgbClr val="000000"/>
                </a:solidFill>
                <a:effectLst/>
              </a:rPr>
              <a:t>str.includes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A52A2A"/>
                </a:solidFill>
                <a:effectLst/>
              </a:rPr>
              <a:t>"world!"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>
                <a:solidFill>
                  <a:srgbClr val="FF0000"/>
                </a:solidFill>
                <a:effectLst/>
              </a:rPr>
              <a:t>5</a:t>
            </a:r>
            <a:r>
              <a:rPr lang="en-US" dirty="0">
                <a:solidFill>
                  <a:srgbClr val="000000"/>
                </a:solidFill>
                <a:effectLst/>
              </a:rPr>
              <a:t>);</a:t>
            </a: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2EACCBB-CC03-4665-950F-3AC13A817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67" y="2297206"/>
            <a:ext cx="64309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endsWith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 determines whether a string ends with the characters of a specified string.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method returns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if the string ends with the characters, and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if not.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endsWith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 is case sensitive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.(ES- 6)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7A91902-C02F-4748-B982-2FA020D26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925" y="2983067"/>
            <a:ext cx="65832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Arial" panose="020B0604020202020204" pitchFamily="34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startsWith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 determines whether a string begins with the characters of a specified string.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method returns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if the string begins with the characters, and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if not.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startsWith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 is case sensitive.</a:t>
            </a:r>
            <a:r>
              <a:rPr lang="en-US" sz="1200" dirty="0"/>
              <a:t> .(</a:t>
            </a:r>
            <a:r>
              <a:rPr lang="en-US" sz="1200" dirty="0">
                <a:solidFill>
                  <a:srgbClr val="FF0000"/>
                </a:solidFill>
              </a:rPr>
              <a:t>ES-6</a:t>
            </a:r>
            <a:r>
              <a:rPr lang="en-US" sz="1200" dirty="0"/>
              <a:t>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1913921-E66E-4234-8535-324FD7523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92" y="3687230"/>
            <a:ext cx="626607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includes()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 determines whether a string contains the characters of a specified string.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method returns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if the string contains the characters, and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if not.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includes()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 is case sensitive. </a:t>
            </a:r>
            <a:r>
              <a:rPr lang="en-US" sz="1200" dirty="0"/>
              <a:t>.(</a:t>
            </a:r>
            <a:r>
              <a:rPr lang="en-US" sz="1200" dirty="0">
                <a:solidFill>
                  <a:srgbClr val="FF0000"/>
                </a:solidFill>
              </a:rPr>
              <a:t>ES-6</a:t>
            </a:r>
            <a:r>
              <a:rPr lang="en-US" sz="1200" dirty="0"/>
              <a:t>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E78C083-37FA-4FAA-BC96-3219FCA37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068630"/>
              </p:ext>
            </p:extLst>
          </p:nvPr>
        </p:nvGraphicFramePr>
        <p:xfrm>
          <a:off x="3826482" y="4156026"/>
          <a:ext cx="4922930" cy="640080"/>
        </p:xfrm>
        <a:graphic>
          <a:graphicData uri="http://schemas.openxmlformats.org/drawingml/2006/table">
            <a:tbl>
              <a:tblPr/>
              <a:tblGrid>
                <a:gridCol w="2461465">
                  <a:extLst>
                    <a:ext uri="{9D8B030D-6E8A-4147-A177-3AD203B41FA5}">
                      <a16:colId xmlns:a16="http://schemas.microsoft.com/office/drawing/2014/main" val="1501017640"/>
                    </a:ext>
                  </a:extLst>
                </a:gridCol>
                <a:gridCol w="2461465">
                  <a:extLst>
                    <a:ext uri="{9D8B030D-6E8A-4147-A177-3AD203B41FA5}">
                      <a16:colId xmlns:a16="http://schemas.microsoft.com/office/drawing/2014/main" val="41000504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200" i="1" dirty="0" err="1"/>
                        <a:t>string</a:t>
                      </a:r>
                      <a:r>
                        <a:rPr lang="en-IN" sz="1200" dirty="0" err="1"/>
                        <a:t>.includes</a:t>
                      </a:r>
                      <a:r>
                        <a:rPr lang="en-IN" sz="1200" dirty="0"/>
                        <a:t>(</a:t>
                      </a:r>
                      <a:r>
                        <a:rPr lang="en-IN" sz="1200" i="1" dirty="0" err="1"/>
                        <a:t>searchvalue</a:t>
                      </a:r>
                      <a:r>
                        <a:rPr lang="en-IN" sz="1200" dirty="0"/>
                        <a:t>,</a:t>
                      </a:r>
                      <a:r>
                        <a:rPr lang="en-IN" sz="1200" i="1" dirty="0"/>
                        <a:t> start</a:t>
                      </a:r>
                      <a:r>
                        <a:rPr lang="en-IN" sz="1200" dirty="0"/>
                        <a:t>)</a:t>
                      </a:r>
                    </a:p>
                    <a:p>
                      <a:endParaRPr lang="en-IN" sz="1200" i="1" dirty="0"/>
                    </a:p>
                    <a:p>
                      <a:r>
                        <a:rPr lang="en-IN" sz="1200" i="1" dirty="0"/>
                        <a:t>Start</a:t>
                      </a:r>
                      <a:endParaRPr lang="en-IN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Optional. Default 0. At which position to start the search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793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434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BADEB6-1165-1A63-E07C-756C289596A4}"/>
              </a:ext>
            </a:extLst>
          </p:cNvPr>
          <p:cNvSpPr txBox="1"/>
          <p:nvPr/>
        </p:nvSpPr>
        <p:spPr>
          <a:xfrm>
            <a:off x="16497" y="152400"/>
            <a:ext cx="64605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Filter</a:t>
            </a:r>
            <a:r>
              <a:rPr lang="en-US" dirty="0"/>
              <a:t>: Return array of matching condition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ages = 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result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ages.filter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checkAdult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checkAdult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age &gt;=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dirty="0"/>
              <a:t>Console.log(result)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564EE2-F2E2-2327-618C-8EC700266F28}"/>
              </a:ext>
            </a:extLst>
          </p:cNvPr>
          <p:cNvSpPr txBox="1"/>
          <p:nvPr/>
        </p:nvSpPr>
        <p:spPr>
          <a:xfrm>
            <a:off x="304800" y="3196948"/>
            <a:ext cx="8153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Find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Return 1</a:t>
            </a:r>
            <a:r>
              <a:rPr lang="en-US" b="0" i="0" baseline="300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matching condition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Find the value of the first element with a value over 18: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ages = 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20, 22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checkAge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age &gt;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8077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0B13ED-3706-1A54-88FD-827C61917235}"/>
              </a:ext>
            </a:extLst>
          </p:cNvPr>
          <p:cNvSpPr txBox="1"/>
          <p:nvPr/>
        </p:nvSpPr>
        <p:spPr>
          <a:xfrm>
            <a:off x="304800" y="457200"/>
            <a:ext cx="868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TASK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Create a textbox and as you type each letter in textbox should appear in capital letters</a:t>
            </a:r>
          </a:p>
          <a:p>
            <a:pPr marL="342900" indent="-342900">
              <a:buAutoNum type="arabicPeriod"/>
            </a:pPr>
            <a:r>
              <a:rPr lang="en-US" dirty="0"/>
              <a:t>Create two text box email and confirm email. On change of confirm email validate both text box has same email id</a:t>
            </a:r>
          </a:p>
          <a:p>
            <a:pPr marL="342900" indent="-342900">
              <a:buAutoNum type="arabicPeriod" startAt="3"/>
            </a:pPr>
            <a:r>
              <a:rPr lang="en-US" dirty="0"/>
              <a:t>Store 5 name in array, accept a name and check if that name is there in an array if it is there print true  else print false</a:t>
            </a:r>
          </a:p>
          <a:p>
            <a:pPr marL="342900" indent="-342900">
              <a:buAutoNum type="arabicPeriod" startAt="3"/>
            </a:pPr>
            <a:r>
              <a:rPr lang="en-US" dirty="0" err="1"/>
              <a:t>Sto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38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2CC7-5940-418A-AACD-09EA97BA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1119"/>
            <a:ext cx="7620000" cy="334962"/>
          </a:xfrm>
        </p:spPr>
        <p:txBody>
          <a:bodyPr>
            <a:normAutofit fontScale="90000"/>
          </a:bodyPr>
          <a:lstStyle/>
          <a:p>
            <a:r>
              <a:rPr lang="en-IN" dirty="0"/>
              <a:t>String is 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1589E-71DB-42D8-9897-B25600F11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3581400" cy="579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"VIDYANIDHI"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"&lt;hr/&gt;"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"&lt;hr/&gt;"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pPr marL="0" indent="0">
              <a:buNone/>
            </a:pP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"&lt;hr/&gt;"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"raj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"&lt;hr/&gt;"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"&lt;hr/&gt;"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pPr marL="0" indent="0">
              <a:buNone/>
            </a:pP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"&lt;hr/&gt;"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//object</a:t>
            </a:r>
          </a:p>
          <a:p>
            <a:pPr marL="0" indent="0">
              <a:buNone/>
            </a:pP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"&lt;hr/&gt;"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4FE218-7085-45FC-9E70-8EABDD5CD439}"/>
              </a:ext>
            </a:extLst>
          </p:cNvPr>
          <p:cNvSpPr/>
          <p:nvPr/>
        </p:nvSpPr>
        <p:spPr>
          <a:xfrm>
            <a:off x="3733800" y="677333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FACB4F-6564-45AB-B1ED-1D083E577DC8}"/>
              </a:ext>
            </a:extLst>
          </p:cNvPr>
          <p:cNvCxnSpPr/>
          <p:nvPr/>
        </p:nvCxnSpPr>
        <p:spPr>
          <a:xfrm flipV="1">
            <a:off x="4419600" y="905933"/>
            <a:ext cx="8382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1835307-4416-492E-A595-E1EF8F75A58F}"/>
              </a:ext>
            </a:extLst>
          </p:cNvPr>
          <p:cNvSpPr/>
          <p:nvPr/>
        </p:nvSpPr>
        <p:spPr>
          <a:xfrm>
            <a:off x="5334000" y="448733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VIDYANIDHI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B87820-8EFC-4948-9A60-7B932F879EB0}"/>
              </a:ext>
            </a:extLst>
          </p:cNvPr>
          <p:cNvSpPr/>
          <p:nvPr/>
        </p:nvSpPr>
        <p:spPr>
          <a:xfrm>
            <a:off x="3750733" y="1672166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EF5FFC-C5ED-4094-8D65-EE699A550F62}"/>
              </a:ext>
            </a:extLst>
          </p:cNvPr>
          <p:cNvCxnSpPr/>
          <p:nvPr/>
        </p:nvCxnSpPr>
        <p:spPr>
          <a:xfrm flipV="1">
            <a:off x="4436533" y="1900766"/>
            <a:ext cx="8382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3054173-CF12-40B0-8C5F-3C480202CB4E}"/>
              </a:ext>
            </a:extLst>
          </p:cNvPr>
          <p:cNvSpPr/>
          <p:nvPr/>
        </p:nvSpPr>
        <p:spPr>
          <a:xfrm>
            <a:off x="5350933" y="1443566"/>
            <a:ext cx="2057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VIDYANIDHIraj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0434EC-E0CD-47D0-A8AE-E08ABA763879}"/>
              </a:ext>
            </a:extLst>
          </p:cNvPr>
          <p:cNvSpPr/>
          <p:nvPr/>
        </p:nvSpPr>
        <p:spPr>
          <a:xfrm>
            <a:off x="3708399" y="2547012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FDAE31-593D-41E9-B79F-9FD48A41DE17}"/>
              </a:ext>
            </a:extLst>
          </p:cNvPr>
          <p:cNvSpPr/>
          <p:nvPr/>
        </p:nvSpPr>
        <p:spPr>
          <a:xfrm>
            <a:off x="5308599" y="2441707"/>
            <a:ext cx="2057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Hello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9A1F45-4542-4FC9-A321-49821D454B02}"/>
              </a:ext>
            </a:extLst>
          </p:cNvPr>
          <p:cNvCxnSpPr/>
          <p:nvPr/>
        </p:nvCxnSpPr>
        <p:spPr>
          <a:xfrm flipV="1">
            <a:off x="4317999" y="2699412"/>
            <a:ext cx="8382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D722631-4536-41E7-B548-473BE5F74657}"/>
              </a:ext>
            </a:extLst>
          </p:cNvPr>
          <p:cNvSpPr/>
          <p:nvPr/>
        </p:nvSpPr>
        <p:spPr>
          <a:xfrm>
            <a:off x="7086600" y="83740"/>
            <a:ext cx="2057400" cy="17205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solidFill>
                  <a:srgbClr val="FF0000"/>
                </a:solidFill>
              </a:rPr>
              <a:t>Do not use</a:t>
            </a:r>
          </a:p>
          <a:p>
            <a:r>
              <a:rPr lang="en-IN" dirty="0"/>
              <a:t>new String()</a:t>
            </a:r>
          </a:p>
          <a:p>
            <a:r>
              <a:rPr lang="en-IN" dirty="0"/>
              <a:t>new Number()</a:t>
            </a:r>
          </a:p>
          <a:p>
            <a:r>
              <a:rPr lang="en-IN" dirty="0"/>
              <a:t>new Boolean()</a:t>
            </a:r>
          </a:p>
          <a:p>
            <a:r>
              <a:rPr lang="en-IN" dirty="0"/>
              <a:t>new Array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0F8EF16-B676-4150-9785-ED1D1A2E5B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00" t="13204" r="7963" b="14232"/>
          <a:stretch/>
        </p:blipFill>
        <p:spPr>
          <a:xfrm>
            <a:off x="3623733" y="3955257"/>
            <a:ext cx="4758267" cy="37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97F2-5130-49AC-AAE9-A09C4BB6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0"/>
            <a:ext cx="7010400" cy="411162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Concat</a:t>
            </a:r>
            <a:r>
              <a:rPr lang="en-IN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AC1CE-80F1-4FC0-B6F5-40EC684EC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50" y="99218"/>
            <a:ext cx="3625849" cy="4525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 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"world!"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str3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&lt;/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      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str3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"&lt;hr/&gt;"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"&lt;/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&lt;/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"&lt;hr/&gt;"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"vita"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"CDAC"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"&lt;hr/&gt;"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81B6C9-DC48-494D-9C93-5316021666CD}"/>
              </a:ext>
            </a:extLst>
          </p:cNvPr>
          <p:cNvSpPr/>
          <p:nvPr/>
        </p:nvSpPr>
        <p:spPr>
          <a:xfrm>
            <a:off x="4572000" y="8382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str1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873950-BE43-4135-A0EE-D373D5343633}"/>
              </a:ext>
            </a:extLst>
          </p:cNvPr>
          <p:cNvSpPr/>
          <p:nvPr/>
        </p:nvSpPr>
        <p:spPr>
          <a:xfrm>
            <a:off x="4559300" y="19812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str2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A42528-988C-4D1F-B5E9-7F78FB9B5C63}"/>
              </a:ext>
            </a:extLst>
          </p:cNvPr>
          <p:cNvSpPr/>
          <p:nvPr/>
        </p:nvSpPr>
        <p:spPr>
          <a:xfrm>
            <a:off x="4872567" y="29718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str3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67CB26-2ECC-4ABD-9B9D-0E21BC7F44B9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257800" y="1047750"/>
            <a:ext cx="1371600" cy="9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874AC27-A63D-491B-B57F-F2642E33748E}"/>
              </a:ext>
            </a:extLst>
          </p:cNvPr>
          <p:cNvSpPr/>
          <p:nvPr/>
        </p:nvSpPr>
        <p:spPr>
          <a:xfrm>
            <a:off x="7162800" y="1981200"/>
            <a:ext cx="1447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world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DA2F05-F5D3-483B-879F-DD685F3E53F8}"/>
              </a:ext>
            </a:extLst>
          </p:cNvPr>
          <p:cNvSpPr/>
          <p:nvPr/>
        </p:nvSpPr>
        <p:spPr>
          <a:xfrm>
            <a:off x="6705600" y="457200"/>
            <a:ext cx="1447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Hello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CB7B8C-3F4F-4FCB-B358-186716A9F48C}"/>
              </a:ext>
            </a:extLst>
          </p:cNvPr>
          <p:cNvCxnSpPr>
            <a:cxnSpLocks/>
          </p:cNvCxnSpPr>
          <p:nvPr/>
        </p:nvCxnSpPr>
        <p:spPr>
          <a:xfrm flipV="1">
            <a:off x="5518150" y="2209800"/>
            <a:ext cx="1371600" cy="9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1098E8-7ACE-432C-9EE9-EB9696E4F75A}"/>
              </a:ext>
            </a:extLst>
          </p:cNvPr>
          <p:cNvSpPr/>
          <p:nvPr/>
        </p:nvSpPr>
        <p:spPr>
          <a:xfrm>
            <a:off x="6938433" y="3352800"/>
            <a:ext cx="1447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Hello world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47CBD3-A58F-43D4-921E-F7CFA69FF5B8}"/>
              </a:ext>
            </a:extLst>
          </p:cNvPr>
          <p:cNvCxnSpPr>
            <a:cxnSpLocks/>
          </p:cNvCxnSpPr>
          <p:nvPr/>
        </p:nvCxnSpPr>
        <p:spPr>
          <a:xfrm>
            <a:off x="5712882" y="3200400"/>
            <a:ext cx="1068918" cy="306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67091D1-0620-4388-84C8-74DE19D2471D}"/>
              </a:ext>
            </a:extLst>
          </p:cNvPr>
          <p:cNvSpPr/>
          <p:nvPr/>
        </p:nvSpPr>
        <p:spPr>
          <a:xfrm>
            <a:off x="457200" y="4625181"/>
            <a:ext cx="635000" cy="78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96C8F9-353C-4F0C-8922-06DE4F6A676E}"/>
              </a:ext>
            </a:extLst>
          </p:cNvPr>
          <p:cNvSpPr/>
          <p:nvPr/>
        </p:nvSpPr>
        <p:spPr>
          <a:xfrm>
            <a:off x="1481667" y="4232671"/>
            <a:ext cx="635000" cy="78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3F5504-C3ED-44AA-9F8D-BA822C637FD7}"/>
              </a:ext>
            </a:extLst>
          </p:cNvPr>
          <p:cNvSpPr/>
          <p:nvPr/>
        </p:nvSpPr>
        <p:spPr>
          <a:xfrm>
            <a:off x="1574801" y="5813293"/>
            <a:ext cx="1654175" cy="78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vitaCDAC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E6E192-6223-4052-8D00-E18D68F58B9A}"/>
              </a:ext>
            </a:extLst>
          </p:cNvPr>
          <p:cNvCxnSpPr>
            <a:cxnSpLocks/>
          </p:cNvCxnSpPr>
          <p:nvPr/>
        </p:nvCxnSpPr>
        <p:spPr>
          <a:xfrm flipV="1">
            <a:off x="939800" y="4625181"/>
            <a:ext cx="431800" cy="31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0089689-84F4-4AC5-B9E2-F21B0964B8A8}"/>
              </a:ext>
            </a:extLst>
          </p:cNvPr>
          <p:cNvSpPr txBox="1"/>
          <p:nvPr/>
        </p:nvSpPr>
        <p:spPr>
          <a:xfrm>
            <a:off x="3785656" y="4160838"/>
            <a:ext cx="3041651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a=“vita”</a:t>
            </a:r>
          </a:p>
          <a:p>
            <a:r>
              <a:rPr lang="en-IN" dirty="0"/>
              <a:t>a=</a:t>
            </a:r>
            <a:r>
              <a:rPr lang="en-IN" dirty="0" err="1"/>
              <a:t>a+”CDAC</a:t>
            </a:r>
            <a:r>
              <a:rPr lang="en-IN" dirty="0"/>
              <a:t>”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4504FC-194C-49FF-9532-0EDF4D5BD343}"/>
              </a:ext>
            </a:extLst>
          </p:cNvPr>
          <p:cNvSpPr/>
          <p:nvPr/>
        </p:nvSpPr>
        <p:spPr>
          <a:xfrm>
            <a:off x="4872567" y="5017690"/>
            <a:ext cx="3661833" cy="18403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8EA92F-2805-4D1B-BAA9-4310D8F5B661}"/>
              </a:ext>
            </a:extLst>
          </p:cNvPr>
          <p:cNvSpPr/>
          <p:nvPr/>
        </p:nvSpPr>
        <p:spPr>
          <a:xfrm>
            <a:off x="5105400" y="5182922"/>
            <a:ext cx="452967" cy="46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F89CA4-9EFB-44A3-8092-6A9DB17CB815}"/>
              </a:ext>
            </a:extLst>
          </p:cNvPr>
          <p:cNvSpPr/>
          <p:nvPr/>
        </p:nvSpPr>
        <p:spPr>
          <a:xfrm>
            <a:off x="6244167" y="5197476"/>
            <a:ext cx="645583" cy="517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vita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08F7D2F-2EEE-465F-BBCB-A6EF6AD36B1B}"/>
              </a:ext>
            </a:extLst>
          </p:cNvPr>
          <p:cNvCxnSpPr>
            <a:stCxn id="27" idx="3"/>
          </p:cNvCxnSpPr>
          <p:nvPr/>
        </p:nvCxnSpPr>
        <p:spPr>
          <a:xfrm>
            <a:off x="5558367" y="5414631"/>
            <a:ext cx="613833" cy="1144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4732D5A-D6E5-4585-9FF4-D8413C111DCF}"/>
              </a:ext>
            </a:extLst>
          </p:cNvPr>
          <p:cNvSpPr/>
          <p:nvPr/>
        </p:nvSpPr>
        <p:spPr>
          <a:xfrm>
            <a:off x="6136217" y="5932930"/>
            <a:ext cx="1331383" cy="517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vitaCDAC</a:t>
            </a:r>
            <a:endParaRPr lang="en-IN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1DD56C8-A044-456F-8B29-0689556C4A4D}"/>
              </a:ext>
            </a:extLst>
          </p:cNvPr>
          <p:cNvCxnSpPr>
            <a:stCxn id="27" idx="2"/>
          </p:cNvCxnSpPr>
          <p:nvPr/>
        </p:nvCxnSpPr>
        <p:spPr>
          <a:xfrm>
            <a:off x="5331884" y="5646340"/>
            <a:ext cx="804333" cy="37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64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006A-4EB0-4175-88C8-D008D0487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7543800" cy="334962"/>
          </a:xfrm>
        </p:spPr>
        <p:txBody>
          <a:bodyPr>
            <a:normAutofit fontScale="90000"/>
          </a:bodyPr>
          <a:lstStyle/>
          <a:p>
            <a:r>
              <a:rPr lang="en-IN" dirty="0"/>
              <a:t>String 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6ABED-E297-4472-B4F1-606132CF8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3" y="373823"/>
            <a:ext cx="4783666" cy="462893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1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IN" sz="1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IN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IN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);//false == check reference (Arrow )which is not same </a:t>
            </a:r>
          </a:p>
          <a:p>
            <a:pPr marL="0" indent="0">
              <a:buNone/>
            </a:pPr>
            <a:endParaRPr lang="en-IN" sz="1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900" dirty="0">
                <a:solidFill>
                  <a:srgbClr val="000000"/>
                </a:solidFill>
                <a:latin typeface="Consolas" panose="020B0609020204030204" pitchFamily="49" charset="0"/>
              </a:rPr>
              <a:t>var c=b;</a:t>
            </a:r>
          </a:p>
          <a:p>
            <a:pPr marL="0" indent="0">
              <a:buNone/>
            </a:pPr>
            <a:r>
              <a:rPr lang="en-IN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document.write</a:t>
            </a:r>
            <a:r>
              <a:rPr lang="en-IN" sz="1900" dirty="0">
                <a:solidFill>
                  <a:srgbClr val="000000"/>
                </a:solidFill>
                <a:latin typeface="Consolas" panose="020B0609020204030204" pitchFamily="49" charset="0"/>
              </a:rPr>
              <a:t>(c==b);</a:t>
            </a:r>
          </a:p>
          <a:p>
            <a:pPr marL="0" indent="0">
              <a:buNone/>
            </a:pPr>
            <a:endParaRPr lang="en-IN" sz="1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IN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);//false</a:t>
            </a:r>
          </a:p>
          <a:p>
            <a:pPr marL="0" indent="0">
              <a:buNone/>
            </a:pPr>
            <a:r>
              <a:rPr lang="en-IN" sz="19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document</a:t>
            </a:r>
            <a:r>
              <a:rPr lang="en-IN" sz="19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IN" sz="1900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write</a:t>
            </a:r>
            <a:r>
              <a:rPr lang="en-IN" sz="19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IN" sz="19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IN" sz="19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.equals</a:t>
            </a:r>
            <a:r>
              <a:rPr lang="en-IN" sz="19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IN" sz="19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</a:t>
            </a:r>
            <a:r>
              <a:rPr lang="en-IN" sz="19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);//true deprecated do not use</a:t>
            </a:r>
          </a:p>
          <a:p>
            <a:pPr marL="0" indent="0">
              <a:buNone/>
            </a:pPr>
            <a:endParaRPr lang="en-IN" sz="19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"&lt;hr/&gt;"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valueOf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()==</a:t>
            </a:r>
            <a:r>
              <a:rPr lang="en-IN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valueOf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());//true</a:t>
            </a:r>
          </a:p>
          <a:p>
            <a:pPr marL="0" indent="0">
              <a:buNone/>
            </a:pPr>
            <a:b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IN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IN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"&lt;hr/&gt;"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);//true</a:t>
            </a:r>
          </a:p>
          <a:p>
            <a:pPr marL="0" indent="0">
              <a:buNone/>
            </a:pPr>
            <a:r>
              <a:rPr lang="en-IN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IN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);//true</a:t>
            </a:r>
          </a:p>
          <a:p>
            <a:pPr marL="0" indent="0">
              <a:buNone/>
            </a:pPr>
            <a:b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"&lt;hr/&gt;"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valueOf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()==</a:t>
            </a:r>
            <a:r>
              <a:rPr lang="en-IN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valueOf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());//true</a:t>
            </a:r>
          </a:p>
          <a:p>
            <a:pPr marL="0" indent="0">
              <a:buNone/>
            </a:pPr>
            <a:endParaRPr lang="en-IN" sz="1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===x);//false</a:t>
            </a:r>
          </a:p>
          <a:p>
            <a:pPr marL="0" indent="0">
              <a:buNone/>
            </a:pPr>
            <a:r>
              <a:rPr lang="en-IN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==x);//true</a:t>
            </a:r>
          </a:p>
          <a:p>
            <a:pPr marL="0" indent="0">
              <a:buNone/>
            </a:pPr>
            <a:b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IN" sz="1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9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2623BE-1F16-4D7A-A9F2-FA212D24EA66}"/>
              </a:ext>
            </a:extLst>
          </p:cNvPr>
          <p:cNvSpPr/>
          <p:nvPr/>
        </p:nvSpPr>
        <p:spPr>
          <a:xfrm>
            <a:off x="5105400" y="503237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6210D2-AB64-4DD4-906A-FE20A5493DA6}"/>
              </a:ext>
            </a:extLst>
          </p:cNvPr>
          <p:cNvCxnSpPr/>
          <p:nvPr/>
        </p:nvCxnSpPr>
        <p:spPr>
          <a:xfrm flipV="1">
            <a:off x="5791200" y="731837"/>
            <a:ext cx="8382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6D624CC-ECD0-433E-946A-17DFD69653D9}"/>
              </a:ext>
            </a:extLst>
          </p:cNvPr>
          <p:cNvSpPr/>
          <p:nvPr/>
        </p:nvSpPr>
        <p:spPr>
          <a:xfrm>
            <a:off x="6705600" y="274637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abc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7D5376-A6D2-44C0-9FF8-0335F49E3E1A}"/>
              </a:ext>
            </a:extLst>
          </p:cNvPr>
          <p:cNvSpPr/>
          <p:nvPr/>
        </p:nvSpPr>
        <p:spPr>
          <a:xfrm>
            <a:off x="5334000" y="1445682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87BE16-066F-4D69-8E09-FF5BB8538706}"/>
              </a:ext>
            </a:extLst>
          </p:cNvPr>
          <p:cNvCxnSpPr/>
          <p:nvPr/>
        </p:nvCxnSpPr>
        <p:spPr>
          <a:xfrm flipV="1">
            <a:off x="6019800" y="1674282"/>
            <a:ext cx="8382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650FEA8-61F4-4DC7-A692-32F6998691E0}"/>
              </a:ext>
            </a:extLst>
          </p:cNvPr>
          <p:cNvSpPr/>
          <p:nvPr/>
        </p:nvSpPr>
        <p:spPr>
          <a:xfrm>
            <a:off x="6934200" y="1217082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abc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9F39E3-B829-4028-844B-8B7E63976EF2}"/>
              </a:ext>
            </a:extLst>
          </p:cNvPr>
          <p:cNvSpPr/>
          <p:nvPr/>
        </p:nvSpPr>
        <p:spPr>
          <a:xfrm>
            <a:off x="5427133" y="3214422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abc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1EB243-341A-4177-8851-70B6E5BB79B5}"/>
              </a:ext>
            </a:extLst>
          </p:cNvPr>
          <p:cNvSpPr/>
          <p:nvPr/>
        </p:nvSpPr>
        <p:spPr>
          <a:xfrm>
            <a:off x="7573433" y="3214422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abc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9D4A81-E43B-4070-9353-6455F21E305F}"/>
              </a:ext>
            </a:extLst>
          </p:cNvPr>
          <p:cNvSpPr txBox="1"/>
          <p:nvPr/>
        </p:nvSpPr>
        <p:spPr>
          <a:xfrm>
            <a:off x="6934200" y="343906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==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9BA6EA-6A04-4C88-8E4A-1BC120051D20}"/>
              </a:ext>
            </a:extLst>
          </p:cNvPr>
          <p:cNvSpPr txBox="1"/>
          <p:nvPr/>
        </p:nvSpPr>
        <p:spPr>
          <a:xfrm>
            <a:off x="3750733" y="4786978"/>
            <a:ext cx="51223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document.write</a:t>
            </a:r>
            <a:r>
              <a:rPr lang="en-IN" dirty="0"/>
              <a:t>("be alert !!!!!!!!!!!!!!!!!!!!!!");</a:t>
            </a:r>
          </a:p>
          <a:p>
            <a:r>
              <a:rPr lang="en-IN" dirty="0"/>
              <a:t>str="";</a:t>
            </a:r>
          </a:p>
          <a:p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=0;i&lt;1000000;i++)</a:t>
            </a:r>
          </a:p>
          <a:p>
            <a:r>
              <a:rPr lang="en-IN" dirty="0"/>
              <a:t>{       str=</a:t>
            </a:r>
            <a:r>
              <a:rPr lang="en-IN" dirty="0" err="1"/>
              <a:t>str+i</a:t>
            </a:r>
            <a:r>
              <a:rPr lang="en-IN" dirty="0"/>
              <a:t>;    }</a:t>
            </a:r>
          </a:p>
          <a:p>
            <a:r>
              <a:rPr lang="en-IN" dirty="0" err="1"/>
              <a:t>document.write</a:t>
            </a:r>
            <a:r>
              <a:rPr lang="en-IN" dirty="0"/>
              <a:t>(str);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295268-9D20-4E4C-AF07-C5518BE9AFA2}"/>
              </a:ext>
            </a:extLst>
          </p:cNvPr>
          <p:cNvSpPr txBox="1"/>
          <p:nvPr/>
        </p:nvSpPr>
        <p:spPr>
          <a:xfrm>
            <a:off x="152400" y="4831772"/>
            <a:ext cx="4572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str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C5C876-F609-4EC8-9A81-3792C2D89E96}"/>
              </a:ext>
            </a:extLst>
          </p:cNvPr>
          <p:cNvCxnSpPr/>
          <p:nvPr/>
        </p:nvCxnSpPr>
        <p:spPr>
          <a:xfrm flipV="1">
            <a:off x="685800" y="4953000"/>
            <a:ext cx="685800" cy="7620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333248-44B8-4E12-AA00-B3BEB4119843}"/>
              </a:ext>
            </a:extLst>
          </p:cNvPr>
          <p:cNvCxnSpPr>
            <a:cxnSpLocks/>
          </p:cNvCxnSpPr>
          <p:nvPr/>
        </p:nvCxnSpPr>
        <p:spPr>
          <a:xfrm>
            <a:off x="490384" y="5181600"/>
            <a:ext cx="652616" cy="7620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C384F7-A9DC-4020-B2C7-9F557BED6B52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81000" y="5201104"/>
            <a:ext cx="487926" cy="25334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E672FC-EEA4-4A0B-BF4A-05EEAB2911AD}"/>
              </a:ext>
            </a:extLst>
          </p:cNvPr>
          <p:cNvCxnSpPr>
            <a:cxnSpLocks/>
          </p:cNvCxnSpPr>
          <p:nvPr/>
        </p:nvCxnSpPr>
        <p:spPr>
          <a:xfrm>
            <a:off x="304800" y="5219700"/>
            <a:ext cx="806245" cy="52787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C1118C-ED0A-414D-B73B-A7BBAC45557C}"/>
              </a:ext>
            </a:extLst>
          </p:cNvPr>
          <p:cNvCxnSpPr>
            <a:cxnSpLocks/>
          </p:cNvCxnSpPr>
          <p:nvPr/>
        </p:nvCxnSpPr>
        <p:spPr>
          <a:xfrm>
            <a:off x="152400" y="5143954"/>
            <a:ext cx="1219200" cy="97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ACE6B43-C471-4472-99F9-75D8A74AEB2D}"/>
              </a:ext>
            </a:extLst>
          </p:cNvPr>
          <p:cNvSpPr txBox="1"/>
          <p:nvPr/>
        </p:nvSpPr>
        <p:spPr>
          <a:xfrm>
            <a:off x="1371600" y="4572000"/>
            <a:ext cx="10668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48BDB8-411D-4B75-981B-0AD1C62722DD}"/>
              </a:ext>
            </a:extLst>
          </p:cNvPr>
          <p:cNvSpPr txBox="1"/>
          <p:nvPr/>
        </p:nvSpPr>
        <p:spPr>
          <a:xfrm>
            <a:off x="1371600" y="5021354"/>
            <a:ext cx="10668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01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B39742-72BD-43D4-8099-C4587F3D8DF7}"/>
              </a:ext>
            </a:extLst>
          </p:cNvPr>
          <p:cNvSpPr txBox="1"/>
          <p:nvPr/>
        </p:nvSpPr>
        <p:spPr>
          <a:xfrm>
            <a:off x="1524000" y="5562911"/>
            <a:ext cx="10668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012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45D403-9CA9-4EBB-8187-FC1CFAD03581}"/>
              </a:ext>
            </a:extLst>
          </p:cNvPr>
          <p:cNvSpPr txBox="1"/>
          <p:nvPr/>
        </p:nvSpPr>
        <p:spPr>
          <a:xfrm>
            <a:off x="1371600" y="6144913"/>
            <a:ext cx="10668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0123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D9EEDC-4ED9-4283-BED6-DAF76D89A607}"/>
              </a:ext>
            </a:extLst>
          </p:cNvPr>
          <p:cNvSpPr txBox="1"/>
          <p:nvPr/>
        </p:nvSpPr>
        <p:spPr>
          <a:xfrm>
            <a:off x="5715000" y="2819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D0CB35-008F-4DA6-8691-3CB2CBF1E61C}"/>
              </a:ext>
            </a:extLst>
          </p:cNvPr>
          <p:cNvSpPr txBox="1"/>
          <p:nvPr/>
        </p:nvSpPr>
        <p:spPr>
          <a:xfrm>
            <a:off x="7848600" y="2787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D47EF0-5778-41C2-BDB5-BE7E97A1FED7}"/>
              </a:ext>
            </a:extLst>
          </p:cNvPr>
          <p:cNvSpPr/>
          <p:nvPr/>
        </p:nvSpPr>
        <p:spPr>
          <a:xfrm>
            <a:off x="5410199" y="2388127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085923-95F5-48C1-99F4-16925223685A}"/>
              </a:ext>
            </a:extLst>
          </p:cNvPr>
          <p:cNvCxnSpPr>
            <a:cxnSpLocks/>
          </p:cNvCxnSpPr>
          <p:nvPr/>
        </p:nvCxnSpPr>
        <p:spPr>
          <a:xfrm flipV="1">
            <a:off x="5943600" y="2049388"/>
            <a:ext cx="685799" cy="75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1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85D1-1438-456E-AF5D-24560F9A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0"/>
            <a:ext cx="5867400" cy="411162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charAt</a:t>
            </a:r>
            <a:r>
              <a:rPr lang="en-IN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24F31-3BF1-4511-95E8-9A7685D89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533400"/>
            <a:ext cx="84582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The </a:t>
            </a:r>
            <a:r>
              <a:rPr lang="en-US" sz="1600" dirty="0" err="1"/>
              <a:t>charAt</a:t>
            </a:r>
            <a:r>
              <a:rPr lang="en-US" sz="1600" dirty="0"/>
              <a:t>() method returns the character at the specified index in a string.</a:t>
            </a:r>
          </a:p>
          <a:p>
            <a:pPr marL="0" indent="0">
              <a:buNone/>
            </a:pPr>
            <a:r>
              <a:rPr lang="en-US" sz="1600" dirty="0"/>
              <a:t>The index of the first character is 0, the second character is 1, and so on.</a:t>
            </a:r>
          </a:p>
          <a:p>
            <a:pPr marL="0" indent="0">
              <a:buNone/>
            </a:pPr>
            <a:r>
              <a:rPr lang="en-US" sz="1600" dirty="0" err="1"/>
              <a:t>Str.charAt</a:t>
            </a:r>
            <a:r>
              <a:rPr lang="en-US" sz="1600" dirty="0"/>
              <a:t>(0)  ==@   error</a:t>
            </a:r>
          </a:p>
          <a:p>
            <a:pPr marL="0" indent="0">
              <a:buNone/>
            </a:pPr>
            <a:r>
              <a:rPr lang="en-US" sz="1600" dirty="0" err="1"/>
              <a:t>Str.charAt</a:t>
            </a:r>
            <a:r>
              <a:rPr lang="en-US" sz="1600" dirty="0"/>
              <a:t>(str.length-1)  ==@   error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"VIDYANIDHI"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</a:t>
            </a:r>
          </a:p>
          <a:p>
            <a:pPr marL="0" indent="0">
              <a:buNone/>
            </a:pP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8BA7F1-5690-42A2-AD71-89590B3C9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890328"/>
              </p:ext>
            </p:extLst>
          </p:nvPr>
        </p:nvGraphicFramePr>
        <p:xfrm>
          <a:off x="2726267" y="2239053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4923517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33137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748848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245038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804571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383956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120976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828258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62262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4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8880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186483D-9351-4319-AD34-E43728BB908C}"/>
              </a:ext>
            </a:extLst>
          </p:cNvPr>
          <p:cNvSpPr txBox="1"/>
          <p:nvPr/>
        </p:nvSpPr>
        <p:spPr>
          <a:xfrm>
            <a:off x="152400" y="342900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CD"/>
                </a:solidFill>
                <a:effectLst/>
              </a:rPr>
              <a:t>var</a:t>
            </a:r>
            <a:r>
              <a:rPr lang="en-IN" dirty="0">
                <a:solidFill>
                  <a:srgbClr val="000000"/>
                </a:solidFill>
                <a:effectLst/>
              </a:rPr>
              <a:t> str = </a:t>
            </a:r>
            <a:r>
              <a:rPr lang="en-IN" dirty="0">
                <a:solidFill>
                  <a:srgbClr val="A52A2A"/>
                </a:solidFill>
                <a:effectLst/>
              </a:rPr>
              <a:t>“VIDYANIDHI"</a:t>
            </a:r>
            <a:r>
              <a:rPr lang="en-IN" dirty="0">
                <a:solidFill>
                  <a:srgbClr val="000000"/>
                </a:solidFill>
                <a:effectLst/>
              </a:rPr>
              <a:t>;</a:t>
            </a:r>
            <a:br>
              <a:rPr lang="en-IN" dirty="0">
                <a:solidFill>
                  <a:srgbClr val="000000"/>
                </a:solidFill>
                <a:effectLst/>
              </a:rPr>
            </a:br>
            <a:r>
              <a:rPr lang="en-IN" dirty="0">
                <a:solidFill>
                  <a:srgbClr val="0000CD"/>
                </a:solidFill>
                <a:effectLst/>
              </a:rPr>
              <a:t>var</a:t>
            </a:r>
            <a:r>
              <a:rPr lang="en-IN" dirty="0">
                <a:solidFill>
                  <a:srgbClr val="000000"/>
                </a:solidFill>
                <a:effectLst/>
              </a:rPr>
              <a:t> res = </a:t>
            </a:r>
            <a:r>
              <a:rPr lang="en-IN" dirty="0" err="1">
                <a:solidFill>
                  <a:srgbClr val="000000"/>
                </a:solidFill>
                <a:effectLst/>
              </a:rPr>
              <a:t>str.charAt</a:t>
            </a:r>
            <a:r>
              <a:rPr lang="en-IN" dirty="0">
                <a:solidFill>
                  <a:srgbClr val="000000"/>
                </a:solidFill>
                <a:effectLst/>
              </a:rPr>
              <a:t>(str.length-</a:t>
            </a:r>
            <a:r>
              <a:rPr lang="en-IN" dirty="0">
                <a:solidFill>
                  <a:srgbClr val="FF0000"/>
                </a:solidFill>
                <a:effectLst/>
              </a:rPr>
              <a:t>1</a:t>
            </a:r>
            <a:r>
              <a:rPr lang="en-IN" dirty="0">
                <a:solidFill>
                  <a:srgbClr val="000000"/>
                </a:solidFill>
                <a:effectLst/>
              </a:rPr>
              <a:t>);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DC6C1-21F4-0C93-3FA2-79AE60F7DCDA}"/>
              </a:ext>
            </a:extLst>
          </p:cNvPr>
          <p:cNvSpPr txBox="1"/>
          <p:nvPr/>
        </p:nvSpPr>
        <p:spPr>
          <a:xfrm>
            <a:off x="228600" y="4969230"/>
            <a:ext cx="6172200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TASK</a:t>
            </a:r>
            <a:endParaRPr lang="en-US" dirty="0"/>
          </a:p>
          <a:p>
            <a:r>
              <a:rPr lang="en-US" dirty="0"/>
              <a:t>Accept a string and revers 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5751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636C-F36A-4775-ABB5-7B3C2E06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6200"/>
            <a:ext cx="7467600" cy="655637"/>
          </a:xfrm>
        </p:spPr>
        <p:txBody>
          <a:bodyPr>
            <a:normAutofit fontScale="90000"/>
          </a:bodyPr>
          <a:lstStyle/>
          <a:p>
            <a:r>
              <a:rPr lang="en-IN" dirty="0"/>
              <a:t>substring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B7545-268D-431F-9C1F-97F214F78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31838"/>
            <a:ext cx="8305800" cy="53943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200" b="0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/>
              <a:t>The substring() method extracts the characters from a string, between two specified indices, and returns the new sub string.</a:t>
            </a:r>
          </a:p>
          <a:p>
            <a:r>
              <a:rPr lang="en-US" sz="1600" dirty="0"/>
              <a:t>This method extracts the characters in a string between "start" and "end", not including "end" itself. </a:t>
            </a:r>
            <a:r>
              <a:rPr lang="en-US" sz="1400" dirty="0"/>
              <a:t>If end omitted, it extracts the rest of the string</a:t>
            </a:r>
            <a:endParaRPr lang="en-US" sz="2400" dirty="0"/>
          </a:p>
          <a:p>
            <a:r>
              <a:rPr lang="en-US" sz="1600" dirty="0"/>
              <a:t>If "start" is greater than "end", this method will swap the two arguments, meaning </a:t>
            </a:r>
            <a:r>
              <a:rPr lang="en-US" sz="1600" dirty="0" err="1"/>
              <a:t>str.substring</a:t>
            </a:r>
            <a:r>
              <a:rPr lang="en-US" sz="1600" dirty="0"/>
              <a:t>(1, 4) == </a:t>
            </a:r>
            <a:r>
              <a:rPr lang="en-US" sz="1600" dirty="0" err="1"/>
              <a:t>str.substring</a:t>
            </a:r>
            <a:r>
              <a:rPr lang="en-US" sz="1600" dirty="0"/>
              <a:t>(4, 1).</a:t>
            </a:r>
          </a:p>
          <a:p>
            <a:r>
              <a:rPr lang="en-US" sz="1600" dirty="0"/>
              <a:t>If either "start" or "end" is less than 0, it is treated as if it were 0.</a:t>
            </a:r>
          </a:p>
          <a:p>
            <a:r>
              <a:rPr lang="en-US" sz="1600" b="1" dirty="0"/>
              <a:t>Note:</a:t>
            </a:r>
            <a:r>
              <a:rPr lang="en-US" sz="1600" dirty="0"/>
              <a:t> The substring() method does not change the original string.</a:t>
            </a:r>
          </a:p>
          <a:p>
            <a:pPr marL="0" indent="0">
              <a:buNone/>
            </a:pPr>
            <a:endParaRPr lang="en-IN" sz="16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200" b="0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2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 world"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//lo w</a:t>
            </a:r>
          </a:p>
          <a:p>
            <a:pPr marL="0" indent="0">
              <a:buNone/>
            </a:pP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"&lt;hr/&gt;"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));// 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llo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world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0" indent="0">
              <a:buNone/>
            </a:pPr>
            <a:endParaRPr lang="en-IN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7F77C-7CD1-A6FF-93DA-2820A05A6090}"/>
              </a:ext>
            </a:extLst>
          </p:cNvPr>
          <p:cNvSpPr txBox="1"/>
          <p:nvPr/>
        </p:nvSpPr>
        <p:spPr>
          <a:xfrm>
            <a:off x="4343400" y="5525997"/>
            <a:ext cx="4572000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TASK</a:t>
            </a:r>
            <a:endParaRPr lang="en-US" dirty="0"/>
          </a:p>
          <a:p>
            <a:r>
              <a:rPr lang="en-US" dirty="0"/>
              <a:t>Accept a email and print domain name</a:t>
            </a:r>
          </a:p>
          <a:p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training.vita@gmail.com</a:t>
            </a:r>
            <a:endParaRPr lang="en-US" dirty="0"/>
          </a:p>
          <a:p>
            <a:r>
              <a:rPr lang="en-US" dirty="0"/>
              <a:t>O/P gmail.com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167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AB36-DF67-4C14-B66E-B5B11C0FE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2400"/>
            <a:ext cx="7162800" cy="334962"/>
          </a:xfrm>
        </p:spPr>
        <p:txBody>
          <a:bodyPr>
            <a:noAutofit/>
          </a:bodyPr>
          <a:lstStyle/>
          <a:p>
            <a:r>
              <a:rPr lang="en-IN" sz="3200" dirty="0" err="1"/>
              <a:t>Substr</a:t>
            </a:r>
            <a:r>
              <a:rPr lang="en-IN" sz="3200" dirty="0"/>
              <a:t>(</a:t>
            </a:r>
            <a:r>
              <a:rPr lang="en-IN" sz="3200" dirty="0" err="1"/>
              <a:t>start,length</a:t>
            </a:r>
            <a:r>
              <a:rPr lang="en-IN" sz="32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4F9CA-C7FE-442D-9FF8-C039077C4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87362"/>
            <a:ext cx="7391400" cy="1493839"/>
          </a:xfrm>
        </p:spPr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substr</a:t>
            </a:r>
            <a:r>
              <a:rPr lang="en-US" sz="2000" dirty="0"/>
              <a:t>() method extracts parts of a string, beginning at the character at the specified position, and returns the specified number of characters.</a:t>
            </a:r>
          </a:p>
          <a:p>
            <a:r>
              <a:rPr lang="en-US" sz="2000" b="1" dirty="0"/>
              <a:t>Note:</a:t>
            </a:r>
            <a:r>
              <a:rPr lang="en-US" sz="2000" dirty="0"/>
              <a:t> The </a:t>
            </a:r>
            <a:r>
              <a:rPr lang="en-US" sz="2000" dirty="0" err="1"/>
              <a:t>substr</a:t>
            </a:r>
            <a:r>
              <a:rPr lang="en-US" sz="2000" dirty="0"/>
              <a:t>() method does not change the original string.</a:t>
            </a:r>
          </a:p>
          <a:p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6DDA4C-00CF-4BB1-882B-8EE61F5092FB}"/>
              </a:ext>
            </a:extLst>
          </p:cNvPr>
          <p:cNvSpPr txBox="1"/>
          <p:nvPr/>
        </p:nvSpPr>
        <p:spPr>
          <a:xfrm>
            <a:off x="76200" y="1752600"/>
            <a:ext cx="7391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 world!"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(6);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res)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O/p=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world!</a:t>
            </a: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E575FC-C91C-4265-9F0A-7EF14C843243}"/>
              </a:ext>
            </a:extLst>
          </p:cNvPr>
          <p:cNvSpPr txBox="1"/>
          <p:nvPr/>
        </p:nvSpPr>
        <p:spPr>
          <a:xfrm>
            <a:off x="228600" y="3980008"/>
            <a:ext cx="42672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 world!"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(1,3);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res)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O/p=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ell</a:t>
            </a: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361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9F82-332D-4CEB-BA5F-C4928C1F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7086600" cy="411162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indexOf</a:t>
            </a:r>
            <a:r>
              <a:rPr lang="en-IN" dirty="0"/>
              <a:t>(“data”,</a:t>
            </a:r>
            <a:r>
              <a:rPr lang="en-IN" dirty="0" err="1"/>
              <a:t>startindex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CC178-4E5A-439A-BC54-FB8DC5C46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38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900" dirty="0"/>
              <a:t>The </a:t>
            </a:r>
            <a:r>
              <a:rPr lang="en-US" sz="1900" dirty="0" err="1"/>
              <a:t>indexOf</a:t>
            </a:r>
            <a:r>
              <a:rPr lang="en-US" sz="1900" dirty="0"/>
              <a:t>() method returns the position of the first occurrence of a specified value in a string.</a:t>
            </a:r>
          </a:p>
          <a:p>
            <a:pPr marL="0" indent="0">
              <a:buNone/>
            </a:pPr>
            <a:r>
              <a:rPr lang="en-US" sz="1900" dirty="0"/>
              <a:t>This method returns -1 if the value to search for never occurs.</a:t>
            </a:r>
          </a:p>
          <a:p>
            <a:pPr marL="0" indent="0">
              <a:buNone/>
            </a:pPr>
            <a:r>
              <a:rPr lang="en-US" sz="1900" b="1" dirty="0"/>
              <a:t>Note:</a:t>
            </a:r>
            <a:r>
              <a:rPr lang="en-US" sz="1900" dirty="0"/>
              <a:t> The </a:t>
            </a:r>
            <a:r>
              <a:rPr lang="en-US" sz="1900" dirty="0" err="1"/>
              <a:t>indexOf</a:t>
            </a:r>
            <a:r>
              <a:rPr lang="en-US" sz="1900" dirty="0"/>
              <a:t>() method is case sensitive.</a:t>
            </a:r>
          </a:p>
          <a:p>
            <a:pPr marL="0" indent="0">
              <a:buNone/>
            </a:pPr>
            <a:r>
              <a:rPr lang="en-IN" sz="35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It is used to check @ for email(if -1 error)</a:t>
            </a:r>
          </a:p>
          <a:p>
            <a:pPr marL="0" indent="0">
              <a:buNone/>
            </a:pPr>
            <a:r>
              <a:rPr lang="en-IN" sz="3500" dirty="0">
                <a:solidFill>
                  <a:srgbClr val="800000"/>
                </a:solidFill>
                <a:latin typeface="Consolas" panose="020B0609020204030204" pitchFamily="49" charset="0"/>
              </a:rPr>
              <a:t>If str.length-1==index (error)</a:t>
            </a:r>
          </a:p>
          <a:p>
            <a:pPr marL="0" indent="0">
              <a:buNone/>
            </a:pPr>
            <a:r>
              <a:rPr lang="en-IN" sz="3500" dirty="0">
                <a:solidFill>
                  <a:srgbClr val="800000"/>
                </a:solidFill>
                <a:latin typeface="Consolas" panose="020B0609020204030204" pitchFamily="49" charset="0"/>
              </a:rPr>
              <a:t>If str[0]==index (error)</a:t>
            </a:r>
            <a:endParaRPr lang="en-IN" sz="20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IN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“PGDAC CDAC"</a:t>
            </a:r>
            <a:endParaRPr lang="en-I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“D"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//2</a:t>
            </a:r>
          </a:p>
          <a:p>
            <a:pPr marL="0" indent="0">
              <a:buNone/>
            </a:pPr>
            <a:r>
              <a:rPr lang="en-IN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“C“,5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//6</a:t>
            </a:r>
          </a:p>
          <a:p>
            <a:pPr marL="0" indent="0">
              <a:buNone/>
            </a:pPr>
            <a:endParaRPr lang="en-I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IN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/&gt;"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“D"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A31515"/>
                </a:solidFill>
                <a:latin typeface="Consolas" panose="020B0609020204030204" pitchFamily="49" charset="0"/>
              </a:rPr>
              <a:t>“D”,</a:t>
            </a:r>
            <a:r>
              <a:rPr lang="en-I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))//7</a:t>
            </a:r>
          </a:p>
          <a:p>
            <a:pPr marL="0" indent="0">
              <a:buNone/>
            </a:pPr>
            <a:r>
              <a:rPr lang="en-IN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IN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“d"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//-1</a:t>
            </a:r>
          </a:p>
          <a:p>
            <a:pPr marL="0" indent="0">
              <a:buNone/>
            </a:pPr>
            <a:b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I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20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7A5AD73-D251-494D-BAFD-2BE436E76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090457"/>
              </p:ext>
            </p:extLst>
          </p:nvPr>
        </p:nvGraphicFramePr>
        <p:xfrm>
          <a:off x="2819400" y="5181600"/>
          <a:ext cx="54102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020">
                  <a:extLst>
                    <a:ext uri="{9D8B030D-6E8A-4147-A177-3AD203B41FA5}">
                      <a16:colId xmlns:a16="http://schemas.microsoft.com/office/drawing/2014/main" val="1538133838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4486804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1257198963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38534918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3492410189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3871960758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1479212488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819819747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4093112291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348334406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23607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IN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28861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818DE3E-48B9-72CF-7910-A4558CEEC302}"/>
              </a:ext>
            </a:extLst>
          </p:cNvPr>
          <p:cNvSpPr txBox="1"/>
          <p:nvPr/>
        </p:nvSpPr>
        <p:spPr>
          <a:xfrm>
            <a:off x="4686300" y="4221833"/>
            <a:ext cx="373380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TASK</a:t>
            </a:r>
            <a:endParaRPr lang="en-US" dirty="0"/>
          </a:p>
          <a:p>
            <a:r>
              <a:rPr lang="en-US" dirty="0"/>
              <a:t>Accept a email and Validate email 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5484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ACD44-EE6B-497E-939E-F04DD3D0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52400"/>
            <a:ext cx="7543800" cy="411162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lastIndexOf</a:t>
            </a:r>
            <a:r>
              <a:rPr lang="en-IN" dirty="0"/>
              <a:t>(</a:t>
            </a:r>
            <a:r>
              <a:rPr lang="en-IN" dirty="0" err="1"/>
              <a:t>data,end</a:t>
            </a:r>
            <a:r>
              <a:rPr lang="en-IN" dirty="0"/>
              <a:t> index)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B5335-1090-46D6-9B77-BBB9E487C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33" y="2472267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3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IN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3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IN" sz="3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IN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3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3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en-IN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“PGDAC CDAC"</a:t>
            </a:r>
            <a:endParaRPr lang="en-IN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3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3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en-IN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3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lang="en-IN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“D"</a:t>
            </a:r>
            <a:r>
              <a:rPr lang="en-IN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//7</a:t>
            </a:r>
          </a:p>
          <a:p>
            <a:pPr marL="0" indent="0">
              <a:buNone/>
            </a:pPr>
            <a:r>
              <a:rPr lang="en-IN" sz="3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3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IN" sz="3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/&gt;"</a:t>
            </a:r>
            <a:r>
              <a:rPr lang="en-IN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IN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3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3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en-IN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3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lang="en-IN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“D"</a:t>
            </a:r>
            <a:r>
              <a:rPr lang="en-IN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3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3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en-IN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3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lang="en-IN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200" dirty="0">
                <a:solidFill>
                  <a:srgbClr val="A31515"/>
                </a:solidFill>
                <a:latin typeface="Consolas" panose="020B0609020204030204" pitchFamily="49" charset="0"/>
              </a:rPr>
              <a:t>“D”,</a:t>
            </a:r>
            <a:r>
              <a:rPr lang="en-IN" sz="3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IN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))//2</a:t>
            </a:r>
          </a:p>
          <a:p>
            <a:pPr marL="0" indent="0">
              <a:buNone/>
            </a:pPr>
            <a:r>
              <a:rPr lang="en-IN" sz="3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3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en-IN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3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lang="en-IN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IN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IN" sz="3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3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en-IN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3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lang="en-IN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“d"</a:t>
            </a:r>
            <a:r>
              <a:rPr lang="en-IN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//-1</a:t>
            </a:r>
          </a:p>
          <a:p>
            <a:pPr marL="0" indent="0">
              <a:buNone/>
            </a:pPr>
            <a:endParaRPr lang="en-IN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3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IN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9D2C71-A3D8-4A77-928E-B32D986E9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134393"/>
              </p:ext>
            </p:extLst>
          </p:nvPr>
        </p:nvGraphicFramePr>
        <p:xfrm>
          <a:off x="2743200" y="5552759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282473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538427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018941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712242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123544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968780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83128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711181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70799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02020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778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8567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F14F257-0BF6-49DE-8885-FC9F6D645CA2}"/>
              </a:ext>
            </a:extLst>
          </p:cNvPr>
          <p:cNvSpPr txBox="1"/>
          <p:nvPr/>
        </p:nvSpPr>
        <p:spPr>
          <a:xfrm rot="10800000" flipV="1">
            <a:off x="131233" y="563562"/>
            <a:ext cx="7010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lastIndexOf</a:t>
            </a:r>
            <a:r>
              <a:rPr lang="en-US" dirty="0"/>
              <a:t>() method returns the position of the last occurrence of a specified value in a string.</a:t>
            </a:r>
          </a:p>
          <a:p>
            <a:r>
              <a:rPr lang="en-US" b="1" dirty="0"/>
              <a:t>Note:</a:t>
            </a:r>
            <a:r>
              <a:rPr lang="en-US" dirty="0"/>
              <a:t> The string is searched from the end to the beginning, but returns the index starting at the beginning, at position 0.</a:t>
            </a:r>
          </a:p>
          <a:p>
            <a:r>
              <a:rPr lang="en-US" dirty="0"/>
              <a:t>This method returns -1 if the value to search for never occurs.</a:t>
            </a:r>
          </a:p>
          <a:p>
            <a:r>
              <a:rPr lang="en-US" b="1" dirty="0"/>
              <a:t>Note:</a:t>
            </a:r>
            <a:r>
              <a:rPr lang="en-US" dirty="0"/>
              <a:t> The </a:t>
            </a:r>
            <a:r>
              <a:rPr lang="en-US" dirty="0" err="1"/>
              <a:t>lastIndexOf</a:t>
            </a:r>
            <a:r>
              <a:rPr lang="en-US" dirty="0"/>
              <a:t>() method is case sensitive!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C03B0B35-91C6-4E30-A6B4-57DB6B955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597017"/>
              </p:ext>
            </p:extLst>
          </p:nvPr>
        </p:nvGraphicFramePr>
        <p:xfrm>
          <a:off x="4800600" y="210142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282473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538427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018941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712242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123544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968780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83128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711181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70799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02020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778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856796"/>
                  </a:ext>
                </a:extLst>
              </a:tr>
            </a:tbl>
          </a:graphicData>
        </a:graphic>
      </p:graphicFrame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3832EF6-BE29-440D-91BA-EEFC80F6F96F}"/>
              </a:ext>
            </a:extLst>
          </p:cNvPr>
          <p:cNvSpPr/>
          <p:nvPr/>
        </p:nvSpPr>
        <p:spPr>
          <a:xfrm>
            <a:off x="6007510" y="4336026"/>
            <a:ext cx="943896" cy="1120877"/>
          </a:xfrm>
          <a:custGeom>
            <a:avLst/>
            <a:gdLst>
              <a:gd name="connsiteX0" fmla="*/ 373625 w 943896"/>
              <a:gd name="connsiteY0" fmla="*/ 0 h 1120877"/>
              <a:gd name="connsiteX1" fmla="*/ 639096 w 943896"/>
              <a:gd name="connsiteY1" fmla="*/ 9832 h 1120877"/>
              <a:gd name="connsiteX2" fmla="*/ 688258 w 943896"/>
              <a:gd name="connsiteY2" fmla="*/ 29497 h 1120877"/>
              <a:gd name="connsiteX3" fmla="*/ 707922 w 943896"/>
              <a:gd name="connsiteY3" fmla="*/ 58993 h 1120877"/>
              <a:gd name="connsiteX4" fmla="*/ 757084 w 943896"/>
              <a:gd name="connsiteY4" fmla="*/ 78658 h 1120877"/>
              <a:gd name="connsiteX5" fmla="*/ 816077 w 943896"/>
              <a:gd name="connsiteY5" fmla="*/ 117987 h 1120877"/>
              <a:gd name="connsiteX6" fmla="*/ 855406 w 943896"/>
              <a:gd name="connsiteY6" fmla="*/ 167148 h 1120877"/>
              <a:gd name="connsiteX7" fmla="*/ 865238 w 943896"/>
              <a:gd name="connsiteY7" fmla="*/ 206477 h 1120877"/>
              <a:gd name="connsiteX8" fmla="*/ 904567 w 943896"/>
              <a:gd name="connsiteY8" fmla="*/ 265471 h 1120877"/>
              <a:gd name="connsiteX9" fmla="*/ 934064 w 943896"/>
              <a:gd name="connsiteY9" fmla="*/ 334297 h 1120877"/>
              <a:gd name="connsiteX10" fmla="*/ 943896 w 943896"/>
              <a:gd name="connsiteY10" fmla="*/ 383458 h 1120877"/>
              <a:gd name="connsiteX11" fmla="*/ 924232 w 943896"/>
              <a:gd name="connsiteY11" fmla="*/ 599768 h 1120877"/>
              <a:gd name="connsiteX12" fmla="*/ 875071 w 943896"/>
              <a:gd name="connsiteY12" fmla="*/ 678426 h 1120877"/>
              <a:gd name="connsiteX13" fmla="*/ 816077 w 943896"/>
              <a:gd name="connsiteY13" fmla="*/ 717755 h 1120877"/>
              <a:gd name="connsiteX14" fmla="*/ 757084 w 943896"/>
              <a:gd name="connsiteY14" fmla="*/ 766916 h 1120877"/>
              <a:gd name="connsiteX15" fmla="*/ 727587 w 943896"/>
              <a:gd name="connsiteY15" fmla="*/ 796413 h 1120877"/>
              <a:gd name="connsiteX16" fmla="*/ 668593 w 943896"/>
              <a:gd name="connsiteY16" fmla="*/ 835742 h 1120877"/>
              <a:gd name="connsiteX17" fmla="*/ 639096 w 943896"/>
              <a:gd name="connsiteY17" fmla="*/ 865239 h 1120877"/>
              <a:gd name="connsiteX18" fmla="*/ 580103 w 943896"/>
              <a:gd name="connsiteY18" fmla="*/ 904568 h 1120877"/>
              <a:gd name="connsiteX19" fmla="*/ 501445 w 943896"/>
              <a:gd name="connsiteY19" fmla="*/ 934064 h 1120877"/>
              <a:gd name="connsiteX20" fmla="*/ 383458 w 943896"/>
              <a:gd name="connsiteY20" fmla="*/ 993058 h 1120877"/>
              <a:gd name="connsiteX21" fmla="*/ 294967 w 943896"/>
              <a:gd name="connsiteY21" fmla="*/ 1032387 h 1120877"/>
              <a:gd name="connsiteX22" fmla="*/ 265471 w 943896"/>
              <a:gd name="connsiteY22" fmla="*/ 1042219 h 1120877"/>
              <a:gd name="connsiteX23" fmla="*/ 206477 w 943896"/>
              <a:gd name="connsiteY23" fmla="*/ 1052051 h 1120877"/>
              <a:gd name="connsiteX24" fmla="*/ 98322 w 943896"/>
              <a:gd name="connsiteY24" fmla="*/ 1091380 h 1120877"/>
              <a:gd name="connsiteX25" fmla="*/ 49161 w 943896"/>
              <a:gd name="connsiteY25" fmla="*/ 1101213 h 1120877"/>
              <a:gd name="connsiteX26" fmla="*/ 0 w 943896"/>
              <a:gd name="connsiteY26" fmla="*/ 1120877 h 112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43896" h="1120877">
                <a:moveTo>
                  <a:pt x="373625" y="0"/>
                </a:moveTo>
                <a:cubicBezTo>
                  <a:pt x="462115" y="3277"/>
                  <a:pt x="550932" y="1567"/>
                  <a:pt x="639096" y="9832"/>
                </a:cubicBezTo>
                <a:cubicBezTo>
                  <a:pt x="656669" y="11479"/>
                  <a:pt x="673896" y="19238"/>
                  <a:pt x="688258" y="29497"/>
                </a:cubicBezTo>
                <a:cubicBezTo>
                  <a:pt x="697874" y="36365"/>
                  <a:pt x="698306" y="52125"/>
                  <a:pt x="707922" y="58993"/>
                </a:cubicBezTo>
                <a:cubicBezTo>
                  <a:pt x="722284" y="69252"/>
                  <a:pt x="741589" y="70206"/>
                  <a:pt x="757084" y="78658"/>
                </a:cubicBezTo>
                <a:cubicBezTo>
                  <a:pt x="777832" y="89975"/>
                  <a:pt x="816077" y="117987"/>
                  <a:pt x="816077" y="117987"/>
                </a:cubicBezTo>
                <a:cubicBezTo>
                  <a:pt x="848219" y="214416"/>
                  <a:pt x="796109" y="78203"/>
                  <a:pt x="855406" y="167148"/>
                </a:cubicBezTo>
                <a:cubicBezTo>
                  <a:pt x="862902" y="178392"/>
                  <a:pt x="859195" y="194390"/>
                  <a:pt x="865238" y="206477"/>
                </a:cubicBezTo>
                <a:cubicBezTo>
                  <a:pt x="875807" y="227616"/>
                  <a:pt x="892407" y="245205"/>
                  <a:pt x="904567" y="265471"/>
                </a:cubicBezTo>
                <a:cubicBezTo>
                  <a:pt x="916628" y="285573"/>
                  <a:pt x="928251" y="311045"/>
                  <a:pt x="934064" y="334297"/>
                </a:cubicBezTo>
                <a:cubicBezTo>
                  <a:pt x="938117" y="350510"/>
                  <a:pt x="940619" y="367071"/>
                  <a:pt x="943896" y="383458"/>
                </a:cubicBezTo>
                <a:cubicBezTo>
                  <a:pt x="940632" y="445475"/>
                  <a:pt x="952600" y="533576"/>
                  <a:pt x="924232" y="599768"/>
                </a:cubicBezTo>
                <a:cubicBezTo>
                  <a:pt x="914007" y="623626"/>
                  <a:pt x="894613" y="661055"/>
                  <a:pt x="875071" y="678426"/>
                </a:cubicBezTo>
                <a:cubicBezTo>
                  <a:pt x="857407" y="694128"/>
                  <a:pt x="832789" y="701044"/>
                  <a:pt x="816077" y="717755"/>
                </a:cubicBezTo>
                <a:cubicBezTo>
                  <a:pt x="729891" y="803938"/>
                  <a:pt x="839224" y="698464"/>
                  <a:pt x="757084" y="766916"/>
                </a:cubicBezTo>
                <a:cubicBezTo>
                  <a:pt x="746402" y="775818"/>
                  <a:pt x="738563" y="787876"/>
                  <a:pt x="727587" y="796413"/>
                </a:cubicBezTo>
                <a:cubicBezTo>
                  <a:pt x="708931" y="810923"/>
                  <a:pt x="685305" y="819030"/>
                  <a:pt x="668593" y="835742"/>
                </a:cubicBezTo>
                <a:cubicBezTo>
                  <a:pt x="658761" y="845574"/>
                  <a:pt x="650072" y="856702"/>
                  <a:pt x="639096" y="865239"/>
                </a:cubicBezTo>
                <a:cubicBezTo>
                  <a:pt x="620441" y="879749"/>
                  <a:pt x="602046" y="895791"/>
                  <a:pt x="580103" y="904568"/>
                </a:cubicBezTo>
                <a:cubicBezTo>
                  <a:pt x="521319" y="928081"/>
                  <a:pt x="547686" y="918651"/>
                  <a:pt x="501445" y="934064"/>
                </a:cubicBezTo>
                <a:cubicBezTo>
                  <a:pt x="332394" y="1046764"/>
                  <a:pt x="546271" y="911654"/>
                  <a:pt x="383458" y="993058"/>
                </a:cubicBezTo>
                <a:cubicBezTo>
                  <a:pt x="338770" y="1015402"/>
                  <a:pt x="345181" y="1013556"/>
                  <a:pt x="294967" y="1032387"/>
                </a:cubicBezTo>
                <a:cubicBezTo>
                  <a:pt x="285263" y="1036026"/>
                  <a:pt x="275588" y="1039971"/>
                  <a:pt x="265471" y="1042219"/>
                </a:cubicBezTo>
                <a:cubicBezTo>
                  <a:pt x="246010" y="1046544"/>
                  <a:pt x="226142" y="1048774"/>
                  <a:pt x="206477" y="1052051"/>
                </a:cubicBezTo>
                <a:cubicBezTo>
                  <a:pt x="181054" y="1062220"/>
                  <a:pt x="123577" y="1086329"/>
                  <a:pt x="98322" y="1091380"/>
                </a:cubicBezTo>
                <a:cubicBezTo>
                  <a:pt x="81935" y="1094658"/>
                  <a:pt x="65374" y="1097160"/>
                  <a:pt x="49161" y="1101213"/>
                </a:cubicBezTo>
                <a:cubicBezTo>
                  <a:pt x="24859" y="1107289"/>
                  <a:pt x="20345" y="1110705"/>
                  <a:pt x="0" y="1120877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0902D6-9450-413F-A7B6-FCA73AF6E5AC}"/>
              </a:ext>
            </a:extLst>
          </p:cNvPr>
          <p:cNvCxnSpPr>
            <a:cxnSpLocks/>
          </p:cNvCxnSpPr>
          <p:nvPr/>
        </p:nvCxnSpPr>
        <p:spPr>
          <a:xfrm>
            <a:off x="7010400" y="5456903"/>
            <a:ext cx="0" cy="12083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8E0AE2B-725E-4AAB-805D-3892687E8120}"/>
              </a:ext>
            </a:extLst>
          </p:cNvPr>
          <p:cNvSpPr/>
          <p:nvPr/>
        </p:nvSpPr>
        <p:spPr>
          <a:xfrm rot="14034446">
            <a:off x="5867400" y="5257800"/>
            <a:ext cx="304800" cy="29495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22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2476</TotalTime>
  <Words>2651</Words>
  <Application>Microsoft Office PowerPoint</Application>
  <PresentationFormat>On-screen Show (4:3)</PresentationFormat>
  <Paragraphs>423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Unicode MS</vt:lpstr>
      <vt:lpstr>Calibri</vt:lpstr>
      <vt:lpstr>Consolas</vt:lpstr>
      <vt:lpstr>Verdana</vt:lpstr>
      <vt:lpstr>Office Theme</vt:lpstr>
      <vt:lpstr>PowerPoint Presentation</vt:lpstr>
      <vt:lpstr>String is immutable</vt:lpstr>
      <vt:lpstr>Concat()</vt:lpstr>
      <vt:lpstr>String equality</vt:lpstr>
      <vt:lpstr>charAt()</vt:lpstr>
      <vt:lpstr>substring</vt:lpstr>
      <vt:lpstr>Substr(start,length)</vt:lpstr>
      <vt:lpstr>indexOf(“data”,startindex)</vt:lpstr>
      <vt:lpstr>lastIndexOf(data,end index)</vt:lpstr>
      <vt:lpstr>split() String to Array</vt:lpstr>
      <vt:lpstr>Match()</vt:lpstr>
      <vt:lpstr>Replace</vt:lpstr>
      <vt:lpstr>charCodeAt()/ fromCharCode()</vt:lpstr>
      <vt:lpstr>String functions</vt:lpstr>
      <vt:lpstr>PowerPoint Presentation</vt:lpstr>
      <vt:lpstr>PowerPoint Presentation</vt:lpstr>
    </vt:vector>
  </TitlesOfParts>
  <Company>vita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</dc:title>
  <dc:creator>ketki</dc:creator>
  <cp:lastModifiedBy>vidyanidhi school</cp:lastModifiedBy>
  <cp:revision>176</cp:revision>
  <dcterms:created xsi:type="dcterms:W3CDTF">2009-08-31T03:28:29Z</dcterms:created>
  <dcterms:modified xsi:type="dcterms:W3CDTF">2023-06-22T03:33:22Z</dcterms:modified>
</cp:coreProperties>
</file>