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8"/>
  </p:notesMasterIdLst>
  <p:sldIdLst>
    <p:sldId id="260" r:id="rId2"/>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A5F55-251C-4F81-9AC1-F0A080185D9D}" type="datetimeFigureOut">
              <a:rPr lang="en-IN" smtClean="0"/>
              <a:t>10-01-2024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B6A38-92D1-48EF-BF3B-AEEE6CB462B3}" type="slidenum">
              <a:rPr lang="en-IN" smtClean="0"/>
              <a:t>‹#›</a:t>
            </a:fld>
            <a:endParaRPr lang="en-IN"/>
          </a:p>
        </p:txBody>
      </p:sp>
    </p:spTree>
    <p:extLst>
      <p:ext uri="{BB962C8B-B14F-4D97-AF65-F5344CB8AC3E}">
        <p14:creationId xmlns:p14="http://schemas.microsoft.com/office/powerpoint/2010/main" val="318537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F274-4539-49A0-87A3-8A92926FC4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13C69C-C15D-488F-8E9B-26F0B1525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5146E9-5B29-4689-B98F-C7A175B11628}"/>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5" name="Footer Placeholder 4">
            <a:extLst>
              <a:ext uri="{FF2B5EF4-FFF2-40B4-BE49-F238E27FC236}">
                <a16:creationId xmlns:a16="http://schemas.microsoft.com/office/drawing/2014/main" id="{4BDD42DB-8643-44D3-B820-E97454798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91B433-8249-456C-AB7B-51A5A281DB06}"/>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54784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E366-8D52-42B6-8DC8-74EB1D390F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5F1B5B-E156-45F3-B38C-3ACEEB5788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F018B-EF2B-43AD-AF6E-37ED5B5420E6}"/>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5" name="Footer Placeholder 4">
            <a:extLst>
              <a:ext uri="{FF2B5EF4-FFF2-40B4-BE49-F238E27FC236}">
                <a16:creationId xmlns:a16="http://schemas.microsoft.com/office/drawing/2014/main" id="{A4CE5020-33BC-438D-AE2B-A8FAFACD4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DBF86-A9FC-4622-9940-C27B234622AF}"/>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59000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9AC017-584B-41B4-ABC6-FC854AA8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E36F7-2936-4623-A08C-EE2C114AB4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2B394-CC83-49C3-A330-2997DE017B10}"/>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5" name="Footer Placeholder 4">
            <a:extLst>
              <a:ext uri="{FF2B5EF4-FFF2-40B4-BE49-F238E27FC236}">
                <a16:creationId xmlns:a16="http://schemas.microsoft.com/office/drawing/2014/main" id="{5410327C-31C9-42F2-9AAB-D6410B88E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2D46E-8457-4CA5-B3A4-4A02D8756EEA}"/>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34559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E34C-EBDD-49B8-AE4A-F0DF046D36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ED6A62-373F-446D-BFBD-A2306CF231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1599FF-4428-40EF-AA95-511B46F701CA}"/>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5" name="Footer Placeholder 4">
            <a:extLst>
              <a:ext uri="{FF2B5EF4-FFF2-40B4-BE49-F238E27FC236}">
                <a16:creationId xmlns:a16="http://schemas.microsoft.com/office/drawing/2014/main" id="{2B965240-55B7-47C4-A3A8-5BB8E54DF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A2475-74E2-4E41-8886-F3660D2A9761}"/>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178299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E01C-29F8-490B-8FCF-5A1BA6833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42801F-0138-406C-AAEC-1F17FAEE3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9E173-E83D-48DF-9FEC-A692B1FDE17F}"/>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5" name="Footer Placeholder 4">
            <a:extLst>
              <a:ext uri="{FF2B5EF4-FFF2-40B4-BE49-F238E27FC236}">
                <a16:creationId xmlns:a16="http://schemas.microsoft.com/office/drawing/2014/main" id="{02D9C63D-2389-42AA-9B07-EB7E73B18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BFC83-08F9-4A8D-AD10-8340F22DCE6A}"/>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288405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2DE2-51FD-4F10-9681-13C934051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61EAF-F639-4B21-897F-73E828D695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25640D-430D-41E6-B518-D24AE86B1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9ED6F-D3D2-4301-8236-17897DB66F2C}"/>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6" name="Footer Placeholder 5">
            <a:extLst>
              <a:ext uri="{FF2B5EF4-FFF2-40B4-BE49-F238E27FC236}">
                <a16:creationId xmlns:a16="http://schemas.microsoft.com/office/drawing/2014/main" id="{32F62381-5FAE-4B7D-8D9C-CB218975A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FCB351-5329-49A8-B8D2-E48C310019BA}"/>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159397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0C04-E375-40C5-B7BA-A9919778CA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37561B-10E8-4E49-8165-C7B1F2B47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2C891-3169-4C58-B8C1-F5731E89B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D0839A-777F-4B21-87B0-4C4D42E3B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C1FAA-AE14-43CB-869B-A8AF2C664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25958C-7EC9-44EF-BB36-03DEE3EF9D03}"/>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8" name="Footer Placeholder 7">
            <a:extLst>
              <a:ext uri="{FF2B5EF4-FFF2-40B4-BE49-F238E27FC236}">
                <a16:creationId xmlns:a16="http://schemas.microsoft.com/office/drawing/2014/main" id="{B7C8A2B2-25CB-4912-80F5-71B3F4A4BA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B76D43-02E0-4EC5-AA63-8C56325BF156}"/>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00437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7326-CF1B-499C-8B9F-5F1927E690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E45BAB-CAA8-4AC3-BDDF-7C436DC538C8}"/>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4" name="Footer Placeholder 3">
            <a:extLst>
              <a:ext uri="{FF2B5EF4-FFF2-40B4-BE49-F238E27FC236}">
                <a16:creationId xmlns:a16="http://schemas.microsoft.com/office/drawing/2014/main" id="{332CF544-61DD-4F09-B6D7-67A699300B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958294-3C1C-4F63-9C5E-DD1D6E703601}"/>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3180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36457-3425-4CFA-92CF-2A286F2D4A6A}"/>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3" name="Footer Placeholder 2">
            <a:extLst>
              <a:ext uri="{FF2B5EF4-FFF2-40B4-BE49-F238E27FC236}">
                <a16:creationId xmlns:a16="http://schemas.microsoft.com/office/drawing/2014/main" id="{9597BCE3-C3D5-41D4-AEBA-25E6B29B7C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758923-2415-409F-8349-E9FEC2B05A05}"/>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402837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90AE-383D-495A-B54E-66E7D7267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A4A5F1-07C2-42DD-8DE3-D03AC50EB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F7D3AA-403A-49AE-8E4E-15D16E277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0DD28-F5CB-46D6-BE31-32DE3E3401D8}"/>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6" name="Footer Placeholder 5">
            <a:extLst>
              <a:ext uri="{FF2B5EF4-FFF2-40B4-BE49-F238E27FC236}">
                <a16:creationId xmlns:a16="http://schemas.microsoft.com/office/drawing/2014/main" id="{05FCB876-6E1E-4D5C-BBA6-66671E252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1C78CA-ABFB-40DE-8344-B588BDDB875D}"/>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86027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46F7-2CFF-4127-A0E4-9CA20E67E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74EB2A-A292-4128-97D8-BFA093C8C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EF6526-000C-4C84-B2FA-764613298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93E7C-181E-45B4-8CCF-DFE2E5F65535}"/>
              </a:ext>
            </a:extLst>
          </p:cNvPr>
          <p:cNvSpPr>
            <a:spLocks noGrp="1"/>
          </p:cNvSpPr>
          <p:nvPr>
            <p:ph type="dt" sz="half" idx="10"/>
          </p:nvPr>
        </p:nvSpPr>
        <p:spPr/>
        <p:txBody>
          <a:bodyPr/>
          <a:lstStyle/>
          <a:p>
            <a:fld id="{D6FE7E06-79CA-4948-8009-C5BAAA988AD0}" type="datetimeFigureOut">
              <a:rPr lang="en-IN" smtClean="0"/>
              <a:t>10-01-2024</a:t>
            </a:fld>
            <a:endParaRPr lang="en-IN"/>
          </a:p>
        </p:txBody>
      </p:sp>
      <p:sp>
        <p:nvSpPr>
          <p:cNvPr id="6" name="Footer Placeholder 5">
            <a:extLst>
              <a:ext uri="{FF2B5EF4-FFF2-40B4-BE49-F238E27FC236}">
                <a16:creationId xmlns:a16="http://schemas.microsoft.com/office/drawing/2014/main" id="{2B7FF50B-C3A8-4E4A-9384-79959A130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9BFE2-92B0-48A4-98B5-55F485BB9AEC}"/>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24184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22E19-BB47-4253-8B0A-2302E95EC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2880FA-FD6E-43D3-B07B-D84D7AFB8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2360E-FCC2-4F98-9AA1-CF50B2B05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E7E06-79CA-4948-8009-C5BAAA988AD0}" type="datetimeFigureOut">
              <a:rPr lang="en-IN" smtClean="0"/>
              <a:t>10-01-2024</a:t>
            </a:fld>
            <a:endParaRPr lang="en-IN"/>
          </a:p>
        </p:txBody>
      </p:sp>
      <p:sp>
        <p:nvSpPr>
          <p:cNvPr id="5" name="Footer Placeholder 4">
            <a:extLst>
              <a:ext uri="{FF2B5EF4-FFF2-40B4-BE49-F238E27FC236}">
                <a16:creationId xmlns:a16="http://schemas.microsoft.com/office/drawing/2014/main" id="{4345772D-BFA1-42C1-928A-919877852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D8C82B-5DF4-4847-9FF4-5F8A632B92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41A85-03DF-41F8-80EC-AFB96AE601B6}" type="slidenum">
              <a:rPr lang="en-IN" smtClean="0"/>
              <a:t>‹#›</a:t>
            </a:fld>
            <a:endParaRPr lang="en-IN"/>
          </a:p>
        </p:txBody>
      </p:sp>
      <p:pic>
        <p:nvPicPr>
          <p:cNvPr id="7" name="Picture 6">
            <a:extLst>
              <a:ext uri="{FF2B5EF4-FFF2-40B4-BE49-F238E27FC236}">
                <a16:creationId xmlns:a16="http://schemas.microsoft.com/office/drawing/2014/main" id="{F775C86D-6AD8-4D5A-97D6-4F8037C90BD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199" y="-76200"/>
            <a:ext cx="1249218" cy="835151"/>
          </a:xfrm>
          <a:prstGeom prst="rect">
            <a:avLst/>
          </a:prstGeom>
        </p:spPr>
      </p:pic>
      <p:sp>
        <p:nvSpPr>
          <p:cNvPr id="8" name="Rectangle 7">
            <a:extLst>
              <a:ext uri="{FF2B5EF4-FFF2-40B4-BE49-F238E27FC236}">
                <a16:creationId xmlns:a16="http://schemas.microsoft.com/office/drawing/2014/main" id="{D0B7BB87-21E0-4FE6-8CF1-87F129F0BC20}"/>
              </a:ext>
            </a:extLst>
          </p:cNvPr>
          <p:cNvSpPr/>
          <p:nvPr userDrawn="1"/>
        </p:nvSpPr>
        <p:spPr>
          <a:xfrm>
            <a:off x="1173019" y="6550223"/>
            <a:ext cx="8293082"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3125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2838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3067050" y="3886201"/>
            <a:ext cx="2457450" cy="923330"/>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dirty="0"/>
              <a:t>9769201036</a:t>
            </a:r>
          </a:p>
          <a:p>
            <a:r>
              <a:rPr lang="en-IN" sz="1350" dirty="0"/>
              <a:t>ketkiacharya.net@gmail.com</a:t>
            </a:r>
          </a:p>
        </p:txBody>
      </p:sp>
    </p:spTree>
    <p:extLst>
      <p:ext uri="{BB962C8B-B14F-4D97-AF65-F5344CB8AC3E}">
        <p14:creationId xmlns:p14="http://schemas.microsoft.com/office/powerpoint/2010/main" val="62976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E438-7498-43AB-919E-620B462F10BD}"/>
              </a:ext>
            </a:extLst>
          </p:cNvPr>
          <p:cNvSpPr>
            <a:spLocks noGrp="1"/>
          </p:cNvSpPr>
          <p:nvPr>
            <p:ph type="title"/>
          </p:nvPr>
        </p:nvSpPr>
        <p:spPr>
          <a:xfrm>
            <a:off x="3205316" y="0"/>
            <a:ext cx="3598606" cy="500114"/>
          </a:xfrm>
        </p:spPr>
        <p:txBody>
          <a:bodyPr>
            <a:normAutofit fontScale="90000"/>
          </a:bodyPr>
          <a:lstStyle/>
          <a:p>
            <a:r>
              <a:rPr lang="en-IN" b="1" dirty="0"/>
              <a:t>Async/await</a:t>
            </a:r>
            <a:endParaRPr lang="en-IN" dirty="0"/>
          </a:p>
        </p:txBody>
      </p:sp>
      <p:sp>
        <p:nvSpPr>
          <p:cNvPr id="3" name="Content Placeholder 2">
            <a:extLst>
              <a:ext uri="{FF2B5EF4-FFF2-40B4-BE49-F238E27FC236}">
                <a16:creationId xmlns:a16="http://schemas.microsoft.com/office/drawing/2014/main" id="{3CE241A1-C51A-459B-828F-7CE495B45AFD}"/>
              </a:ext>
            </a:extLst>
          </p:cNvPr>
          <p:cNvSpPr>
            <a:spLocks noGrp="1"/>
          </p:cNvSpPr>
          <p:nvPr>
            <p:ph idx="1"/>
          </p:nvPr>
        </p:nvSpPr>
        <p:spPr>
          <a:xfrm>
            <a:off x="206478" y="578772"/>
            <a:ext cx="11117826" cy="6357886"/>
          </a:xfrm>
        </p:spPr>
        <p:txBody>
          <a:bodyPr>
            <a:noAutofit/>
          </a:bodyPr>
          <a:lstStyle/>
          <a:p>
            <a:pPr marL="0" indent="0">
              <a:buNone/>
            </a:pPr>
            <a:r>
              <a:rPr lang="en-US" sz="1600" b="0" dirty="0">
                <a:effectLst/>
                <a:latin typeface="Consolas" panose="020B0609020204030204" pitchFamily="49" charset="0"/>
              </a:rPr>
              <a:t>Let’s start with the async keyword. It can be placed before a function, like this:</a:t>
            </a:r>
          </a:p>
          <a:p>
            <a:pPr marL="0" indent="0">
              <a:buNone/>
            </a:pP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a:t>
            </a:r>
          </a:p>
          <a:p>
            <a:pPr marL="0" indent="0">
              <a:buNone/>
            </a:pPr>
            <a:r>
              <a:rPr lang="en-US" sz="1600" b="0" dirty="0">
                <a:effectLst/>
                <a:latin typeface="Consolas" panose="020B0609020204030204" pitchFamily="49" charset="0"/>
              </a:rPr>
              <a:t>The word “async” before a function means one simple thing: a function always returns a promise.</a:t>
            </a:r>
          </a:p>
          <a:p>
            <a:pPr marL="0" indent="0">
              <a:buNone/>
            </a:pPr>
            <a:r>
              <a:rPr lang="en-US" sz="1600" b="0" dirty="0">
                <a:effectLst/>
                <a:latin typeface="Consolas" panose="020B0609020204030204" pitchFamily="49" charset="0"/>
              </a:rPr>
              <a:t> Other values are wrapped in a resolved promise automatically.</a:t>
            </a:r>
          </a:p>
          <a:p>
            <a:pPr marL="0" indent="0">
              <a:buNone/>
            </a:pPr>
            <a:r>
              <a:rPr lang="en-US" sz="1600" b="0" dirty="0">
                <a:effectLst/>
                <a:latin typeface="Consolas" panose="020B0609020204030204" pitchFamily="49" charset="0"/>
              </a:rPr>
              <a:t>For instance, this function returns a resolved promise with the result of 1; let’s test it:</a:t>
            </a:r>
          </a:p>
          <a:p>
            <a:pPr marL="0" indent="0">
              <a:buNone/>
            </a:pP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a:t>
            </a:r>
          </a:p>
          <a:p>
            <a:pPr marL="0" indent="0">
              <a:buNone/>
            </a:pPr>
            <a:r>
              <a:rPr lang="en-US" sz="1600" b="0" dirty="0">
                <a:solidFill>
                  <a:srgbClr val="795E26"/>
                </a:solidFill>
                <a:effectLst/>
                <a:latin typeface="Consolas" panose="020B0609020204030204" pitchFamily="49" charset="0"/>
              </a:rPr>
              <a:t>f</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then</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alert</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1</a:t>
            </a:r>
            <a:endParaRPr lang="en-US" sz="1600" b="0" dirty="0">
              <a:solidFill>
                <a:srgbClr val="000000"/>
              </a:solidFill>
              <a:effectLst/>
              <a:latin typeface="Consolas" panose="020B0609020204030204" pitchFamily="49" charset="0"/>
            </a:endParaRPr>
          </a:p>
          <a:p>
            <a:pPr marL="0" indent="0">
              <a:buNone/>
            </a:pPr>
            <a:r>
              <a:rPr lang="en-US" sz="1600" b="0" dirty="0">
                <a:effectLst/>
                <a:latin typeface="Consolas" panose="020B0609020204030204" pitchFamily="49" charset="0"/>
              </a:rPr>
              <a:t>…We could explicitly return a promise, which would be the same:</a:t>
            </a:r>
          </a:p>
          <a:p>
            <a:pPr marL="0" indent="0">
              <a:buNone/>
            </a:pP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resolve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795E26"/>
                </a:solidFill>
                <a:effectLst/>
                <a:latin typeface="Consolas" panose="020B0609020204030204" pitchFamily="49" charset="0"/>
              </a:rPr>
              <a:t>f</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then</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alert</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1</a:t>
            </a:r>
            <a:endParaRPr lang="en-US" sz="1600" b="0" dirty="0">
              <a:solidFill>
                <a:srgbClr val="000000"/>
              </a:solidFill>
              <a:effectLst/>
              <a:latin typeface="Consolas" panose="020B0609020204030204" pitchFamily="49" charset="0"/>
            </a:endParaRPr>
          </a:p>
          <a:p>
            <a:pPr marL="0" indent="0">
              <a:buNone/>
            </a:pPr>
            <a:r>
              <a:rPr lang="en-US" sz="1600" b="0" dirty="0" err="1">
                <a:effectLst/>
                <a:latin typeface="Consolas" panose="020B0609020204030204" pitchFamily="49" charset="0"/>
              </a:rPr>
              <a:t>So,async</a:t>
            </a:r>
            <a:r>
              <a:rPr lang="en-US" sz="1600" b="0" dirty="0">
                <a:effectLst/>
                <a:latin typeface="Consolas" panose="020B0609020204030204" pitchFamily="49" charset="0"/>
              </a:rPr>
              <a:t> ensures that the function returns a promise, and wraps </a:t>
            </a:r>
            <a:r>
              <a:rPr lang="en-US" sz="1600" b="0" dirty="0" err="1">
                <a:effectLst/>
                <a:latin typeface="Consolas" panose="020B0609020204030204" pitchFamily="49" charset="0"/>
              </a:rPr>
              <a:t>nonpromises</a:t>
            </a:r>
            <a:r>
              <a:rPr lang="en-US" sz="1600" b="0" dirty="0">
                <a:effectLst/>
                <a:latin typeface="Consolas" panose="020B0609020204030204" pitchFamily="49" charset="0"/>
              </a:rPr>
              <a:t> in it. Simple enough, right? But not only that. There’s another keyword, await, that works only inside async functions, and it’s pretty cool.</a:t>
            </a:r>
          </a:p>
          <a:p>
            <a:pPr marL="0" indent="0">
              <a:buNone/>
            </a:pPr>
            <a:endParaRPr lang="en-IN" sz="1600" dirty="0"/>
          </a:p>
        </p:txBody>
      </p:sp>
    </p:spTree>
    <p:extLst>
      <p:ext uri="{BB962C8B-B14F-4D97-AF65-F5344CB8AC3E}">
        <p14:creationId xmlns:p14="http://schemas.microsoft.com/office/powerpoint/2010/main" val="174682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75CA5-A7E8-4152-A3E7-314FF2036DB3}"/>
              </a:ext>
            </a:extLst>
          </p:cNvPr>
          <p:cNvSpPr>
            <a:spLocks noGrp="1"/>
          </p:cNvSpPr>
          <p:nvPr>
            <p:ph idx="1"/>
          </p:nvPr>
        </p:nvSpPr>
        <p:spPr>
          <a:xfrm>
            <a:off x="245806" y="147484"/>
            <a:ext cx="11107994" cy="6029479"/>
          </a:xfrm>
        </p:spPr>
        <p:txBody>
          <a:bodyPr>
            <a:normAutofit fontScale="92500" lnSpcReduction="10000"/>
          </a:bodyPr>
          <a:lstStyle/>
          <a:p>
            <a:pPr marL="0" indent="0">
              <a:buNone/>
            </a:pPr>
            <a:r>
              <a:rPr lang="en-IN" b="0" dirty="0">
                <a:solidFill>
                  <a:srgbClr val="001080"/>
                </a:solidFill>
                <a:effectLst/>
                <a:latin typeface="Consolas" panose="020B0609020204030204" pitchFamily="49" charset="0"/>
              </a:rPr>
              <a:t>		</a:t>
            </a:r>
            <a:r>
              <a:rPr lang="en-IN" b="1" dirty="0">
                <a:solidFill>
                  <a:srgbClr val="001080"/>
                </a:solidFill>
                <a:effectLst/>
                <a:latin typeface="Consolas" panose="020B0609020204030204" pitchFamily="49" charset="0"/>
              </a:rPr>
              <a:t>Await</a:t>
            </a:r>
            <a:br>
              <a:rPr lang="en-IN" b="1" dirty="0">
                <a:solidFill>
                  <a:srgbClr val="000000"/>
                </a:solidFill>
                <a:effectLst/>
                <a:latin typeface="Consolas" panose="020B0609020204030204" pitchFamily="49" charset="0"/>
              </a:rPr>
            </a:br>
            <a:r>
              <a:rPr lang="en-IN" b="1"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The</a:t>
            </a:r>
            <a:r>
              <a:rPr lang="en-IN" sz="1400" b="0" dirty="0">
                <a:solidFill>
                  <a:srgbClr val="000000"/>
                </a:solidFill>
                <a:effectLst/>
                <a:latin typeface="Consolas" panose="020B0609020204030204" pitchFamily="49" charset="0"/>
              </a:rPr>
              <a:t> syntax:</a:t>
            </a:r>
          </a:p>
          <a:p>
            <a:pPr marL="0" indent="0">
              <a:buNone/>
            </a:pPr>
            <a:r>
              <a:rPr lang="en-US" sz="1400" b="0" dirty="0">
                <a:solidFill>
                  <a:srgbClr val="008000"/>
                </a:solidFill>
                <a:effectLst/>
                <a:latin typeface="Consolas" panose="020B0609020204030204" pitchFamily="49" charset="0"/>
              </a:rPr>
              <a:t>// works only inside async functions</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let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a:t>
            </a:r>
          </a:p>
          <a:p>
            <a:r>
              <a:rPr lang="en-US" sz="1400" dirty="0"/>
              <a:t>The keyword await makes JavaScript wait until that promise settles and returns its result.</a:t>
            </a:r>
          </a:p>
          <a:p>
            <a:r>
              <a:rPr lang="en-US" sz="1400" dirty="0"/>
              <a:t>Here’s an example with a promise that resolves in 1 second:</a:t>
            </a:r>
          </a:p>
          <a:p>
            <a:pPr marL="0" indent="0">
              <a:buNone/>
            </a:pPr>
            <a:endParaRPr lang="en-US" sz="1600" dirty="0"/>
          </a:p>
          <a:p>
            <a:pPr marL="0" indent="0">
              <a:buNone/>
            </a:pP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resolve</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reject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setTimeout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resolve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"done!"</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result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wait until the promise resolves (*)</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alert</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result</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"done!"</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a:t>
            </a:r>
          </a:p>
          <a:p>
            <a:pPr marL="0" indent="0">
              <a:buNone/>
            </a:pPr>
            <a:r>
              <a:rPr lang="en-US" sz="1600" b="0" dirty="0">
                <a:solidFill>
                  <a:srgbClr val="795E26"/>
                </a:solidFill>
                <a:effectLst/>
                <a:latin typeface="Consolas" panose="020B0609020204030204" pitchFamily="49" charset="0"/>
              </a:rPr>
              <a:t>f</a:t>
            </a:r>
            <a:r>
              <a:rPr lang="en-US" sz="1600" b="0" dirty="0">
                <a:solidFill>
                  <a:srgbClr val="000000"/>
                </a:solidFill>
                <a:effectLst/>
                <a:latin typeface="Consolas" panose="020B0609020204030204" pitchFamily="49" charset="0"/>
              </a:rPr>
              <a:t>();</a:t>
            </a:r>
          </a:p>
          <a:p>
            <a:r>
              <a:rPr lang="en-US" sz="1400" dirty="0"/>
              <a:t>The function execution “pauses” at the line (*) and resumes when the promise settles, with result becoming its result. So the code above shows “done!” in one second.</a:t>
            </a:r>
          </a:p>
          <a:p>
            <a:r>
              <a:rPr lang="en-US" sz="1400" dirty="0"/>
              <a:t>Let’s emphasize: await literally suspends the function execution until the promise settles, and then resumes it with the promise result. That doesn’t cost any CPU resources, because the JavaScript engine can do other jobs in the meantime: execute other scripts, handle events, etc.</a:t>
            </a:r>
          </a:p>
          <a:p>
            <a:r>
              <a:rPr lang="en-US" sz="1400" dirty="0"/>
              <a:t>It’s just a more elegant syntax of getting the promise result than </a:t>
            </a:r>
            <a:r>
              <a:rPr lang="en-US" sz="1400" dirty="0" err="1"/>
              <a:t>promise.then</a:t>
            </a:r>
            <a:r>
              <a:rPr lang="en-US" sz="1400" dirty="0"/>
              <a:t>, easier to read and write.</a:t>
            </a:r>
            <a:endParaRPr lang="en-IN" sz="1400" dirty="0"/>
          </a:p>
        </p:txBody>
      </p:sp>
    </p:spTree>
    <p:extLst>
      <p:ext uri="{BB962C8B-B14F-4D97-AF65-F5344CB8AC3E}">
        <p14:creationId xmlns:p14="http://schemas.microsoft.com/office/powerpoint/2010/main" val="182999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CDCCF-AE23-4205-A038-14ACFAEDDB74}"/>
              </a:ext>
            </a:extLst>
          </p:cNvPr>
          <p:cNvSpPr>
            <a:spLocks noGrp="1"/>
          </p:cNvSpPr>
          <p:nvPr>
            <p:ph idx="1"/>
          </p:nvPr>
        </p:nvSpPr>
        <p:spPr>
          <a:xfrm>
            <a:off x="1111045" y="88233"/>
            <a:ext cx="10805652" cy="2094271"/>
          </a:xfrm>
        </p:spPr>
        <p:txBody>
          <a:bodyPr>
            <a:noAutofit/>
          </a:bodyPr>
          <a:lstStyle/>
          <a:p>
            <a:pPr marL="0" indent="0">
              <a:buNone/>
            </a:pPr>
            <a:r>
              <a:rPr lang="en-US" sz="1400" b="0" dirty="0">
                <a:effectLst/>
                <a:latin typeface="Consolas" panose="020B0609020204030204" pitchFamily="49" charset="0"/>
              </a:rPr>
              <a:t>  Can’t use await in regular functions  If we try to use await in </a:t>
            </a:r>
            <a:r>
              <a:rPr lang="en-US" sz="1400" b="0" dirty="0" err="1">
                <a:effectLst/>
                <a:latin typeface="Consolas" panose="020B0609020204030204" pitchFamily="49" charset="0"/>
              </a:rPr>
              <a:t>nonasync</a:t>
            </a:r>
            <a:r>
              <a:rPr lang="en-US" sz="1400" b="0" dirty="0">
                <a:effectLst/>
                <a:latin typeface="Consolas" panose="020B0609020204030204" pitchFamily="49" charset="0"/>
              </a:rPr>
              <a:t> function, there would be a syntax error: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f</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let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Promise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resolve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let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result</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a:t>
            </a:r>
            <a:r>
              <a:rPr lang="en-US" sz="1400" b="0" dirty="0">
                <a:solidFill>
                  <a:srgbClr val="FF0000"/>
                </a:solidFill>
                <a:effectLst/>
                <a:latin typeface="Consolas" panose="020B0609020204030204" pitchFamily="49" charset="0"/>
              </a:rPr>
              <a:t> Syntax error</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effectLst/>
                <a:latin typeface="Consolas" panose="020B0609020204030204" pitchFamily="49" charset="0"/>
              </a:rPr>
              <a:t>We may get this error if we forget to put async before a function. As said, await only works inside an async function.</a:t>
            </a:r>
            <a:endParaRPr lang="en-IN" sz="1400" dirty="0"/>
          </a:p>
        </p:txBody>
      </p:sp>
      <p:sp>
        <p:nvSpPr>
          <p:cNvPr id="5" name="TextBox 4">
            <a:extLst>
              <a:ext uri="{FF2B5EF4-FFF2-40B4-BE49-F238E27FC236}">
                <a16:creationId xmlns:a16="http://schemas.microsoft.com/office/drawing/2014/main" id="{F6BE4E2F-A80A-455E-AC76-DAD209750165}"/>
              </a:ext>
            </a:extLst>
          </p:cNvPr>
          <p:cNvSpPr txBox="1"/>
          <p:nvPr/>
        </p:nvSpPr>
        <p:spPr>
          <a:xfrm>
            <a:off x="117988" y="2321004"/>
            <a:ext cx="309716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00CD"/>
                </a:solidFill>
                <a:effectLst/>
              </a:rPr>
              <a:t>async</a:t>
            </a:r>
            <a:r>
              <a:rPr lang="en-US" dirty="0">
                <a:solidFill>
                  <a:srgbClr val="000000"/>
                </a:solidFill>
                <a:effectLst/>
              </a:rPr>
              <a:t> </a:t>
            </a:r>
            <a:r>
              <a:rPr lang="en-US" dirty="0">
                <a:solidFill>
                  <a:srgbClr val="0000CD"/>
                </a:solidFill>
                <a:effectLst/>
              </a:rPr>
              <a:t>function</a:t>
            </a:r>
            <a:r>
              <a:rPr lang="en-US" dirty="0">
                <a:solidFill>
                  <a:srgbClr val="000000"/>
                </a:solidFill>
                <a:effectLst/>
              </a:rPr>
              <a:t> </a:t>
            </a:r>
            <a:r>
              <a:rPr lang="en-US" dirty="0" err="1">
                <a:solidFill>
                  <a:srgbClr val="000000"/>
                </a:solidFill>
                <a:effectLst/>
              </a:rPr>
              <a:t>myFunction</a:t>
            </a:r>
            <a:r>
              <a:rPr lang="en-US" dirty="0">
                <a:solidFill>
                  <a:srgbClr val="000000"/>
                </a:solidFill>
                <a:effectLst/>
              </a:rPr>
              <a:t>() {</a:t>
            </a:r>
            <a:br>
              <a:rPr lang="en-US" dirty="0">
                <a:solidFill>
                  <a:srgbClr val="000000"/>
                </a:solidFill>
                <a:effectLst/>
              </a:rPr>
            </a:br>
            <a:r>
              <a:rPr lang="en-US" dirty="0">
                <a:solidFill>
                  <a:srgbClr val="000000"/>
                </a:solidFill>
                <a:effectLst/>
              </a:rPr>
              <a:t>  </a:t>
            </a:r>
            <a:r>
              <a:rPr lang="en-US" dirty="0">
                <a:solidFill>
                  <a:srgbClr val="0000CD"/>
                </a:solidFill>
                <a:effectLst/>
              </a:rPr>
              <a:t>return</a:t>
            </a:r>
            <a:r>
              <a:rPr lang="en-US" dirty="0">
                <a:solidFill>
                  <a:srgbClr val="000000"/>
                </a:solidFill>
                <a:effectLst/>
              </a:rPr>
              <a:t> </a:t>
            </a:r>
            <a:r>
              <a:rPr lang="en-US" dirty="0">
                <a:solidFill>
                  <a:srgbClr val="A52A2A"/>
                </a:solidFill>
                <a:effectLst/>
              </a:rPr>
              <a:t>"Hello"</a:t>
            </a:r>
            <a:r>
              <a:rPr lang="en-US" dirty="0">
                <a:solidFill>
                  <a:srgbClr val="000000"/>
                </a:solidFill>
                <a:effectLst/>
              </a:rPr>
              <a:t>;</a:t>
            </a:r>
            <a:br>
              <a:rPr lang="en-US" dirty="0">
                <a:solidFill>
                  <a:srgbClr val="000000"/>
                </a:solidFill>
                <a:effectLst/>
              </a:rPr>
            </a:br>
            <a:r>
              <a:rPr lang="en-US" dirty="0">
                <a:solidFill>
                  <a:srgbClr val="000000"/>
                </a:solidFill>
                <a:effectLst/>
              </a:rPr>
              <a:t>}</a:t>
            </a:r>
            <a:endParaRPr lang="en-IN" dirty="0"/>
          </a:p>
        </p:txBody>
      </p:sp>
      <p:sp>
        <p:nvSpPr>
          <p:cNvPr id="7" name="TextBox 6">
            <a:extLst>
              <a:ext uri="{FF2B5EF4-FFF2-40B4-BE49-F238E27FC236}">
                <a16:creationId xmlns:a16="http://schemas.microsoft.com/office/drawing/2014/main" id="{1D5D6EBE-35DB-4DF0-A5FC-57F66404E695}"/>
              </a:ext>
            </a:extLst>
          </p:cNvPr>
          <p:cNvSpPr txBox="1"/>
          <p:nvPr/>
        </p:nvSpPr>
        <p:spPr>
          <a:xfrm>
            <a:off x="117988" y="3429000"/>
            <a:ext cx="4286864"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00CD"/>
                </a:solidFill>
                <a:effectLst/>
              </a:rPr>
              <a:t>async</a:t>
            </a:r>
            <a:r>
              <a:rPr lang="en-US" dirty="0">
                <a:solidFill>
                  <a:srgbClr val="000000"/>
                </a:solidFill>
                <a:effectLst/>
              </a:rPr>
              <a:t> </a:t>
            </a:r>
            <a:r>
              <a:rPr lang="en-US" dirty="0">
                <a:solidFill>
                  <a:srgbClr val="0000CD"/>
                </a:solidFill>
                <a:effectLst/>
              </a:rPr>
              <a:t>function</a:t>
            </a:r>
            <a:r>
              <a:rPr lang="en-US" dirty="0">
                <a:solidFill>
                  <a:srgbClr val="000000"/>
                </a:solidFill>
                <a:effectLst/>
              </a:rPr>
              <a:t> </a:t>
            </a:r>
            <a:r>
              <a:rPr lang="en-US" dirty="0" err="1">
                <a:solidFill>
                  <a:srgbClr val="000000"/>
                </a:solidFill>
                <a:effectLst/>
              </a:rPr>
              <a:t>myFunction</a:t>
            </a:r>
            <a:r>
              <a:rPr lang="en-US" dirty="0">
                <a:solidFill>
                  <a:srgbClr val="000000"/>
                </a:solidFill>
                <a:effectLst/>
              </a:rPr>
              <a:t>() {</a:t>
            </a:r>
            <a:br>
              <a:rPr lang="en-US" dirty="0">
                <a:solidFill>
                  <a:srgbClr val="000000"/>
                </a:solidFill>
                <a:effectLst/>
              </a:rPr>
            </a:br>
            <a:r>
              <a:rPr lang="en-US" dirty="0">
                <a:solidFill>
                  <a:srgbClr val="000000"/>
                </a:solidFill>
                <a:effectLst/>
              </a:rPr>
              <a:t>  </a:t>
            </a:r>
            <a:r>
              <a:rPr lang="en-US" dirty="0">
                <a:solidFill>
                  <a:srgbClr val="0000CD"/>
                </a:solidFill>
                <a:effectLst/>
              </a:rPr>
              <a:t>return</a:t>
            </a:r>
            <a:r>
              <a:rPr lang="en-US" dirty="0">
                <a:solidFill>
                  <a:srgbClr val="000000"/>
                </a:solidFill>
                <a:effectLst/>
              </a:rPr>
              <a:t> </a:t>
            </a:r>
            <a:r>
              <a:rPr lang="en-US" dirty="0" err="1">
                <a:solidFill>
                  <a:srgbClr val="000000"/>
                </a:solidFill>
                <a:effectLst/>
              </a:rPr>
              <a:t>Promise.resolve</a:t>
            </a:r>
            <a:r>
              <a:rPr lang="en-US" dirty="0">
                <a:solidFill>
                  <a:srgbClr val="000000"/>
                </a:solidFill>
                <a:effectLst/>
              </a:rPr>
              <a:t>(</a:t>
            </a:r>
            <a:r>
              <a:rPr lang="en-US" dirty="0">
                <a:solidFill>
                  <a:srgbClr val="A52A2A"/>
                </a:solidFill>
                <a:effectLst/>
              </a:rPr>
              <a:t>"Hello"</a:t>
            </a:r>
            <a:r>
              <a:rPr lang="en-US" dirty="0">
                <a:solidFill>
                  <a:srgbClr val="000000"/>
                </a:solidFill>
                <a:effectLst/>
              </a:rPr>
              <a:t>);</a:t>
            </a:r>
            <a:br>
              <a:rPr lang="en-US" dirty="0">
                <a:solidFill>
                  <a:srgbClr val="000000"/>
                </a:solidFill>
                <a:effectLst/>
              </a:rPr>
            </a:br>
            <a:r>
              <a:rPr lang="en-US" dirty="0">
                <a:solidFill>
                  <a:srgbClr val="000000"/>
                </a:solidFill>
                <a:effectLst/>
              </a:rPr>
              <a:t>}</a:t>
            </a:r>
            <a:endParaRPr lang="en-IN" dirty="0"/>
          </a:p>
        </p:txBody>
      </p:sp>
      <p:sp>
        <p:nvSpPr>
          <p:cNvPr id="8" name="TextBox 7">
            <a:extLst>
              <a:ext uri="{FF2B5EF4-FFF2-40B4-BE49-F238E27FC236}">
                <a16:creationId xmlns:a16="http://schemas.microsoft.com/office/drawing/2014/main" id="{20538D7F-817C-4D96-BB72-4F8F9F44D38A}"/>
              </a:ext>
            </a:extLst>
          </p:cNvPr>
          <p:cNvSpPr txBox="1"/>
          <p:nvPr/>
        </p:nvSpPr>
        <p:spPr>
          <a:xfrm>
            <a:off x="0" y="3152001"/>
            <a:ext cx="4286864" cy="369332"/>
          </a:xfrm>
          <a:prstGeom prst="rect">
            <a:avLst/>
          </a:prstGeom>
          <a:noFill/>
        </p:spPr>
        <p:txBody>
          <a:bodyPr wrap="square" rtlCol="0">
            <a:spAutoFit/>
          </a:bodyPr>
          <a:lstStyle/>
          <a:p>
            <a:r>
              <a:rPr lang="en-IN" dirty="0"/>
              <a:t>Above code is same as bellow code</a:t>
            </a:r>
          </a:p>
        </p:txBody>
      </p:sp>
      <p:sp>
        <p:nvSpPr>
          <p:cNvPr id="10" name="TextBox 9">
            <a:extLst>
              <a:ext uri="{FF2B5EF4-FFF2-40B4-BE49-F238E27FC236}">
                <a16:creationId xmlns:a16="http://schemas.microsoft.com/office/drawing/2014/main" id="{6CF01B25-92F5-40D1-92E0-9C1077744AE6}"/>
              </a:ext>
            </a:extLst>
          </p:cNvPr>
          <p:cNvSpPr txBox="1"/>
          <p:nvPr/>
        </p:nvSpPr>
        <p:spPr>
          <a:xfrm>
            <a:off x="117988" y="4860162"/>
            <a:ext cx="5122606" cy="1477328"/>
          </a:xfrm>
          <a:prstGeom prst="rect">
            <a:avLst/>
          </a:prstGeom>
          <a:noFill/>
        </p:spPr>
        <p:txBody>
          <a:bodyPr wrap="square">
            <a:spAutoFit/>
          </a:bodyPr>
          <a:lstStyle/>
          <a:p>
            <a:r>
              <a:rPr lang="en-US" dirty="0"/>
              <a:t>Here is how to use the Promise:</a:t>
            </a:r>
          </a:p>
          <a:p>
            <a:r>
              <a:rPr lang="en-US" dirty="0" err="1">
                <a:solidFill>
                  <a:srgbClr val="000000"/>
                </a:solidFill>
                <a:effectLst/>
              </a:rPr>
              <a:t>myFunction</a:t>
            </a:r>
            <a:r>
              <a:rPr lang="en-US" dirty="0">
                <a:solidFill>
                  <a:srgbClr val="000000"/>
                </a:solidFill>
                <a:effectLst/>
              </a:rPr>
              <a:t>().then(</a:t>
            </a:r>
            <a:br>
              <a:rPr lang="en-US" dirty="0">
                <a:solidFill>
                  <a:srgbClr val="000000"/>
                </a:solidFill>
                <a:effectLst/>
              </a:rPr>
            </a:br>
            <a:r>
              <a:rPr lang="en-US" dirty="0">
                <a:solidFill>
                  <a:srgbClr val="000000"/>
                </a:solidFill>
                <a:effectLst/>
              </a:rPr>
              <a:t>  </a:t>
            </a:r>
            <a:r>
              <a:rPr lang="en-US" dirty="0">
                <a:solidFill>
                  <a:srgbClr val="0000CD"/>
                </a:solidFill>
                <a:effectLst/>
              </a:rPr>
              <a:t>function</a:t>
            </a:r>
            <a:r>
              <a:rPr lang="en-US" dirty="0">
                <a:solidFill>
                  <a:srgbClr val="000000"/>
                </a:solidFill>
                <a:effectLst/>
              </a:rPr>
              <a:t>(value) { </a:t>
            </a:r>
            <a:r>
              <a:rPr lang="en-US" dirty="0">
                <a:solidFill>
                  <a:srgbClr val="008000"/>
                </a:solidFill>
                <a:effectLst/>
              </a:rPr>
              <a:t>/* code if successful */</a:t>
            </a:r>
            <a:r>
              <a:rPr lang="en-US" dirty="0">
                <a:solidFill>
                  <a:srgbClr val="000000"/>
                </a:solidFill>
                <a:effectLst/>
              </a:rPr>
              <a:t> },</a:t>
            </a:r>
            <a:br>
              <a:rPr lang="en-US" dirty="0">
                <a:solidFill>
                  <a:srgbClr val="000000"/>
                </a:solidFill>
                <a:effectLst/>
              </a:rPr>
            </a:br>
            <a:r>
              <a:rPr lang="en-US" dirty="0">
                <a:solidFill>
                  <a:srgbClr val="000000"/>
                </a:solidFill>
                <a:effectLst/>
              </a:rPr>
              <a:t>  </a:t>
            </a:r>
            <a:r>
              <a:rPr lang="en-US" dirty="0">
                <a:solidFill>
                  <a:srgbClr val="0000CD"/>
                </a:solidFill>
                <a:effectLst/>
              </a:rPr>
              <a:t>function</a:t>
            </a:r>
            <a:r>
              <a:rPr lang="en-US" dirty="0">
                <a:solidFill>
                  <a:srgbClr val="000000"/>
                </a:solidFill>
                <a:effectLst/>
              </a:rPr>
              <a:t>(error) { </a:t>
            </a:r>
            <a:r>
              <a:rPr lang="en-US" dirty="0">
                <a:solidFill>
                  <a:srgbClr val="008000"/>
                </a:solidFill>
                <a:effectLst/>
              </a:rPr>
              <a:t>/* code if some error */</a:t>
            </a:r>
            <a:r>
              <a:rPr lang="en-US" dirty="0">
                <a:solidFill>
                  <a:srgbClr val="000000"/>
                </a:solidFill>
                <a:effectLst/>
              </a:rPr>
              <a:t> }</a:t>
            </a:r>
            <a:br>
              <a:rPr lang="en-US" dirty="0">
                <a:solidFill>
                  <a:srgbClr val="000000"/>
                </a:solidFill>
                <a:effectLst/>
              </a:rPr>
            </a:br>
            <a:r>
              <a:rPr lang="en-US" dirty="0">
                <a:solidFill>
                  <a:srgbClr val="000000"/>
                </a:solidFill>
                <a:effectLst/>
              </a:rPr>
              <a:t>);</a:t>
            </a:r>
            <a:endParaRPr lang="en-US" dirty="0"/>
          </a:p>
        </p:txBody>
      </p:sp>
      <p:sp>
        <p:nvSpPr>
          <p:cNvPr id="14" name="TextBox 13">
            <a:extLst>
              <a:ext uri="{FF2B5EF4-FFF2-40B4-BE49-F238E27FC236}">
                <a16:creationId xmlns:a16="http://schemas.microsoft.com/office/drawing/2014/main" id="{E90367AD-6E56-45D7-84BB-943BFB8EA5B0}"/>
              </a:ext>
            </a:extLst>
          </p:cNvPr>
          <p:cNvSpPr txBox="1"/>
          <p:nvPr/>
        </p:nvSpPr>
        <p:spPr>
          <a:xfrm>
            <a:off x="4837474" y="1951673"/>
            <a:ext cx="6135328" cy="4801314"/>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&lt;!</a:t>
            </a:r>
            <a:r>
              <a:rPr lang="en-IN" b="0" dirty="0">
                <a:solidFill>
                  <a:srgbClr val="0070C1"/>
                </a:solidFill>
                <a:effectLst/>
                <a:latin typeface="Consolas" panose="020B0609020204030204" pitchFamily="49" charset="0"/>
              </a:rPr>
              <a:t>DOCTYPE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html</a:t>
            </a:r>
            <a:r>
              <a:rPr lang="en-IN" b="0" dirty="0">
                <a:solidFill>
                  <a:srgbClr val="000000"/>
                </a:solidFill>
                <a:effectLst/>
                <a:latin typeface="Consolas" panose="020B0609020204030204" pitchFamily="49" charset="0"/>
              </a:rPr>
              <a:t>&gt;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&lt;html&gt;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JavaScript async / await</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800000"/>
                </a:solidFill>
                <a:effectLst/>
                <a:latin typeface="Consolas" panose="020B0609020204030204" pitchFamily="49" charset="0"/>
              </a:rPr>
              <a:t>&gt;&lt;/p&gt;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function </a:t>
            </a:r>
            <a:r>
              <a:rPr lang="en-IN" b="0" dirty="0" err="1">
                <a:solidFill>
                  <a:srgbClr val="000000"/>
                </a:solidFill>
                <a:effectLst/>
                <a:latin typeface="Consolas" panose="020B0609020204030204" pitchFamily="49" charset="0"/>
              </a:rPr>
              <a:t>myDisplayer</a:t>
            </a:r>
            <a:r>
              <a:rPr lang="en-IN" b="0" dirty="0">
                <a:solidFill>
                  <a:srgbClr val="000000"/>
                </a:solidFill>
                <a:effectLst/>
                <a:latin typeface="Consolas" panose="020B0609020204030204" pitchFamily="49" charset="0"/>
              </a:rPr>
              <a:t>(some)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some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dirty="0">
                <a:solidFill>
                  <a:srgbClr val="0000CD"/>
                </a:solidFill>
              </a:rPr>
              <a:t>async function </a:t>
            </a:r>
            <a:r>
              <a:rPr lang="en-IN" b="0" dirty="0" err="1">
                <a:solidFill>
                  <a:srgbClr val="000000"/>
                </a:solidFill>
                <a:effectLst/>
                <a:latin typeface="Consolas" panose="020B0609020204030204" pitchFamily="49" charset="0"/>
              </a:rPr>
              <a:t>myFunction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a:solidFill>
                  <a:srgbClr val="001080"/>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"Hello"</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myFunction</a:t>
            </a:r>
            <a:r>
              <a:rPr lang="en-IN" b="0" dirty="0">
                <a:solidFill>
                  <a:srgbClr val="000000"/>
                </a:solidFill>
                <a:effectLst/>
                <a:latin typeface="Consolas" panose="020B0609020204030204" pitchFamily="49" charset="0"/>
              </a:rPr>
              <a:t>().</a:t>
            </a:r>
            <a:r>
              <a:rPr lang="en-IN" dirty="0">
                <a:solidFill>
                  <a:srgbClr val="0000CD"/>
                </a:solidFill>
              </a:rPr>
              <a:t>then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function(value) </a:t>
            </a:r>
            <a:r>
              <a:rPr lang="en-IN" b="0" dirty="0">
                <a:solidFill>
                  <a:srgbClr val="0000FF"/>
                </a:solidFill>
                <a:effectLst/>
                <a:latin typeface="Consolas" panose="020B0609020204030204" pitchFamily="49" charset="0"/>
              </a:rPr>
              <a:t>{</a:t>
            </a:r>
            <a:r>
              <a:rPr lang="en-IN" b="0" dirty="0" err="1">
                <a:solidFill>
                  <a:srgbClr val="795E26"/>
                </a:solidFill>
                <a:effectLst/>
                <a:latin typeface="Consolas" panose="020B0609020204030204" pitchFamily="49" charset="0"/>
              </a:rPr>
              <a:t>myDisplayer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function(error) </a:t>
            </a:r>
            <a:r>
              <a:rPr lang="en-IN" b="0" dirty="0">
                <a:solidFill>
                  <a:srgbClr val="0000FF"/>
                </a:solidFill>
                <a:effectLst/>
                <a:latin typeface="Consolas" panose="020B0609020204030204" pitchFamily="49" charset="0"/>
              </a:rPr>
              <a:t>{</a:t>
            </a:r>
            <a:r>
              <a:rPr lang="en-IN" b="0" dirty="0" err="1">
                <a:solidFill>
                  <a:srgbClr val="795E26"/>
                </a:solidFill>
                <a:effectLst/>
                <a:latin typeface="Consolas" panose="020B0609020204030204" pitchFamily="49" charset="0"/>
              </a:rPr>
              <a:t>myDisplayer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6624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4E4944-98B3-4281-8C6E-016A611D681E}"/>
              </a:ext>
            </a:extLst>
          </p:cNvPr>
          <p:cNvSpPr txBox="1"/>
          <p:nvPr/>
        </p:nvSpPr>
        <p:spPr>
          <a:xfrm>
            <a:off x="5093110" y="71643"/>
            <a:ext cx="6135328" cy="6740307"/>
          </a:xfrm>
          <a:prstGeom prst="rect">
            <a:avLst/>
          </a:prstGeom>
          <a:noFill/>
        </p:spPr>
        <p:txBody>
          <a:bodyPr wrap="square">
            <a:spAutoFit/>
          </a:bodyPr>
          <a:lstStyle/>
          <a:p>
            <a:r>
              <a:rPr lang="en-IN" b="0" dirty="0">
                <a:solidFill>
                  <a:srgbClr val="000000"/>
                </a:solidFill>
                <a:effectLst/>
                <a:latin typeface="Consolas" panose="020B0609020204030204" pitchFamily="49" charset="0"/>
              </a:rPr>
              <a:t>  &lt;!</a:t>
            </a:r>
            <a:r>
              <a:rPr lang="en-IN" b="0" dirty="0">
                <a:solidFill>
                  <a:srgbClr val="0070C1"/>
                </a:solidFill>
                <a:effectLst/>
                <a:latin typeface="Consolas" panose="020B0609020204030204" pitchFamily="49" charset="0"/>
              </a:rPr>
              <a:t>DOCTYPE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html</a:t>
            </a:r>
            <a:r>
              <a:rPr lang="en-IN" b="0" dirty="0">
                <a:solidFill>
                  <a:srgbClr val="000000"/>
                </a:solidFill>
                <a:effectLst/>
                <a:latin typeface="Consolas" panose="020B0609020204030204" pitchFamily="49" charset="0"/>
              </a:rPr>
              <a:t>&gt;  </a:t>
            </a:r>
            <a:r>
              <a:rPr lang="en-IN" b="0" dirty="0">
                <a:solidFill>
                  <a:srgbClr val="800000"/>
                </a:solidFill>
                <a:effectLst/>
                <a:latin typeface="Consolas" panose="020B0609020204030204" pitchFamily="49" charset="0"/>
              </a:rPr>
              <a:t>&lt;html&gt;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JavaScript async / await</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800000"/>
                </a:solidFill>
                <a:effectLst/>
                <a:latin typeface="Consolas" panose="020B0609020204030204" pitchFamily="49" charset="0"/>
              </a:rPr>
              <a:t>&gt;&lt;/p&gt;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chemeClr val="accent1"/>
                </a:solidFill>
                <a:effectLst/>
                <a:latin typeface="Consolas" panose="020B0609020204030204" pitchFamily="49" charset="0"/>
              </a:rPr>
              <a:t>async</a:t>
            </a:r>
            <a:r>
              <a:rPr lang="en-IN" b="0" dirty="0">
                <a:solidFill>
                  <a:srgbClr val="000000"/>
                </a:solidFill>
                <a:effectLst/>
                <a:latin typeface="Consolas" panose="020B0609020204030204" pitchFamily="49" charset="0"/>
              </a:rPr>
              <a:t> function </a:t>
            </a:r>
            <a:r>
              <a:rPr lang="en-IN" b="0" dirty="0" err="1">
                <a:solidFill>
                  <a:srgbClr val="000000"/>
                </a:solidFill>
                <a:effectLst/>
                <a:latin typeface="Consolas" panose="020B0609020204030204" pitchFamily="49" charset="0"/>
              </a:rPr>
              <a:t>getFile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mayPromise</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Promise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myResolve</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myReject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req</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XMLHttpRequest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req</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open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'GET'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"mycar.html"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req</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onload</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req</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status</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200</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myResolve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req</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response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 </a:t>
            </a:r>
            <a:r>
              <a:rPr lang="en-IN" b="0" dirty="0" err="1">
                <a:solidFill>
                  <a:srgbClr val="001080"/>
                </a:solidFill>
                <a:effectLst/>
                <a:latin typeface="Consolas" panose="020B0609020204030204" pitchFamily="49" charset="0"/>
              </a:rPr>
              <a:t>myReject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"File not Found"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req</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send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myPromise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getFile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&lt;/html&gt;</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41837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FDFCD2-9800-4186-B249-AC33C2DD0D96}"/>
              </a:ext>
            </a:extLst>
          </p:cNvPr>
          <p:cNvSpPr>
            <a:spLocks noGrp="1"/>
          </p:cNvSpPr>
          <p:nvPr>
            <p:ph idx="1"/>
          </p:nvPr>
        </p:nvSpPr>
        <p:spPr>
          <a:xfrm>
            <a:off x="956187" y="85315"/>
            <a:ext cx="10515600" cy="4351338"/>
          </a:xfrm>
        </p:spPr>
        <p:txBody>
          <a:bodyPr>
            <a:noAutofit/>
          </a:bodyPr>
          <a:lstStyle/>
          <a:p>
            <a:pPr marL="0" indent="0">
              <a:lnSpc>
                <a:spcPct val="100000"/>
              </a:lnSpc>
              <a:spcBef>
                <a:spcPts val="0"/>
              </a:spcBef>
              <a:buNone/>
            </a:pPr>
            <a:r>
              <a:rPr lang="en-IN" sz="1600" dirty="0"/>
              <a:t>	&lt;!DOCTYPE html&gt;	&lt;html&gt;&lt;body&gt;</a:t>
            </a:r>
          </a:p>
          <a:p>
            <a:pPr marL="0" indent="0">
              <a:lnSpc>
                <a:spcPct val="100000"/>
              </a:lnSpc>
              <a:spcBef>
                <a:spcPts val="0"/>
              </a:spcBef>
              <a:buNone/>
            </a:pPr>
            <a:r>
              <a:rPr lang="en-IN" sz="1600" dirty="0"/>
              <a:t>	&lt;h2&gt;JavaScript async / await&lt;/h2&gt;</a:t>
            </a:r>
          </a:p>
          <a:p>
            <a:pPr marL="0" indent="0">
              <a:lnSpc>
                <a:spcPct val="100000"/>
              </a:lnSpc>
              <a:spcBef>
                <a:spcPts val="0"/>
              </a:spcBef>
              <a:buNone/>
            </a:pPr>
            <a:r>
              <a:rPr lang="en-IN" sz="1600" dirty="0"/>
              <a:t>&lt;p id="demo"&gt;&lt;/p&gt;&lt;script&gt;</a:t>
            </a:r>
          </a:p>
          <a:p>
            <a:pPr marL="0" indent="0">
              <a:buNone/>
            </a:pPr>
            <a:r>
              <a:rPr lang="en-IN" sz="1600" dirty="0">
                <a:solidFill>
                  <a:srgbClr val="0000CD"/>
                </a:solidFill>
              </a:rPr>
              <a:t>async function </a:t>
            </a:r>
            <a:r>
              <a:rPr lang="en-IN" sz="1600" dirty="0" err="1"/>
              <a:t>getFile</a:t>
            </a:r>
            <a:r>
              <a:rPr lang="en-IN" sz="1600" dirty="0"/>
              <a:t>() {</a:t>
            </a:r>
          </a:p>
          <a:p>
            <a:pPr marL="0" indent="0">
              <a:buNone/>
            </a:pPr>
            <a:r>
              <a:rPr lang="en-IN" sz="1600" dirty="0"/>
              <a:t>  let </a:t>
            </a:r>
            <a:r>
              <a:rPr lang="en-IN" sz="1600" dirty="0" err="1"/>
              <a:t>myPromise</a:t>
            </a:r>
            <a:r>
              <a:rPr lang="en-IN" sz="1600" dirty="0"/>
              <a:t> = </a:t>
            </a:r>
            <a:r>
              <a:rPr lang="en-IN" sz="1600" dirty="0">
                <a:solidFill>
                  <a:srgbClr val="0000CD"/>
                </a:solidFill>
              </a:rPr>
              <a:t>new Promise</a:t>
            </a:r>
            <a:r>
              <a:rPr lang="en-IN" sz="1600" dirty="0"/>
              <a:t>(function(</a:t>
            </a:r>
            <a:r>
              <a:rPr lang="en-IN" sz="1600" dirty="0" err="1"/>
              <a:t>myResolve</a:t>
            </a:r>
            <a:r>
              <a:rPr lang="en-IN" sz="1600" dirty="0"/>
              <a:t>, </a:t>
            </a:r>
            <a:r>
              <a:rPr lang="en-IN" sz="1600" dirty="0" err="1"/>
              <a:t>myReject</a:t>
            </a:r>
            <a:r>
              <a:rPr lang="en-IN" sz="1600" dirty="0"/>
              <a:t>) {</a:t>
            </a:r>
          </a:p>
          <a:p>
            <a:pPr marL="0" indent="0">
              <a:buNone/>
            </a:pPr>
            <a:r>
              <a:rPr lang="en-IN" sz="1600" dirty="0"/>
              <a:t>    let </a:t>
            </a:r>
            <a:r>
              <a:rPr lang="en-IN" sz="1600" dirty="0" err="1"/>
              <a:t>req</a:t>
            </a:r>
            <a:r>
              <a:rPr lang="en-IN" sz="1600" dirty="0"/>
              <a:t> = </a:t>
            </a:r>
            <a:r>
              <a:rPr lang="en-IN" sz="1600" dirty="0">
                <a:solidFill>
                  <a:srgbClr val="0000CD"/>
                </a:solidFill>
              </a:rPr>
              <a:t>new </a:t>
            </a:r>
            <a:r>
              <a:rPr lang="en-IN" sz="1600" dirty="0" err="1">
                <a:solidFill>
                  <a:srgbClr val="0000CD"/>
                </a:solidFill>
              </a:rPr>
              <a:t>XMLHttpRequest</a:t>
            </a:r>
            <a:r>
              <a:rPr lang="en-IN" sz="1600" dirty="0"/>
              <a:t>();</a:t>
            </a:r>
          </a:p>
          <a:p>
            <a:pPr marL="0" indent="0">
              <a:buNone/>
            </a:pPr>
            <a:r>
              <a:rPr lang="en-IN" sz="1600" dirty="0"/>
              <a:t>    </a:t>
            </a:r>
            <a:r>
              <a:rPr lang="en-IN" sz="1600" dirty="0" err="1"/>
              <a:t>req.</a:t>
            </a:r>
            <a:r>
              <a:rPr lang="en-IN" sz="1600" dirty="0" err="1">
                <a:solidFill>
                  <a:srgbClr val="0000CD"/>
                </a:solidFill>
              </a:rPr>
              <a:t>open</a:t>
            </a:r>
            <a:r>
              <a:rPr lang="en-IN" sz="1600" dirty="0"/>
              <a:t>('GET', "</a:t>
            </a:r>
            <a:r>
              <a:rPr lang="en-IN" sz="1600" dirty="0">
                <a:solidFill>
                  <a:srgbClr val="0000CD"/>
                </a:solidFill>
              </a:rPr>
              <a:t>mycar</a:t>
            </a:r>
            <a:r>
              <a:rPr lang="en-IN" sz="1600" dirty="0"/>
              <a:t>.html");</a:t>
            </a:r>
          </a:p>
          <a:p>
            <a:pPr marL="0" indent="0">
              <a:buNone/>
            </a:pPr>
            <a:r>
              <a:rPr lang="en-IN" sz="1600" dirty="0"/>
              <a:t>    </a:t>
            </a:r>
            <a:r>
              <a:rPr lang="en-IN" sz="1600" dirty="0" err="1"/>
              <a:t>req.</a:t>
            </a:r>
            <a:r>
              <a:rPr lang="en-IN" sz="1600" dirty="0" err="1">
                <a:solidFill>
                  <a:srgbClr val="0000CD"/>
                </a:solidFill>
              </a:rPr>
              <a:t>onload</a:t>
            </a:r>
            <a:r>
              <a:rPr lang="en-IN" sz="1600" dirty="0"/>
              <a:t> = function() {</a:t>
            </a:r>
          </a:p>
          <a:p>
            <a:pPr marL="0" indent="0">
              <a:buNone/>
            </a:pPr>
            <a:r>
              <a:rPr lang="en-IN" sz="1600" dirty="0"/>
              <a:t>      if (</a:t>
            </a:r>
            <a:r>
              <a:rPr lang="en-IN" sz="1600" dirty="0" err="1"/>
              <a:t>req.</a:t>
            </a:r>
            <a:r>
              <a:rPr lang="en-IN" sz="1600" dirty="0" err="1">
                <a:solidFill>
                  <a:srgbClr val="0000CD"/>
                </a:solidFill>
              </a:rPr>
              <a:t>status</a:t>
            </a:r>
            <a:r>
              <a:rPr lang="en-IN" sz="1600" dirty="0"/>
              <a:t> == 200) {</a:t>
            </a:r>
          </a:p>
          <a:p>
            <a:pPr marL="0" indent="0">
              <a:buNone/>
            </a:pPr>
            <a:r>
              <a:rPr lang="en-IN" sz="1600" dirty="0"/>
              <a:t>        </a:t>
            </a:r>
            <a:r>
              <a:rPr lang="en-IN" sz="1600" dirty="0" err="1"/>
              <a:t>myResolve</a:t>
            </a:r>
            <a:r>
              <a:rPr lang="en-IN" sz="1600" dirty="0"/>
              <a:t>(</a:t>
            </a:r>
            <a:r>
              <a:rPr lang="en-IN" sz="1600" dirty="0" err="1"/>
              <a:t>req.</a:t>
            </a:r>
            <a:r>
              <a:rPr lang="en-IN" sz="1600" dirty="0" err="1">
                <a:solidFill>
                  <a:srgbClr val="0000CD"/>
                </a:solidFill>
              </a:rPr>
              <a:t>response</a:t>
            </a:r>
            <a:r>
              <a:rPr lang="en-IN" sz="1600" dirty="0"/>
              <a:t>);</a:t>
            </a:r>
          </a:p>
          <a:p>
            <a:pPr marL="0" indent="0">
              <a:buNone/>
            </a:pPr>
            <a:r>
              <a:rPr lang="en-IN" sz="1600" dirty="0"/>
              <a:t>      } </a:t>
            </a:r>
          </a:p>
          <a:p>
            <a:pPr marL="0" indent="0">
              <a:buNone/>
            </a:pPr>
            <a:r>
              <a:rPr lang="en-IN" sz="1600" dirty="0"/>
              <a:t>else {        </a:t>
            </a:r>
            <a:r>
              <a:rPr lang="en-IN" sz="1600" dirty="0" err="1"/>
              <a:t>myResolve</a:t>
            </a:r>
            <a:r>
              <a:rPr lang="en-IN" sz="1600" dirty="0"/>
              <a:t>("File not Found");</a:t>
            </a:r>
          </a:p>
          <a:p>
            <a:pPr marL="0" indent="0">
              <a:buNone/>
            </a:pPr>
            <a:r>
              <a:rPr lang="en-IN" sz="1600" dirty="0"/>
              <a:t>      }</a:t>
            </a:r>
          </a:p>
          <a:p>
            <a:pPr marL="0" indent="0">
              <a:buNone/>
            </a:pPr>
            <a:r>
              <a:rPr lang="en-IN" sz="1600" dirty="0"/>
              <a:t>    };</a:t>
            </a:r>
          </a:p>
          <a:p>
            <a:pPr marL="0" indent="0">
              <a:buNone/>
            </a:pPr>
            <a:r>
              <a:rPr lang="en-IN" sz="1600" dirty="0"/>
              <a:t>    </a:t>
            </a:r>
            <a:r>
              <a:rPr lang="en-IN" sz="1600" dirty="0" err="1"/>
              <a:t>req.send</a:t>
            </a:r>
            <a:r>
              <a:rPr lang="en-IN" sz="1600" dirty="0"/>
              <a:t>();</a:t>
            </a:r>
          </a:p>
          <a:p>
            <a:pPr marL="0" indent="0">
              <a:buNone/>
            </a:pPr>
            <a:r>
              <a:rPr lang="en-IN" sz="1600" dirty="0"/>
              <a:t>  });</a:t>
            </a:r>
          </a:p>
          <a:p>
            <a:pPr marL="0" indent="0">
              <a:buNone/>
            </a:pPr>
            <a:r>
              <a:rPr lang="en-IN" sz="1600" dirty="0"/>
              <a:t>  </a:t>
            </a:r>
            <a:r>
              <a:rPr lang="en-IN" sz="1600" dirty="0" err="1"/>
              <a:t>document.getElementById</a:t>
            </a:r>
            <a:r>
              <a:rPr lang="en-IN" sz="1600" dirty="0"/>
              <a:t>("demo").</a:t>
            </a:r>
            <a:r>
              <a:rPr lang="en-IN" sz="1600" dirty="0" err="1"/>
              <a:t>innerHTML</a:t>
            </a:r>
            <a:r>
              <a:rPr lang="en-IN" sz="1600" dirty="0"/>
              <a:t> = </a:t>
            </a:r>
            <a:r>
              <a:rPr lang="en-IN" sz="1600" dirty="0">
                <a:solidFill>
                  <a:srgbClr val="0000CD"/>
                </a:solidFill>
              </a:rPr>
              <a:t>await</a:t>
            </a:r>
            <a:r>
              <a:rPr lang="en-IN" sz="1600" dirty="0"/>
              <a:t> </a:t>
            </a:r>
            <a:r>
              <a:rPr lang="en-IN" sz="1600" dirty="0" err="1"/>
              <a:t>myPromise</a:t>
            </a:r>
            <a:r>
              <a:rPr lang="en-IN" sz="1600" dirty="0"/>
              <a:t>;</a:t>
            </a:r>
          </a:p>
          <a:p>
            <a:pPr marL="0" indent="0">
              <a:buNone/>
            </a:pPr>
            <a:r>
              <a:rPr lang="en-IN" sz="1600" dirty="0"/>
              <a:t>}</a:t>
            </a:r>
          </a:p>
          <a:p>
            <a:pPr marL="0" indent="0">
              <a:buNone/>
            </a:pPr>
            <a:r>
              <a:rPr lang="en-IN" sz="1600" dirty="0" err="1"/>
              <a:t>getFile</a:t>
            </a:r>
            <a:r>
              <a:rPr lang="en-IN" sz="1600" dirty="0"/>
              <a:t>();</a:t>
            </a:r>
          </a:p>
          <a:p>
            <a:pPr marL="0" indent="0">
              <a:buNone/>
            </a:pPr>
            <a:r>
              <a:rPr lang="en-IN" sz="1600" dirty="0"/>
              <a:t>&lt;/script&gt;&lt;/body&gt;&lt;/html&gt;</a:t>
            </a:r>
          </a:p>
        </p:txBody>
      </p:sp>
    </p:spTree>
    <p:extLst>
      <p:ext uri="{BB962C8B-B14F-4D97-AF65-F5344CB8AC3E}">
        <p14:creationId xmlns:p14="http://schemas.microsoft.com/office/powerpoint/2010/main" val="372985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970</Words>
  <Application>Microsoft Office PowerPoint</Application>
  <PresentationFormat>Widescreen</PresentationFormat>
  <Paragraphs>108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vt:lpstr>
      <vt:lpstr>Consolas</vt:lpstr>
      <vt:lpstr>Office Theme</vt:lpstr>
      <vt:lpstr>PowerPoint Presentation</vt:lpstr>
      <vt:lpstr>Async/await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vidyanidhi school</cp:lastModifiedBy>
  <cp:revision>115</cp:revision>
  <dcterms:created xsi:type="dcterms:W3CDTF">2020-12-02T06:26:25Z</dcterms:created>
  <dcterms:modified xsi:type="dcterms:W3CDTF">2024-01-10T17:09:14Z</dcterms:modified>
</cp:coreProperties>
</file>