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58" r:id="rId4"/>
    <p:sldId id="259" r:id="rId5"/>
    <p:sldId id="264" r:id="rId6"/>
    <p:sldId id="265"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32EA62-5A64-4FE4-A02F-576ED4E94E81}" type="datetimeFigureOut">
              <a:rPr lang="en-IN" smtClean="0"/>
              <a:t>27-02-2021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63BBE5-06BA-4EB1-B9D1-F43AD0FF3FD9}" type="slidenum">
              <a:rPr lang="en-IN" smtClean="0"/>
              <a:t>‹#›</a:t>
            </a:fld>
            <a:endParaRPr lang="en-IN"/>
          </a:p>
        </p:txBody>
      </p:sp>
    </p:spTree>
    <p:extLst>
      <p:ext uri="{BB962C8B-B14F-4D97-AF65-F5344CB8AC3E}">
        <p14:creationId xmlns:p14="http://schemas.microsoft.com/office/powerpoint/2010/main" val="3034977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132EA62-5A64-4FE4-A02F-576ED4E94E81}" type="datetimeFigureOut">
              <a:rPr lang="en-IN" smtClean="0"/>
              <a:t>27-02-2021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63BBE5-06BA-4EB1-B9D1-F43AD0FF3FD9}" type="slidenum">
              <a:rPr lang="en-IN" smtClean="0"/>
              <a:t>‹#›</a:t>
            </a:fld>
            <a:endParaRPr lang="en-IN"/>
          </a:p>
        </p:txBody>
      </p:sp>
    </p:spTree>
    <p:extLst>
      <p:ext uri="{BB962C8B-B14F-4D97-AF65-F5344CB8AC3E}">
        <p14:creationId xmlns:p14="http://schemas.microsoft.com/office/powerpoint/2010/main" val="3079902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132EA62-5A64-4FE4-A02F-576ED4E94E81}" type="datetimeFigureOut">
              <a:rPr lang="en-IN" smtClean="0"/>
              <a:t>27-02-2021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63BBE5-06BA-4EB1-B9D1-F43AD0FF3FD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68788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132EA62-5A64-4FE4-A02F-576ED4E94E81}" type="datetimeFigureOut">
              <a:rPr lang="en-IN" smtClean="0"/>
              <a:t>27-02-2021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63BBE5-06BA-4EB1-B9D1-F43AD0FF3FD9}" type="slidenum">
              <a:rPr lang="en-IN" smtClean="0"/>
              <a:t>‹#›</a:t>
            </a:fld>
            <a:endParaRPr lang="en-IN"/>
          </a:p>
        </p:txBody>
      </p:sp>
    </p:spTree>
    <p:extLst>
      <p:ext uri="{BB962C8B-B14F-4D97-AF65-F5344CB8AC3E}">
        <p14:creationId xmlns:p14="http://schemas.microsoft.com/office/powerpoint/2010/main" val="1325883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132EA62-5A64-4FE4-A02F-576ED4E94E81}" type="datetimeFigureOut">
              <a:rPr lang="en-IN" smtClean="0"/>
              <a:t>27-02-2021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63BBE5-06BA-4EB1-B9D1-F43AD0FF3FD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4126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132EA62-5A64-4FE4-A02F-576ED4E94E81}" type="datetimeFigureOut">
              <a:rPr lang="en-IN" smtClean="0"/>
              <a:t>27-02-2021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63BBE5-06BA-4EB1-B9D1-F43AD0FF3FD9}" type="slidenum">
              <a:rPr lang="en-IN" smtClean="0"/>
              <a:t>‹#›</a:t>
            </a:fld>
            <a:endParaRPr lang="en-IN"/>
          </a:p>
        </p:txBody>
      </p:sp>
    </p:spTree>
    <p:extLst>
      <p:ext uri="{BB962C8B-B14F-4D97-AF65-F5344CB8AC3E}">
        <p14:creationId xmlns:p14="http://schemas.microsoft.com/office/powerpoint/2010/main" val="34863387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32EA62-5A64-4FE4-A02F-576ED4E94E81}" type="datetimeFigureOut">
              <a:rPr lang="en-IN" smtClean="0"/>
              <a:t>27-02-2021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63BBE5-06BA-4EB1-B9D1-F43AD0FF3FD9}" type="slidenum">
              <a:rPr lang="en-IN" smtClean="0"/>
              <a:t>‹#›</a:t>
            </a:fld>
            <a:endParaRPr lang="en-IN"/>
          </a:p>
        </p:txBody>
      </p:sp>
    </p:spTree>
    <p:extLst>
      <p:ext uri="{BB962C8B-B14F-4D97-AF65-F5344CB8AC3E}">
        <p14:creationId xmlns:p14="http://schemas.microsoft.com/office/powerpoint/2010/main" val="2550140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32EA62-5A64-4FE4-A02F-576ED4E94E81}" type="datetimeFigureOut">
              <a:rPr lang="en-IN" smtClean="0"/>
              <a:t>27-02-2021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63BBE5-06BA-4EB1-B9D1-F43AD0FF3FD9}" type="slidenum">
              <a:rPr lang="en-IN" smtClean="0"/>
              <a:t>‹#›</a:t>
            </a:fld>
            <a:endParaRPr lang="en-IN"/>
          </a:p>
        </p:txBody>
      </p:sp>
    </p:spTree>
    <p:extLst>
      <p:ext uri="{BB962C8B-B14F-4D97-AF65-F5344CB8AC3E}">
        <p14:creationId xmlns:p14="http://schemas.microsoft.com/office/powerpoint/2010/main" val="2233931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32EA62-5A64-4FE4-A02F-576ED4E94E81}" type="datetimeFigureOut">
              <a:rPr lang="en-IN" smtClean="0"/>
              <a:t>27-02-2021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63BBE5-06BA-4EB1-B9D1-F43AD0FF3FD9}" type="slidenum">
              <a:rPr lang="en-IN" smtClean="0"/>
              <a:t>‹#›</a:t>
            </a:fld>
            <a:endParaRPr lang="en-IN"/>
          </a:p>
        </p:txBody>
      </p:sp>
    </p:spTree>
    <p:extLst>
      <p:ext uri="{BB962C8B-B14F-4D97-AF65-F5344CB8AC3E}">
        <p14:creationId xmlns:p14="http://schemas.microsoft.com/office/powerpoint/2010/main" val="3383023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132EA62-5A64-4FE4-A02F-576ED4E94E81}" type="datetimeFigureOut">
              <a:rPr lang="en-IN" smtClean="0"/>
              <a:t>27-02-2021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63BBE5-06BA-4EB1-B9D1-F43AD0FF3FD9}" type="slidenum">
              <a:rPr lang="en-IN" smtClean="0"/>
              <a:t>‹#›</a:t>
            </a:fld>
            <a:endParaRPr lang="en-IN"/>
          </a:p>
        </p:txBody>
      </p:sp>
    </p:spTree>
    <p:extLst>
      <p:ext uri="{BB962C8B-B14F-4D97-AF65-F5344CB8AC3E}">
        <p14:creationId xmlns:p14="http://schemas.microsoft.com/office/powerpoint/2010/main" val="2815256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32EA62-5A64-4FE4-A02F-576ED4E94E81}" type="datetimeFigureOut">
              <a:rPr lang="en-IN" smtClean="0"/>
              <a:t>27-02-2021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63BBE5-06BA-4EB1-B9D1-F43AD0FF3FD9}" type="slidenum">
              <a:rPr lang="en-IN" smtClean="0"/>
              <a:t>‹#›</a:t>
            </a:fld>
            <a:endParaRPr lang="en-IN"/>
          </a:p>
        </p:txBody>
      </p:sp>
    </p:spTree>
    <p:extLst>
      <p:ext uri="{BB962C8B-B14F-4D97-AF65-F5344CB8AC3E}">
        <p14:creationId xmlns:p14="http://schemas.microsoft.com/office/powerpoint/2010/main" val="3807582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32EA62-5A64-4FE4-A02F-576ED4E94E81}" type="datetimeFigureOut">
              <a:rPr lang="en-IN" smtClean="0"/>
              <a:t>27-02-2021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63BBE5-06BA-4EB1-B9D1-F43AD0FF3FD9}" type="slidenum">
              <a:rPr lang="en-IN" smtClean="0"/>
              <a:t>‹#›</a:t>
            </a:fld>
            <a:endParaRPr lang="en-IN"/>
          </a:p>
        </p:txBody>
      </p:sp>
    </p:spTree>
    <p:extLst>
      <p:ext uri="{BB962C8B-B14F-4D97-AF65-F5344CB8AC3E}">
        <p14:creationId xmlns:p14="http://schemas.microsoft.com/office/powerpoint/2010/main" val="2912891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2EA62-5A64-4FE4-A02F-576ED4E94E81}" type="datetimeFigureOut">
              <a:rPr lang="en-IN" smtClean="0"/>
              <a:t>27-02-2021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63BBE5-06BA-4EB1-B9D1-F43AD0FF3FD9}" type="slidenum">
              <a:rPr lang="en-IN" smtClean="0"/>
              <a:t>‹#›</a:t>
            </a:fld>
            <a:endParaRPr lang="en-IN"/>
          </a:p>
        </p:txBody>
      </p:sp>
    </p:spTree>
    <p:extLst>
      <p:ext uri="{BB962C8B-B14F-4D97-AF65-F5344CB8AC3E}">
        <p14:creationId xmlns:p14="http://schemas.microsoft.com/office/powerpoint/2010/main" val="2382801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32EA62-5A64-4FE4-A02F-576ED4E94E81}" type="datetimeFigureOut">
              <a:rPr lang="en-IN" smtClean="0"/>
              <a:t>27-02-2021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63BBE5-06BA-4EB1-B9D1-F43AD0FF3FD9}" type="slidenum">
              <a:rPr lang="en-IN" smtClean="0"/>
              <a:t>‹#›</a:t>
            </a:fld>
            <a:endParaRPr lang="en-IN"/>
          </a:p>
        </p:txBody>
      </p:sp>
    </p:spTree>
    <p:extLst>
      <p:ext uri="{BB962C8B-B14F-4D97-AF65-F5344CB8AC3E}">
        <p14:creationId xmlns:p14="http://schemas.microsoft.com/office/powerpoint/2010/main" val="1729134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132EA62-5A64-4FE4-A02F-576ED4E94E81}" type="datetimeFigureOut">
              <a:rPr lang="en-IN" smtClean="0"/>
              <a:t>27-02-2021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63BBE5-06BA-4EB1-B9D1-F43AD0FF3FD9}" type="slidenum">
              <a:rPr lang="en-IN" smtClean="0"/>
              <a:t>‹#›</a:t>
            </a:fld>
            <a:endParaRPr lang="en-IN"/>
          </a:p>
        </p:txBody>
      </p:sp>
    </p:spTree>
    <p:extLst>
      <p:ext uri="{BB962C8B-B14F-4D97-AF65-F5344CB8AC3E}">
        <p14:creationId xmlns:p14="http://schemas.microsoft.com/office/powerpoint/2010/main" val="3921960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132EA62-5A64-4FE4-A02F-576ED4E94E81}" type="datetimeFigureOut">
              <a:rPr lang="en-IN" smtClean="0"/>
              <a:t>27-02-2021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63BBE5-06BA-4EB1-B9D1-F43AD0FF3FD9}" type="slidenum">
              <a:rPr lang="en-IN" smtClean="0"/>
              <a:t>‹#›</a:t>
            </a:fld>
            <a:endParaRPr lang="en-IN"/>
          </a:p>
        </p:txBody>
      </p:sp>
    </p:spTree>
    <p:extLst>
      <p:ext uri="{BB962C8B-B14F-4D97-AF65-F5344CB8AC3E}">
        <p14:creationId xmlns:p14="http://schemas.microsoft.com/office/powerpoint/2010/main" val="3857744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132EA62-5A64-4FE4-A02F-576ED4E94E81}" type="datetimeFigureOut">
              <a:rPr lang="en-IN" smtClean="0"/>
              <a:t>27-02-2021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463BBE5-06BA-4EB1-B9D1-F43AD0FF3FD9}" type="slidenum">
              <a:rPr lang="en-IN" smtClean="0"/>
              <a:t>‹#›</a:t>
            </a:fld>
            <a:endParaRPr lang="en-IN"/>
          </a:p>
        </p:txBody>
      </p:sp>
    </p:spTree>
    <p:extLst>
      <p:ext uri="{BB962C8B-B14F-4D97-AF65-F5344CB8AC3E}">
        <p14:creationId xmlns:p14="http://schemas.microsoft.com/office/powerpoint/2010/main" val="218598401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90203"/>
            <a:ext cx="9302262" cy="2422768"/>
          </a:xfrm>
        </p:spPr>
        <p:txBody>
          <a:bodyPr>
            <a:normAutofit/>
          </a:bodyPr>
          <a:lstStyle/>
          <a:p>
            <a:r>
              <a:rPr lang="en-IN" sz="2400" dirty="0">
                <a:latin typeface="Times New Roman" panose="02020603050405020304" pitchFamily="18" charset="0"/>
                <a:cs typeface="Times New Roman" panose="02020603050405020304" pitchFamily="18" charset="0"/>
              </a:rPr>
              <a:t>Case Study:</a:t>
            </a:r>
            <a:r>
              <a:rPr lang="en-US" sz="2400" dirty="0">
                <a:latin typeface="Times New Roman" panose="02020603050405020304" pitchFamily="18" charset="0"/>
                <a:cs typeface="Times New Roman" panose="02020603050405020304" pitchFamily="18" charset="0"/>
              </a:rPr>
              <a:t>Opening a Wada </a:t>
            </a:r>
            <a:r>
              <a:rPr lang="en-US" sz="2400" dirty="0" err="1">
                <a:latin typeface="Times New Roman" panose="02020603050405020304" pitchFamily="18" charset="0"/>
                <a:cs typeface="Times New Roman" panose="02020603050405020304" pitchFamily="18" charset="0"/>
              </a:rPr>
              <a:t>Pav</a:t>
            </a:r>
            <a:r>
              <a:rPr lang="en-US" sz="2400" dirty="0">
                <a:latin typeface="Times New Roman" panose="02020603050405020304" pitchFamily="18" charset="0"/>
                <a:cs typeface="Times New Roman" panose="02020603050405020304" pitchFamily="18" charset="0"/>
              </a:rPr>
              <a:t> Shop near </a:t>
            </a:r>
            <a:r>
              <a:rPr lang="en-US" sz="2400" dirty="0" err="1">
                <a:latin typeface="Times New Roman" panose="02020603050405020304" pitchFamily="18" charset="0"/>
                <a:cs typeface="Times New Roman" panose="02020603050405020304" pitchFamily="18" charset="0"/>
              </a:rPr>
              <a:t>Shivaji</a:t>
            </a:r>
            <a:r>
              <a:rPr lang="en-US" sz="2400" dirty="0">
                <a:latin typeface="Times New Roman" panose="02020603050405020304" pitchFamily="18" charset="0"/>
                <a:cs typeface="Times New Roman" panose="02020603050405020304" pitchFamily="18" charset="0"/>
              </a:rPr>
              <a:t> Nagar in Pune. </a:t>
            </a:r>
            <a:endParaRPr lang="en-IN" sz="2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21678" y="4762441"/>
            <a:ext cx="9144000" cy="1655762"/>
          </a:xfrm>
        </p:spPr>
        <p:txBody>
          <a:bodyPr/>
          <a:lstStyle/>
          <a:p>
            <a:r>
              <a:rPr lang="en-IN" b="1" i="1" dirty="0"/>
              <a:t>Presented By: Poonam </a:t>
            </a:r>
            <a:r>
              <a:rPr lang="en-IN" b="1" i="1" dirty="0" err="1"/>
              <a:t>Kalamkar</a:t>
            </a:r>
            <a:endParaRPr lang="en-IN" b="1" i="1" dirty="0"/>
          </a:p>
        </p:txBody>
      </p:sp>
      <p:pic>
        <p:nvPicPr>
          <p:cNvPr id="1030" name="Picture 6" descr="Vada Pav stock photos and royalty-free images, vectors and illustrations |  Adobe 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562" y="203688"/>
            <a:ext cx="5133975"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476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a:t>
            </a:r>
          </a:p>
        </p:txBody>
      </p:sp>
      <p:sp>
        <p:nvSpPr>
          <p:cNvPr id="3" name="Content Placeholder 2"/>
          <p:cNvSpPr>
            <a:spLocks noGrp="1"/>
          </p:cNvSpPr>
          <p:nvPr>
            <p:ph idx="1"/>
          </p:nvPr>
        </p:nvSpPr>
        <p:spPr>
          <a:xfrm>
            <a:off x="677334" y="1509958"/>
            <a:ext cx="8596668" cy="3880773"/>
          </a:xfrm>
        </p:spPr>
        <p:txBody>
          <a:bodyPr/>
          <a:lstStyle/>
          <a:p>
            <a:r>
              <a:rPr lang="en-IN" dirty="0">
                <a:latin typeface="Times New Roman" panose="02020603050405020304" pitchFamily="18" charset="0"/>
                <a:cs typeface="Times New Roman" panose="02020603050405020304" pitchFamily="18" charset="0"/>
              </a:rPr>
              <a:t>Introduction </a:t>
            </a:r>
          </a:p>
          <a:p>
            <a:r>
              <a:rPr lang="en-IN" dirty="0">
                <a:latin typeface="Times New Roman" panose="02020603050405020304" pitchFamily="18" charset="0"/>
                <a:cs typeface="Times New Roman" panose="02020603050405020304" pitchFamily="18" charset="0"/>
              </a:rPr>
              <a:t>Problem Statement and Data Source </a:t>
            </a:r>
          </a:p>
          <a:p>
            <a:r>
              <a:rPr lang="en-IN" dirty="0">
                <a:latin typeface="Times New Roman" panose="02020603050405020304" pitchFamily="18" charset="0"/>
                <a:cs typeface="Times New Roman" panose="02020603050405020304" pitchFamily="18" charset="0"/>
              </a:rPr>
              <a:t>Objective &amp; Methodology  </a:t>
            </a:r>
          </a:p>
          <a:p>
            <a:r>
              <a:rPr lang="en-IN" dirty="0">
                <a:latin typeface="Times New Roman" panose="02020603050405020304" pitchFamily="18" charset="0"/>
                <a:cs typeface="Times New Roman" panose="02020603050405020304" pitchFamily="18" charset="0"/>
              </a:rPr>
              <a:t>Solution Description </a:t>
            </a:r>
          </a:p>
          <a:p>
            <a:r>
              <a:rPr lang="en-IN" dirty="0">
                <a:latin typeface="Times New Roman" panose="02020603050405020304" pitchFamily="18" charset="0"/>
                <a:cs typeface="Times New Roman" panose="02020603050405020304" pitchFamily="18" charset="0"/>
              </a:rPr>
              <a:t>Impact</a:t>
            </a:r>
          </a:p>
        </p:txBody>
      </p:sp>
    </p:spTree>
    <p:extLst>
      <p:ext uri="{BB962C8B-B14F-4D97-AF65-F5344CB8AC3E}">
        <p14:creationId xmlns:p14="http://schemas.microsoft.com/office/powerpoint/2010/main" val="3022099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a:xfrm>
            <a:off x="598203" y="1993535"/>
            <a:ext cx="8596668" cy="3880773"/>
          </a:xfrm>
        </p:spPr>
        <p:txBody>
          <a:bodyPr/>
          <a:lstStyle/>
          <a:p>
            <a:r>
              <a:rPr lang="en-US" dirty="0">
                <a:latin typeface="Times New Roman" panose="02020603050405020304" pitchFamily="18" charset="0"/>
                <a:cs typeface="Times New Roman" panose="02020603050405020304" pitchFamily="18" charset="0"/>
              </a:rPr>
              <a:t>A man wants to open a Wada </a:t>
            </a:r>
            <a:r>
              <a:rPr lang="en-US" dirty="0" err="1">
                <a:latin typeface="Times New Roman" panose="02020603050405020304" pitchFamily="18" charset="0"/>
                <a:cs typeface="Times New Roman" panose="02020603050405020304" pitchFamily="18" charset="0"/>
              </a:rPr>
              <a:t>Pav</a:t>
            </a:r>
            <a:r>
              <a:rPr lang="en-US" dirty="0">
                <a:latin typeface="Times New Roman" panose="02020603050405020304" pitchFamily="18" charset="0"/>
                <a:cs typeface="Times New Roman" panose="02020603050405020304" pitchFamily="18" charset="0"/>
              </a:rPr>
              <a:t> Shop near </a:t>
            </a:r>
            <a:r>
              <a:rPr lang="en-US" dirty="0" err="1">
                <a:latin typeface="Times New Roman" panose="02020603050405020304" pitchFamily="18" charset="0"/>
                <a:cs typeface="Times New Roman" panose="02020603050405020304" pitchFamily="18" charset="0"/>
              </a:rPr>
              <a:t>Shivaji</a:t>
            </a:r>
            <a:r>
              <a:rPr lang="en-US" dirty="0">
                <a:latin typeface="Times New Roman" panose="02020603050405020304" pitchFamily="18" charset="0"/>
                <a:cs typeface="Times New Roman" panose="02020603050405020304" pitchFamily="18" charset="0"/>
              </a:rPr>
              <a:t> Nagar in Pune. He has got a location where there are other 4 more </a:t>
            </a:r>
            <a:r>
              <a:rPr lang="en-US" dirty="0" err="1">
                <a:latin typeface="Times New Roman" panose="02020603050405020304" pitchFamily="18" charset="0"/>
                <a:cs typeface="Times New Roman" panose="02020603050405020304" pitchFamily="18" charset="0"/>
              </a:rPr>
              <a:t>wada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pav</a:t>
            </a:r>
            <a:r>
              <a:rPr lang="en-US" dirty="0">
                <a:latin typeface="Times New Roman" panose="02020603050405020304" pitchFamily="18" charset="0"/>
                <a:cs typeface="Times New Roman" panose="02020603050405020304" pitchFamily="18" charset="0"/>
              </a:rPr>
              <a:t> shops. So we need to help build a strategy that will help him become the best selling Wada </a:t>
            </a:r>
            <a:r>
              <a:rPr lang="en-US" dirty="0" err="1">
                <a:latin typeface="Times New Roman" panose="02020603050405020304" pitchFamily="18" charset="0"/>
                <a:cs typeface="Times New Roman" panose="02020603050405020304" pitchFamily="18" charset="0"/>
              </a:rPr>
              <a:t>pav</a:t>
            </a:r>
            <a:r>
              <a:rPr lang="en-US" dirty="0">
                <a:latin typeface="Times New Roman" panose="02020603050405020304" pitchFamily="18" charset="0"/>
                <a:cs typeface="Times New Roman" panose="02020603050405020304" pitchFamily="18" charset="0"/>
              </a:rPr>
              <a:t> shop seller in that area making more profit.</a:t>
            </a:r>
          </a:p>
        </p:txBody>
      </p:sp>
    </p:spTree>
    <p:extLst>
      <p:ext uri="{BB962C8B-B14F-4D97-AF65-F5344CB8AC3E}">
        <p14:creationId xmlns:p14="http://schemas.microsoft.com/office/powerpoint/2010/main" val="2109395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 and Data Source </a:t>
            </a:r>
            <a:br>
              <a:rPr lang="en-IN" dirty="0"/>
            </a:br>
            <a:endParaRPr lang="en-IN" dirty="0"/>
          </a:p>
        </p:txBody>
      </p:sp>
      <p:sp>
        <p:nvSpPr>
          <p:cNvPr id="3" name="Content Placeholder 2"/>
          <p:cNvSpPr>
            <a:spLocks noGrp="1"/>
          </p:cNvSpPr>
          <p:nvPr>
            <p:ph idx="1"/>
          </p:nvPr>
        </p:nvSpPr>
        <p:spPr>
          <a:xfrm>
            <a:off x="589411" y="1703389"/>
            <a:ext cx="8596668" cy="3880773"/>
          </a:xfrm>
        </p:spPr>
        <p:txBody>
          <a:bodyPr>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A man wants to open a Wada </a:t>
            </a:r>
            <a:r>
              <a:rPr lang="en-US" dirty="0" err="1">
                <a:latin typeface="Times New Roman" panose="02020603050405020304" pitchFamily="18" charset="0"/>
                <a:cs typeface="Times New Roman" panose="02020603050405020304" pitchFamily="18" charset="0"/>
              </a:rPr>
              <a:t>Pav</a:t>
            </a:r>
            <a:r>
              <a:rPr lang="en-US" dirty="0">
                <a:latin typeface="Times New Roman" panose="02020603050405020304" pitchFamily="18" charset="0"/>
                <a:cs typeface="Times New Roman" panose="02020603050405020304" pitchFamily="18" charset="0"/>
              </a:rPr>
              <a:t> Shop near </a:t>
            </a:r>
            <a:r>
              <a:rPr lang="en-US" dirty="0" err="1">
                <a:latin typeface="Times New Roman" panose="02020603050405020304" pitchFamily="18" charset="0"/>
                <a:cs typeface="Times New Roman" panose="02020603050405020304" pitchFamily="18" charset="0"/>
              </a:rPr>
              <a:t>Shivaji</a:t>
            </a:r>
            <a:r>
              <a:rPr lang="en-US" dirty="0">
                <a:latin typeface="Times New Roman" panose="02020603050405020304" pitchFamily="18" charset="0"/>
                <a:cs typeface="Times New Roman" panose="02020603050405020304" pitchFamily="18" charset="0"/>
              </a:rPr>
              <a:t> Nagar in Pune. He has got a location where there are other 4 more </a:t>
            </a:r>
            <a:r>
              <a:rPr lang="en-US" dirty="0" err="1">
                <a:latin typeface="Times New Roman" panose="02020603050405020304" pitchFamily="18" charset="0"/>
                <a:cs typeface="Times New Roman" panose="02020603050405020304" pitchFamily="18" charset="0"/>
              </a:rPr>
              <a:t>wada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pav</a:t>
            </a:r>
            <a:r>
              <a:rPr lang="en-US" dirty="0">
                <a:latin typeface="Times New Roman" panose="02020603050405020304" pitchFamily="18" charset="0"/>
                <a:cs typeface="Times New Roman" panose="02020603050405020304" pitchFamily="18" charset="0"/>
              </a:rPr>
              <a:t> shops. He is not able to understand what will be the strategy to take over his </a:t>
            </a:r>
            <a:r>
              <a:rPr lang="en-US" dirty="0" err="1">
                <a:latin typeface="Times New Roman" panose="02020603050405020304" pitchFamily="18" charset="0"/>
                <a:cs typeface="Times New Roman" panose="02020603050405020304" pitchFamily="18" charset="0"/>
              </a:rPr>
              <a:t>clients.So</a:t>
            </a:r>
            <a:r>
              <a:rPr lang="en-US" dirty="0">
                <a:latin typeface="Times New Roman" panose="02020603050405020304" pitchFamily="18" charset="0"/>
                <a:cs typeface="Times New Roman" panose="02020603050405020304" pitchFamily="18" charset="0"/>
              </a:rPr>
              <a:t> there are many questions like below which he has in his mind right now before opening the shop.</a:t>
            </a:r>
          </a:p>
          <a:p>
            <a:pPr marL="0" indent="0">
              <a:buNone/>
            </a:pPr>
            <a:r>
              <a:rPr lang="en-US" dirty="0">
                <a:latin typeface="Times New Roman" panose="02020603050405020304" pitchFamily="18" charset="0"/>
                <a:cs typeface="Times New Roman" panose="02020603050405020304" pitchFamily="18" charset="0"/>
              </a:rPr>
              <a:t> a. What will be the price of each Wada </a:t>
            </a:r>
            <a:r>
              <a:rPr lang="en-US" dirty="0" err="1">
                <a:latin typeface="Times New Roman" panose="02020603050405020304" pitchFamily="18" charset="0"/>
                <a:cs typeface="Times New Roman" panose="02020603050405020304" pitchFamily="18" charset="0"/>
              </a:rPr>
              <a:t>Pav</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b. How will he differentiate from the other competitors? </a:t>
            </a:r>
          </a:p>
          <a:p>
            <a:pPr marL="0" indent="0">
              <a:buNone/>
            </a:pPr>
            <a:r>
              <a:rPr lang="en-US" dirty="0">
                <a:latin typeface="Times New Roman" panose="02020603050405020304" pitchFamily="18" charset="0"/>
                <a:cs typeface="Times New Roman" panose="02020603050405020304" pitchFamily="18" charset="0"/>
              </a:rPr>
              <a:t>c. How will you bring insights when he has no data of his shop?</a:t>
            </a:r>
          </a:p>
          <a:p>
            <a:pPr marL="0" indent="0">
              <a:buNone/>
            </a:pPr>
            <a:r>
              <a:rPr lang="en-US" dirty="0">
                <a:latin typeface="Times New Roman" panose="02020603050405020304" pitchFamily="18" charset="0"/>
                <a:cs typeface="Times New Roman" panose="02020603050405020304" pitchFamily="18" charset="0"/>
              </a:rPr>
              <a:t> d. Why will be the Customer comes to your shop? (What will be the positioning) </a:t>
            </a:r>
          </a:p>
          <a:p>
            <a:pPr marL="0" indent="0">
              <a:buNone/>
            </a:pPr>
            <a:r>
              <a:rPr lang="en-US" dirty="0">
                <a:latin typeface="Times New Roman" panose="02020603050405020304" pitchFamily="18" charset="0"/>
                <a:cs typeface="Times New Roman" panose="02020603050405020304" pitchFamily="18" charset="0"/>
              </a:rPr>
              <a:t>e. What Machine Learning Models you will used to take to solve this Problem Statement? </a:t>
            </a:r>
          </a:p>
          <a:p>
            <a:pPr marL="0" indent="0">
              <a:buNone/>
            </a:pPr>
            <a:r>
              <a:rPr lang="en-US" dirty="0">
                <a:latin typeface="Times New Roman" panose="02020603050405020304" pitchFamily="18" charset="0"/>
                <a:cs typeface="Times New Roman" panose="02020603050405020304" pitchFamily="18" charset="0"/>
              </a:rPr>
              <a:t>Whether Data Science is really required or not? How will you come to a solutions which will make him an entrepreneur and will help him to grow?</a:t>
            </a:r>
          </a:p>
          <a:p>
            <a:pPr marL="0" indent="0">
              <a:buNone/>
            </a:pPr>
            <a:r>
              <a:rPr lang="en-US" dirty="0">
                <a:latin typeface="Times New Roman" panose="02020603050405020304" pitchFamily="18" charset="0"/>
                <a:cs typeface="Times New Roman" panose="02020603050405020304" pitchFamily="18" charset="0"/>
              </a:rPr>
              <a:t>f. How will he get the required data which is required for analysis ?,etc.</a:t>
            </a:r>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675929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60375" y="633358"/>
            <a:ext cx="5557911" cy="2386976"/>
          </a:xfrm>
          <a:prstGeom prst="rect">
            <a:avLst/>
          </a:prstGeom>
        </p:spPr>
      </p:pic>
      <p:sp>
        <p:nvSpPr>
          <p:cNvPr id="5" name="AutoShape 2" descr="Forms response chart. Question title: Do you order Food Online?. Number of responses: 31 responses."/>
          <p:cNvSpPr>
            <a:spLocks noChangeAspect="1" noChangeArrowheads="1"/>
          </p:cNvSpPr>
          <p:nvPr/>
        </p:nvSpPr>
        <p:spPr bwMode="auto">
          <a:xfrm>
            <a:off x="155575"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3"/>
          <a:stretch>
            <a:fillRect/>
          </a:stretch>
        </p:blipFill>
        <p:spPr>
          <a:xfrm>
            <a:off x="460375" y="3216579"/>
            <a:ext cx="5615829" cy="2312743"/>
          </a:xfrm>
          <a:prstGeom prst="rect">
            <a:avLst/>
          </a:prstGeom>
        </p:spPr>
      </p:pic>
      <p:pic>
        <p:nvPicPr>
          <p:cNvPr id="8" name="Picture 7"/>
          <p:cNvPicPr>
            <a:picLocks noChangeAspect="1"/>
          </p:cNvPicPr>
          <p:nvPr/>
        </p:nvPicPr>
        <p:blipFill>
          <a:blip r:embed="rId4"/>
          <a:stretch>
            <a:fillRect/>
          </a:stretch>
        </p:blipFill>
        <p:spPr>
          <a:xfrm>
            <a:off x="6309973" y="454754"/>
            <a:ext cx="4847466" cy="2428083"/>
          </a:xfrm>
          <a:prstGeom prst="rect">
            <a:avLst/>
          </a:prstGeom>
        </p:spPr>
      </p:pic>
      <p:pic>
        <p:nvPicPr>
          <p:cNvPr id="9" name="Picture 8"/>
          <p:cNvPicPr>
            <a:picLocks noChangeAspect="1"/>
          </p:cNvPicPr>
          <p:nvPr/>
        </p:nvPicPr>
        <p:blipFill>
          <a:blip r:embed="rId5"/>
          <a:stretch>
            <a:fillRect/>
          </a:stretch>
        </p:blipFill>
        <p:spPr>
          <a:xfrm>
            <a:off x="6309973" y="3020333"/>
            <a:ext cx="4917804" cy="2597951"/>
          </a:xfrm>
          <a:prstGeom prst="rect">
            <a:avLst/>
          </a:prstGeom>
        </p:spPr>
      </p:pic>
    </p:spTree>
    <p:extLst>
      <p:ext uri="{BB962C8B-B14F-4D97-AF65-F5344CB8AC3E}">
        <p14:creationId xmlns:p14="http://schemas.microsoft.com/office/powerpoint/2010/main" val="1567335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82516" y="551595"/>
            <a:ext cx="4726736" cy="2212093"/>
          </a:xfrm>
          <a:prstGeom prst="rect">
            <a:avLst/>
          </a:prstGeom>
        </p:spPr>
      </p:pic>
      <p:pic>
        <p:nvPicPr>
          <p:cNvPr id="6" name="Picture 5"/>
          <p:cNvPicPr>
            <a:picLocks noChangeAspect="1"/>
          </p:cNvPicPr>
          <p:nvPr/>
        </p:nvPicPr>
        <p:blipFill>
          <a:blip r:embed="rId3"/>
          <a:stretch>
            <a:fillRect/>
          </a:stretch>
        </p:blipFill>
        <p:spPr>
          <a:xfrm>
            <a:off x="6235063" y="551595"/>
            <a:ext cx="5252478" cy="2436325"/>
          </a:xfrm>
          <a:prstGeom prst="rect">
            <a:avLst/>
          </a:prstGeom>
        </p:spPr>
      </p:pic>
      <p:pic>
        <p:nvPicPr>
          <p:cNvPr id="7" name="Picture 6"/>
          <p:cNvPicPr>
            <a:picLocks noChangeAspect="1"/>
          </p:cNvPicPr>
          <p:nvPr/>
        </p:nvPicPr>
        <p:blipFill>
          <a:blip r:embed="rId4"/>
          <a:stretch>
            <a:fillRect/>
          </a:stretch>
        </p:blipFill>
        <p:spPr>
          <a:xfrm>
            <a:off x="6235063" y="3346190"/>
            <a:ext cx="5476465" cy="2456732"/>
          </a:xfrm>
          <a:prstGeom prst="rect">
            <a:avLst/>
          </a:prstGeom>
        </p:spPr>
      </p:pic>
      <p:pic>
        <p:nvPicPr>
          <p:cNvPr id="8" name="Picture 7"/>
          <p:cNvPicPr>
            <a:picLocks noChangeAspect="1"/>
          </p:cNvPicPr>
          <p:nvPr/>
        </p:nvPicPr>
        <p:blipFill>
          <a:blip r:embed="rId5"/>
          <a:stretch>
            <a:fillRect/>
          </a:stretch>
        </p:blipFill>
        <p:spPr>
          <a:xfrm>
            <a:off x="722151" y="3270181"/>
            <a:ext cx="4847466" cy="2532741"/>
          </a:xfrm>
          <a:prstGeom prst="rect">
            <a:avLst/>
          </a:prstGeom>
        </p:spPr>
      </p:pic>
    </p:spTree>
    <p:extLst>
      <p:ext uri="{BB962C8B-B14F-4D97-AF65-F5344CB8AC3E}">
        <p14:creationId xmlns:p14="http://schemas.microsoft.com/office/powerpoint/2010/main" val="1943201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Objective &amp; Methodology  </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580619" y="1422035"/>
            <a:ext cx="8596668" cy="3880773"/>
          </a:xfrm>
        </p:spPr>
        <p:txBody>
          <a:bodyPr>
            <a:normAutofit fontScale="85000" lnSpcReduction="20000"/>
          </a:bodyPr>
          <a:lstStyle/>
          <a:p>
            <a:r>
              <a:rPr lang="en-IN" b="1" u="sng" dirty="0">
                <a:latin typeface="Times New Roman" panose="02020603050405020304" pitchFamily="18" charset="0"/>
                <a:cs typeface="Times New Roman" panose="02020603050405020304" pitchFamily="18" charset="0"/>
              </a:rPr>
              <a:t>Objective:</a:t>
            </a:r>
          </a:p>
          <a:p>
            <a:pPr marL="0" indent="0">
              <a:buNone/>
            </a:pPr>
            <a:r>
              <a:rPr lang="en-IN" dirty="0">
                <a:latin typeface="Times New Roman" panose="02020603050405020304" pitchFamily="18" charset="0"/>
                <a:cs typeface="Times New Roman" panose="02020603050405020304" pitchFamily="18" charset="0"/>
              </a:rPr>
              <a:t>Make the Wada </a:t>
            </a:r>
            <a:r>
              <a:rPr lang="en-IN" dirty="0" err="1">
                <a:latin typeface="Times New Roman" panose="02020603050405020304" pitchFamily="18" charset="0"/>
                <a:cs typeface="Times New Roman" panose="02020603050405020304" pitchFamily="18" charset="0"/>
              </a:rPr>
              <a:t>Pav</a:t>
            </a:r>
            <a:r>
              <a:rPr lang="en-IN" dirty="0">
                <a:latin typeface="Times New Roman" panose="02020603050405020304" pitchFamily="18" charset="0"/>
                <a:cs typeface="Times New Roman" panose="02020603050405020304" pitchFamily="18" charset="0"/>
              </a:rPr>
              <a:t> shop seller the best seller in </a:t>
            </a:r>
            <a:r>
              <a:rPr lang="en-IN" dirty="0" err="1">
                <a:latin typeface="Times New Roman" panose="02020603050405020304" pitchFamily="18" charset="0"/>
                <a:cs typeface="Times New Roman" panose="02020603050405020304" pitchFamily="18" charset="0"/>
              </a:rPr>
              <a:t>Shivaji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Nagar,Pune</a:t>
            </a:r>
            <a:r>
              <a:rPr lang="en-IN" dirty="0">
                <a:latin typeface="Times New Roman" panose="02020603050405020304" pitchFamily="18" charset="0"/>
                <a:cs typeface="Times New Roman" panose="02020603050405020304" pitchFamily="18" charset="0"/>
              </a:rPr>
              <a:t>  making </a:t>
            </a:r>
            <a:r>
              <a:rPr lang="en-US" dirty="0">
                <a:latin typeface="Times New Roman" panose="02020603050405020304" pitchFamily="18" charset="0"/>
                <a:cs typeface="Times New Roman" panose="02020603050405020304" pitchFamily="18" charset="0"/>
              </a:rPr>
              <a:t>him an entrepreneur which will help him to grow his business.</a:t>
            </a:r>
          </a:p>
          <a:p>
            <a:r>
              <a:rPr lang="en-US" b="1" u="sng" dirty="0">
                <a:latin typeface="Times New Roman" panose="02020603050405020304" pitchFamily="18" charset="0"/>
                <a:cs typeface="Times New Roman" panose="02020603050405020304" pitchFamily="18" charset="0"/>
              </a:rPr>
              <a:t>Methodology:</a:t>
            </a:r>
          </a:p>
          <a:p>
            <a:pPr marL="0" indent="0">
              <a:buNone/>
            </a:pPr>
            <a:r>
              <a:rPr lang="en-US" dirty="0">
                <a:latin typeface="Times New Roman" panose="02020603050405020304" pitchFamily="18" charset="0"/>
                <a:cs typeface="Times New Roman" panose="02020603050405020304" pitchFamily="18" charset="0"/>
              </a:rPr>
              <a:t>Carry out survey in the area and get answers to the below Questions so that we can get an idea </a:t>
            </a:r>
          </a:p>
          <a:p>
            <a:pPr>
              <a:buFont typeface="+mj-lt"/>
              <a:buAutoNum type="arabicPeriod"/>
            </a:pPr>
            <a:r>
              <a:rPr lang="en-US" dirty="0">
                <a:latin typeface="Times New Roman" panose="02020603050405020304" pitchFamily="18" charset="0"/>
                <a:cs typeface="Times New Roman" panose="02020603050405020304" pitchFamily="18" charset="0"/>
              </a:rPr>
              <a:t>what kind of </a:t>
            </a:r>
            <a:r>
              <a:rPr lang="en-US" dirty="0" err="1">
                <a:latin typeface="Times New Roman" panose="02020603050405020304" pitchFamily="18" charset="0"/>
                <a:cs typeface="Times New Roman" panose="02020603050405020304" pitchFamily="18" charset="0"/>
              </a:rPr>
              <a:t>vada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pav</a:t>
            </a:r>
            <a:r>
              <a:rPr lang="en-US" dirty="0">
                <a:latin typeface="Times New Roman" panose="02020603050405020304" pitchFamily="18" charset="0"/>
                <a:cs typeface="Times New Roman" panose="02020603050405020304" pitchFamily="18" charset="0"/>
              </a:rPr>
              <a:t> people eat (Mumbai </a:t>
            </a:r>
            <a:r>
              <a:rPr lang="en-US" dirty="0" err="1">
                <a:latin typeface="Times New Roman" panose="02020603050405020304" pitchFamily="18" charset="0"/>
                <a:cs typeface="Times New Roman" panose="02020603050405020304" pitchFamily="18" charset="0"/>
              </a:rPr>
              <a:t>Style,Chinese,Chesse,etc</a:t>
            </a:r>
            <a:r>
              <a:rPr lang="en-US" dirty="0">
                <a:latin typeface="Times New Roman" panose="02020603050405020304" pitchFamily="18" charset="0"/>
                <a:cs typeface="Times New Roman" panose="02020603050405020304" pitchFamily="18" charset="0"/>
              </a:rPr>
              <a:t>)?What is their preferences ?</a:t>
            </a:r>
          </a:p>
          <a:p>
            <a:pPr>
              <a:buFont typeface="+mj-lt"/>
              <a:buAutoNum type="arabicPeriod"/>
            </a:pPr>
            <a:r>
              <a:rPr lang="en-US" dirty="0">
                <a:latin typeface="Times New Roman" panose="02020603050405020304" pitchFamily="18" charset="0"/>
                <a:cs typeface="Times New Roman" panose="02020603050405020304" pitchFamily="18" charset="0"/>
              </a:rPr>
              <a:t>What all things like to have with </a:t>
            </a:r>
            <a:r>
              <a:rPr lang="en-US" dirty="0" err="1">
                <a:latin typeface="Times New Roman" panose="02020603050405020304" pitchFamily="18" charset="0"/>
                <a:cs typeface="Times New Roman" panose="02020603050405020304" pitchFamily="18" charset="0"/>
              </a:rPr>
              <a:t>vada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pav</a:t>
            </a:r>
            <a:r>
              <a:rPr lang="en-US" dirty="0">
                <a:latin typeface="Times New Roman" panose="02020603050405020304" pitchFamily="18" charset="0"/>
                <a:cs typeface="Times New Roman" panose="02020603050405020304" pitchFamily="18" charset="0"/>
              </a:rPr>
              <a:t> ?</a:t>
            </a:r>
          </a:p>
          <a:p>
            <a:pPr>
              <a:buFont typeface="+mj-lt"/>
              <a:buAutoNum type="arabicPeriod"/>
            </a:pPr>
            <a:r>
              <a:rPr lang="en-US" dirty="0">
                <a:latin typeface="Times New Roman" panose="02020603050405020304" pitchFamily="18" charset="0"/>
                <a:cs typeface="Times New Roman" panose="02020603050405020304" pitchFamily="18" charset="0"/>
              </a:rPr>
              <a:t>Who is the current best seller in that area who sells the best </a:t>
            </a:r>
            <a:r>
              <a:rPr lang="en-US" dirty="0" err="1">
                <a:latin typeface="Times New Roman" panose="02020603050405020304" pitchFamily="18" charset="0"/>
                <a:cs typeface="Times New Roman" panose="02020603050405020304" pitchFamily="18" charset="0"/>
              </a:rPr>
              <a:t>vada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pav?What</a:t>
            </a:r>
            <a:r>
              <a:rPr lang="en-US" dirty="0">
                <a:latin typeface="Times New Roman" panose="02020603050405020304" pitchFamily="18" charset="0"/>
                <a:cs typeface="Times New Roman" panose="02020603050405020304" pitchFamily="18" charset="0"/>
              </a:rPr>
              <a:t> all things he has which other people don’t have?</a:t>
            </a:r>
          </a:p>
          <a:p>
            <a:pPr>
              <a:buFont typeface="+mj-lt"/>
              <a:buAutoNum type="arabicPeriod"/>
            </a:pPr>
            <a:r>
              <a:rPr lang="en-US" dirty="0">
                <a:latin typeface="Times New Roman" panose="02020603050405020304" pitchFamily="18" charset="0"/>
                <a:cs typeface="Times New Roman" panose="02020603050405020304" pitchFamily="18" charset="0"/>
              </a:rPr>
              <a:t> How can we tie up with </a:t>
            </a:r>
            <a:r>
              <a:rPr lang="en-US" dirty="0" err="1">
                <a:latin typeface="Times New Roman" panose="02020603050405020304" pitchFamily="18" charset="0"/>
                <a:cs typeface="Times New Roman" panose="02020603050405020304" pitchFamily="18" charset="0"/>
              </a:rPr>
              <a:t>Swiggy</a:t>
            </a:r>
            <a:r>
              <a:rPr lang="en-US" dirty="0">
                <a:latin typeface="Times New Roman" panose="02020603050405020304" pitchFamily="18" charset="0"/>
                <a:cs typeface="Times New Roman" panose="02020603050405020304" pitchFamily="18" charset="0"/>
              </a:rPr>
              <a:t> ,Uber eats and other food delivery apps,?</a:t>
            </a:r>
          </a:p>
          <a:p>
            <a:pPr>
              <a:buFont typeface="+mj-lt"/>
              <a:buAutoNum type="arabicPeriod"/>
            </a:pPr>
            <a:r>
              <a:rPr lang="en-US" dirty="0">
                <a:latin typeface="Times New Roman" panose="02020603050405020304" pitchFamily="18" charset="0"/>
                <a:cs typeface="Times New Roman" panose="02020603050405020304" pitchFamily="18" charset="0"/>
              </a:rPr>
              <a:t>What time there is more crowd in that area so we can be prepared with the required items?</a:t>
            </a:r>
          </a:p>
          <a:p>
            <a:pPr>
              <a:buFont typeface="+mj-lt"/>
              <a:buAutoNum type="arabicPeriod"/>
            </a:pPr>
            <a:r>
              <a:rPr lang="en-US" dirty="0">
                <a:latin typeface="Times New Roman" panose="02020603050405020304" pitchFamily="18" charset="0"/>
                <a:cs typeface="Times New Roman" panose="02020603050405020304" pitchFamily="18" charset="0"/>
              </a:rPr>
              <a:t>What all things is the shop surrounded around (Like </a:t>
            </a:r>
            <a:r>
              <a:rPr lang="en-US" dirty="0" err="1">
                <a:latin typeface="Times New Roman" panose="02020603050405020304" pitchFamily="18" charset="0"/>
                <a:cs typeface="Times New Roman" panose="02020603050405020304" pitchFamily="18" charset="0"/>
              </a:rPr>
              <a:t>Garden,School,Colleges,offices,etc</a:t>
            </a:r>
            <a:r>
              <a:rPr lang="en-US"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So we can identify the buying pattern and then decide on price of food and other offers ?</a:t>
            </a:r>
          </a:p>
          <a:p>
            <a:pPr>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2728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Solution</a:t>
            </a:r>
          </a:p>
        </p:txBody>
      </p:sp>
      <p:sp>
        <p:nvSpPr>
          <p:cNvPr id="3" name="Content Placeholder 2"/>
          <p:cNvSpPr>
            <a:spLocks noGrp="1"/>
          </p:cNvSpPr>
          <p:nvPr>
            <p:ph idx="1"/>
          </p:nvPr>
        </p:nvSpPr>
        <p:spPr>
          <a:xfrm>
            <a:off x="677334" y="1545128"/>
            <a:ext cx="8596668" cy="3880773"/>
          </a:xfrm>
        </p:spPr>
        <p:txBody>
          <a:bodyPr>
            <a:normAutofit/>
          </a:bodyPr>
          <a:lstStyle/>
          <a:p>
            <a:r>
              <a:rPr lang="en-IN" dirty="0"/>
              <a:t>We can carry out survey with the above questions and study the pattern using various algorithms in machine learning like the Market Basket Analysis. This algorithms will help us understand the buying patterns of the people </a:t>
            </a:r>
            <a:r>
              <a:rPr lang="en-IN" dirty="0" err="1"/>
              <a:t>eg</a:t>
            </a:r>
            <a:r>
              <a:rPr lang="en-IN" dirty="0"/>
              <a:t>. If person buys eggs and milk he is likely to buy the Bread.SO by identifying the patterns and forming the association rule we can identify and study the required demand of consumers in that area.</a:t>
            </a:r>
          </a:p>
          <a:p>
            <a:r>
              <a:rPr lang="en-IN" dirty="0"/>
              <a:t>So in our example its like if person is buying </a:t>
            </a:r>
            <a:r>
              <a:rPr lang="en-IN" dirty="0" err="1"/>
              <a:t>vada</a:t>
            </a:r>
            <a:r>
              <a:rPr lang="en-IN" dirty="0"/>
              <a:t> </a:t>
            </a:r>
            <a:r>
              <a:rPr lang="en-IN" dirty="0" err="1"/>
              <a:t>pav</a:t>
            </a:r>
            <a:r>
              <a:rPr lang="en-IN" dirty="0"/>
              <a:t> in summer he might also go with </a:t>
            </a:r>
            <a:r>
              <a:rPr lang="en-IN" dirty="0" err="1"/>
              <a:t>Lassi</a:t>
            </a:r>
            <a:r>
              <a:rPr lang="en-IN" dirty="0"/>
              <a:t> ,coke or other things. This kind of rule association will help us with understanding the consumer demands .</a:t>
            </a:r>
          </a:p>
          <a:p>
            <a:r>
              <a:rPr lang="en-IN" dirty="0"/>
              <a:t>We can also use algorithms like clustering were we can form a group of consumers and then decide if new consumer comes which group it will form using nearest neighbour algorithms.</a:t>
            </a:r>
          </a:p>
          <a:p>
            <a:endParaRPr lang="en-IN" dirty="0"/>
          </a:p>
          <a:p>
            <a:endParaRPr lang="en-IN" dirty="0"/>
          </a:p>
        </p:txBody>
      </p:sp>
    </p:spTree>
    <p:extLst>
      <p:ext uri="{BB962C8B-B14F-4D97-AF65-F5344CB8AC3E}">
        <p14:creationId xmlns:p14="http://schemas.microsoft.com/office/powerpoint/2010/main" val="2916324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Impact</a:t>
            </a:r>
          </a:p>
        </p:txBody>
      </p:sp>
      <p:sp>
        <p:nvSpPr>
          <p:cNvPr id="3" name="Content Placeholder 2"/>
          <p:cNvSpPr>
            <a:spLocks noGrp="1"/>
          </p:cNvSpPr>
          <p:nvPr>
            <p:ph idx="1"/>
          </p:nvPr>
        </p:nvSpPr>
        <p:spPr>
          <a:xfrm>
            <a:off x="545450" y="1562712"/>
            <a:ext cx="8596668" cy="3880773"/>
          </a:xfrm>
        </p:spPr>
        <p:txBody>
          <a:bodyPr/>
          <a:lstStyle/>
          <a:p>
            <a:r>
              <a:rPr lang="en-IN" dirty="0"/>
              <a:t>This Strategy will help us understand what the market wants so we can be prepared with the required data so people will be happy and we can attract lot of consumers to our shop and earn more profit making the owner the best seller and </a:t>
            </a:r>
            <a:r>
              <a:rPr lang="en-US" dirty="0"/>
              <a:t>make him an entrepreneur and will help him to grow earning profit and using the similar kind of strategy and grow his business more.</a:t>
            </a:r>
          </a:p>
          <a:p>
            <a:endParaRPr lang="en-IN" dirty="0"/>
          </a:p>
        </p:txBody>
      </p:sp>
    </p:spTree>
    <p:extLst>
      <p:ext uri="{BB962C8B-B14F-4D97-AF65-F5344CB8AC3E}">
        <p14:creationId xmlns:p14="http://schemas.microsoft.com/office/powerpoint/2010/main" val="24102913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47</TotalTime>
  <Words>669</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Times New Roman</vt:lpstr>
      <vt:lpstr>Trebuchet MS</vt:lpstr>
      <vt:lpstr>Wingdings 3</vt:lpstr>
      <vt:lpstr>Facet</vt:lpstr>
      <vt:lpstr>Case Study:Opening a Wada Pav Shop near Shivaji Nagar in Pune. </vt:lpstr>
      <vt:lpstr>Agenda</vt:lpstr>
      <vt:lpstr>Introduction</vt:lpstr>
      <vt:lpstr>Problem Statement and Data Source  </vt:lpstr>
      <vt:lpstr>PowerPoint Presentation</vt:lpstr>
      <vt:lpstr>PowerPoint Presentation</vt:lpstr>
      <vt:lpstr>Objective &amp; Methodology   </vt:lpstr>
      <vt:lpstr>Solution</vt:lpstr>
      <vt:lpstr>Impact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Study:Opening a Wada Pav Shop near Shivaji Nagar in Pune. </dc:title>
  <dc:creator>Poonam</dc:creator>
  <cp:lastModifiedBy>Poonam</cp:lastModifiedBy>
  <cp:revision>10</cp:revision>
  <dcterms:created xsi:type="dcterms:W3CDTF">2021-02-27T11:43:38Z</dcterms:created>
  <dcterms:modified xsi:type="dcterms:W3CDTF">2021-02-27T12:31:04Z</dcterms:modified>
</cp:coreProperties>
</file>