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1"/>
  </p:notesMasterIdLst>
  <p:sldIdLst>
    <p:sldId id="256" r:id="rId2"/>
    <p:sldId id="257" r:id="rId3"/>
    <p:sldId id="259" r:id="rId4"/>
    <p:sldId id="265" r:id="rId5"/>
    <p:sldId id="266" r:id="rId6"/>
    <p:sldId id="268" r:id="rId7"/>
    <p:sldId id="269" r:id="rId8"/>
    <p:sldId id="271" r:id="rId9"/>
    <p:sldId id="264" r:id="rId10"/>
  </p:sldIdLst>
  <p:sldSz cx="12192000" cy="6858000"/>
  <p:notesSz cx="12192000" cy="6858000"/>
  <p:embeddedFontLst>
    <p:embeddedFont>
      <p:font typeface="Calibri" panose="020F0502020204030204" pitchFamily="34" charset="0"/>
      <p:regular r:id="rId12"/>
      <p:bold r:id="rId13"/>
      <p:italic r:id="rId14"/>
      <p:boldItalic r:id="rId15"/>
    </p:embeddedFont>
    <p:embeddedFont>
      <p:font typeface="Lato" panose="020B0604020202020204" charset="0"/>
      <p:regular r:id="rId16"/>
      <p:bold r:id="rId17"/>
      <p:italic r:id="rId18"/>
      <p:boldItalic r:id="rId19"/>
    </p:embeddedFont>
    <p:embeddedFont>
      <p:font typeface="Montserrat"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82" autoAdjust="0"/>
    <p:restoredTop sz="94660"/>
  </p:normalViewPr>
  <p:slideViewPr>
    <p:cSldViewPr snapToGrid="0">
      <p:cViewPr varScale="1">
        <p:scale>
          <a:sx n="80" d="100"/>
          <a:sy n="80" d="100"/>
        </p:scale>
        <p:origin x="546" y="9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01fa987a3_1_2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01fa987a3_1_2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01fa987a3_1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01fa987a3_1_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17" name="Google Shape;17;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8" name="Google Shape;18;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27" name="Google Shape;12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944372" y="191465"/>
            <a:ext cx="10303200" cy="3918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3700"/>
              <a:buNone/>
              <a:defRPr sz="2400" b="1" i="0" u="sng">
                <a:solidFill>
                  <a:schemeClr val="dk1"/>
                </a:solidFill>
                <a:latin typeface="Times New Roman"/>
                <a:ea typeface="Times New Roman"/>
                <a:cs typeface="Times New Roman"/>
                <a:sym typeface="Times New Roman"/>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2" name="Google Shape;132;p13"/>
          <p:cNvSpPr txBox="1">
            <a:spLocks noGrp="1"/>
          </p:cNvSpPr>
          <p:nvPr>
            <p:ph type="body" idx="1"/>
          </p:nvPr>
        </p:nvSpPr>
        <p:spPr>
          <a:xfrm>
            <a:off x="532891" y="1595120"/>
            <a:ext cx="11126100" cy="42165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1700"/>
              <a:buNone/>
              <a:defRPr b="0" i="0">
                <a:solidFill>
                  <a:schemeClr val="dk1"/>
                </a:solidFill>
              </a:defRPr>
            </a:lvl1pPr>
            <a:lvl2pPr marL="914400" lvl="1" indent="-228600" algn="l" rtl="0">
              <a:spcBef>
                <a:spcPts val="2100"/>
              </a:spcBef>
              <a:spcAft>
                <a:spcPts val="0"/>
              </a:spcAft>
              <a:buSzPts val="1500"/>
              <a:buNone/>
              <a:defRPr/>
            </a:lvl2pPr>
            <a:lvl3pPr marL="1371600" lvl="2" indent="-228600" algn="l" rtl="0">
              <a:spcBef>
                <a:spcPts val="2100"/>
              </a:spcBef>
              <a:spcAft>
                <a:spcPts val="0"/>
              </a:spcAft>
              <a:buSzPts val="1500"/>
              <a:buNone/>
              <a:defRPr/>
            </a:lvl3pPr>
            <a:lvl4pPr marL="1828800" lvl="3" indent="-228600" algn="l" rtl="0">
              <a:spcBef>
                <a:spcPts val="2100"/>
              </a:spcBef>
              <a:spcAft>
                <a:spcPts val="0"/>
              </a:spcAft>
              <a:buSzPts val="1500"/>
              <a:buNone/>
              <a:defRPr/>
            </a:lvl4pPr>
            <a:lvl5pPr marL="2286000" lvl="4" indent="-228600" algn="l" rtl="0">
              <a:spcBef>
                <a:spcPts val="2100"/>
              </a:spcBef>
              <a:spcAft>
                <a:spcPts val="0"/>
              </a:spcAft>
              <a:buSzPts val="1500"/>
              <a:buNone/>
              <a:defRPr/>
            </a:lvl5pPr>
            <a:lvl6pPr marL="2743200" lvl="5" indent="-228600" algn="l" rtl="0">
              <a:spcBef>
                <a:spcPts val="2100"/>
              </a:spcBef>
              <a:spcAft>
                <a:spcPts val="0"/>
              </a:spcAft>
              <a:buSzPts val="1500"/>
              <a:buNone/>
              <a:defRPr/>
            </a:lvl6pPr>
            <a:lvl7pPr marL="3200400" lvl="6" indent="-228600" algn="l" rtl="0">
              <a:spcBef>
                <a:spcPts val="2100"/>
              </a:spcBef>
              <a:spcAft>
                <a:spcPts val="0"/>
              </a:spcAft>
              <a:buSzPts val="1500"/>
              <a:buNone/>
              <a:defRPr/>
            </a:lvl7pPr>
            <a:lvl8pPr marL="3657600" lvl="7" indent="-228600" algn="l" rtl="0">
              <a:spcBef>
                <a:spcPts val="2100"/>
              </a:spcBef>
              <a:spcAft>
                <a:spcPts val="0"/>
              </a:spcAft>
              <a:buSzPts val="1500"/>
              <a:buNone/>
              <a:defRPr/>
            </a:lvl8pPr>
            <a:lvl9pPr marL="4114800" lvl="8" indent="-228600" algn="l" rtl="0">
              <a:spcBef>
                <a:spcPts val="2100"/>
              </a:spcBef>
              <a:spcAft>
                <a:spcPts val="2100"/>
              </a:spcAft>
              <a:buSzPts val="1500"/>
              <a:buNone/>
              <a:defRPr/>
            </a:lvl9pPr>
          </a:lstStyle>
          <a:p>
            <a:endParaRPr/>
          </a:p>
        </p:txBody>
      </p:sp>
      <p:sp>
        <p:nvSpPr>
          <p:cNvPr id="133" name="Google Shape;133;p1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1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3"/>
          <p:cNvSpPr txBox="1">
            <a:spLocks noGrp="1"/>
          </p:cNvSpPr>
          <p:nvPr>
            <p:ph type="sldNum" idx="12"/>
          </p:nvPr>
        </p:nvSpPr>
        <p:spPr>
          <a:xfrm>
            <a:off x="8778240" y="6377940"/>
            <a:ext cx="2804100" cy="3429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1">
  <p:cSld name="Blank">
    <p:bg>
      <p:bgPr>
        <a:solidFill>
          <a:schemeClr val="lt1"/>
        </a:solidFill>
        <a:effectLst/>
      </p:bgPr>
    </p:bg>
    <p:spTree>
      <p:nvGrpSpPr>
        <p:cNvPr id="1" name="Shape 136"/>
        <p:cNvGrpSpPr/>
        <p:nvPr/>
      </p:nvGrpSpPr>
      <p:grpSpPr>
        <a:xfrm>
          <a:off x="0" y="0"/>
          <a:ext cx="0" cy="0"/>
          <a:chOff x="0" y="0"/>
          <a:chExt cx="0" cy="0"/>
        </a:xfrm>
      </p:grpSpPr>
      <p:sp>
        <p:nvSpPr>
          <p:cNvPr id="137" name="Google Shape;137;p14"/>
          <p:cNvSpPr/>
          <p:nvPr/>
        </p:nvSpPr>
        <p:spPr>
          <a:xfrm>
            <a:off x="213359" y="5862828"/>
            <a:ext cx="11713210" cy="0"/>
          </a:xfrm>
          <a:custGeom>
            <a:avLst/>
            <a:gdLst/>
            <a:ahLst/>
            <a:cxnLst/>
            <a:rect l="l" t="t" r="r" b="b"/>
            <a:pathLst>
              <a:path w="11713210" h="120000" extrusionOk="0">
                <a:moveTo>
                  <a:pt x="0" y="0"/>
                </a:moveTo>
                <a:lnTo>
                  <a:pt x="11713083"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4"/>
          <p:cNvSpPr/>
          <p:nvPr/>
        </p:nvSpPr>
        <p:spPr>
          <a:xfrm>
            <a:off x="315468" y="6091428"/>
            <a:ext cx="1885200" cy="7437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14"/>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0" name="Google Shape;140;p14"/>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1" name="Google Shape;141;p14"/>
          <p:cNvSpPr txBox="1">
            <a:spLocks noGrp="1"/>
          </p:cNvSpPr>
          <p:nvPr>
            <p:ph type="sldNum" idx="12"/>
          </p:nvPr>
        </p:nvSpPr>
        <p:spPr>
          <a:xfrm>
            <a:off x="8778240" y="6377940"/>
            <a:ext cx="2804100" cy="3429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0" name="Google Shape;40;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383765"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6" name="Google Shape;46;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7" name="Google Shape;47;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383765"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3" name="Google Shape;53;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4" name="Google Shape;54;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5" name="Google Shape;55;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1" name="Google Shape;6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7" name="Google Shape;67;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68" name="Google Shape;68;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0" name="Google Shape;90;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96" name="Google Shape;96;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97" name="Google Shape;97;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98" name="Google Shape;98;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104" name="Google Shape;104;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yimagesearch.com/2015/05/04/target-acquired-finding-targets-in-drone-and-quadcopter-video-streams-using-python-and-opencv/"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www.purplemath.com/modules/midpoint.htm"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3" name="Google Shape;153;p16"/>
          <p:cNvSpPr txBox="1"/>
          <p:nvPr/>
        </p:nvSpPr>
        <p:spPr>
          <a:xfrm>
            <a:off x="734503" y="3031298"/>
            <a:ext cx="10664700" cy="652200"/>
          </a:xfrm>
          <a:prstGeom prst="rect">
            <a:avLst/>
          </a:prstGeom>
          <a:noFill/>
          <a:ln>
            <a:noFill/>
          </a:ln>
        </p:spPr>
        <p:txBody>
          <a:bodyPr spcFirstLastPara="1" wrap="square" lIns="0" tIns="13325" rIns="0" bIns="0" anchor="t" anchorCtr="0">
            <a:noAutofit/>
          </a:bodyPr>
          <a:lstStyle/>
          <a:p>
            <a:pPr marL="0" marR="0" lvl="0" indent="0" algn="l" rtl="0">
              <a:lnSpc>
                <a:spcPct val="100000"/>
              </a:lnSpc>
              <a:spcBef>
                <a:spcPts val="20"/>
              </a:spcBef>
              <a:spcAft>
                <a:spcPts val="0"/>
              </a:spcAft>
              <a:buNone/>
            </a:pPr>
            <a:endParaRPr sz="2400" dirty="0">
              <a:solidFill>
                <a:srgbClr val="FFFFFF"/>
              </a:solidFill>
              <a:latin typeface="Times New Roman"/>
              <a:ea typeface="Times New Roman"/>
              <a:cs typeface="Times New Roman"/>
              <a:sym typeface="Times New Roman"/>
            </a:endParaRPr>
          </a:p>
        </p:txBody>
      </p:sp>
      <p:sp>
        <p:nvSpPr>
          <p:cNvPr id="154" name="Google Shape;154;p16"/>
          <p:cNvSpPr/>
          <p:nvPr/>
        </p:nvSpPr>
        <p:spPr>
          <a:xfrm>
            <a:off x="1034455" y="1099918"/>
            <a:ext cx="1672168" cy="13340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6"/>
          <p:cNvSpPr txBox="1">
            <a:spLocks noGrp="1"/>
          </p:cNvSpPr>
          <p:nvPr>
            <p:ph type="title"/>
          </p:nvPr>
        </p:nvSpPr>
        <p:spPr>
          <a:xfrm>
            <a:off x="3429003" y="1626113"/>
            <a:ext cx="5115900" cy="936000"/>
          </a:xfrm>
          <a:prstGeom prst="rect">
            <a:avLst/>
          </a:prstGeom>
          <a:noFill/>
          <a:ln>
            <a:noFill/>
          </a:ln>
        </p:spPr>
        <p:txBody>
          <a:bodyPr spcFirstLastPara="1" wrap="square" lIns="0" tIns="12700" rIns="0" bIns="0" anchor="t" anchorCtr="0">
            <a:noAutofit/>
          </a:bodyPr>
          <a:lstStyle/>
          <a:p>
            <a:pPr marL="12700" lvl="0" indent="0" algn="ctr" rtl="0">
              <a:spcBef>
                <a:spcPts val="0"/>
              </a:spcBef>
              <a:spcAft>
                <a:spcPts val="0"/>
              </a:spcAft>
              <a:buNone/>
            </a:pPr>
            <a:r>
              <a:rPr lang="en-IN" u="none" dirty="0">
                <a:solidFill>
                  <a:srgbClr val="FFFFFF"/>
                </a:solidFill>
              </a:rPr>
              <a:t>Measuring size of objects in an image using Digital Image Processing</a:t>
            </a:r>
            <a:endParaRPr u="none" dirty="0">
              <a:solidFill>
                <a:srgbClr val="FFFFFF"/>
              </a:solidFill>
            </a:endParaRPr>
          </a:p>
        </p:txBody>
      </p:sp>
      <p:sp>
        <p:nvSpPr>
          <p:cNvPr id="156" name="Google Shape;156;p16"/>
          <p:cNvSpPr txBox="1"/>
          <p:nvPr/>
        </p:nvSpPr>
        <p:spPr>
          <a:xfrm>
            <a:off x="4335975" y="729025"/>
            <a:ext cx="2569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dirty="0">
              <a:solidFill>
                <a:srgbClr val="FFFFFF"/>
              </a:solidFill>
              <a:latin typeface="Times New Roman"/>
              <a:ea typeface="Times New Roman"/>
              <a:cs typeface="Times New Roman"/>
              <a:sym typeface="Times New Roman"/>
            </a:endParaRPr>
          </a:p>
        </p:txBody>
      </p:sp>
      <p:sp>
        <p:nvSpPr>
          <p:cNvPr id="157" name="Google Shape;157;p16"/>
          <p:cNvSpPr txBox="1"/>
          <p:nvPr/>
        </p:nvSpPr>
        <p:spPr>
          <a:xfrm>
            <a:off x="5987300" y="3683500"/>
            <a:ext cx="5303400" cy="163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dirty="0">
                <a:solidFill>
                  <a:srgbClr val="F3F3F3"/>
                </a:solidFill>
                <a:latin typeface="Times New Roman"/>
                <a:ea typeface="Times New Roman"/>
                <a:cs typeface="Times New Roman"/>
                <a:sym typeface="Times New Roman"/>
              </a:rPr>
              <a:t>Team members:-</a:t>
            </a:r>
            <a:endParaRPr sz="2400" dirty="0">
              <a:solidFill>
                <a:srgbClr val="F3F3F3"/>
              </a:solidFill>
              <a:latin typeface="Times New Roman"/>
              <a:ea typeface="Times New Roman"/>
              <a:cs typeface="Times New Roman"/>
              <a:sym typeface="Times New Roman"/>
            </a:endParaRPr>
          </a:p>
          <a:p>
            <a:pPr marL="0" lvl="0" indent="0" algn="l" rtl="0">
              <a:spcBef>
                <a:spcPts val="0"/>
              </a:spcBef>
              <a:spcAft>
                <a:spcPts val="0"/>
              </a:spcAft>
              <a:buNone/>
            </a:pPr>
            <a:r>
              <a:rPr lang="en-IN" sz="2400" dirty="0">
                <a:solidFill>
                  <a:srgbClr val="F3F3F3"/>
                </a:solidFill>
                <a:latin typeface="Times New Roman"/>
                <a:ea typeface="Times New Roman"/>
                <a:cs typeface="Times New Roman"/>
                <a:sym typeface="Times New Roman"/>
              </a:rPr>
              <a:t>Poonam </a:t>
            </a:r>
            <a:r>
              <a:rPr lang="en-IN" sz="2400" dirty="0" err="1">
                <a:solidFill>
                  <a:srgbClr val="F3F3F3"/>
                </a:solidFill>
                <a:latin typeface="Times New Roman"/>
                <a:ea typeface="Times New Roman"/>
                <a:cs typeface="Times New Roman"/>
                <a:sym typeface="Times New Roman"/>
              </a:rPr>
              <a:t>Katale</a:t>
            </a:r>
            <a:r>
              <a:rPr lang="en-IN" sz="2400" dirty="0">
                <a:solidFill>
                  <a:srgbClr val="F3F3F3"/>
                </a:solidFill>
                <a:latin typeface="Times New Roman"/>
                <a:ea typeface="Times New Roman"/>
                <a:cs typeface="Times New Roman"/>
                <a:sym typeface="Times New Roman"/>
              </a:rPr>
              <a:t>(2018BTECS00209)</a:t>
            </a:r>
            <a:endParaRPr sz="2400" dirty="0">
              <a:solidFill>
                <a:srgbClr val="F3F3F3"/>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dirty="0">
                <a:solidFill>
                  <a:srgbClr val="F3F3F3"/>
                </a:solidFill>
                <a:latin typeface="Times New Roman"/>
                <a:ea typeface="Times New Roman"/>
                <a:cs typeface="Times New Roman"/>
                <a:sym typeface="Times New Roman"/>
              </a:rPr>
              <a:t>Vaishnavi </a:t>
            </a:r>
            <a:r>
              <a:rPr lang="en-IN" sz="2400" dirty="0" err="1">
                <a:solidFill>
                  <a:srgbClr val="F3F3F3"/>
                </a:solidFill>
                <a:latin typeface="Times New Roman"/>
                <a:ea typeface="Times New Roman"/>
                <a:cs typeface="Times New Roman"/>
                <a:sym typeface="Times New Roman"/>
              </a:rPr>
              <a:t>Bharambe</a:t>
            </a:r>
            <a:r>
              <a:rPr lang="en-IN" sz="2400" dirty="0">
                <a:solidFill>
                  <a:srgbClr val="F3F3F3"/>
                </a:solidFill>
                <a:latin typeface="Times New Roman"/>
                <a:ea typeface="Times New Roman"/>
                <a:cs typeface="Times New Roman"/>
                <a:sym typeface="Times New Roman"/>
              </a:rPr>
              <a:t>(2018BTECS00214)</a:t>
            </a:r>
            <a:endParaRPr sz="2400" dirty="0">
              <a:solidFill>
                <a:srgbClr val="F3F3F3"/>
              </a:solidFill>
              <a:latin typeface="Times New Roman"/>
              <a:ea typeface="Times New Roman"/>
              <a:cs typeface="Times New Roman"/>
              <a:sym typeface="Times New Roman"/>
            </a:endParaRPr>
          </a:p>
          <a:p>
            <a:pPr marL="0" lvl="0" indent="0" algn="l" rtl="0">
              <a:spcBef>
                <a:spcPts val="0"/>
              </a:spcBef>
              <a:spcAft>
                <a:spcPts val="0"/>
              </a:spcAft>
              <a:buNone/>
            </a:pPr>
            <a:r>
              <a:rPr lang="en-IN" sz="2400" dirty="0" err="1">
                <a:solidFill>
                  <a:srgbClr val="F3F3F3"/>
                </a:solidFill>
                <a:latin typeface="Times New Roman"/>
                <a:ea typeface="Times New Roman"/>
                <a:cs typeface="Times New Roman"/>
                <a:sym typeface="Times New Roman"/>
              </a:rPr>
              <a:t>Priti</a:t>
            </a:r>
            <a:r>
              <a:rPr lang="en-IN" sz="2400" dirty="0">
                <a:solidFill>
                  <a:srgbClr val="F3F3F3"/>
                </a:solidFill>
                <a:latin typeface="Times New Roman"/>
                <a:ea typeface="Times New Roman"/>
                <a:cs typeface="Times New Roman"/>
                <a:sym typeface="Times New Roman"/>
              </a:rPr>
              <a:t> </a:t>
            </a:r>
            <a:r>
              <a:rPr lang="en-IN" sz="2400" dirty="0" err="1">
                <a:solidFill>
                  <a:srgbClr val="F3F3F3"/>
                </a:solidFill>
                <a:latin typeface="Times New Roman"/>
                <a:ea typeface="Times New Roman"/>
                <a:cs typeface="Times New Roman"/>
                <a:sym typeface="Times New Roman"/>
              </a:rPr>
              <a:t>Bobade</a:t>
            </a:r>
            <a:r>
              <a:rPr lang="en-IN" sz="2400" dirty="0">
                <a:solidFill>
                  <a:srgbClr val="F3F3F3"/>
                </a:solidFill>
                <a:latin typeface="Times New Roman"/>
                <a:ea typeface="Times New Roman"/>
                <a:cs typeface="Times New Roman"/>
                <a:sym typeface="Times New Roman"/>
              </a:rPr>
              <a:t>(2018BTECS00215)</a:t>
            </a:r>
            <a:endParaRPr sz="2400" dirty="0">
              <a:solidFill>
                <a:srgbClr val="F3F3F3"/>
              </a:solidFill>
              <a:latin typeface="Times New Roman"/>
              <a:ea typeface="Times New Roman"/>
              <a:cs typeface="Times New Roman"/>
              <a:sym typeface="Times New Roman"/>
            </a:endParaRPr>
          </a:p>
        </p:txBody>
      </p:sp>
      <p:sp>
        <p:nvSpPr>
          <p:cNvPr id="158" name="Google Shape;158;p16"/>
          <p:cNvSpPr txBox="1"/>
          <p:nvPr/>
        </p:nvSpPr>
        <p:spPr>
          <a:xfrm>
            <a:off x="289069" y="5095101"/>
            <a:ext cx="9634800" cy="112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solidFill>
                  <a:srgbClr val="FFFFFF"/>
                </a:solidFill>
                <a:latin typeface="Lato"/>
                <a:ea typeface="Lato"/>
                <a:cs typeface="Lato"/>
                <a:sym typeface="Lato"/>
              </a:rPr>
              <a:t>Guided By:</a:t>
            </a:r>
            <a:endParaRPr sz="2400" dirty="0">
              <a:solidFill>
                <a:srgbClr val="FFFFFF"/>
              </a:solidFill>
              <a:latin typeface="Lato"/>
              <a:ea typeface="Lato"/>
              <a:cs typeface="Lato"/>
              <a:sym typeface="Lato"/>
            </a:endParaRPr>
          </a:p>
          <a:p>
            <a:pPr marL="0" lvl="0" indent="0" algn="l" rtl="0">
              <a:spcBef>
                <a:spcPts val="0"/>
              </a:spcBef>
              <a:spcAft>
                <a:spcPts val="0"/>
              </a:spcAft>
              <a:buNone/>
            </a:pPr>
            <a:r>
              <a:rPr lang="en-IN" sz="2400" dirty="0">
                <a:solidFill>
                  <a:srgbClr val="FFFFFF"/>
                </a:solidFill>
                <a:latin typeface="Lato"/>
                <a:ea typeface="Lato"/>
                <a:cs typeface="Lato"/>
                <a:sym typeface="Lato"/>
              </a:rPr>
              <a:t>		Prof. K. P. </a:t>
            </a:r>
            <a:r>
              <a:rPr lang="en-IN" sz="2400" dirty="0" err="1">
                <a:solidFill>
                  <a:srgbClr val="FFFFFF"/>
                </a:solidFill>
                <a:latin typeface="Lato"/>
                <a:ea typeface="Lato"/>
                <a:cs typeface="Lato"/>
                <a:sym typeface="Lato"/>
              </a:rPr>
              <a:t>Kamble</a:t>
            </a:r>
            <a:endParaRPr sz="2400" dirty="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032169" y="0"/>
            <a:ext cx="9385200" cy="1218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b="1" dirty="0"/>
              <a:t>Agenda</a:t>
            </a:r>
            <a:endParaRPr b="1" dirty="0"/>
          </a:p>
        </p:txBody>
      </p:sp>
      <p:sp>
        <p:nvSpPr>
          <p:cNvPr id="164" name="Google Shape;164;p17"/>
          <p:cNvSpPr txBox="1">
            <a:spLocks noGrp="1"/>
          </p:cNvSpPr>
          <p:nvPr>
            <p:ph type="body" idx="1"/>
          </p:nvPr>
        </p:nvSpPr>
        <p:spPr>
          <a:xfrm>
            <a:off x="1126673" y="609450"/>
            <a:ext cx="9385200" cy="4399800"/>
          </a:xfrm>
          <a:prstGeom prst="rect">
            <a:avLst/>
          </a:prstGeom>
        </p:spPr>
        <p:txBody>
          <a:bodyPr spcFirstLastPara="1" wrap="square" lIns="121900" tIns="121900" rIns="121900" bIns="121900" anchor="t" anchorCtr="0">
            <a:noAutofit/>
          </a:bodyPr>
          <a:lstStyle/>
          <a:p>
            <a:pPr marL="800100" indent="-342900">
              <a:lnSpc>
                <a:spcPct val="100000"/>
              </a:lnSpc>
              <a:spcAft>
                <a:spcPts val="600"/>
              </a:spcAft>
            </a:pPr>
            <a:r>
              <a:rPr lang="en-IN" sz="2400" dirty="0">
                <a:latin typeface="Times New Roman"/>
                <a:ea typeface="Times New Roman"/>
                <a:cs typeface="Times New Roman"/>
                <a:sym typeface="Times New Roman"/>
              </a:rPr>
              <a:t>Introduction</a:t>
            </a:r>
          </a:p>
          <a:p>
            <a:pPr marL="800100" indent="-342900">
              <a:lnSpc>
                <a:spcPct val="100000"/>
              </a:lnSpc>
              <a:spcAft>
                <a:spcPts val="600"/>
              </a:spcAft>
            </a:pPr>
            <a:r>
              <a:rPr lang="en-IN" sz="2400" dirty="0">
                <a:latin typeface="Times New Roman"/>
                <a:ea typeface="Times New Roman"/>
                <a:cs typeface="Times New Roman"/>
                <a:sym typeface="Times New Roman"/>
              </a:rPr>
              <a:t>Problem Statement</a:t>
            </a:r>
          </a:p>
          <a:p>
            <a:pPr marL="800100" indent="-342900">
              <a:lnSpc>
                <a:spcPct val="100000"/>
              </a:lnSpc>
              <a:spcAft>
                <a:spcPts val="600"/>
              </a:spcAft>
            </a:pPr>
            <a:r>
              <a:rPr lang="en-IN" sz="2400" dirty="0">
                <a:latin typeface="Times New Roman"/>
                <a:ea typeface="Times New Roman"/>
                <a:cs typeface="Times New Roman"/>
                <a:sym typeface="Times New Roman"/>
              </a:rPr>
              <a:t>Objective</a:t>
            </a:r>
          </a:p>
          <a:p>
            <a:pPr marL="800100" indent="-342900">
              <a:lnSpc>
                <a:spcPct val="100000"/>
              </a:lnSpc>
              <a:spcAft>
                <a:spcPts val="600"/>
              </a:spcAft>
            </a:pPr>
            <a:r>
              <a:rPr lang="en-IN" sz="2400" dirty="0">
                <a:latin typeface="Times New Roman"/>
                <a:ea typeface="Times New Roman"/>
                <a:cs typeface="Times New Roman"/>
                <a:sym typeface="Times New Roman"/>
              </a:rPr>
              <a:t>Novelty</a:t>
            </a:r>
          </a:p>
          <a:p>
            <a:pPr marL="800100" indent="-342900">
              <a:lnSpc>
                <a:spcPct val="100000"/>
              </a:lnSpc>
              <a:spcAft>
                <a:spcPts val="600"/>
              </a:spcAft>
            </a:pPr>
            <a:r>
              <a:rPr lang="en-IN" sz="2400" dirty="0">
                <a:latin typeface="Times New Roman"/>
                <a:ea typeface="Times New Roman"/>
                <a:cs typeface="Times New Roman"/>
                <a:sym typeface="Times New Roman"/>
              </a:rPr>
              <a:t>Methodology</a:t>
            </a:r>
          </a:p>
          <a:p>
            <a:pPr marL="800100" indent="-342900">
              <a:lnSpc>
                <a:spcPct val="100000"/>
              </a:lnSpc>
              <a:spcAft>
                <a:spcPts val="600"/>
              </a:spcAft>
            </a:pPr>
            <a:r>
              <a:rPr lang="en-IN" sz="2400">
                <a:latin typeface="Times New Roman"/>
                <a:ea typeface="Times New Roman"/>
                <a:cs typeface="Times New Roman"/>
                <a:sym typeface="Times New Roman"/>
              </a:rPr>
              <a:t>Results</a:t>
            </a:r>
            <a:endParaRPr lang="en-IN" sz="24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50600" y="264695"/>
            <a:ext cx="9385200" cy="1218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b="1" dirty="0"/>
              <a:t>Introduction</a:t>
            </a:r>
            <a:endParaRPr b="1" dirty="0"/>
          </a:p>
        </p:txBody>
      </p:sp>
      <p:sp>
        <p:nvSpPr>
          <p:cNvPr id="176" name="Google Shape;176;p19"/>
          <p:cNvSpPr txBox="1">
            <a:spLocks noGrp="1"/>
          </p:cNvSpPr>
          <p:nvPr>
            <p:ph type="body" idx="1"/>
          </p:nvPr>
        </p:nvSpPr>
        <p:spPr>
          <a:xfrm>
            <a:off x="150600" y="1801911"/>
            <a:ext cx="11890800" cy="5218200"/>
          </a:xfrm>
          <a:prstGeom prst="rect">
            <a:avLst/>
          </a:prstGeom>
        </p:spPr>
        <p:txBody>
          <a:bodyPr spcFirstLastPara="1" wrap="square" lIns="121900" tIns="121900" rIns="121900" bIns="121900" anchor="t" anchorCtr="0">
            <a:noAutofit/>
          </a:bodyPr>
          <a:lstStyle/>
          <a:p>
            <a:pPr marL="0" lvl="0" indent="0">
              <a:buNone/>
            </a:pPr>
            <a:r>
              <a:rPr lang="en-US" sz="1800" dirty="0"/>
              <a:t>we can implement the Python driver script used to measure the size of objects in an image. we can implement the Python driver script used to measure the size of objects in an image.</a:t>
            </a:r>
          </a:p>
          <a:p>
            <a:pPr marL="0" lvl="0" indent="0">
              <a:buNone/>
            </a:pPr>
            <a:endParaRPr lang="en-US" sz="1800" dirty="0"/>
          </a:p>
          <a:p>
            <a:pPr marL="0" lvl="0" indent="0">
              <a:buNone/>
            </a:pPr>
            <a:r>
              <a:rPr lang="en-US" sz="1800" dirty="0"/>
              <a:t>Measuring the size of objects in an image is similar to </a:t>
            </a:r>
            <a:r>
              <a:rPr lang="en-US" sz="1800" dirty="0">
                <a:hlinkClick r:id="rId3"/>
              </a:rPr>
              <a:t>computing the distance from our camera to an object</a:t>
            </a:r>
            <a:r>
              <a:rPr lang="en-US" sz="1800" dirty="0"/>
              <a:t> — in both cases, we need to define a ratio that measures the number of pixels per a given metric.</a:t>
            </a:r>
          </a:p>
          <a:p>
            <a:pPr marL="0" lvl="0" indent="0">
              <a:buNone/>
            </a:pPr>
            <a:endParaRPr lang="en-US" sz="1800" dirty="0"/>
          </a:p>
          <a:p>
            <a:pPr marL="0" lvl="0" indent="0">
              <a:buNone/>
            </a:pPr>
            <a:r>
              <a:rPr lang="en-US" sz="1800" i="1" dirty="0" err="1"/>
              <a:t>pixels_per_metric</a:t>
            </a:r>
            <a:r>
              <a:rPr lang="en-US" sz="1800" i="1" dirty="0"/>
              <a:t> = </a:t>
            </a:r>
            <a:r>
              <a:rPr lang="en-US" sz="1800" i="1" dirty="0" err="1"/>
              <a:t>object_width</a:t>
            </a:r>
            <a:r>
              <a:rPr lang="en-US" sz="1800" i="1" dirty="0"/>
              <a:t> / </a:t>
            </a:r>
            <a:r>
              <a:rPr lang="en-US" sz="1800" i="1" dirty="0" err="1"/>
              <a:t>know_width</a:t>
            </a:r>
            <a:endParaRPr lang="en-US" sz="1800" i="1" dirty="0"/>
          </a:p>
          <a:p>
            <a:pPr marL="0" lvl="0" indent="0">
              <a:buNone/>
            </a:pPr>
            <a:endParaRPr lang="en-US" sz="1800" i="1" dirty="0">
              <a:solidFill>
                <a:srgbClr val="FFFFFF"/>
              </a:solidFill>
              <a:latin typeface="Times New Roman"/>
              <a:ea typeface="Times New Roman"/>
              <a:cs typeface="Times New Roman"/>
              <a:sym typeface="Times New Roman"/>
            </a:endParaRPr>
          </a:p>
          <a:p>
            <a:pPr marL="0" lvl="0" indent="0">
              <a:buNone/>
            </a:pPr>
            <a:r>
              <a:rPr lang="en-US" sz="1800" dirty="0"/>
              <a:t>we need to determine our “pixels per metric” ratio, which describes the number of pixels that can “fit” into a given number of inches, millimeters, meters, etc.</a:t>
            </a:r>
            <a:endParaRPr sz="1800" dirty="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5AFA6-2944-49E8-B244-913AC1870960}"/>
              </a:ext>
            </a:extLst>
          </p:cNvPr>
          <p:cNvSpPr>
            <a:spLocks noGrp="1"/>
          </p:cNvSpPr>
          <p:nvPr>
            <p:ph type="title"/>
          </p:nvPr>
        </p:nvSpPr>
        <p:spPr>
          <a:xfrm>
            <a:off x="427014" y="383970"/>
            <a:ext cx="10303200" cy="391800"/>
          </a:xfrm>
        </p:spPr>
        <p:txBody>
          <a:bodyPr/>
          <a:lstStyle/>
          <a:p>
            <a:r>
              <a:rPr lang="en-IN" sz="4000" u="none" dirty="0">
                <a:solidFill>
                  <a:schemeClr val="bg1"/>
                </a:solidFill>
              </a:rPr>
              <a:t>Problem Statement</a:t>
            </a:r>
          </a:p>
        </p:txBody>
      </p:sp>
      <p:sp>
        <p:nvSpPr>
          <p:cNvPr id="3" name="Text Placeholder 2">
            <a:extLst>
              <a:ext uri="{FF2B5EF4-FFF2-40B4-BE49-F238E27FC236}">
                <a16:creationId xmlns:a16="http://schemas.microsoft.com/office/drawing/2014/main" id="{35BCF6AB-73FE-47DE-8003-88E90D47B467}"/>
              </a:ext>
            </a:extLst>
          </p:cNvPr>
          <p:cNvSpPr>
            <a:spLocks noGrp="1"/>
          </p:cNvSpPr>
          <p:nvPr>
            <p:ph type="body" idx="1"/>
          </p:nvPr>
        </p:nvSpPr>
        <p:spPr/>
        <p:txBody>
          <a:bodyPr/>
          <a:lstStyle/>
          <a:p>
            <a:pPr marL="571500" indent="-342900">
              <a:buFont typeface="Arial" panose="020B0604020202020204" pitchFamily="34" charset="0"/>
              <a:buChar char="•"/>
            </a:pPr>
            <a:r>
              <a:rPr lang="en-US" sz="2400" dirty="0">
                <a:solidFill>
                  <a:schemeClr val="bg1"/>
                </a:solidFill>
              </a:rPr>
              <a:t>Capture sample image contain object such as, coin or pills. Implement algorithm to measure exact size of objects present in image</a:t>
            </a:r>
            <a:endParaRPr lang="en-IN" sz="2000" dirty="0">
              <a:solidFill>
                <a:schemeClr val="bg1"/>
              </a:solidFill>
            </a:endParaRPr>
          </a:p>
        </p:txBody>
      </p:sp>
    </p:spTree>
    <p:extLst>
      <p:ext uri="{BB962C8B-B14F-4D97-AF65-F5344CB8AC3E}">
        <p14:creationId xmlns:p14="http://schemas.microsoft.com/office/powerpoint/2010/main" val="97489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55F2-47A0-49C1-9532-7765FEE0F231}"/>
              </a:ext>
            </a:extLst>
          </p:cNvPr>
          <p:cNvSpPr>
            <a:spLocks noGrp="1"/>
          </p:cNvSpPr>
          <p:nvPr>
            <p:ph type="title"/>
          </p:nvPr>
        </p:nvSpPr>
        <p:spPr/>
        <p:txBody>
          <a:bodyPr/>
          <a:lstStyle/>
          <a:p>
            <a:r>
              <a:rPr lang="en-IN" sz="4000" u="none" dirty="0">
                <a:solidFill>
                  <a:schemeClr val="bg1"/>
                </a:solidFill>
              </a:rPr>
              <a:t>Objectives</a:t>
            </a:r>
          </a:p>
        </p:txBody>
      </p:sp>
      <p:sp>
        <p:nvSpPr>
          <p:cNvPr id="3" name="Text Placeholder 2">
            <a:extLst>
              <a:ext uri="{FF2B5EF4-FFF2-40B4-BE49-F238E27FC236}">
                <a16:creationId xmlns:a16="http://schemas.microsoft.com/office/drawing/2014/main" id="{A530544C-475C-4F2E-ACA3-3DAE32214D71}"/>
              </a:ext>
            </a:extLst>
          </p:cNvPr>
          <p:cNvSpPr>
            <a:spLocks noGrp="1"/>
          </p:cNvSpPr>
          <p:nvPr>
            <p:ph type="body" idx="1"/>
          </p:nvPr>
        </p:nvSpPr>
        <p:spPr/>
        <p:txBody>
          <a:bodyPr/>
          <a:lstStyle/>
          <a:p>
            <a:pPr marL="514350" indent="-285750">
              <a:buFont typeface="Arial" panose="020B0604020202020204" pitchFamily="34" charset="0"/>
              <a:buChar char="•"/>
            </a:pPr>
            <a:r>
              <a:rPr lang="en-IN" sz="1800" dirty="0">
                <a:solidFill>
                  <a:schemeClr val="bg1"/>
                </a:solidFill>
              </a:rPr>
              <a:t>To use  Image processing and OpenCV library for measuring size of objects.</a:t>
            </a:r>
          </a:p>
        </p:txBody>
      </p:sp>
    </p:spTree>
    <p:extLst>
      <p:ext uri="{BB962C8B-B14F-4D97-AF65-F5344CB8AC3E}">
        <p14:creationId xmlns:p14="http://schemas.microsoft.com/office/powerpoint/2010/main" val="2476973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549A6-C3A9-4572-88ED-D4879C9CE14D}"/>
              </a:ext>
            </a:extLst>
          </p:cNvPr>
          <p:cNvSpPr>
            <a:spLocks noGrp="1"/>
          </p:cNvSpPr>
          <p:nvPr>
            <p:ph type="title"/>
          </p:nvPr>
        </p:nvSpPr>
        <p:spPr>
          <a:xfrm>
            <a:off x="944372" y="191464"/>
            <a:ext cx="10303200" cy="854915"/>
          </a:xfrm>
        </p:spPr>
        <p:txBody>
          <a:bodyPr/>
          <a:lstStyle/>
          <a:p>
            <a:r>
              <a:rPr lang="en-IN" sz="3600" u="none" dirty="0">
                <a:solidFill>
                  <a:schemeClr val="bg1"/>
                </a:solidFill>
              </a:rPr>
              <a:t>Novelty</a:t>
            </a:r>
          </a:p>
        </p:txBody>
      </p:sp>
      <p:sp>
        <p:nvSpPr>
          <p:cNvPr id="3" name="Text Placeholder 2">
            <a:extLst>
              <a:ext uri="{FF2B5EF4-FFF2-40B4-BE49-F238E27FC236}">
                <a16:creationId xmlns:a16="http://schemas.microsoft.com/office/drawing/2014/main" id="{6D9BE7BA-A126-4513-A1F1-44D87B02402D}"/>
              </a:ext>
            </a:extLst>
          </p:cNvPr>
          <p:cNvSpPr>
            <a:spLocks noGrp="1"/>
          </p:cNvSpPr>
          <p:nvPr>
            <p:ph type="body" idx="1"/>
          </p:nvPr>
        </p:nvSpPr>
        <p:spPr/>
        <p:txBody>
          <a:bodyPr/>
          <a:lstStyle/>
          <a:p>
            <a:pPr marL="228600" indent="0"/>
            <a:r>
              <a:rPr lang="en-IN" dirty="0">
                <a:solidFill>
                  <a:schemeClr val="bg1"/>
                </a:solidFill>
              </a:rPr>
              <a:t>To effectively use python and OpenCV library for measuring size of </a:t>
            </a:r>
            <a:r>
              <a:rPr lang="en-IN" dirty="0" err="1">
                <a:solidFill>
                  <a:schemeClr val="bg1"/>
                </a:solidFill>
              </a:rPr>
              <a:t>obejcts</a:t>
            </a:r>
            <a:r>
              <a:rPr lang="en-IN" dirty="0">
                <a:solidFill>
                  <a:schemeClr val="bg1"/>
                </a:solidFill>
              </a:rPr>
              <a:t>.</a:t>
            </a:r>
          </a:p>
          <a:p>
            <a:pPr marL="228600" indent="0"/>
            <a:endParaRPr lang="en-IN" dirty="0">
              <a:solidFill>
                <a:schemeClr val="bg1"/>
              </a:solidFill>
            </a:endParaRPr>
          </a:p>
          <a:p>
            <a:pPr marL="228600" indent="0"/>
            <a:r>
              <a:rPr lang="en-IN" dirty="0">
                <a:solidFill>
                  <a:schemeClr val="bg1"/>
                </a:solidFill>
              </a:rPr>
              <a:t>To automate the process of measuring size of objects.</a:t>
            </a:r>
          </a:p>
        </p:txBody>
      </p:sp>
    </p:spTree>
    <p:extLst>
      <p:ext uri="{BB962C8B-B14F-4D97-AF65-F5344CB8AC3E}">
        <p14:creationId xmlns:p14="http://schemas.microsoft.com/office/powerpoint/2010/main" val="3741367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15F73-EBA0-4A36-B6E6-605203C6C3CB}"/>
              </a:ext>
            </a:extLst>
          </p:cNvPr>
          <p:cNvSpPr>
            <a:spLocks noGrp="1"/>
          </p:cNvSpPr>
          <p:nvPr>
            <p:ph type="title"/>
          </p:nvPr>
        </p:nvSpPr>
        <p:spPr>
          <a:xfrm>
            <a:off x="532891" y="301840"/>
            <a:ext cx="10303200" cy="391800"/>
          </a:xfrm>
        </p:spPr>
        <p:txBody>
          <a:bodyPr/>
          <a:lstStyle/>
          <a:p>
            <a:r>
              <a:rPr lang="en-IN" sz="3600" u="none" dirty="0">
                <a:solidFill>
                  <a:schemeClr val="bg1"/>
                </a:solidFill>
              </a:rPr>
              <a:t>Methodology</a:t>
            </a:r>
          </a:p>
        </p:txBody>
      </p:sp>
      <p:sp>
        <p:nvSpPr>
          <p:cNvPr id="3" name="Text Placeholder 2">
            <a:extLst>
              <a:ext uri="{FF2B5EF4-FFF2-40B4-BE49-F238E27FC236}">
                <a16:creationId xmlns:a16="http://schemas.microsoft.com/office/drawing/2014/main" id="{6822678D-1AB2-483E-99BA-3CC3F95072B3}"/>
              </a:ext>
            </a:extLst>
          </p:cNvPr>
          <p:cNvSpPr>
            <a:spLocks noGrp="1"/>
          </p:cNvSpPr>
          <p:nvPr>
            <p:ph type="body" idx="1"/>
          </p:nvPr>
        </p:nvSpPr>
        <p:spPr/>
        <p:txBody>
          <a:bodyPr/>
          <a:lstStyle/>
          <a:p>
            <a:pPr marL="514350" indent="-285750">
              <a:buFont typeface="Arial" panose="020B0604020202020204" pitchFamily="34" charset="0"/>
              <a:buChar char="•"/>
            </a:pPr>
            <a:r>
              <a:rPr lang="en-US" dirty="0">
                <a:solidFill>
                  <a:schemeClr val="bg1"/>
                </a:solidFill>
              </a:rPr>
              <a:t>Import our required Python packages.</a:t>
            </a:r>
          </a:p>
          <a:p>
            <a:pPr marL="514350" indent="-285750">
              <a:buFont typeface="Arial" panose="020B0604020202020204" pitchFamily="34" charset="0"/>
              <a:buChar char="•"/>
            </a:pPr>
            <a:r>
              <a:rPr lang="en-US" dirty="0">
                <a:solidFill>
                  <a:schemeClr val="bg1"/>
                </a:solidFill>
              </a:rPr>
              <a:t>Define a helper method called midpoint , which as the name suggests, is used to compute the </a:t>
            </a:r>
            <a:r>
              <a:rPr lang="en-US" dirty="0">
                <a:solidFill>
                  <a:schemeClr val="bg1"/>
                </a:solidFill>
                <a:hlinkClick r:id="rId2">
                  <a:extLst>
                    <a:ext uri="{A12FA001-AC4F-418D-AE19-62706E023703}">
                      <ahyp:hlinkClr xmlns:ahyp="http://schemas.microsoft.com/office/drawing/2018/hyperlinkcolor" val="tx"/>
                    </a:ext>
                  </a:extLst>
                </a:hlinkClick>
              </a:rPr>
              <a:t>midpoint</a:t>
            </a:r>
            <a:r>
              <a:rPr lang="en-US" dirty="0">
                <a:solidFill>
                  <a:schemeClr val="bg1"/>
                </a:solidFill>
              </a:rPr>
              <a:t> between two sets of </a:t>
            </a:r>
            <a:r>
              <a:rPr lang="en-US" i="1" dirty="0">
                <a:solidFill>
                  <a:schemeClr val="bg1"/>
                </a:solidFill>
              </a:rPr>
              <a:t>(x, y)</a:t>
            </a:r>
            <a:r>
              <a:rPr lang="en-US" dirty="0">
                <a:solidFill>
                  <a:schemeClr val="bg1"/>
                </a:solidFill>
              </a:rPr>
              <a:t>-coordinates.</a:t>
            </a:r>
          </a:p>
          <a:p>
            <a:pPr marL="514350" indent="-285750">
              <a:buFont typeface="Arial" panose="020B0604020202020204" pitchFamily="34" charset="0"/>
              <a:buChar char="•"/>
            </a:pPr>
            <a:r>
              <a:rPr lang="en-US" dirty="0">
                <a:solidFill>
                  <a:schemeClr val="bg1"/>
                </a:solidFill>
              </a:rPr>
              <a:t>Load our image from disk, convert it to grayscale, and then smooth it using a Gaussian filter. </a:t>
            </a:r>
          </a:p>
          <a:p>
            <a:pPr marL="514350" indent="-285750">
              <a:buFont typeface="Arial" panose="020B0604020202020204" pitchFamily="34" charset="0"/>
              <a:buChar char="•"/>
            </a:pPr>
            <a:r>
              <a:rPr lang="en-US" dirty="0">
                <a:solidFill>
                  <a:schemeClr val="bg1"/>
                </a:solidFill>
              </a:rPr>
              <a:t>Find contours (i.e., the outlines) that correspond to the objects in our edge map.</a:t>
            </a:r>
          </a:p>
          <a:p>
            <a:pPr marL="514350" indent="-285750">
              <a:buFont typeface="Arial" panose="020B0604020202020204" pitchFamily="34" charset="0"/>
              <a:buChar char="•"/>
            </a:pPr>
            <a:r>
              <a:rPr lang="en-US" dirty="0">
                <a:solidFill>
                  <a:schemeClr val="bg1"/>
                </a:solidFill>
              </a:rPr>
              <a:t>We start looping over each of the individual contours.</a:t>
            </a:r>
          </a:p>
          <a:p>
            <a:pPr marL="514350" indent="-285750">
              <a:buFont typeface="Arial" panose="020B0604020202020204" pitchFamily="34" charset="0"/>
              <a:buChar char="•"/>
            </a:pPr>
            <a:r>
              <a:rPr lang="en-US" dirty="0">
                <a:solidFill>
                  <a:schemeClr val="bg1"/>
                </a:solidFill>
              </a:rPr>
              <a:t>Draw the </a:t>
            </a:r>
            <a:r>
              <a:rPr lang="en-US" i="1" dirty="0">
                <a:solidFill>
                  <a:schemeClr val="bg1"/>
                </a:solidFill>
              </a:rPr>
              <a:t>outline</a:t>
            </a:r>
            <a:r>
              <a:rPr lang="en-US" dirty="0">
                <a:solidFill>
                  <a:schemeClr val="bg1"/>
                </a:solidFill>
              </a:rPr>
              <a:t> of the object in </a:t>
            </a:r>
            <a:r>
              <a:rPr lang="en-US" i="1" dirty="0">
                <a:solidFill>
                  <a:schemeClr val="bg1"/>
                </a:solidFill>
              </a:rPr>
              <a:t>green</a:t>
            </a:r>
            <a:r>
              <a:rPr lang="en-US" dirty="0">
                <a:solidFill>
                  <a:schemeClr val="bg1"/>
                </a:solidFill>
              </a:rPr>
              <a:t>, followed by drawing the </a:t>
            </a:r>
            <a:r>
              <a:rPr lang="en-US" i="1" dirty="0">
                <a:solidFill>
                  <a:schemeClr val="bg1"/>
                </a:solidFill>
              </a:rPr>
              <a:t>vertices</a:t>
            </a:r>
            <a:r>
              <a:rPr lang="en-US" dirty="0">
                <a:solidFill>
                  <a:schemeClr val="bg1"/>
                </a:solidFill>
              </a:rPr>
              <a:t> of the bounding box rectangle in as </a:t>
            </a:r>
            <a:r>
              <a:rPr lang="en-US" i="1" dirty="0">
                <a:solidFill>
                  <a:schemeClr val="bg1"/>
                </a:solidFill>
              </a:rPr>
              <a:t>small, red circles</a:t>
            </a:r>
            <a:r>
              <a:rPr lang="en-US" dirty="0">
                <a:solidFill>
                  <a:schemeClr val="bg1"/>
                </a:solidFill>
              </a:rPr>
              <a:t>.</a:t>
            </a:r>
          </a:p>
          <a:p>
            <a:pPr marL="514350" indent="-285750">
              <a:buFont typeface="Arial" panose="020B0604020202020204" pitchFamily="34" charset="0"/>
              <a:buChar char="•"/>
            </a:pPr>
            <a:r>
              <a:rPr lang="en-US" dirty="0">
                <a:solidFill>
                  <a:schemeClr val="bg1"/>
                </a:solidFill>
              </a:rPr>
              <a:t>Unpacks our ordered bounding box, then computes the midpoint </a:t>
            </a:r>
          </a:p>
          <a:p>
            <a:pPr marL="514350" indent="-285750">
              <a:buFont typeface="Arial" panose="020B0604020202020204" pitchFamily="34" charset="0"/>
              <a:buChar char="•"/>
            </a:pPr>
            <a:r>
              <a:rPr lang="en-US" dirty="0">
                <a:solidFill>
                  <a:schemeClr val="bg1"/>
                </a:solidFill>
              </a:rPr>
              <a:t>Draw the </a:t>
            </a:r>
            <a:r>
              <a:rPr lang="en-US" i="1" dirty="0">
                <a:solidFill>
                  <a:schemeClr val="bg1"/>
                </a:solidFill>
              </a:rPr>
              <a:t>blue</a:t>
            </a:r>
            <a:r>
              <a:rPr lang="en-US" dirty="0">
                <a:solidFill>
                  <a:schemeClr val="bg1"/>
                </a:solidFill>
              </a:rPr>
              <a:t> midpoints on our image</a:t>
            </a:r>
          </a:p>
          <a:p>
            <a:pPr marL="514350" indent="-285750">
              <a:buFont typeface="Arial" panose="020B0604020202020204" pitchFamily="34" charset="0"/>
              <a:buChar char="•"/>
            </a:pPr>
            <a:r>
              <a:rPr lang="en-US" dirty="0">
                <a:solidFill>
                  <a:schemeClr val="bg1"/>
                </a:solidFill>
              </a:rPr>
              <a:t> Followed by connecting the midpoints with </a:t>
            </a:r>
            <a:r>
              <a:rPr lang="en-US" i="1" dirty="0">
                <a:solidFill>
                  <a:schemeClr val="bg1"/>
                </a:solidFill>
              </a:rPr>
              <a:t>purple</a:t>
            </a:r>
            <a:r>
              <a:rPr lang="en-US" dirty="0">
                <a:solidFill>
                  <a:schemeClr val="bg1"/>
                </a:solidFill>
              </a:rPr>
              <a:t> lines.</a:t>
            </a:r>
          </a:p>
          <a:p>
            <a:pPr marL="514350" indent="-285750">
              <a:buFont typeface="Arial" panose="020B0604020202020204" pitchFamily="34" charset="0"/>
              <a:buChar char="•"/>
            </a:pPr>
            <a:r>
              <a:rPr lang="en-US" dirty="0">
                <a:solidFill>
                  <a:schemeClr val="bg1"/>
                </a:solidFill>
              </a:rPr>
              <a:t>Draw the dimensions of the object on our image</a:t>
            </a:r>
          </a:p>
          <a:p>
            <a:pPr marL="5143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128659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7FBD-98CA-4535-B137-0F82035933F8}"/>
              </a:ext>
            </a:extLst>
          </p:cNvPr>
          <p:cNvSpPr>
            <a:spLocks noGrp="1"/>
          </p:cNvSpPr>
          <p:nvPr>
            <p:ph type="title"/>
          </p:nvPr>
        </p:nvSpPr>
        <p:spPr/>
        <p:txBody>
          <a:bodyPr/>
          <a:lstStyle/>
          <a:p>
            <a:r>
              <a:rPr lang="en-IN" sz="4000" u="none" dirty="0">
                <a:solidFill>
                  <a:schemeClr val="bg1"/>
                </a:solidFill>
              </a:rPr>
              <a:t>Results</a:t>
            </a:r>
            <a:br>
              <a:rPr lang="en-IN" sz="4000" u="none" dirty="0">
                <a:solidFill>
                  <a:schemeClr val="bg1"/>
                </a:solidFill>
              </a:rPr>
            </a:br>
            <a:endParaRPr lang="en-IN" sz="4000" u="none" dirty="0">
              <a:solidFill>
                <a:schemeClr val="bg1"/>
              </a:solidFill>
            </a:endParaRPr>
          </a:p>
        </p:txBody>
      </p:sp>
      <p:sp>
        <p:nvSpPr>
          <p:cNvPr id="3" name="Text Placeholder 2">
            <a:extLst>
              <a:ext uri="{FF2B5EF4-FFF2-40B4-BE49-F238E27FC236}">
                <a16:creationId xmlns:a16="http://schemas.microsoft.com/office/drawing/2014/main" id="{E1A30181-3A7F-4F83-A0EE-5DCCB7CEBCDB}"/>
              </a:ext>
            </a:extLst>
          </p:cNvPr>
          <p:cNvSpPr>
            <a:spLocks noGrp="1"/>
          </p:cNvSpPr>
          <p:nvPr>
            <p:ph type="body" idx="1"/>
          </p:nvPr>
        </p:nvSpPr>
        <p:spPr/>
        <p:txBody>
          <a:bodyPr/>
          <a:lstStyle/>
          <a:p>
            <a:pPr marL="228600" indent="0"/>
            <a:r>
              <a:rPr lang="en-US" sz="1800" dirty="0"/>
              <a:t>draw the dimensions of the object on our image</a:t>
            </a:r>
          </a:p>
          <a:p>
            <a:pPr marL="228600" indent="0"/>
            <a:endParaRPr lang="en-IN" sz="1800" dirty="0">
              <a:solidFill>
                <a:schemeClr val="bg1"/>
              </a:solidFill>
            </a:endParaRPr>
          </a:p>
        </p:txBody>
      </p:sp>
      <p:pic>
        <p:nvPicPr>
          <p:cNvPr id="5" name="Picture 4">
            <a:extLst>
              <a:ext uri="{FF2B5EF4-FFF2-40B4-BE49-F238E27FC236}">
                <a16:creationId xmlns:a16="http://schemas.microsoft.com/office/drawing/2014/main" id="{03C48262-D870-4CD2-A6E2-CD1D7C2A149F}"/>
              </a:ext>
            </a:extLst>
          </p:cNvPr>
          <p:cNvPicPr>
            <a:picLocks noChangeAspect="1"/>
          </p:cNvPicPr>
          <p:nvPr/>
        </p:nvPicPr>
        <p:blipFill>
          <a:blip r:embed="rId2"/>
          <a:stretch>
            <a:fillRect/>
          </a:stretch>
        </p:blipFill>
        <p:spPr>
          <a:xfrm>
            <a:off x="1564106" y="1788444"/>
            <a:ext cx="6894094" cy="4219575"/>
          </a:xfrm>
          <a:prstGeom prst="rect">
            <a:avLst/>
          </a:prstGeom>
        </p:spPr>
      </p:pic>
    </p:spTree>
    <p:extLst>
      <p:ext uri="{BB962C8B-B14F-4D97-AF65-F5344CB8AC3E}">
        <p14:creationId xmlns:p14="http://schemas.microsoft.com/office/powerpoint/2010/main" val="1195099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972D91-1DD1-4D1C-92A8-CC5AD2FF0D36}"/>
              </a:ext>
            </a:extLst>
          </p:cNvPr>
          <p:cNvSpPr>
            <a:spLocks noGrp="1"/>
          </p:cNvSpPr>
          <p:nvPr>
            <p:ph type="body" idx="1"/>
          </p:nvPr>
        </p:nvSpPr>
        <p:spPr/>
        <p:txBody>
          <a:bodyPr/>
          <a:lstStyle/>
          <a:p>
            <a:pPr algn="ctr"/>
            <a:endParaRPr lang="en-IN" sz="5400" dirty="0">
              <a:solidFill>
                <a:schemeClr val="bg1"/>
              </a:solidFill>
            </a:endParaRPr>
          </a:p>
          <a:p>
            <a:pPr algn="ctr"/>
            <a:r>
              <a:rPr lang="en-IN" sz="5400" dirty="0">
                <a:solidFill>
                  <a:schemeClr val="bg1"/>
                </a:solidFill>
              </a:rPr>
              <a:t>THANK YOU!</a:t>
            </a:r>
          </a:p>
        </p:txBody>
      </p:sp>
    </p:spTree>
    <p:extLst>
      <p:ext uri="{BB962C8B-B14F-4D97-AF65-F5344CB8AC3E}">
        <p14:creationId xmlns:p14="http://schemas.microsoft.com/office/powerpoint/2010/main" val="7626189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TotalTime>
  <Words>403</Words>
  <Application>Microsoft Office PowerPoint</Application>
  <PresentationFormat>Widescreen</PresentationFormat>
  <Paragraphs>45</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Arial</vt:lpstr>
      <vt:lpstr>Lato</vt:lpstr>
      <vt:lpstr>Times New Roman</vt:lpstr>
      <vt:lpstr>Montserrat</vt:lpstr>
      <vt:lpstr>Focus</vt:lpstr>
      <vt:lpstr>Measuring size of objects in an image using Digital Image Processing</vt:lpstr>
      <vt:lpstr>Agenda</vt:lpstr>
      <vt:lpstr>Introduction</vt:lpstr>
      <vt:lpstr>Problem Statement</vt:lpstr>
      <vt:lpstr>Objectives</vt:lpstr>
      <vt:lpstr>Novelty</vt:lpstr>
      <vt:lpstr>Methodology</vt:lpstr>
      <vt:lpstr>Results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on Electronic Health Record using Blockchain</dc:title>
  <dc:creator>Poonam Katale</dc:creator>
  <cp:lastModifiedBy>Poonam Katale</cp:lastModifiedBy>
  <cp:revision>37</cp:revision>
  <dcterms:modified xsi:type="dcterms:W3CDTF">2020-05-16T06:42:40Z</dcterms:modified>
</cp:coreProperties>
</file>