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59" r:id="rId6"/>
    <p:sldId id="266" r:id="rId7"/>
    <p:sldId id="262" r:id="rId8"/>
    <p:sldId id="263" r:id="rId9"/>
    <p:sldId id="264" r:id="rId10"/>
    <p:sldId id="267" r:id="rId11"/>
    <p:sldId id="26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7B082C-9B5C-45D6-81D3-515A51F43201}" v="5" dt="2024-10-08T06:56:52.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nam mali" userId="b381e80df1c598e8" providerId="LiveId" clId="{887B082C-9B5C-45D6-81D3-515A51F43201}"/>
    <pc:docChg chg="undo custSel addSld delSld modSld sldOrd">
      <pc:chgData name="poonam mali" userId="b381e80df1c598e8" providerId="LiveId" clId="{887B082C-9B5C-45D6-81D3-515A51F43201}" dt="2024-10-08T10:06:32.986" v="1561" actId="27636"/>
      <pc:docMkLst>
        <pc:docMk/>
      </pc:docMkLst>
      <pc:sldChg chg="modSp mod">
        <pc:chgData name="poonam mali" userId="b381e80df1c598e8" providerId="LiveId" clId="{887B082C-9B5C-45D6-81D3-515A51F43201}" dt="2024-10-08T09:50:25.750" v="1553" actId="1076"/>
        <pc:sldMkLst>
          <pc:docMk/>
          <pc:sldMk cId="884870143" sldId="256"/>
        </pc:sldMkLst>
        <pc:spChg chg="mod">
          <ac:chgData name="poonam mali" userId="b381e80df1c598e8" providerId="LiveId" clId="{887B082C-9B5C-45D6-81D3-515A51F43201}" dt="2024-10-08T09:50:25.750" v="1553" actId="1076"/>
          <ac:spMkLst>
            <pc:docMk/>
            <pc:sldMk cId="884870143" sldId="256"/>
            <ac:spMk id="2" creationId="{00E01320-DB7D-4FF2-5B1D-2B49519D4D61}"/>
          </ac:spMkLst>
        </pc:spChg>
        <pc:spChg chg="mod">
          <ac:chgData name="poonam mali" userId="b381e80df1c598e8" providerId="LiveId" clId="{887B082C-9B5C-45D6-81D3-515A51F43201}" dt="2024-10-08T09:50:15.002" v="1552" actId="113"/>
          <ac:spMkLst>
            <pc:docMk/>
            <pc:sldMk cId="884870143" sldId="256"/>
            <ac:spMk id="3" creationId="{FF94B18D-3F44-6EDE-6E5D-09FE892D973E}"/>
          </ac:spMkLst>
        </pc:spChg>
      </pc:sldChg>
      <pc:sldChg chg="modSp mod">
        <pc:chgData name="poonam mali" userId="b381e80df1c598e8" providerId="LiveId" clId="{887B082C-9B5C-45D6-81D3-515A51F43201}" dt="2024-10-08T10:06:32.986" v="1561" actId="27636"/>
        <pc:sldMkLst>
          <pc:docMk/>
          <pc:sldMk cId="1289287727" sldId="257"/>
        </pc:sldMkLst>
        <pc:spChg chg="mod">
          <ac:chgData name="poonam mali" userId="b381e80df1c598e8" providerId="LiveId" clId="{887B082C-9B5C-45D6-81D3-515A51F43201}" dt="2024-10-03T06:58:50.832" v="156" actId="14100"/>
          <ac:spMkLst>
            <pc:docMk/>
            <pc:sldMk cId="1289287727" sldId="257"/>
            <ac:spMk id="2" creationId="{1D455742-E39C-E9CB-C96D-3E88BBA66857}"/>
          </ac:spMkLst>
        </pc:spChg>
        <pc:spChg chg="mod">
          <ac:chgData name="poonam mali" userId="b381e80df1c598e8" providerId="LiveId" clId="{887B082C-9B5C-45D6-81D3-515A51F43201}" dt="2024-10-08T10:06:32.986" v="1561" actId="27636"/>
          <ac:spMkLst>
            <pc:docMk/>
            <pc:sldMk cId="1289287727" sldId="257"/>
            <ac:spMk id="3" creationId="{9ABD01EF-BC83-8DEE-4EFF-6D9266E5CFCF}"/>
          </ac:spMkLst>
        </pc:spChg>
      </pc:sldChg>
      <pc:sldChg chg="modSp mod ord">
        <pc:chgData name="poonam mali" userId="b381e80df1c598e8" providerId="LiveId" clId="{887B082C-9B5C-45D6-81D3-515A51F43201}" dt="2024-10-08T06:54:26.918" v="1497" actId="20577"/>
        <pc:sldMkLst>
          <pc:docMk/>
          <pc:sldMk cId="3696152733" sldId="262"/>
        </pc:sldMkLst>
        <pc:spChg chg="mod">
          <ac:chgData name="poonam mali" userId="b381e80df1c598e8" providerId="LiveId" clId="{887B082C-9B5C-45D6-81D3-515A51F43201}" dt="2024-10-08T06:54:26.918" v="1497" actId="20577"/>
          <ac:spMkLst>
            <pc:docMk/>
            <pc:sldMk cId="3696152733" sldId="262"/>
            <ac:spMk id="3" creationId="{8D9D495F-8067-3BEE-927F-DA1862E73907}"/>
          </ac:spMkLst>
        </pc:spChg>
      </pc:sldChg>
      <pc:sldChg chg="modSp mod">
        <pc:chgData name="poonam mali" userId="b381e80df1c598e8" providerId="LiveId" clId="{887B082C-9B5C-45D6-81D3-515A51F43201}" dt="2024-10-08T03:38:53.608" v="1437" actId="20577"/>
        <pc:sldMkLst>
          <pc:docMk/>
          <pc:sldMk cId="1157534590" sldId="263"/>
        </pc:sldMkLst>
        <pc:spChg chg="mod">
          <ac:chgData name="poonam mali" userId="b381e80df1c598e8" providerId="LiveId" clId="{887B082C-9B5C-45D6-81D3-515A51F43201}" dt="2024-10-08T03:38:53.608" v="1437" actId="20577"/>
          <ac:spMkLst>
            <pc:docMk/>
            <pc:sldMk cId="1157534590" sldId="263"/>
            <ac:spMk id="3" creationId="{6BA681FA-81A9-2577-9D0A-59328C4A5293}"/>
          </ac:spMkLst>
        </pc:spChg>
      </pc:sldChg>
      <pc:sldChg chg="modSp mod">
        <pc:chgData name="poonam mali" userId="b381e80df1c598e8" providerId="LiveId" clId="{887B082C-9B5C-45D6-81D3-515A51F43201}" dt="2024-10-08T03:40:07.707" v="1456" actId="20577"/>
        <pc:sldMkLst>
          <pc:docMk/>
          <pc:sldMk cId="3435899067" sldId="264"/>
        </pc:sldMkLst>
        <pc:spChg chg="mod">
          <ac:chgData name="poonam mali" userId="b381e80df1c598e8" providerId="LiveId" clId="{887B082C-9B5C-45D6-81D3-515A51F43201}" dt="2024-10-03T06:49:43.170" v="13" actId="113"/>
          <ac:spMkLst>
            <pc:docMk/>
            <pc:sldMk cId="3435899067" sldId="264"/>
            <ac:spMk id="2" creationId="{87D51625-2104-7854-CC64-F6FCEDAD3901}"/>
          </ac:spMkLst>
        </pc:spChg>
        <pc:spChg chg="mod">
          <ac:chgData name="poonam mali" userId="b381e80df1c598e8" providerId="LiveId" clId="{887B082C-9B5C-45D6-81D3-515A51F43201}" dt="2024-10-08T03:40:07.707" v="1456" actId="20577"/>
          <ac:spMkLst>
            <pc:docMk/>
            <pc:sldMk cId="3435899067" sldId="264"/>
            <ac:spMk id="3" creationId="{CDB35B80-992C-FF9E-578E-9922CA40A239}"/>
          </ac:spMkLst>
        </pc:spChg>
      </pc:sldChg>
      <pc:sldChg chg="modSp new mod">
        <pc:chgData name="poonam mali" userId="b381e80df1c598e8" providerId="LiveId" clId="{887B082C-9B5C-45D6-81D3-515A51F43201}" dt="2024-10-03T06:56:19.602" v="105" actId="255"/>
        <pc:sldMkLst>
          <pc:docMk/>
          <pc:sldMk cId="1848148740" sldId="265"/>
        </pc:sldMkLst>
        <pc:spChg chg="mod">
          <ac:chgData name="poonam mali" userId="b381e80df1c598e8" providerId="LiveId" clId="{887B082C-9B5C-45D6-81D3-515A51F43201}" dt="2024-10-03T06:52:23.235" v="62" actId="113"/>
          <ac:spMkLst>
            <pc:docMk/>
            <pc:sldMk cId="1848148740" sldId="265"/>
            <ac:spMk id="2" creationId="{27BE36B4-A67C-3171-4F72-FFAC85152CD5}"/>
          </ac:spMkLst>
        </pc:spChg>
        <pc:spChg chg="mod">
          <ac:chgData name="poonam mali" userId="b381e80df1c598e8" providerId="LiveId" clId="{887B082C-9B5C-45D6-81D3-515A51F43201}" dt="2024-10-03T06:52:48.794" v="87" actId="255"/>
          <ac:spMkLst>
            <pc:docMk/>
            <pc:sldMk cId="1848148740" sldId="265"/>
            <ac:spMk id="3" creationId="{45FD924A-7301-1C73-2D52-BD9B9C61563E}"/>
          </ac:spMkLst>
        </pc:spChg>
        <pc:spChg chg="mod">
          <ac:chgData name="poonam mali" userId="b381e80df1c598e8" providerId="LiveId" clId="{887B082C-9B5C-45D6-81D3-515A51F43201}" dt="2024-10-03T06:56:10.696" v="103" actId="255"/>
          <ac:spMkLst>
            <pc:docMk/>
            <pc:sldMk cId="1848148740" sldId="265"/>
            <ac:spMk id="4" creationId="{3A60226D-27FB-C0A5-DCD9-C2A113193879}"/>
          </ac:spMkLst>
        </pc:spChg>
        <pc:spChg chg="mod">
          <ac:chgData name="poonam mali" userId="b381e80df1c598e8" providerId="LiveId" clId="{887B082C-9B5C-45D6-81D3-515A51F43201}" dt="2024-10-03T06:53:01.496" v="89" actId="255"/>
          <ac:spMkLst>
            <pc:docMk/>
            <pc:sldMk cId="1848148740" sldId="265"/>
            <ac:spMk id="5" creationId="{9436EBE0-EBAB-88A4-70E1-5782BE53753B}"/>
          </ac:spMkLst>
        </pc:spChg>
        <pc:spChg chg="mod">
          <ac:chgData name="poonam mali" userId="b381e80df1c598e8" providerId="LiveId" clId="{887B082C-9B5C-45D6-81D3-515A51F43201}" dt="2024-10-03T06:56:19.602" v="105" actId="255"/>
          <ac:spMkLst>
            <pc:docMk/>
            <pc:sldMk cId="1848148740" sldId="265"/>
            <ac:spMk id="6" creationId="{7B38C7F6-3DB2-6CBB-4EF3-2CA94AAF7CB5}"/>
          </ac:spMkLst>
        </pc:spChg>
      </pc:sldChg>
      <pc:sldChg chg="new del">
        <pc:chgData name="poonam mali" userId="b381e80df1c598e8" providerId="LiveId" clId="{887B082C-9B5C-45D6-81D3-515A51F43201}" dt="2024-10-03T07:09:31.214" v="163" actId="2696"/>
        <pc:sldMkLst>
          <pc:docMk/>
          <pc:sldMk cId="1179800465" sldId="266"/>
        </pc:sldMkLst>
      </pc:sldChg>
      <pc:sldChg chg="modSp new mod ord">
        <pc:chgData name="poonam mali" userId="b381e80df1c598e8" providerId="LiveId" clId="{887B082C-9B5C-45D6-81D3-515A51F43201}" dt="2024-10-08T07:05:42.874" v="1499" actId="20577"/>
        <pc:sldMkLst>
          <pc:docMk/>
          <pc:sldMk cId="2344039541" sldId="266"/>
        </pc:sldMkLst>
        <pc:spChg chg="mod">
          <ac:chgData name="poonam mali" userId="b381e80df1c598e8" providerId="LiveId" clId="{887B082C-9B5C-45D6-81D3-515A51F43201}" dt="2024-10-08T03:17:45.082" v="297" actId="20577"/>
          <ac:spMkLst>
            <pc:docMk/>
            <pc:sldMk cId="2344039541" sldId="266"/>
            <ac:spMk id="2" creationId="{588CF029-63D7-C0D3-9BD4-231712830277}"/>
          </ac:spMkLst>
        </pc:spChg>
        <pc:spChg chg="mod">
          <ac:chgData name="poonam mali" userId="b381e80df1c598e8" providerId="LiveId" clId="{887B082C-9B5C-45D6-81D3-515A51F43201}" dt="2024-10-08T07:05:42.874" v="1499" actId="20577"/>
          <ac:spMkLst>
            <pc:docMk/>
            <pc:sldMk cId="2344039541" sldId="266"/>
            <ac:spMk id="3" creationId="{93CBB7B4-C2EB-073F-0101-CF59BA9224F6}"/>
          </ac:spMkLst>
        </pc:spChg>
      </pc:sldChg>
      <pc:sldChg chg="modSp new mod">
        <pc:chgData name="poonam mali" userId="b381e80df1c598e8" providerId="LiveId" clId="{887B082C-9B5C-45D6-81D3-515A51F43201}" dt="2024-10-08T07:08:02.387" v="1503" actId="20577"/>
        <pc:sldMkLst>
          <pc:docMk/>
          <pc:sldMk cId="2276618171" sldId="267"/>
        </pc:sldMkLst>
        <pc:spChg chg="mod">
          <ac:chgData name="poonam mali" userId="b381e80df1c598e8" providerId="LiveId" clId="{887B082C-9B5C-45D6-81D3-515A51F43201}" dt="2024-10-08T03:32:52.794" v="1332" actId="20577"/>
          <ac:spMkLst>
            <pc:docMk/>
            <pc:sldMk cId="2276618171" sldId="267"/>
            <ac:spMk id="2" creationId="{AAF5AAED-3C3B-4C49-D3BF-6C574A4361CD}"/>
          </ac:spMkLst>
        </pc:spChg>
        <pc:spChg chg="mod">
          <ac:chgData name="poonam mali" userId="b381e80df1c598e8" providerId="LiveId" clId="{887B082C-9B5C-45D6-81D3-515A51F43201}" dt="2024-10-08T07:08:02.387" v="1503" actId="20577"/>
          <ac:spMkLst>
            <pc:docMk/>
            <pc:sldMk cId="2276618171" sldId="267"/>
            <ac:spMk id="3" creationId="{DE90DDBD-EFF6-2E0A-09C1-7154C0294002}"/>
          </ac:spMkLst>
        </pc:spChg>
      </pc:sldChg>
      <pc:sldChg chg="modSp new mod">
        <pc:chgData name="poonam mali" userId="b381e80df1c598e8" providerId="LiveId" clId="{887B082C-9B5C-45D6-81D3-515A51F43201}" dt="2024-10-08T06:43:50.899" v="1468" actId="20577"/>
        <pc:sldMkLst>
          <pc:docMk/>
          <pc:sldMk cId="2879929115" sldId="268"/>
        </pc:sldMkLst>
        <pc:spChg chg="mod">
          <ac:chgData name="poonam mali" userId="b381e80df1c598e8" providerId="LiveId" clId="{887B082C-9B5C-45D6-81D3-515A51F43201}" dt="2024-10-08T03:32:48.511" v="1329" actId="5793"/>
          <ac:spMkLst>
            <pc:docMk/>
            <pc:sldMk cId="2879929115" sldId="268"/>
            <ac:spMk id="2" creationId="{EC0A7D0C-5B16-BFB7-0316-C4A01E22A5B7}"/>
          </ac:spMkLst>
        </pc:spChg>
        <pc:spChg chg="mod">
          <ac:chgData name="poonam mali" userId="b381e80df1c598e8" providerId="LiveId" clId="{887B082C-9B5C-45D6-81D3-515A51F43201}" dt="2024-10-08T06:43:50.899" v="1468" actId="20577"/>
          <ac:spMkLst>
            <pc:docMk/>
            <pc:sldMk cId="2879929115" sldId="268"/>
            <ac:spMk id="3" creationId="{86AA5431-83DE-B240-218C-42AA2442FC5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A1A4D9-CA17-4268-86DA-C0F3F9CA45F4}" type="datetimeFigureOut">
              <a:rPr lang="en-IN" smtClean="0"/>
              <a:t>08-10-2024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389070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1A4D9-CA17-4268-86DA-C0F3F9CA45F4}"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295599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A1A4D9-CA17-4268-86DA-C0F3F9CA45F4}"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3856398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A1A4D9-CA17-4268-86DA-C0F3F9CA45F4}"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928573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1A4D9-CA17-4268-86DA-C0F3F9CA45F4}"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2443678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A1A4D9-CA17-4268-86DA-C0F3F9CA45F4}"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2893403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A1A4D9-CA17-4268-86DA-C0F3F9CA45F4}" type="datetimeFigureOut">
              <a:rPr lang="en-IN" smtClean="0"/>
              <a:t>08-10-2024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1302660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A1A4D9-CA17-4268-86DA-C0F3F9CA45F4}"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2830359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A1A4D9-CA17-4268-86DA-C0F3F9CA45F4}"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111485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1A4D9-CA17-4268-86DA-C0F3F9CA45F4}"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280246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1A4D9-CA17-4268-86DA-C0F3F9CA45F4}"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398068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A1A4D9-CA17-4268-86DA-C0F3F9CA45F4}"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416494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A1A4D9-CA17-4268-86DA-C0F3F9CA45F4}"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2366108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A1A4D9-CA17-4268-86DA-C0F3F9CA45F4}"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202768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1A4D9-CA17-4268-86DA-C0F3F9CA45F4}" type="datetimeFigureOut">
              <a:rPr lang="en-IN" smtClean="0"/>
              <a:t>08-10-2024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52663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1A4D9-CA17-4268-86DA-C0F3F9CA45F4}"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518784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1A4D9-CA17-4268-86DA-C0F3F9CA45F4}"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AA6885B-6025-4FA2-A70A-5649D2769CA2}" type="slidenum">
              <a:rPr lang="en-IN" smtClean="0"/>
              <a:t>‹#›</a:t>
            </a:fld>
            <a:endParaRPr lang="en-IN"/>
          </a:p>
        </p:txBody>
      </p:sp>
    </p:spTree>
    <p:extLst>
      <p:ext uri="{BB962C8B-B14F-4D97-AF65-F5344CB8AC3E}">
        <p14:creationId xmlns:p14="http://schemas.microsoft.com/office/powerpoint/2010/main" val="57711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A1A4D9-CA17-4268-86DA-C0F3F9CA45F4}" type="datetimeFigureOut">
              <a:rPr lang="en-IN" smtClean="0"/>
              <a:t>08-10-2024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AA6885B-6025-4FA2-A70A-5649D2769CA2}" type="slidenum">
              <a:rPr lang="en-IN" smtClean="0"/>
              <a:t>‹#›</a:t>
            </a:fld>
            <a:endParaRPr lang="en-IN"/>
          </a:p>
        </p:txBody>
      </p:sp>
    </p:spTree>
    <p:extLst>
      <p:ext uri="{BB962C8B-B14F-4D97-AF65-F5344CB8AC3E}">
        <p14:creationId xmlns:p14="http://schemas.microsoft.com/office/powerpoint/2010/main" val="8886696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01320-DB7D-4FF2-5B1D-2B49519D4D61}"/>
              </a:ext>
            </a:extLst>
          </p:cNvPr>
          <p:cNvSpPr>
            <a:spLocks noGrp="1"/>
          </p:cNvSpPr>
          <p:nvPr>
            <p:ph type="ctrTitle"/>
          </p:nvPr>
        </p:nvSpPr>
        <p:spPr>
          <a:xfrm>
            <a:off x="1371265" y="1352482"/>
            <a:ext cx="8825658" cy="977764"/>
          </a:xfrm>
        </p:spPr>
        <p:txBody>
          <a:bodyPr/>
          <a:lstStyle/>
          <a:p>
            <a:r>
              <a:rPr lang="en-US" dirty="0"/>
              <a:t>                 </a:t>
            </a:r>
            <a:r>
              <a:rPr lang="en-US" sz="4800" b="1" dirty="0"/>
              <a:t>TREAPS</a:t>
            </a:r>
            <a:endParaRPr lang="en-IN" sz="4800" b="1" dirty="0"/>
          </a:p>
        </p:txBody>
      </p:sp>
      <p:sp>
        <p:nvSpPr>
          <p:cNvPr id="3" name="Subtitle 2">
            <a:extLst>
              <a:ext uri="{FF2B5EF4-FFF2-40B4-BE49-F238E27FC236}">
                <a16:creationId xmlns:a16="http://schemas.microsoft.com/office/drawing/2014/main" id="{FF94B18D-3F44-6EDE-6E5D-09FE892D973E}"/>
              </a:ext>
            </a:extLst>
          </p:cNvPr>
          <p:cNvSpPr>
            <a:spLocks noGrp="1"/>
          </p:cNvSpPr>
          <p:nvPr>
            <p:ph type="subTitle" idx="1"/>
          </p:nvPr>
        </p:nvSpPr>
        <p:spPr>
          <a:xfrm>
            <a:off x="1154955" y="3303639"/>
            <a:ext cx="8825658" cy="2335161"/>
          </a:xfrm>
        </p:spPr>
        <p:txBody>
          <a:bodyPr>
            <a:normAutofit/>
          </a:bodyPr>
          <a:lstStyle/>
          <a:p>
            <a:r>
              <a:rPr lang="en-US" sz="2400" b="1" cap="none" dirty="0"/>
              <a:t>PROFESSOR</a:t>
            </a:r>
            <a:r>
              <a:rPr lang="en-US" sz="2400" cap="none" dirty="0"/>
              <a:t> : nipa Mam</a:t>
            </a:r>
          </a:p>
          <a:p>
            <a:r>
              <a:rPr lang="en-US" sz="2400" b="1" cap="none" dirty="0"/>
              <a:t>Mali Poonam  </a:t>
            </a:r>
            <a:r>
              <a:rPr lang="en-US" sz="2400" cap="none" dirty="0"/>
              <a:t>:240160510024</a:t>
            </a:r>
          </a:p>
          <a:p>
            <a:r>
              <a:rPr lang="en-US" sz="2400" b="1" cap="none" dirty="0" err="1"/>
              <a:t>Gosai</a:t>
            </a:r>
            <a:r>
              <a:rPr lang="en-US" sz="2400" b="1" cap="none" dirty="0"/>
              <a:t>  Anjali   </a:t>
            </a:r>
            <a:r>
              <a:rPr lang="en-US" sz="2400" cap="none" dirty="0"/>
              <a:t>:240160510012</a:t>
            </a:r>
          </a:p>
          <a:p>
            <a:r>
              <a:rPr lang="en-US" sz="2400" b="1" cap="none" dirty="0"/>
              <a:t>Bhavsar Nidhi </a:t>
            </a:r>
            <a:r>
              <a:rPr lang="en-US" sz="2400" cap="none" dirty="0"/>
              <a:t>:240160510003</a:t>
            </a:r>
            <a:endParaRPr lang="en-IN" sz="2400" cap="none" dirty="0"/>
          </a:p>
        </p:txBody>
      </p:sp>
    </p:spTree>
    <p:extLst>
      <p:ext uri="{BB962C8B-B14F-4D97-AF65-F5344CB8AC3E}">
        <p14:creationId xmlns:p14="http://schemas.microsoft.com/office/powerpoint/2010/main" val="88487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AAED-3C3B-4C49-D3BF-6C574A4361CD}"/>
              </a:ext>
            </a:extLst>
          </p:cNvPr>
          <p:cNvSpPr>
            <a:spLocks noGrp="1"/>
          </p:cNvSpPr>
          <p:nvPr>
            <p:ph type="ctrTitle"/>
          </p:nvPr>
        </p:nvSpPr>
        <p:spPr>
          <a:xfrm>
            <a:off x="1154955" y="825911"/>
            <a:ext cx="8825658" cy="963560"/>
          </a:xfrm>
        </p:spPr>
        <p:txBody>
          <a:bodyPr/>
          <a:lstStyle/>
          <a:p>
            <a:r>
              <a:rPr lang="en-US" b="1" dirty="0"/>
              <a:t>Continue..</a:t>
            </a:r>
            <a:endParaRPr lang="en-IN" b="1" dirty="0"/>
          </a:p>
        </p:txBody>
      </p:sp>
      <p:sp>
        <p:nvSpPr>
          <p:cNvPr id="3" name="Subtitle 2">
            <a:extLst>
              <a:ext uri="{FF2B5EF4-FFF2-40B4-BE49-F238E27FC236}">
                <a16:creationId xmlns:a16="http://schemas.microsoft.com/office/drawing/2014/main" id="{DE90DDBD-EFF6-2E0A-09C1-7154C0294002}"/>
              </a:ext>
            </a:extLst>
          </p:cNvPr>
          <p:cNvSpPr>
            <a:spLocks noGrp="1"/>
          </p:cNvSpPr>
          <p:nvPr>
            <p:ph type="subTitle" idx="1"/>
          </p:nvPr>
        </p:nvSpPr>
        <p:spPr>
          <a:xfrm>
            <a:off x="1154955" y="2015613"/>
            <a:ext cx="8825658" cy="3623187"/>
          </a:xfrm>
        </p:spPr>
        <p:txBody>
          <a:bodyPr/>
          <a:lstStyle/>
          <a:p>
            <a:r>
              <a:rPr lang="en-IN" dirty="0"/>
              <a:t>                                                 </a:t>
            </a:r>
            <a:r>
              <a:rPr lang="en-IN" sz="2400" b="1" dirty="0"/>
              <a:t>3 </a:t>
            </a:r>
            <a:r>
              <a:rPr lang="en-IN" sz="2400" b="1"/>
              <a:t>(35) </a:t>
            </a:r>
            <a:endParaRPr lang="en-IN" sz="2400" b="1" dirty="0"/>
          </a:p>
          <a:p>
            <a:r>
              <a:rPr lang="en-IN" sz="2400" b="1" dirty="0"/>
              <a:t>                                            \</a:t>
            </a:r>
          </a:p>
          <a:p>
            <a:r>
              <a:rPr lang="en-IN" sz="2400" b="1" dirty="0"/>
              <a:t>                                            5 (25)</a:t>
            </a:r>
          </a:p>
          <a:p>
            <a:r>
              <a:rPr lang="en-IN" sz="2400" b="1" dirty="0"/>
              <a:t>                                                 \ </a:t>
            </a:r>
          </a:p>
          <a:p>
            <a:r>
              <a:rPr lang="en-IN" sz="2400" b="1" dirty="0"/>
              <a:t>                                                  10 (20) </a:t>
            </a:r>
          </a:p>
          <a:p>
            <a:r>
              <a:rPr lang="en-IN" sz="2400" b="1" dirty="0"/>
              <a:t>                                                      \ </a:t>
            </a:r>
          </a:p>
          <a:p>
            <a:r>
              <a:rPr lang="en-IN" sz="2400" b="1" dirty="0"/>
              <a:t>                                                      15 (10)</a:t>
            </a:r>
          </a:p>
        </p:txBody>
      </p:sp>
    </p:spTree>
    <p:extLst>
      <p:ext uri="{BB962C8B-B14F-4D97-AF65-F5344CB8AC3E}">
        <p14:creationId xmlns:p14="http://schemas.microsoft.com/office/powerpoint/2010/main" val="22766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7D0C-5B16-BFB7-0316-C4A01E22A5B7}"/>
              </a:ext>
            </a:extLst>
          </p:cNvPr>
          <p:cNvSpPr>
            <a:spLocks noGrp="1"/>
          </p:cNvSpPr>
          <p:nvPr>
            <p:ph type="ctrTitle"/>
          </p:nvPr>
        </p:nvSpPr>
        <p:spPr>
          <a:xfrm>
            <a:off x="1154955" y="688259"/>
            <a:ext cx="8825658" cy="983225"/>
          </a:xfrm>
        </p:spPr>
        <p:txBody>
          <a:bodyPr/>
          <a:lstStyle/>
          <a:p>
            <a:r>
              <a:rPr lang="en-US" b="1" dirty="0"/>
              <a:t>Continue…</a:t>
            </a:r>
            <a:endParaRPr lang="en-IN" b="1" dirty="0"/>
          </a:p>
        </p:txBody>
      </p:sp>
      <p:sp>
        <p:nvSpPr>
          <p:cNvPr id="3" name="Subtitle 2">
            <a:extLst>
              <a:ext uri="{FF2B5EF4-FFF2-40B4-BE49-F238E27FC236}">
                <a16:creationId xmlns:a16="http://schemas.microsoft.com/office/drawing/2014/main" id="{86AA5431-83DE-B240-218C-42AA2442FC55}"/>
              </a:ext>
            </a:extLst>
          </p:cNvPr>
          <p:cNvSpPr>
            <a:spLocks noGrp="1"/>
          </p:cNvSpPr>
          <p:nvPr>
            <p:ph type="subTitle" idx="1"/>
          </p:nvPr>
        </p:nvSpPr>
        <p:spPr>
          <a:xfrm>
            <a:off x="1154954" y="2045109"/>
            <a:ext cx="9286903" cy="4124631"/>
          </a:xfrm>
        </p:spPr>
        <p:txBody>
          <a:bodyPr>
            <a:normAutofit/>
          </a:bodyPr>
          <a:lstStyle/>
          <a:p>
            <a:r>
              <a:rPr lang="en-IN" sz="2400" b="1" dirty="0"/>
              <a:t>                                                       3 (35)</a:t>
            </a:r>
          </a:p>
          <a:p>
            <a:r>
              <a:rPr lang="en-IN" sz="2400" b="1" dirty="0"/>
              <a:t>                                                                \</a:t>
            </a:r>
          </a:p>
          <a:p>
            <a:r>
              <a:rPr lang="en-IN" sz="2400" b="1" dirty="0"/>
              <a:t>                                                                8 (30)</a:t>
            </a:r>
          </a:p>
          <a:p>
            <a:r>
              <a:rPr lang="en-IN" sz="2400" b="1" dirty="0"/>
              <a:t>                                                                 /     \</a:t>
            </a:r>
          </a:p>
          <a:p>
            <a:r>
              <a:rPr lang="en-IN" sz="2400" b="1" dirty="0"/>
              <a:t>                                                           5 (25)   10 (20)</a:t>
            </a:r>
          </a:p>
          <a:p>
            <a:r>
              <a:rPr lang="en-IN" sz="2400" b="1" dirty="0"/>
              <a:t>                                                                             \</a:t>
            </a:r>
          </a:p>
          <a:p>
            <a:r>
              <a:rPr lang="en-IN" sz="2400" b="1" dirty="0"/>
              <a:t>                                                                             15 (10)</a:t>
            </a:r>
          </a:p>
        </p:txBody>
      </p:sp>
    </p:spTree>
    <p:extLst>
      <p:ext uri="{BB962C8B-B14F-4D97-AF65-F5344CB8AC3E}">
        <p14:creationId xmlns:p14="http://schemas.microsoft.com/office/powerpoint/2010/main" val="287992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36B4-A67C-3171-4F72-FFAC85152CD5}"/>
              </a:ext>
            </a:extLst>
          </p:cNvPr>
          <p:cNvSpPr>
            <a:spLocks noGrp="1"/>
          </p:cNvSpPr>
          <p:nvPr>
            <p:ph type="title"/>
          </p:nvPr>
        </p:nvSpPr>
        <p:spPr>
          <a:xfrm>
            <a:off x="1154954" y="571500"/>
            <a:ext cx="8761413" cy="1506682"/>
          </a:xfrm>
        </p:spPr>
        <p:txBody>
          <a:bodyPr/>
          <a:lstStyle/>
          <a:p>
            <a:r>
              <a:rPr lang="en-US" sz="3200" b="1" dirty="0"/>
              <a:t>Advantages and disadvantages of traps</a:t>
            </a:r>
            <a:endParaRPr lang="en-IN" sz="3200" b="1" dirty="0"/>
          </a:p>
        </p:txBody>
      </p:sp>
      <p:sp>
        <p:nvSpPr>
          <p:cNvPr id="3" name="Text Placeholder 2">
            <a:extLst>
              <a:ext uri="{FF2B5EF4-FFF2-40B4-BE49-F238E27FC236}">
                <a16:creationId xmlns:a16="http://schemas.microsoft.com/office/drawing/2014/main" id="{45FD924A-7301-1C73-2D52-BD9B9C61563E}"/>
              </a:ext>
            </a:extLst>
          </p:cNvPr>
          <p:cNvSpPr>
            <a:spLocks noGrp="1"/>
          </p:cNvSpPr>
          <p:nvPr>
            <p:ph type="body" idx="1"/>
          </p:nvPr>
        </p:nvSpPr>
        <p:spPr/>
        <p:txBody>
          <a:bodyPr/>
          <a:lstStyle/>
          <a:p>
            <a:r>
              <a:rPr lang="en-US" sz="2800" b="1" dirty="0"/>
              <a:t>Advantages</a:t>
            </a:r>
            <a:endParaRPr lang="en-IN" sz="2800" b="1" dirty="0"/>
          </a:p>
        </p:txBody>
      </p:sp>
      <p:sp>
        <p:nvSpPr>
          <p:cNvPr id="4" name="Content Placeholder 3">
            <a:extLst>
              <a:ext uri="{FF2B5EF4-FFF2-40B4-BE49-F238E27FC236}">
                <a16:creationId xmlns:a16="http://schemas.microsoft.com/office/drawing/2014/main" id="{3A60226D-27FB-C0A5-DCD9-C2A113193879}"/>
              </a:ext>
            </a:extLst>
          </p:cNvPr>
          <p:cNvSpPr>
            <a:spLocks noGrp="1"/>
          </p:cNvSpPr>
          <p:nvPr>
            <p:ph sz="half" idx="2"/>
          </p:nvPr>
        </p:nvSpPr>
        <p:spPr>
          <a:xfrm>
            <a:off x="1154954" y="3598606"/>
            <a:ext cx="4825158" cy="2421195"/>
          </a:xfrm>
        </p:spPr>
        <p:txBody>
          <a:bodyPr/>
          <a:lstStyle/>
          <a:p>
            <a:r>
              <a:rPr lang="en-US" sz="2400" b="1" dirty="0"/>
              <a:t> Easy to implement.  </a:t>
            </a:r>
          </a:p>
          <a:p>
            <a:r>
              <a:rPr lang="en-US" sz="2400" b="1" dirty="0"/>
              <a:t> Self-balancing without extra space.  </a:t>
            </a:r>
          </a:p>
          <a:p>
            <a:r>
              <a:rPr lang="en-US" sz="2400" b="1" dirty="0"/>
              <a:t> Efficient for dynamic sets</a:t>
            </a:r>
            <a:r>
              <a:rPr lang="en-US" dirty="0"/>
              <a:t>.</a:t>
            </a:r>
            <a:endParaRPr lang="en-IN" dirty="0"/>
          </a:p>
        </p:txBody>
      </p:sp>
      <p:sp>
        <p:nvSpPr>
          <p:cNvPr id="5" name="Text Placeholder 4">
            <a:extLst>
              <a:ext uri="{FF2B5EF4-FFF2-40B4-BE49-F238E27FC236}">
                <a16:creationId xmlns:a16="http://schemas.microsoft.com/office/drawing/2014/main" id="{9436EBE0-EBAB-88A4-70E1-5782BE53753B}"/>
              </a:ext>
            </a:extLst>
          </p:cNvPr>
          <p:cNvSpPr>
            <a:spLocks noGrp="1"/>
          </p:cNvSpPr>
          <p:nvPr>
            <p:ph type="body" sz="quarter" idx="3"/>
          </p:nvPr>
        </p:nvSpPr>
        <p:spPr/>
        <p:txBody>
          <a:bodyPr/>
          <a:lstStyle/>
          <a:p>
            <a:r>
              <a:rPr lang="en-US" sz="2800" b="1" dirty="0"/>
              <a:t>disadvantages</a:t>
            </a:r>
            <a:endParaRPr lang="en-IN" sz="2800" b="1" dirty="0"/>
          </a:p>
        </p:txBody>
      </p:sp>
      <p:sp>
        <p:nvSpPr>
          <p:cNvPr id="6" name="Content Placeholder 5">
            <a:extLst>
              <a:ext uri="{FF2B5EF4-FFF2-40B4-BE49-F238E27FC236}">
                <a16:creationId xmlns:a16="http://schemas.microsoft.com/office/drawing/2014/main" id="{7B38C7F6-3DB2-6CBB-4EF3-2CA94AAF7CB5}"/>
              </a:ext>
            </a:extLst>
          </p:cNvPr>
          <p:cNvSpPr>
            <a:spLocks noGrp="1"/>
          </p:cNvSpPr>
          <p:nvPr>
            <p:ph sz="quarter" idx="4"/>
          </p:nvPr>
        </p:nvSpPr>
        <p:spPr>
          <a:xfrm>
            <a:off x="6096000" y="3598606"/>
            <a:ext cx="4825159" cy="2687894"/>
          </a:xfrm>
        </p:spPr>
        <p:txBody>
          <a:bodyPr/>
          <a:lstStyle/>
          <a:p>
            <a:r>
              <a:rPr lang="en-US" dirty="0"/>
              <a:t> </a:t>
            </a:r>
            <a:r>
              <a:rPr lang="en-US" sz="2400" b="1" dirty="0"/>
              <a:t>Performance depends on quality of random number generator.  </a:t>
            </a:r>
          </a:p>
          <a:p>
            <a:r>
              <a:rPr lang="en-US" sz="2400" b="1" dirty="0"/>
              <a:t> Can degrade to O(n) if priorities are not randomized.</a:t>
            </a:r>
            <a:endParaRPr lang="en-IN" sz="2400" b="1" dirty="0"/>
          </a:p>
        </p:txBody>
      </p:sp>
    </p:spTree>
    <p:extLst>
      <p:ext uri="{BB962C8B-B14F-4D97-AF65-F5344CB8AC3E}">
        <p14:creationId xmlns:p14="http://schemas.microsoft.com/office/powerpoint/2010/main" val="1848148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5742-E39C-E9CB-C96D-3E88BBA66857}"/>
              </a:ext>
            </a:extLst>
          </p:cNvPr>
          <p:cNvSpPr>
            <a:spLocks noGrp="1"/>
          </p:cNvSpPr>
          <p:nvPr>
            <p:ph type="ctrTitle"/>
          </p:nvPr>
        </p:nvSpPr>
        <p:spPr>
          <a:xfrm>
            <a:off x="1154955" y="1012723"/>
            <a:ext cx="8825658" cy="1387577"/>
          </a:xfrm>
        </p:spPr>
        <p:txBody>
          <a:bodyPr/>
          <a:lstStyle/>
          <a:p>
            <a:r>
              <a:rPr lang="en-US" dirty="0"/>
              <a:t>                 </a:t>
            </a:r>
            <a:r>
              <a:rPr lang="en-US" b="1" dirty="0"/>
              <a:t>INDEX</a:t>
            </a:r>
            <a:endParaRPr lang="en-IN" b="1" dirty="0"/>
          </a:p>
        </p:txBody>
      </p:sp>
      <p:sp>
        <p:nvSpPr>
          <p:cNvPr id="3" name="Subtitle 2">
            <a:extLst>
              <a:ext uri="{FF2B5EF4-FFF2-40B4-BE49-F238E27FC236}">
                <a16:creationId xmlns:a16="http://schemas.microsoft.com/office/drawing/2014/main" id="{9ABD01EF-BC83-8DEE-4EFF-6D9266E5CFCF}"/>
              </a:ext>
            </a:extLst>
          </p:cNvPr>
          <p:cNvSpPr>
            <a:spLocks noGrp="1"/>
          </p:cNvSpPr>
          <p:nvPr>
            <p:ph type="subTitle" idx="1"/>
          </p:nvPr>
        </p:nvSpPr>
        <p:spPr>
          <a:xfrm>
            <a:off x="2487561" y="3077497"/>
            <a:ext cx="7493052" cy="2561303"/>
          </a:xfrm>
        </p:spPr>
        <p:txBody>
          <a:bodyPr>
            <a:normAutofit/>
          </a:bodyPr>
          <a:lstStyle/>
          <a:p>
            <a:pPr marL="285750" indent="-285750">
              <a:buFont typeface="Wingdings" panose="05000000000000000000" pitchFamily="2" charset="2"/>
              <a:buChar char="Ø"/>
            </a:pPr>
            <a:r>
              <a:rPr lang="en-US" sz="2000" b="1" cap="none" dirty="0"/>
              <a:t>What is treaps?</a:t>
            </a:r>
          </a:p>
          <a:p>
            <a:pPr marL="285750" indent="-285750">
              <a:buFont typeface="Wingdings" panose="05000000000000000000" pitchFamily="2" charset="2"/>
              <a:buChar char="Ø"/>
            </a:pPr>
            <a:r>
              <a:rPr lang="en-US" sz="2000" b="1" cap="none" dirty="0"/>
              <a:t>Why we use treaps?</a:t>
            </a:r>
          </a:p>
          <a:p>
            <a:pPr marL="285750" indent="-285750">
              <a:buFont typeface="Wingdings" panose="05000000000000000000" pitchFamily="2" charset="2"/>
              <a:buChar char="Ø"/>
            </a:pPr>
            <a:r>
              <a:rPr lang="en-US" sz="2000" b="1" cap="none" dirty="0"/>
              <a:t>Key concepts of </a:t>
            </a:r>
            <a:r>
              <a:rPr lang="en-US" sz="2000" b="1" cap="none" dirty="0" err="1"/>
              <a:t>treaps</a:t>
            </a:r>
            <a:endParaRPr lang="en-US" sz="2000" b="1" cap="none" dirty="0"/>
          </a:p>
          <a:p>
            <a:pPr marL="285750" indent="-285750">
              <a:buFont typeface="Wingdings" panose="05000000000000000000" pitchFamily="2" charset="2"/>
              <a:buChar char="Ø"/>
            </a:pPr>
            <a:r>
              <a:rPr lang="en-US" sz="2000" b="1" cap="none" dirty="0"/>
              <a:t>Application of traps</a:t>
            </a:r>
          </a:p>
          <a:p>
            <a:pPr marL="285750" indent="-285750">
              <a:buFont typeface="Wingdings" panose="05000000000000000000" pitchFamily="2" charset="2"/>
              <a:buChar char="Ø"/>
            </a:pPr>
            <a:r>
              <a:rPr lang="en-US" sz="2000" b="1" cap="none" dirty="0"/>
              <a:t>How it works?</a:t>
            </a:r>
          </a:p>
          <a:p>
            <a:pPr marL="285750" indent="-285750">
              <a:buFont typeface="Wingdings" panose="05000000000000000000" pitchFamily="2" charset="2"/>
              <a:buChar char="Ø"/>
            </a:pPr>
            <a:r>
              <a:rPr lang="en-US" sz="2000" b="1" cap="none" dirty="0"/>
              <a:t>Advantages and disadvantages of treaps</a:t>
            </a:r>
          </a:p>
          <a:p>
            <a:pPr marL="285750" indent="-285750">
              <a:buFont typeface="Wingdings" panose="05000000000000000000" pitchFamily="2" charset="2"/>
              <a:buChar char="Ø"/>
            </a:pPr>
            <a:endParaRPr lang="en-US" sz="2000" b="1" cap="none" dirty="0"/>
          </a:p>
          <a:p>
            <a:pPr marL="285750" indent="-285750">
              <a:buFont typeface="Wingdings" panose="05000000000000000000" pitchFamily="2" charset="2"/>
              <a:buChar char="Ø"/>
            </a:pPr>
            <a:endParaRPr lang="en-IN" cap="none" dirty="0"/>
          </a:p>
        </p:txBody>
      </p:sp>
    </p:spTree>
    <p:extLst>
      <p:ext uri="{BB962C8B-B14F-4D97-AF65-F5344CB8AC3E}">
        <p14:creationId xmlns:p14="http://schemas.microsoft.com/office/powerpoint/2010/main" val="128928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FF49-F17E-3DF8-7517-6E25384D51B2}"/>
              </a:ext>
            </a:extLst>
          </p:cNvPr>
          <p:cNvSpPr>
            <a:spLocks noGrp="1"/>
          </p:cNvSpPr>
          <p:nvPr>
            <p:ph type="title"/>
          </p:nvPr>
        </p:nvSpPr>
        <p:spPr/>
        <p:txBody>
          <a:bodyPr/>
          <a:lstStyle/>
          <a:p>
            <a:pPr marL="571500" indent="-571500">
              <a:buFont typeface="Wingdings" panose="05000000000000000000" pitchFamily="2" charset="2"/>
              <a:buChar char="v"/>
            </a:pPr>
            <a:r>
              <a:rPr lang="en-US" b="1" dirty="0"/>
              <a:t>What is treaps?</a:t>
            </a:r>
            <a:endParaRPr lang="en-IN" b="1" dirty="0"/>
          </a:p>
        </p:txBody>
      </p:sp>
      <p:sp>
        <p:nvSpPr>
          <p:cNvPr id="3" name="Content Placeholder 2">
            <a:extLst>
              <a:ext uri="{FF2B5EF4-FFF2-40B4-BE49-F238E27FC236}">
                <a16:creationId xmlns:a16="http://schemas.microsoft.com/office/drawing/2014/main" id="{65538EDF-E7DF-4414-2D07-13ACC00AFB4E}"/>
              </a:ext>
            </a:extLst>
          </p:cNvPr>
          <p:cNvSpPr>
            <a:spLocks noGrp="1"/>
          </p:cNvSpPr>
          <p:nvPr>
            <p:ph idx="1"/>
          </p:nvPr>
        </p:nvSpPr>
        <p:spPr/>
        <p:txBody>
          <a:bodyPr>
            <a:normAutofit fontScale="92500" lnSpcReduction="10000"/>
          </a:bodyPr>
          <a:lstStyle/>
          <a:p>
            <a:r>
              <a:rPr lang="en-US" sz="2800" dirty="0"/>
              <a:t>A </a:t>
            </a:r>
            <a:r>
              <a:rPr lang="en-US" sz="2800" b="1" dirty="0"/>
              <a:t>Treap</a:t>
            </a:r>
            <a:r>
              <a:rPr lang="en-US" sz="2800" dirty="0"/>
              <a:t> is a special type of binary search tree that combines properties of both binary search trees and heaps.</a:t>
            </a:r>
          </a:p>
          <a:p>
            <a:r>
              <a:rPr lang="en-US" sz="2800" dirty="0"/>
              <a:t>The name </a:t>
            </a:r>
            <a:r>
              <a:rPr lang="en-US" sz="2800" b="1" dirty="0"/>
              <a:t>Treap</a:t>
            </a:r>
            <a:r>
              <a:rPr lang="en-US" sz="2800" dirty="0"/>
              <a:t> is derived from the combination of the words </a:t>
            </a:r>
            <a:r>
              <a:rPr lang="en-US" sz="2800" b="1" dirty="0"/>
              <a:t>Tree</a:t>
            </a:r>
            <a:r>
              <a:rPr lang="en-US" sz="2800" dirty="0"/>
              <a:t> and </a:t>
            </a:r>
            <a:r>
              <a:rPr lang="en-US" sz="2800" b="1" dirty="0"/>
              <a:t>Heap</a:t>
            </a:r>
            <a:r>
              <a:rPr lang="en-US" sz="2800" dirty="0"/>
              <a:t>.</a:t>
            </a:r>
          </a:p>
          <a:p>
            <a:r>
              <a:rPr lang="en-US" sz="2800" dirty="0"/>
              <a:t>A </a:t>
            </a:r>
            <a:r>
              <a:rPr lang="en-US" sz="2800" b="1" dirty="0" err="1"/>
              <a:t>treap</a:t>
            </a:r>
            <a:r>
              <a:rPr lang="en-US" sz="2800" dirty="0"/>
              <a:t> is a combination of a </a:t>
            </a:r>
            <a:r>
              <a:rPr lang="en-US" sz="2800" b="1" dirty="0"/>
              <a:t>binary search tree</a:t>
            </a:r>
            <a:r>
              <a:rPr lang="en-US" sz="2800" dirty="0"/>
              <a:t> (BST) and a </a:t>
            </a:r>
            <a:r>
              <a:rPr lang="en-US" sz="2800" b="1" dirty="0"/>
              <a:t>heap</a:t>
            </a:r>
            <a:r>
              <a:rPr lang="en-US" sz="2800" dirty="0"/>
              <a:t> data structure, commonly used in data structures and algorithms</a:t>
            </a:r>
          </a:p>
          <a:p>
            <a:endParaRPr lang="en-IN" dirty="0"/>
          </a:p>
        </p:txBody>
      </p:sp>
    </p:spTree>
    <p:extLst>
      <p:ext uri="{BB962C8B-B14F-4D97-AF65-F5344CB8AC3E}">
        <p14:creationId xmlns:p14="http://schemas.microsoft.com/office/powerpoint/2010/main" val="256261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F1A9-E3D3-A9A4-5927-1C0FAA5278B2}"/>
              </a:ext>
            </a:extLst>
          </p:cNvPr>
          <p:cNvSpPr>
            <a:spLocks noGrp="1"/>
          </p:cNvSpPr>
          <p:nvPr>
            <p:ph type="ctrTitle"/>
          </p:nvPr>
        </p:nvSpPr>
        <p:spPr>
          <a:xfrm>
            <a:off x="1154955" y="776748"/>
            <a:ext cx="8825658" cy="786581"/>
          </a:xfrm>
        </p:spPr>
        <p:txBody>
          <a:bodyPr/>
          <a:lstStyle/>
          <a:p>
            <a:pPr marL="685800" indent="-685800">
              <a:buFont typeface="Wingdings" panose="05000000000000000000" pitchFamily="2" charset="2"/>
              <a:buChar char="v"/>
            </a:pPr>
            <a:r>
              <a:rPr lang="en-US" b="1" cap="none" dirty="0"/>
              <a:t>Why we use treaps?</a:t>
            </a:r>
            <a:endParaRPr lang="en-IN" b="1" dirty="0"/>
          </a:p>
        </p:txBody>
      </p:sp>
      <p:sp>
        <p:nvSpPr>
          <p:cNvPr id="3" name="Subtitle 2">
            <a:extLst>
              <a:ext uri="{FF2B5EF4-FFF2-40B4-BE49-F238E27FC236}">
                <a16:creationId xmlns:a16="http://schemas.microsoft.com/office/drawing/2014/main" id="{D4E96DAB-710A-302F-0582-320174DBF252}"/>
              </a:ext>
            </a:extLst>
          </p:cNvPr>
          <p:cNvSpPr>
            <a:spLocks noGrp="1"/>
          </p:cNvSpPr>
          <p:nvPr>
            <p:ph type="subTitle" idx="1"/>
          </p:nvPr>
        </p:nvSpPr>
        <p:spPr>
          <a:xfrm>
            <a:off x="1154955" y="1799303"/>
            <a:ext cx="8825658" cy="4365523"/>
          </a:xfrm>
        </p:spPr>
        <p:txBody>
          <a:bodyPr>
            <a:normAutofit/>
          </a:bodyPr>
          <a:lstStyle/>
          <a:p>
            <a:pPr marL="342900" indent="-342900">
              <a:buFont typeface="Wingdings" panose="05000000000000000000" pitchFamily="2" charset="2"/>
              <a:buChar char="Ø"/>
            </a:pPr>
            <a:r>
              <a:rPr lang="en-US" sz="2400" cap="none" dirty="0"/>
              <a:t>Treaps are used in </a:t>
            </a:r>
            <a:r>
              <a:rPr lang="en-US" sz="2400" b="1" cap="none" dirty="0"/>
              <a:t>data structures and algorithms (DSA)</a:t>
            </a:r>
            <a:r>
              <a:rPr lang="en-US" sz="2400" cap="none" dirty="0"/>
              <a:t> for various applications where efficient insertion, deletion, and search operations are required, along with maintaining balanced trees. Here are some specific </a:t>
            </a:r>
            <a:r>
              <a:rPr lang="en-US" sz="2400" b="1" cap="none" dirty="0"/>
              <a:t>use cases of treaps</a:t>
            </a:r>
          </a:p>
          <a:p>
            <a:pPr marL="342900" indent="-342900">
              <a:buFont typeface="Wingdings" panose="05000000000000000000" pitchFamily="2" charset="2"/>
              <a:buChar char="Ø"/>
            </a:pPr>
            <a:r>
              <a:rPr lang="en-US" sz="2400" cap="none" dirty="0"/>
              <a:t>They are simpler to implement than other self-balancing trees.</a:t>
            </a:r>
          </a:p>
          <a:p>
            <a:pPr marL="342900" indent="-342900">
              <a:buFont typeface="Wingdings" panose="05000000000000000000" pitchFamily="2" charset="2"/>
              <a:buChar char="Ø"/>
            </a:pPr>
            <a:r>
              <a:rPr lang="en-US" sz="2400" cap="none" dirty="0"/>
              <a:t>They maintain a balanced structure with high probability, avoiding the worst-case time complexity of unbalanced trees.</a:t>
            </a:r>
            <a:endParaRPr lang="en-IN" sz="2400" cap="none" dirty="0"/>
          </a:p>
        </p:txBody>
      </p:sp>
    </p:spTree>
    <p:extLst>
      <p:ext uri="{BB962C8B-B14F-4D97-AF65-F5344CB8AC3E}">
        <p14:creationId xmlns:p14="http://schemas.microsoft.com/office/powerpoint/2010/main" val="285347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EB01-9353-7C92-1137-22792C021D21}"/>
              </a:ext>
            </a:extLst>
          </p:cNvPr>
          <p:cNvSpPr>
            <a:spLocks noGrp="1"/>
          </p:cNvSpPr>
          <p:nvPr>
            <p:ph type="ctrTitle"/>
          </p:nvPr>
        </p:nvSpPr>
        <p:spPr>
          <a:xfrm>
            <a:off x="1154955" y="766916"/>
            <a:ext cx="8825658" cy="1091381"/>
          </a:xfrm>
        </p:spPr>
        <p:txBody>
          <a:bodyPr/>
          <a:lstStyle/>
          <a:p>
            <a:pPr marL="685800" indent="-685800">
              <a:buFont typeface="Wingdings" panose="05000000000000000000" pitchFamily="2" charset="2"/>
              <a:buChar char="v"/>
            </a:pPr>
            <a:r>
              <a:rPr lang="en-IN" b="1" dirty="0"/>
              <a:t>Key Concepts of </a:t>
            </a:r>
            <a:r>
              <a:rPr lang="en-IN" b="1" dirty="0" err="1"/>
              <a:t>Treaps</a:t>
            </a:r>
            <a:endParaRPr lang="en-IN" b="1" dirty="0"/>
          </a:p>
        </p:txBody>
      </p:sp>
      <p:sp>
        <p:nvSpPr>
          <p:cNvPr id="3" name="Subtitle 2">
            <a:extLst>
              <a:ext uri="{FF2B5EF4-FFF2-40B4-BE49-F238E27FC236}">
                <a16:creationId xmlns:a16="http://schemas.microsoft.com/office/drawing/2014/main" id="{1726D899-CA02-DD5D-92B5-E3A87F7067AE}"/>
              </a:ext>
            </a:extLst>
          </p:cNvPr>
          <p:cNvSpPr>
            <a:spLocks noGrp="1"/>
          </p:cNvSpPr>
          <p:nvPr>
            <p:ph type="subTitle" idx="1"/>
          </p:nvPr>
        </p:nvSpPr>
        <p:spPr>
          <a:xfrm>
            <a:off x="1154955" y="2163097"/>
            <a:ext cx="8825658" cy="4041058"/>
          </a:xfrm>
        </p:spPr>
        <p:txBody>
          <a:bodyPr>
            <a:normAutofit lnSpcReduction="10000"/>
          </a:bodyPr>
          <a:lstStyle/>
          <a:p>
            <a:r>
              <a:rPr lang="en-US" b="1" dirty="0"/>
              <a:t>1</a:t>
            </a:r>
            <a:r>
              <a:rPr lang="en-US" sz="2400" b="1" dirty="0"/>
              <a:t>.Binary Search Tree Property</a:t>
            </a:r>
            <a:r>
              <a:rPr lang="en-US" sz="2400" dirty="0"/>
              <a:t>:</a:t>
            </a:r>
          </a:p>
          <a:p>
            <a:r>
              <a:rPr lang="en-US" sz="2400" cap="none" dirty="0"/>
              <a:t>In a binary search tree (BST), for every node, the values of all nodes in its left subtree are less than the value of the node, and the values of all nodes in its right subtree are greater than the value of the node.</a:t>
            </a:r>
          </a:p>
          <a:p>
            <a:endParaRPr lang="en-IN" sz="2400" dirty="0"/>
          </a:p>
          <a:p>
            <a:r>
              <a:rPr lang="en-US" sz="2400" b="1" dirty="0"/>
              <a:t>2.Heap Property</a:t>
            </a:r>
            <a:r>
              <a:rPr lang="en-US" sz="2400" dirty="0"/>
              <a:t>:</a:t>
            </a:r>
          </a:p>
          <a:p>
            <a:r>
              <a:rPr lang="en-US" sz="2400" dirty="0"/>
              <a:t> </a:t>
            </a:r>
            <a:r>
              <a:rPr lang="en-US" sz="2400" cap="none" dirty="0"/>
              <a:t>Each node also has a priority value assigned to it (usually randomly generated), and the priorities follow the max-heap (or min-heap) property:</a:t>
            </a:r>
            <a:endParaRPr lang="en-IN" sz="2400" dirty="0"/>
          </a:p>
        </p:txBody>
      </p:sp>
    </p:spTree>
    <p:extLst>
      <p:ext uri="{BB962C8B-B14F-4D97-AF65-F5344CB8AC3E}">
        <p14:creationId xmlns:p14="http://schemas.microsoft.com/office/powerpoint/2010/main" val="47163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F029-63D7-C0D3-9BD4-231712830277}"/>
              </a:ext>
            </a:extLst>
          </p:cNvPr>
          <p:cNvSpPr>
            <a:spLocks noGrp="1"/>
          </p:cNvSpPr>
          <p:nvPr>
            <p:ph type="ctrTitle"/>
          </p:nvPr>
        </p:nvSpPr>
        <p:spPr>
          <a:xfrm>
            <a:off x="1154955" y="723901"/>
            <a:ext cx="8825658" cy="746759"/>
          </a:xfrm>
        </p:spPr>
        <p:txBody>
          <a:bodyPr/>
          <a:lstStyle/>
          <a:p>
            <a:r>
              <a:rPr lang="en-US" b="1" dirty="0"/>
              <a:t>Application of traps</a:t>
            </a:r>
            <a:endParaRPr lang="en-IN" b="1" dirty="0"/>
          </a:p>
        </p:txBody>
      </p:sp>
      <p:sp>
        <p:nvSpPr>
          <p:cNvPr id="3" name="Subtitle 2">
            <a:extLst>
              <a:ext uri="{FF2B5EF4-FFF2-40B4-BE49-F238E27FC236}">
                <a16:creationId xmlns:a16="http://schemas.microsoft.com/office/drawing/2014/main" id="{93CBB7B4-C2EB-073F-0101-CF59BA9224F6}"/>
              </a:ext>
            </a:extLst>
          </p:cNvPr>
          <p:cNvSpPr>
            <a:spLocks noGrp="1"/>
          </p:cNvSpPr>
          <p:nvPr>
            <p:ph type="subTitle" idx="1"/>
          </p:nvPr>
        </p:nvSpPr>
        <p:spPr>
          <a:xfrm>
            <a:off x="1154955" y="1553497"/>
            <a:ext cx="8825658" cy="4580601"/>
          </a:xfrm>
        </p:spPr>
        <p:txBody>
          <a:bodyPr/>
          <a:lstStyle/>
          <a:p>
            <a:endParaRPr lang="en-US" b="0" i="0" dirty="0">
              <a:effectLst/>
              <a:latin typeface="Wingdings-Regular_3j"/>
            </a:endParaRPr>
          </a:p>
          <a:p>
            <a:pPr marL="285750" indent="-285750">
              <a:buFont typeface="Arial" panose="020B0604020202020204" pitchFamily="34" charset="0"/>
              <a:buChar char="•"/>
            </a:pPr>
            <a:r>
              <a:rPr lang="en-US" sz="2800" b="0" i="0" cap="none" dirty="0">
                <a:effectLst/>
                <a:latin typeface="TimesNewRomanPS-BoldMT_39"/>
              </a:rPr>
              <a:t>Treap is used as a self balancing binary tree. </a:t>
            </a:r>
            <a:r>
              <a:rPr lang="en-US" sz="2800" b="0" i="0" cap="none" dirty="0">
                <a:effectLst/>
                <a:latin typeface="Wingdings-Regular_3j"/>
              </a:rPr>
              <a:t> </a:t>
            </a:r>
            <a:endParaRPr lang="en-US" sz="2800" b="0" i="0" cap="none" dirty="0">
              <a:effectLst/>
              <a:latin typeface="TimesNewRomanPS-BoldMT_39"/>
            </a:endParaRPr>
          </a:p>
          <a:p>
            <a:pPr marL="285750" indent="-285750">
              <a:buFont typeface="Arial" panose="020B0604020202020204" pitchFamily="34" charset="0"/>
              <a:buChar char="•"/>
            </a:pPr>
            <a:r>
              <a:rPr lang="en-US" sz="2800" b="0" i="0" cap="none" dirty="0">
                <a:effectLst/>
                <a:latin typeface="TimesNewRomanPS-BoldMT_39"/>
              </a:rPr>
              <a:t> Is used to solve connectivity problems. </a:t>
            </a:r>
            <a:r>
              <a:rPr lang="en-US" sz="2800" b="0" i="0" cap="none" dirty="0">
                <a:effectLst/>
                <a:latin typeface="Wingdings-Regular_3j"/>
              </a:rPr>
              <a:t> </a:t>
            </a:r>
          </a:p>
          <a:p>
            <a:pPr marL="285750" indent="-285750">
              <a:buFont typeface="Arial" panose="020B0604020202020204" pitchFamily="34" charset="0"/>
              <a:buChar char="•"/>
            </a:pPr>
            <a:r>
              <a:rPr lang="en-US" sz="2800" b="0" i="0" cap="none" dirty="0">
                <a:effectLst/>
                <a:latin typeface="TimesNewRomanPS-BoldMT_39"/>
              </a:rPr>
              <a:t> Security reasons. A </a:t>
            </a:r>
            <a:r>
              <a:rPr lang="en-US" sz="2800" b="0" i="0" cap="none" dirty="0" err="1">
                <a:effectLst/>
                <a:latin typeface="TimesNewRomanPS-BoldMT_39"/>
              </a:rPr>
              <a:t>treap</a:t>
            </a:r>
            <a:r>
              <a:rPr lang="en-US" sz="2800" b="0" i="0" cap="none" dirty="0">
                <a:effectLst/>
                <a:latin typeface="TimesNewRomanPS-BoldMT_39"/>
              </a:rPr>
              <a:t> can not contain information on history.</a:t>
            </a:r>
          </a:p>
          <a:p>
            <a:pPr marL="285750" indent="-285750">
              <a:buFont typeface="Arial" panose="020B0604020202020204" pitchFamily="34" charset="0"/>
              <a:buChar char="•"/>
            </a:pPr>
            <a:r>
              <a:rPr lang="en-US" sz="2800" b="0" i="0" cap="none" dirty="0">
                <a:effectLst/>
                <a:latin typeface="TimesNewRomanPS-BoldMT_39"/>
              </a:rPr>
              <a:t> Treap is also efficient sub tree sharing. </a:t>
            </a:r>
          </a:p>
          <a:p>
            <a:pPr marL="285750" indent="-285750">
              <a:buFont typeface="Arial" panose="020B0604020202020204" pitchFamily="34" charset="0"/>
              <a:buChar char="•"/>
            </a:pPr>
            <a:r>
              <a:rPr lang="en-US" sz="2800" b="0" i="0" cap="none" dirty="0">
                <a:effectLst/>
                <a:latin typeface="TimesNewRomanPS-BoldMT_39"/>
              </a:rPr>
              <a:t>The fastest algorithms for set operations. </a:t>
            </a:r>
          </a:p>
        </p:txBody>
      </p:sp>
    </p:spTree>
    <p:extLst>
      <p:ext uri="{BB962C8B-B14F-4D97-AF65-F5344CB8AC3E}">
        <p14:creationId xmlns:p14="http://schemas.microsoft.com/office/powerpoint/2010/main" val="234403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C291-FE01-F6C1-1059-F49921C3417B}"/>
              </a:ext>
            </a:extLst>
          </p:cNvPr>
          <p:cNvSpPr>
            <a:spLocks noGrp="1"/>
          </p:cNvSpPr>
          <p:nvPr>
            <p:ph type="ctrTitle"/>
          </p:nvPr>
        </p:nvSpPr>
        <p:spPr>
          <a:xfrm>
            <a:off x="1808480" y="182880"/>
            <a:ext cx="8044314" cy="1484985"/>
          </a:xfrm>
        </p:spPr>
        <p:txBody>
          <a:bodyPr/>
          <a:lstStyle/>
          <a:p>
            <a:pPr marL="685800" indent="-685800">
              <a:buFont typeface="Wingdings" panose="05000000000000000000" pitchFamily="2" charset="2"/>
              <a:buChar char="v"/>
            </a:pPr>
            <a:r>
              <a:rPr lang="en-US" b="1" cap="none" dirty="0">
                <a:solidFill>
                  <a:schemeClr val="bg1">
                    <a:lumMod val="95000"/>
                  </a:schemeClr>
                </a:solidFill>
              </a:rPr>
              <a:t>How it work?</a:t>
            </a:r>
          </a:p>
        </p:txBody>
      </p:sp>
      <p:sp>
        <p:nvSpPr>
          <p:cNvPr id="3" name="Subtitle 2">
            <a:extLst>
              <a:ext uri="{FF2B5EF4-FFF2-40B4-BE49-F238E27FC236}">
                <a16:creationId xmlns:a16="http://schemas.microsoft.com/office/drawing/2014/main" id="{8D9D495F-8067-3BEE-927F-DA1862E73907}"/>
              </a:ext>
            </a:extLst>
          </p:cNvPr>
          <p:cNvSpPr>
            <a:spLocks noGrp="1"/>
          </p:cNvSpPr>
          <p:nvPr>
            <p:ph type="subTitle" idx="1"/>
          </p:nvPr>
        </p:nvSpPr>
        <p:spPr>
          <a:xfrm>
            <a:off x="1683171" y="2107053"/>
            <a:ext cx="8825658" cy="4277032"/>
          </a:xfrm>
        </p:spPr>
        <p:txBody>
          <a:bodyPr>
            <a:normAutofit/>
          </a:bodyPr>
          <a:lstStyle/>
          <a:p>
            <a:r>
              <a:rPr lang="en-US" sz="2600" b="1" dirty="0"/>
              <a:t>Example: Insertions in a Treap</a:t>
            </a:r>
          </a:p>
          <a:p>
            <a:r>
              <a:rPr lang="en-US" sz="2600" cap="none" dirty="0"/>
              <a:t>Let’s insert the following nodes into an empty </a:t>
            </a:r>
            <a:r>
              <a:rPr lang="en-US" sz="2600" cap="none" dirty="0" err="1"/>
              <a:t>treap</a:t>
            </a:r>
            <a:r>
              <a:rPr lang="en-US" sz="2600" cap="none" dirty="0"/>
              <a:t>:</a:t>
            </a:r>
          </a:p>
          <a:p>
            <a:pPr>
              <a:buFont typeface="Arial" panose="020B0604020202020204" pitchFamily="34" charset="0"/>
              <a:buChar char="•"/>
            </a:pPr>
            <a:r>
              <a:rPr lang="en-US" sz="2600" b="1" cap="none" dirty="0"/>
              <a:t>(Value, priority)</a:t>
            </a:r>
            <a:r>
              <a:rPr lang="en-US" sz="2600" cap="none" dirty="0"/>
              <a:t> pairs: (10, 20), (5, 25), (15, 10), (3, 35), (8, 30)</a:t>
            </a:r>
          </a:p>
          <a:p>
            <a:r>
              <a:rPr lang="en-US" sz="2600" cap="none" dirty="0"/>
              <a:t>We'll perform the following operations:</a:t>
            </a:r>
          </a:p>
          <a:p>
            <a:r>
              <a:rPr lang="en-US" sz="2600" b="1" cap="none" dirty="0"/>
              <a:t>Step-by-step insertion:</a:t>
            </a:r>
          </a:p>
          <a:p>
            <a:pPr>
              <a:buFont typeface="+mj-lt"/>
              <a:buAutoNum type="arabicPeriod"/>
            </a:pPr>
            <a:r>
              <a:rPr lang="en-US" sz="2600" b="1" cap="none" dirty="0"/>
              <a:t>Insert (50, 30)</a:t>
            </a:r>
            <a:r>
              <a:rPr lang="en-US" sz="2600" cap="none" dirty="0"/>
              <a:t>: </a:t>
            </a:r>
            <a:r>
              <a:rPr lang="en-US" sz="2600" b="1" cap="none" dirty="0">
                <a:solidFill>
                  <a:schemeClr val="bg1">
                    <a:lumMod val="95000"/>
                  </a:schemeClr>
                </a:solidFill>
              </a:rPr>
              <a:t>10 (20)</a:t>
            </a:r>
          </a:p>
        </p:txBody>
      </p:sp>
      <p:sp>
        <p:nvSpPr>
          <p:cNvPr id="7" name="Rectangle 4">
            <a:extLst>
              <a:ext uri="{FF2B5EF4-FFF2-40B4-BE49-F238E27FC236}">
                <a16:creationId xmlns:a16="http://schemas.microsoft.com/office/drawing/2014/main" id="{F46D1433-CAF9-2439-4D23-4234C3670F10}"/>
              </a:ext>
            </a:extLst>
          </p:cNvPr>
          <p:cNvSpPr>
            <a:spLocks noChangeArrowheads="1"/>
          </p:cNvSpPr>
          <p:nvPr/>
        </p:nvSpPr>
        <p:spPr bwMode="auto">
          <a:xfrm>
            <a:off x="2340078" y="4543803"/>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6152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A608-C1A9-48A9-8B95-EA110E1DBC15}"/>
              </a:ext>
            </a:extLst>
          </p:cNvPr>
          <p:cNvSpPr>
            <a:spLocks noGrp="1"/>
          </p:cNvSpPr>
          <p:nvPr>
            <p:ph type="ctrTitle"/>
          </p:nvPr>
        </p:nvSpPr>
        <p:spPr>
          <a:xfrm>
            <a:off x="1154955" y="717755"/>
            <a:ext cx="8825658" cy="973393"/>
          </a:xfrm>
        </p:spPr>
        <p:txBody>
          <a:bodyPr/>
          <a:lstStyle/>
          <a:p>
            <a:r>
              <a:rPr lang="en-US" sz="4000" b="1" dirty="0"/>
              <a:t>Continue….</a:t>
            </a:r>
            <a:endParaRPr lang="en-IN" sz="4000" b="1" dirty="0"/>
          </a:p>
        </p:txBody>
      </p:sp>
      <p:sp>
        <p:nvSpPr>
          <p:cNvPr id="3" name="Subtitle 2">
            <a:extLst>
              <a:ext uri="{FF2B5EF4-FFF2-40B4-BE49-F238E27FC236}">
                <a16:creationId xmlns:a16="http://schemas.microsoft.com/office/drawing/2014/main" id="{6BA681FA-81A9-2577-9D0A-59328C4A5293}"/>
              </a:ext>
            </a:extLst>
          </p:cNvPr>
          <p:cNvSpPr>
            <a:spLocks noGrp="1"/>
          </p:cNvSpPr>
          <p:nvPr>
            <p:ph type="subTitle" idx="1"/>
          </p:nvPr>
        </p:nvSpPr>
        <p:spPr>
          <a:xfrm>
            <a:off x="1154955" y="1907457"/>
            <a:ext cx="8825658" cy="4232787"/>
          </a:xfrm>
        </p:spPr>
        <p:txBody>
          <a:bodyPr>
            <a:normAutofit fontScale="92500" lnSpcReduction="10000"/>
          </a:bodyPr>
          <a:lstStyle/>
          <a:p>
            <a:r>
              <a:rPr lang="en-IN" sz="1800" dirty="0"/>
              <a:t> </a:t>
            </a:r>
            <a:r>
              <a:rPr lang="en-US" sz="1800" b="1" dirty="0"/>
              <a:t>Insert (30, 40)</a:t>
            </a:r>
            <a:r>
              <a:rPr lang="en-US" sz="1800" dirty="0"/>
              <a:t>:</a:t>
            </a:r>
          </a:p>
          <a:p>
            <a:pPr>
              <a:buFont typeface="Arial" panose="020B0604020202020204" pitchFamily="34" charset="0"/>
              <a:buChar char="•"/>
            </a:pPr>
            <a:r>
              <a:rPr lang="en-US" sz="1800" cap="none" dirty="0"/>
              <a:t>Insert based on the </a:t>
            </a:r>
            <a:r>
              <a:rPr lang="en-US" sz="1800" b="1" cap="none" dirty="0"/>
              <a:t>BST property</a:t>
            </a:r>
            <a:r>
              <a:rPr lang="en-US" sz="1800" cap="none" dirty="0"/>
              <a:t>: </a:t>
            </a:r>
            <a:r>
              <a:rPr lang="en-US" cap="none" dirty="0"/>
              <a:t>5</a:t>
            </a:r>
            <a:r>
              <a:rPr lang="en-US" sz="1800" cap="none" dirty="0"/>
              <a:t> &lt; 10, so 5 is placed as the left child of 10.</a:t>
            </a:r>
          </a:p>
          <a:p>
            <a:pPr>
              <a:buFont typeface="Arial" panose="020B0604020202020204" pitchFamily="34" charset="0"/>
              <a:buChar char="•"/>
            </a:pPr>
            <a:r>
              <a:rPr lang="en-US" sz="1800" cap="none" dirty="0"/>
              <a:t>Now check the </a:t>
            </a:r>
            <a:r>
              <a:rPr lang="en-US" sz="1800" b="1" cap="none" dirty="0"/>
              <a:t>heap property</a:t>
            </a:r>
            <a:r>
              <a:rPr lang="en-US" sz="1800" cap="none" dirty="0"/>
              <a:t>: priority of </a:t>
            </a:r>
            <a:r>
              <a:rPr lang="en-US" cap="none" dirty="0"/>
              <a:t>5</a:t>
            </a:r>
            <a:r>
              <a:rPr lang="en-US" sz="1800" cap="none" dirty="0"/>
              <a:t> (</a:t>
            </a:r>
            <a:r>
              <a:rPr lang="en-US" cap="none" dirty="0"/>
              <a:t>25</a:t>
            </a:r>
            <a:r>
              <a:rPr lang="en-US" sz="1800" cap="none" dirty="0"/>
              <a:t>) is greater than </a:t>
            </a:r>
            <a:r>
              <a:rPr lang="en-US" cap="none" dirty="0"/>
              <a:t>10</a:t>
            </a:r>
            <a:r>
              <a:rPr lang="en-US" sz="1800" cap="none" dirty="0"/>
              <a:t> (20), so we perform a </a:t>
            </a:r>
            <a:r>
              <a:rPr lang="en-US" sz="1800" b="1" cap="none" dirty="0"/>
              <a:t>right rotation</a:t>
            </a:r>
            <a:r>
              <a:rPr lang="en-US" sz="1800" cap="none" dirty="0"/>
              <a:t> to maintain the heap property.</a:t>
            </a:r>
          </a:p>
          <a:p>
            <a:r>
              <a:rPr lang="en-US" sz="1800" b="1" cap="none" dirty="0">
                <a:solidFill>
                  <a:schemeClr val="bg1">
                    <a:lumMod val="95000"/>
                  </a:schemeClr>
                </a:solidFill>
              </a:rPr>
              <a:t>                       </a:t>
            </a:r>
            <a:r>
              <a:rPr lang="en-US" b="1" cap="none" dirty="0">
                <a:solidFill>
                  <a:schemeClr val="bg1">
                    <a:lumMod val="95000"/>
                  </a:schemeClr>
                </a:solidFill>
              </a:rPr>
              <a:t>10</a:t>
            </a:r>
            <a:r>
              <a:rPr lang="en-US" sz="1800" b="1" cap="none" dirty="0">
                <a:solidFill>
                  <a:schemeClr val="bg1">
                    <a:lumMod val="95000"/>
                  </a:schemeClr>
                </a:solidFill>
              </a:rPr>
              <a:t> (20)</a:t>
            </a:r>
          </a:p>
          <a:p>
            <a:r>
              <a:rPr lang="en-US" sz="1800" b="1" cap="none" dirty="0">
                <a:solidFill>
                  <a:schemeClr val="bg1">
                    <a:lumMod val="95000"/>
                  </a:schemeClr>
                </a:solidFill>
              </a:rPr>
              <a:t>                      /</a:t>
            </a:r>
          </a:p>
          <a:p>
            <a:r>
              <a:rPr lang="en-US" sz="1800" b="1" cap="none" dirty="0">
                <a:solidFill>
                  <a:schemeClr val="bg1">
                    <a:lumMod val="95000"/>
                  </a:schemeClr>
                </a:solidFill>
              </a:rPr>
              <a:t>               </a:t>
            </a:r>
            <a:r>
              <a:rPr lang="en-US" b="1" cap="none" dirty="0">
                <a:solidFill>
                  <a:schemeClr val="bg1">
                    <a:lumMod val="95000"/>
                  </a:schemeClr>
                </a:solidFill>
              </a:rPr>
              <a:t>5</a:t>
            </a:r>
            <a:r>
              <a:rPr lang="en-US" sz="1800" b="1" cap="none" dirty="0">
                <a:solidFill>
                  <a:schemeClr val="bg1">
                    <a:lumMod val="95000"/>
                  </a:schemeClr>
                </a:solidFill>
              </a:rPr>
              <a:t> (</a:t>
            </a:r>
            <a:r>
              <a:rPr lang="en-US" b="1" cap="none" dirty="0">
                <a:solidFill>
                  <a:schemeClr val="bg1">
                    <a:lumMod val="95000"/>
                  </a:schemeClr>
                </a:solidFill>
              </a:rPr>
              <a:t>25</a:t>
            </a:r>
            <a:r>
              <a:rPr lang="en-US" sz="1800" b="1" cap="none" dirty="0">
                <a:solidFill>
                  <a:schemeClr val="bg1">
                    <a:lumMod val="95000"/>
                  </a:schemeClr>
                </a:solidFill>
              </a:rPr>
              <a:t>)</a:t>
            </a:r>
          </a:p>
          <a:p>
            <a:r>
              <a:rPr lang="en-US" sz="1800" b="1" dirty="0"/>
              <a:t>After rotation (Right Rotation on 10)</a:t>
            </a:r>
            <a:r>
              <a:rPr lang="en-US" sz="1800" dirty="0"/>
              <a:t>:</a:t>
            </a:r>
          </a:p>
          <a:p>
            <a:r>
              <a:rPr lang="en-IN" sz="2400" cap="none" dirty="0"/>
              <a:t>                               </a:t>
            </a:r>
            <a:r>
              <a:rPr lang="en-US" sz="2400" b="1" cap="none" dirty="0">
                <a:solidFill>
                  <a:schemeClr val="bg1">
                    <a:lumMod val="95000"/>
                  </a:schemeClr>
                </a:solidFill>
              </a:rPr>
              <a:t> 5 (25)</a:t>
            </a:r>
          </a:p>
          <a:p>
            <a:r>
              <a:rPr lang="en-US" sz="2400" b="1" cap="none" dirty="0">
                <a:solidFill>
                  <a:schemeClr val="bg1">
                    <a:lumMod val="95000"/>
                  </a:schemeClr>
                </a:solidFill>
              </a:rPr>
              <a:t>                                        \</a:t>
            </a:r>
          </a:p>
          <a:p>
            <a:r>
              <a:rPr lang="en-US" sz="2400" b="1" cap="none" dirty="0">
                <a:solidFill>
                  <a:schemeClr val="bg1">
                    <a:lumMod val="95000"/>
                  </a:schemeClr>
                </a:solidFill>
              </a:rPr>
              <a:t>                                          10 (20)</a:t>
            </a:r>
          </a:p>
          <a:p>
            <a:endParaRPr lang="en-IN" dirty="0"/>
          </a:p>
        </p:txBody>
      </p:sp>
    </p:spTree>
    <p:extLst>
      <p:ext uri="{BB962C8B-B14F-4D97-AF65-F5344CB8AC3E}">
        <p14:creationId xmlns:p14="http://schemas.microsoft.com/office/powerpoint/2010/main" val="115753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1625-2104-7854-CC64-F6FCEDAD3901}"/>
              </a:ext>
            </a:extLst>
          </p:cNvPr>
          <p:cNvSpPr>
            <a:spLocks noGrp="1"/>
          </p:cNvSpPr>
          <p:nvPr>
            <p:ph type="ctrTitle"/>
          </p:nvPr>
        </p:nvSpPr>
        <p:spPr>
          <a:xfrm>
            <a:off x="1154955" y="717755"/>
            <a:ext cx="8825658" cy="973393"/>
          </a:xfrm>
        </p:spPr>
        <p:txBody>
          <a:bodyPr/>
          <a:lstStyle/>
          <a:p>
            <a:r>
              <a:rPr lang="en-US" b="1" dirty="0"/>
              <a:t>Continue…</a:t>
            </a:r>
            <a:endParaRPr lang="en-IN" b="1" dirty="0"/>
          </a:p>
        </p:txBody>
      </p:sp>
      <p:sp>
        <p:nvSpPr>
          <p:cNvPr id="3" name="Subtitle 2">
            <a:extLst>
              <a:ext uri="{FF2B5EF4-FFF2-40B4-BE49-F238E27FC236}">
                <a16:creationId xmlns:a16="http://schemas.microsoft.com/office/drawing/2014/main" id="{CDB35B80-992C-FF9E-578E-9922CA40A239}"/>
              </a:ext>
            </a:extLst>
          </p:cNvPr>
          <p:cNvSpPr>
            <a:spLocks noGrp="1"/>
          </p:cNvSpPr>
          <p:nvPr>
            <p:ph type="subTitle" idx="1"/>
          </p:nvPr>
        </p:nvSpPr>
        <p:spPr>
          <a:xfrm>
            <a:off x="1154955" y="1897625"/>
            <a:ext cx="8825658" cy="4090219"/>
          </a:xfrm>
        </p:spPr>
        <p:txBody>
          <a:bodyPr/>
          <a:lstStyle/>
          <a:p>
            <a:r>
              <a:rPr lang="en-US" b="1" dirty="0"/>
              <a:t>Insert (70, 20)</a:t>
            </a:r>
            <a:r>
              <a:rPr lang="en-US" dirty="0"/>
              <a:t>:</a:t>
            </a:r>
          </a:p>
          <a:p>
            <a:pPr>
              <a:buFont typeface="Arial" panose="020B0604020202020204" pitchFamily="34" charset="0"/>
              <a:buChar char="•"/>
            </a:pPr>
            <a:r>
              <a:rPr lang="en-US" dirty="0"/>
              <a:t>Insert based on the </a:t>
            </a:r>
            <a:r>
              <a:rPr lang="en-US" b="1" dirty="0"/>
              <a:t>BST property</a:t>
            </a:r>
            <a:r>
              <a:rPr lang="en-US" dirty="0"/>
              <a:t>: 15&gt; 10, so it goes to the right of 10.</a:t>
            </a:r>
          </a:p>
          <a:p>
            <a:pPr>
              <a:buFont typeface="Arial" panose="020B0604020202020204" pitchFamily="34" charset="0"/>
              <a:buChar char="•"/>
            </a:pPr>
            <a:r>
              <a:rPr lang="en-US" dirty="0"/>
              <a:t>No rotations are needed as the heap property is already satisfied (priority of 15 (10) is less than 10 (20)).</a:t>
            </a:r>
          </a:p>
          <a:p>
            <a:r>
              <a:rPr lang="en-IN" dirty="0"/>
              <a:t>                          </a:t>
            </a:r>
            <a:r>
              <a:rPr lang="en-IN" b="1" dirty="0">
                <a:solidFill>
                  <a:schemeClr val="bg1">
                    <a:lumMod val="95000"/>
                  </a:schemeClr>
                </a:solidFill>
              </a:rPr>
              <a:t>5 (25)</a:t>
            </a:r>
          </a:p>
          <a:p>
            <a:r>
              <a:rPr lang="en-IN" b="1" dirty="0">
                <a:solidFill>
                  <a:schemeClr val="bg1">
                    <a:lumMod val="95000"/>
                  </a:schemeClr>
                </a:solidFill>
              </a:rPr>
              <a:t>                                 \</a:t>
            </a:r>
          </a:p>
          <a:p>
            <a:r>
              <a:rPr lang="en-IN" b="1" dirty="0">
                <a:solidFill>
                  <a:schemeClr val="bg1">
                    <a:lumMod val="95000"/>
                  </a:schemeClr>
                </a:solidFill>
              </a:rPr>
              <a:t>                                  10 (20)</a:t>
            </a:r>
          </a:p>
          <a:p>
            <a:r>
              <a:rPr lang="en-IN" b="1" dirty="0">
                <a:solidFill>
                  <a:schemeClr val="bg1">
                    <a:lumMod val="95000"/>
                  </a:schemeClr>
                </a:solidFill>
              </a:rPr>
              <a:t>                                          \</a:t>
            </a:r>
          </a:p>
          <a:p>
            <a:r>
              <a:rPr lang="en-IN" b="1" dirty="0">
                <a:solidFill>
                  <a:schemeClr val="bg1">
                    <a:lumMod val="95000"/>
                  </a:schemeClr>
                </a:solidFill>
              </a:rPr>
              <a:t>                                          15 (10)</a:t>
            </a:r>
          </a:p>
        </p:txBody>
      </p:sp>
    </p:spTree>
    <p:extLst>
      <p:ext uri="{BB962C8B-B14F-4D97-AF65-F5344CB8AC3E}">
        <p14:creationId xmlns:p14="http://schemas.microsoft.com/office/powerpoint/2010/main" val="3435899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235</TotalTime>
  <Words>673</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Century Gothic</vt:lpstr>
      <vt:lpstr>TimesNewRomanPS-BoldMT_39</vt:lpstr>
      <vt:lpstr>Wingdings</vt:lpstr>
      <vt:lpstr>Wingdings 3</vt:lpstr>
      <vt:lpstr>Wingdings-Regular_3j</vt:lpstr>
      <vt:lpstr>Ion Boardroom</vt:lpstr>
      <vt:lpstr>                 TREAPS</vt:lpstr>
      <vt:lpstr>                 INDEX</vt:lpstr>
      <vt:lpstr>What is treaps?</vt:lpstr>
      <vt:lpstr>Why we use treaps?</vt:lpstr>
      <vt:lpstr>Key Concepts of Treaps</vt:lpstr>
      <vt:lpstr>Application of traps</vt:lpstr>
      <vt:lpstr>How it work?</vt:lpstr>
      <vt:lpstr>Continue….</vt:lpstr>
      <vt:lpstr>Continue…</vt:lpstr>
      <vt:lpstr>Continue..</vt:lpstr>
      <vt:lpstr>Continue…</vt:lpstr>
      <vt:lpstr>Advantages and disadvantages of traps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poonam mali</dc:creator>
  <cp:lastModifiedBy>poonam mali</cp:lastModifiedBy>
  <cp:revision>1</cp:revision>
  <dcterms:created xsi:type="dcterms:W3CDTF">2024-09-30T16:25:54Z</dcterms:created>
  <dcterms:modified xsi:type="dcterms:W3CDTF">2024-10-08T10:06:36Z</dcterms:modified>
</cp:coreProperties>
</file>