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0"/>
  </p:notesMasterIdLst>
  <p:sldIdLst>
    <p:sldId id="256" r:id="rId2"/>
    <p:sldId id="258" r:id="rId3"/>
    <p:sldId id="275" r:id="rId4"/>
    <p:sldId id="281" r:id="rId5"/>
    <p:sldId id="282" r:id="rId6"/>
    <p:sldId id="283" r:id="rId7"/>
    <p:sldId id="284" r:id="rId8"/>
    <p:sldId id="285" r:id="rId9"/>
    <p:sldId id="276" r:id="rId10"/>
    <p:sldId id="286" r:id="rId11"/>
    <p:sldId id="287" r:id="rId12"/>
    <p:sldId id="288" r:id="rId13"/>
    <p:sldId id="289" r:id="rId14"/>
    <p:sldId id="290" r:id="rId15"/>
    <p:sldId id="277" r:id="rId16"/>
    <p:sldId id="291" r:id="rId17"/>
    <p:sldId id="292" r:id="rId18"/>
    <p:sldId id="293" r:id="rId19"/>
    <p:sldId id="294" r:id="rId20"/>
    <p:sldId id="278" r:id="rId21"/>
    <p:sldId id="279" r:id="rId22"/>
    <p:sldId id="295" r:id="rId23"/>
    <p:sldId id="296" r:id="rId24"/>
    <p:sldId id="297" r:id="rId25"/>
    <p:sldId id="298" r:id="rId26"/>
    <p:sldId id="299" r:id="rId27"/>
    <p:sldId id="300" r:id="rId28"/>
    <p:sldId id="280" r:id="rId29"/>
    <p:sldId id="303" r:id="rId30"/>
    <p:sldId id="304" r:id="rId31"/>
    <p:sldId id="305" r:id="rId32"/>
    <p:sldId id="306" r:id="rId33"/>
    <p:sldId id="307" r:id="rId34"/>
    <p:sldId id="308" r:id="rId35"/>
    <p:sldId id="309" r:id="rId36"/>
    <p:sldId id="301" r:id="rId37"/>
    <p:sldId id="302" r:id="rId38"/>
    <p:sldId id="266"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50B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125" autoAdjust="0"/>
  </p:normalViewPr>
  <p:slideViewPr>
    <p:cSldViewPr>
      <p:cViewPr varScale="1">
        <p:scale>
          <a:sx n="58" d="100"/>
          <a:sy n="58" d="100"/>
        </p:scale>
        <p:origin x="-163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DD99A-D572-4AFF-84F6-CAD835CD9E35}" type="datetimeFigureOut">
              <a:rPr lang="en-IN" smtClean="0"/>
              <a:t>07-05-2020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C0ABCD-E3D1-4200-9E47-F07B355F286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youtube.com/watch?v=ZcHXyoEay1o"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youtube.com/watch?v=fmJvYjSQuUY"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1" i="0" kern="1200" dirty="0" smtClean="0">
                <a:solidFill>
                  <a:schemeClr val="tx1"/>
                </a:solidFill>
                <a:latin typeface="+mn-lt"/>
                <a:ea typeface="+mn-ea"/>
                <a:cs typeface="+mn-cs"/>
              </a:rPr>
              <a:t>Distributed Nature of Organizational Units</a:t>
            </a:r>
            <a:r>
              <a:rPr lang="en-IN" sz="1200" b="0" i="0" kern="1200" dirty="0" smtClean="0">
                <a:solidFill>
                  <a:schemeClr val="tx1"/>
                </a:solidFill>
                <a:latin typeface="+mn-lt"/>
                <a:ea typeface="+mn-ea"/>
                <a:cs typeface="+mn-cs"/>
              </a:rPr>
              <a:t> − Most organizations in the current times are subdivided into multiple units that are physically distributed over the globe. Each unit requires its own set of local data. Thus, the overall database of the organization becomes distributed.</a:t>
            </a:r>
          </a:p>
          <a:p>
            <a:r>
              <a:rPr lang="en-IN" sz="1200" b="1" i="0" kern="1200" dirty="0" smtClean="0">
                <a:solidFill>
                  <a:schemeClr val="tx1"/>
                </a:solidFill>
                <a:latin typeface="+mn-lt"/>
                <a:ea typeface="+mn-ea"/>
                <a:cs typeface="+mn-cs"/>
              </a:rPr>
              <a:t>Need for Sharing of Data</a:t>
            </a:r>
            <a:r>
              <a:rPr lang="en-IN" sz="1200" b="0" i="0" kern="1200" dirty="0" smtClean="0">
                <a:solidFill>
                  <a:schemeClr val="tx1"/>
                </a:solidFill>
                <a:latin typeface="+mn-lt"/>
                <a:ea typeface="+mn-ea"/>
                <a:cs typeface="+mn-cs"/>
              </a:rPr>
              <a:t> − The multiple organizational units often need to communicate with each other and share their data and resources. This demands common databases or replicated databases that should be used in a synchronized manner.</a:t>
            </a:r>
          </a:p>
          <a:p>
            <a:r>
              <a:rPr lang="en-IN" sz="1200" b="1" i="0" kern="1200" dirty="0" smtClean="0">
                <a:solidFill>
                  <a:schemeClr val="tx1"/>
                </a:solidFill>
                <a:latin typeface="+mn-lt"/>
                <a:ea typeface="+mn-ea"/>
                <a:cs typeface="+mn-cs"/>
              </a:rPr>
              <a:t>Support for Both OLTP and OLAP</a:t>
            </a:r>
            <a:r>
              <a:rPr lang="en-IN" sz="1200" b="0" i="0" kern="1200" dirty="0" smtClean="0">
                <a:solidFill>
                  <a:schemeClr val="tx1"/>
                </a:solidFill>
                <a:latin typeface="+mn-lt"/>
                <a:ea typeface="+mn-ea"/>
                <a:cs typeface="+mn-cs"/>
              </a:rPr>
              <a:t> − Online Transaction Processing (OLTP) and Online Analytical Processing (OLAP) work upon diversified systems which may have common data. Distributed database systems aid both these processing by providing synchronized data.</a:t>
            </a:r>
          </a:p>
          <a:p>
            <a:r>
              <a:rPr lang="en-IN" sz="1200" b="1" i="0" kern="1200" dirty="0" smtClean="0">
                <a:solidFill>
                  <a:schemeClr val="tx1"/>
                </a:solidFill>
                <a:latin typeface="+mn-lt"/>
                <a:ea typeface="+mn-ea"/>
                <a:cs typeface="+mn-cs"/>
              </a:rPr>
              <a:t>Database Recovery</a:t>
            </a:r>
            <a:r>
              <a:rPr lang="en-IN" sz="1200" b="0" i="0" kern="1200" dirty="0" smtClean="0">
                <a:solidFill>
                  <a:schemeClr val="tx1"/>
                </a:solidFill>
                <a:latin typeface="+mn-lt"/>
                <a:ea typeface="+mn-ea"/>
                <a:cs typeface="+mn-cs"/>
              </a:rPr>
              <a:t> − One of the common techniques used in DDBMS is replication of data across different sites. Replication of data automatically helps in data recovery if database in any site is damaged. Users can access data from other sites while the damaged site is being reconstructed. Thus, database failure may become almost inconspicuous to users.</a:t>
            </a:r>
          </a:p>
          <a:p>
            <a:r>
              <a:rPr lang="en-IN" sz="1200" b="1" i="0" kern="1200" dirty="0" smtClean="0">
                <a:solidFill>
                  <a:schemeClr val="tx1"/>
                </a:solidFill>
                <a:latin typeface="+mn-lt"/>
                <a:ea typeface="+mn-ea"/>
                <a:cs typeface="+mn-cs"/>
              </a:rPr>
              <a:t>Support for Multiple Application Software</a:t>
            </a:r>
            <a:r>
              <a:rPr lang="en-IN" sz="1200" b="0" i="0" kern="1200" dirty="0" smtClean="0">
                <a:solidFill>
                  <a:schemeClr val="tx1"/>
                </a:solidFill>
                <a:latin typeface="+mn-lt"/>
                <a:ea typeface="+mn-ea"/>
                <a:cs typeface="+mn-cs"/>
              </a:rPr>
              <a:t> − Most organizations use a variety of application software each with its specific database support. DDBMS provides a uniform functionality for using the same data among different platforms.</a:t>
            </a:r>
          </a:p>
          <a:p>
            <a:endParaRPr lang="en-IN" dirty="0"/>
          </a:p>
        </p:txBody>
      </p:sp>
      <p:sp>
        <p:nvSpPr>
          <p:cNvPr id="4" name="Slide Number Placeholder 3"/>
          <p:cNvSpPr>
            <a:spLocks noGrp="1"/>
          </p:cNvSpPr>
          <p:nvPr>
            <p:ph type="sldNum" sz="quarter" idx="10"/>
          </p:nvPr>
        </p:nvSpPr>
        <p:spPr/>
        <p:txBody>
          <a:bodyPr/>
          <a:lstStyle/>
          <a:p>
            <a:fld id="{B0C0ABCD-E3D1-4200-9E47-F07B355F2863}" type="slidenum">
              <a:rPr lang="en-IN" smtClean="0"/>
              <a:t>4</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1" i="0" kern="1200" dirty="0" smtClean="0">
                <a:solidFill>
                  <a:schemeClr val="tx1"/>
                </a:solidFill>
                <a:latin typeface="+mn-lt"/>
                <a:ea typeface="+mn-ea"/>
                <a:cs typeface="+mn-cs"/>
              </a:rPr>
              <a:t>Modular Development</a:t>
            </a:r>
            <a:r>
              <a:rPr lang="en-IN" sz="1200" b="0" i="0" kern="1200" dirty="0" smtClean="0">
                <a:solidFill>
                  <a:schemeClr val="tx1"/>
                </a:solidFill>
                <a:latin typeface="+mn-lt"/>
                <a:ea typeface="+mn-ea"/>
                <a:cs typeface="+mn-cs"/>
              </a:rPr>
              <a:t> − If the system needs to be expanded to new locations or new units, in centralized database systems, the action requires substantial efforts and disruption in the existing functioning. However, in distributed databases, the work simply requires adding new computers and local data to the new site and finally connecting them to the distributed system, with no interruption in current functions.</a:t>
            </a:r>
          </a:p>
          <a:p>
            <a:r>
              <a:rPr lang="en-IN" sz="1200" b="1" i="0" kern="1200" dirty="0" smtClean="0">
                <a:solidFill>
                  <a:schemeClr val="tx1"/>
                </a:solidFill>
                <a:latin typeface="+mn-lt"/>
                <a:ea typeface="+mn-ea"/>
                <a:cs typeface="+mn-cs"/>
              </a:rPr>
              <a:t>More Reliable</a:t>
            </a:r>
            <a:r>
              <a:rPr lang="en-IN" sz="1200" b="0" i="0" kern="1200" dirty="0" smtClean="0">
                <a:solidFill>
                  <a:schemeClr val="tx1"/>
                </a:solidFill>
                <a:latin typeface="+mn-lt"/>
                <a:ea typeface="+mn-ea"/>
                <a:cs typeface="+mn-cs"/>
              </a:rPr>
              <a:t> − In case of database failures, the total system of centralized databases comes to a halt. However, in distributed systems, when a component fails, the functioning of the system continues may be at a reduced performance. Hence DDBMS is more reliable.</a:t>
            </a:r>
          </a:p>
          <a:p>
            <a:r>
              <a:rPr lang="en-IN" sz="1200" b="1" i="0" kern="1200" dirty="0" smtClean="0">
                <a:solidFill>
                  <a:schemeClr val="tx1"/>
                </a:solidFill>
                <a:latin typeface="+mn-lt"/>
                <a:ea typeface="+mn-ea"/>
                <a:cs typeface="+mn-cs"/>
              </a:rPr>
              <a:t>Better Response</a:t>
            </a:r>
            <a:r>
              <a:rPr lang="en-IN" sz="1200" b="0" i="0" kern="1200" dirty="0" smtClean="0">
                <a:solidFill>
                  <a:schemeClr val="tx1"/>
                </a:solidFill>
                <a:latin typeface="+mn-lt"/>
                <a:ea typeface="+mn-ea"/>
                <a:cs typeface="+mn-cs"/>
              </a:rPr>
              <a:t> − If data is distributed in an efficient manner, then user requests can be met from local data itself, thus providing faster response. On the other hand, in centralized systems, all queries have to pass through the central computer for processing, which increases the response time.</a:t>
            </a:r>
          </a:p>
          <a:p>
            <a:r>
              <a:rPr lang="en-IN" sz="1200" b="1" i="0" kern="1200" dirty="0" smtClean="0">
                <a:solidFill>
                  <a:schemeClr val="tx1"/>
                </a:solidFill>
                <a:latin typeface="+mn-lt"/>
                <a:ea typeface="+mn-ea"/>
                <a:cs typeface="+mn-cs"/>
              </a:rPr>
              <a:t>Lower Communication Cost</a:t>
            </a:r>
            <a:r>
              <a:rPr lang="en-IN" sz="1200" b="0" i="0" kern="1200" dirty="0" smtClean="0">
                <a:solidFill>
                  <a:schemeClr val="tx1"/>
                </a:solidFill>
                <a:latin typeface="+mn-lt"/>
                <a:ea typeface="+mn-ea"/>
                <a:cs typeface="+mn-cs"/>
              </a:rPr>
              <a:t> − In distributed database systems, if data is located locally where it is mostly used, then the communication costs for data manipulation can be minimized. This is not feasible in centralized systems.</a:t>
            </a:r>
          </a:p>
          <a:p>
            <a:endParaRPr lang="en-IN" dirty="0"/>
          </a:p>
        </p:txBody>
      </p:sp>
      <p:sp>
        <p:nvSpPr>
          <p:cNvPr id="4" name="Slide Number Placeholder 3"/>
          <p:cNvSpPr>
            <a:spLocks noGrp="1"/>
          </p:cNvSpPr>
          <p:nvPr>
            <p:ph type="sldNum" sz="quarter" idx="10"/>
          </p:nvPr>
        </p:nvSpPr>
        <p:spPr/>
        <p:txBody>
          <a:bodyPr/>
          <a:lstStyle/>
          <a:p>
            <a:fld id="{B0C0ABCD-E3D1-4200-9E47-F07B355F2863}" type="slidenum">
              <a:rPr lang="en-IN" smtClean="0"/>
              <a:t>5</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A </a:t>
            </a:r>
            <a:r>
              <a:rPr lang="en-IN" sz="1200" b="1" i="0" kern="1200" dirty="0" smtClean="0">
                <a:solidFill>
                  <a:schemeClr val="tx1"/>
                </a:solidFill>
                <a:latin typeface="+mn-lt"/>
                <a:ea typeface="+mn-ea"/>
                <a:cs typeface="+mn-cs"/>
              </a:rPr>
              <a:t>database link</a:t>
            </a:r>
            <a:r>
              <a:rPr lang="en-IN" sz="1200" b="0" i="0" kern="1200" dirty="0" smtClean="0">
                <a:solidFill>
                  <a:schemeClr val="tx1"/>
                </a:solidFill>
                <a:latin typeface="+mn-lt"/>
                <a:ea typeface="+mn-ea"/>
                <a:cs typeface="+mn-cs"/>
              </a:rPr>
              <a:t> is a connection from the Oracle database to another remote database</a:t>
            </a:r>
          </a:p>
          <a:p>
            <a:endParaRPr lang="en-IN" sz="1200" b="0" i="0" kern="1200" dirty="0" smtClean="0">
              <a:solidFill>
                <a:schemeClr val="tx1"/>
              </a:solidFill>
              <a:latin typeface="+mn-lt"/>
              <a:ea typeface="+mn-ea"/>
              <a:cs typeface="+mn-cs"/>
            </a:endParaRPr>
          </a:p>
          <a:p>
            <a:r>
              <a:rPr lang="en-IN" sz="1200" b="0" i="0" kern="1200" dirty="0" smtClean="0">
                <a:solidFill>
                  <a:schemeClr val="tx1"/>
                </a:solidFill>
                <a:latin typeface="+mn-lt"/>
                <a:ea typeface="+mn-ea"/>
                <a:cs typeface="+mn-cs"/>
              </a:rPr>
              <a:t>Database links are either private or public. If they are private, then only the user who created the link has access; if they are public, then all database users have access.</a:t>
            </a:r>
          </a:p>
          <a:p>
            <a:r>
              <a:rPr lang="en-IN" dirty="0" smtClean="0"/>
              <a:t/>
            </a:r>
            <a:br>
              <a:rPr lang="en-IN" dirty="0" smtClean="0"/>
            </a:br>
            <a:endParaRPr lang="en-IN" dirty="0"/>
          </a:p>
        </p:txBody>
      </p:sp>
      <p:sp>
        <p:nvSpPr>
          <p:cNvPr id="4" name="Slide Number Placeholder 3"/>
          <p:cNvSpPr>
            <a:spLocks noGrp="1"/>
          </p:cNvSpPr>
          <p:nvPr>
            <p:ph type="sldNum" sz="quarter" idx="10"/>
          </p:nvPr>
        </p:nvSpPr>
        <p:spPr/>
        <p:txBody>
          <a:bodyPr/>
          <a:lstStyle/>
          <a:p>
            <a:fld id="{B0C0ABCD-E3D1-4200-9E47-F07B355F2863}" type="slidenum">
              <a:rPr lang="en-IN" smtClean="0"/>
              <a:t>13</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The name of a database is formed by starting at the leaf of the tree and following a path to the root. For example, the mfg database is in division3 of the </a:t>
            </a:r>
            <a:r>
              <a:rPr lang="en-IN" sz="1200" b="0" i="0" kern="1200" dirty="0" err="1" smtClean="0">
                <a:solidFill>
                  <a:schemeClr val="tx1"/>
                </a:solidFill>
                <a:latin typeface="+mn-lt"/>
                <a:ea typeface="+mn-ea"/>
                <a:cs typeface="+mn-cs"/>
              </a:rPr>
              <a:t>example_tools</a:t>
            </a:r>
            <a:r>
              <a:rPr lang="en-IN" sz="1200" b="0" i="0" kern="1200" dirty="0" smtClean="0">
                <a:solidFill>
                  <a:schemeClr val="tx1"/>
                </a:solidFill>
                <a:latin typeface="+mn-lt"/>
                <a:ea typeface="+mn-ea"/>
                <a:cs typeface="+mn-cs"/>
              </a:rPr>
              <a:t> branch of the com domain. The global database name for mfg is created by concatenating the nodes in the tree as follows:</a:t>
            </a:r>
          </a:p>
          <a:p>
            <a:r>
              <a:rPr lang="en-IN" sz="1200" b="0" i="0" kern="1200" dirty="0" smtClean="0">
                <a:solidFill>
                  <a:schemeClr val="tx1"/>
                </a:solidFill>
                <a:latin typeface="+mn-lt"/>
                <a:ea typeface="+mn-ea"/>
                <a:cs typeface="+mn-cs"/>
              </a:rPr>
              <a:t>mfg.division3.example_tools.com</a:t>
            </a:r>
          </a:p>
          <a:p>
            <a:r>
              <a:rPr lang="en-IN" sz="1200" b="0" i="0" kern="1200" dirty="0" smtClean="0">
                <a:solidFill>
                  <a:schemeClr val="tx1"/>
                </a:solidFill>
                <a:latin typeface="+mn-lt"/>
                <a:ea typeface="+mn-ea"/>
                <a:cs typeface="+mn-cs"/>
              </a:rPr>
              <a:t>While several databases can share an individual name, each database must have a unique global database name. For example, the network domains us.americas.example_auto.com and uk.europe.example_auto.com each contain a sales database. The global database naming system distinguishes the sales database in the </a:t>
            </a:r>
            <a:r>
              <a:rPr lang="en-IN" sz="1200" b="0" i="0" kern="1200" dirty="0" err="1" smtClean="0">
                <a:solidFill>
                  <a:schemeClr val="tx1"/>
                </a:solidFill>
                <a:latin typeface="+mn-lt"/>
                <a:ea typeface="+mn-ea"/>
                <a:cs typeface="+mn-cs"/>
              </a:rPr>
              <a:t>americas</a:t>
            </a:r>
            <a:r>
              <a:rPr lang="en-IN" sz="1200" b="0" i="0" kern="1200" dirty="0" smtClean="0">
                <a:solidFill>
                  <a:schemeClr val="tx1"/>
                </a:solidFill>
                <a:latin typeface="+mn-lt"/>
                <a:ea typeface="+mn-ea"/>
                <a:cs typeface="+mn-cs"/>
              </a:rPr>
              <a:t> division from the sales database in the </a:t>
            </a:r>
            <a:r>
              <a:rPr lang="en-IN" sz="1200" b="0" i="0" kern="1200" dirty="0" err="1" smtClean="0">
                <a:solidFill>
                  <a:schemeClr val="tx1"/>
                </a:solidFill>
                <a:latin typeface="+mn-lt"/>
                <a:ea typeface="+mn-ea"/>
                <a:cs typeface="+mn-cs"/>
              </a:rPr>
              <a:t>europe</a:t>
            </a:r>
            <a:r>
              <a:rPr lang="en-IN" sz="1200" b="0" i="0" kern="1200" dirty="0" smtClean="0">
                <a:solidFill>
                  <a:schemeClr val="tx1"/>
                </a:solidFill>
                <a:latin typeface="+mn-lt"/>
                <a:ea typeface="+mn-ea"/>
                <a:cs typeface="+mn-cs"/>
              </a:rPr>
              <a:t> division as follows:</a:t>
            </a:r>
          </a:p>
          <a:p>
            <a:r>
              <a:rPr lang="en-IN" sz="1200" b="0" i="0" kern="1200" dirty="0" smtClean="0">
                <a:solidFill>
                  <a:schemeClr val="tx1"/>
                </a:solidFill>
                <a:latin typeface="+mn-lt"/>
                <a:ea typeface="+mn-ea"/>
                <a:cs typeface="+mn-cs"/>
              </a:rPr>
              <a:t>sales.us.americas.example_auto.com</a:t>
            </a:r>
          </a:p>
          <a:p>
            <a:r>
              <a:rPr lang="en-IN" sz="1200" b="0" i="0" kern="1200" dirty="0" smtClean="0">
                <a:solidFill>
                  <a:schemeClr val="tx1"/>
                </a:solidFill>
                <a:latin typeface="+mn-lt"/>
                <a:ea typeface="+mn-ea"/>
                <a:cs typeface="+mn-cs"/>
              </a:rPr>
              <a:t>sales.uk.europe.example_auto.com</a:t>
            </a:r>
          </a:p>
          <a:p>
            <a:endParaRPr lang="en-IN" dirty="0"/>
          </a:p>
        </p:txBody>
      </p:sp>
      <p:sp>
        <p:nvSpPr>
          <p:cNvPr id="4" name="Slide Number Placeholder 3"/>
          <p:cNvSpPr>
            <a:spLocks noGrp="1"/>
          </p:cNvSpPr>
          <p:nvPr>
            <p:ph type="sldNum" sz="quarter" idx="10"/>
          </p:nvPr>
        </p:nvSpPr>
        <p:spPr/>
        <p:txBody>
          <a:bodyPr/>
          <a:lstStyle/>
          <a:p>
            <a:fld id="{B0C0ABCD-E3D1-4200-9E47-F07B355F2863}" type="slidenum">
              <a:rPr lang="en-IN" smtClean="0"/>
              <a:t>14</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TC at S1 will be responsible</a:t>
            </a:r>
            <a:r>
              <a:rPr lang="en-IN" baseline="0" dirty="0" smtClean="0"/>
              <a:t> for transaction T1 and its sub-transactions T12 and T13</a:t>
            </a:r>
            <a:endParaRPr lang="en-IN" dirty="0"/>
          </a:p>
        </p:txBody>
      </p:sp>
      <p:sp>
        <p:nvSpPr>
          <p:cNvPr id="4" name="Slide Number Placeholder 3"/>
          <p:cNvSpPr>
            <a:spLocks noGrp="1"/>
          </p:cNvSpPr>
          <p:nvPr>
            <p:ph type="sldNum" sz="quarter" idx="10"/>
          </p:nvPr>
        </p:nvSpPr>
        <p:spPr/>
        <p:txBody>
          <a:bodyPr/>
          <a:lstStyle/>
          <a:p>
            <a:fld id="{B0C0ABCD-E3D1-4200-9E47-F07B355F2863}" type="slidenum">
              <a:rPr lang="en-IN" smtClean="0"/>
              <a:t>23</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hlinkClick r:id="rId3"/>
              </a:rPr>
              <a:t>https://www.youtube.com/watch?v=ZcHXyoEay1o</a:t>
            </a:r>
            <a:endParaRPr lang="en-IN" dirty="0"/>
          </a:p>
        </p:txBody>
      </p:sp>
      <p:sp>
        <p:nvSpPr>
          <p:cNvPr id="4" name="Slide Number Placeholder 3"/>
          <p:cNvSpPr>
            <a:spLocks noGrp="1"/>
          </p:cNvSpPr>
          <p:nvPr>
            <p:ph type="sldNum" sz="quarter" idx="10"/>
          </p:nvPr>
        </p:nvSpPr>
        <p:spPr/>
        <p:txBody>
          <a:bodyPr/>
          <a:lstStyle/>
          <a:p>
            <a:fld id="{B0C0ABCD-E3D1-4200-9E47-F07B355F2863}" type="slidenum">
              <a:rPr lang="en-IN" smtClean="0"/>
              <a:t>33</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hlinkClick r:id="rId3"/>
              </a:rPr>
              <a:t>https://www.youtube.com/watch?v=fmJvYjSQuUY</a:t>
            </a:r>
            <a:endParaRPr lang="en-IN" dirty="0"/>
          </a:p>
        </p:txBody>
      </p:sp>
      <p:sp>
        <p:nvSpPr>
          <p:cNvPr id="4" name="Slide Number Placeholder 3"/>
          <p:cNvSpPr>
            <a:spLocks noGrp="1"/>
          </p:cNvSpPr>
          <p:nvPr>
            <p:ph type="sldNum" sz="quarter" idx="10"/>
          </p:nvPr>
        </p:nvSpPr>
        <p:spPr/>
        <p:txBody>
          <a:bodyPr/>
          <a:lstStyle/>
          <a:p>
            <a:fld id="{B0C0ABCD-E3D1-4200-9E47-F07B355F2863}" type="slidenum">
              <a:rPr lang="en-IN" smtClean="0"/>
              <a:t>35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9C77086-0435-4A38-BAE8-5A08634CBA3A}" type="datetimeFigureOut">
              <a:rPr lang="en-IN" smtClean="0"/>
              <a:pPr/>
              <a:t>07-05-2020</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678F2603-8773-426D-88DA-FA2192DE56FD}"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9C77086-0435-4A38-BAE8-5A08634CBA3A}" type="datetimeFigureOut">
              <a:rPr lang="en-IN" smtClean="0"/>
              <a:pPr/>
              <a:t>07-05-2020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8F2603-8773-426D-88DA-FA2192DE56F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9C77086-0435-4A38-BAE8-5A08634CBA3A}" type="datetimeFigureOut">
              <a:rPr lang="en-IN" smtClean="0"/>
              <a:pPr/>
              <a:t>07-05-2020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8F2603-8773-426D-88DA-FA2192DE56F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9C77086-0435-4A38-BAE8-5A08634CBA3A}" type="datetimeFigureOut">
              <a:rPr lang="en-IN" smtClean="0"/>
              <a:pPr/>
              <a:t>07-05-2020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8F2603-8773-426D-88DA-FA2192DE56F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9C77086-0435-4A38-BAE8-5A08634CBA3A}" type="datetimeFigureOut">
              <a:rPr lang="en-IN" smtClean="0"/>
              <a:pPr/>
              <a:t>07-05-2020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8F2603-8773-426D-88DA-FA2192DE56FD}"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9C77086-0435-4A38-BAE8-5A08634CBA3A}" type="datetimeFigureOut">
              <a:rPr lang="en-IN" smtClean="0"/>
              <a:pPr/>
              <a:t>07-05-2020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8F2603-8773-426D-88DA-FA2192DE56F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9C77086-0435-4A38-BAE8-5A08634CBA3A}" type="datetimeFigureOut">
              <a:rPr lang="en-IN" smtClean="0"/>
              <a:pPr/>
              <a:t>07-05-2020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8F2603-8773-426D-88DA-FA2192DE56F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9C77086-0435-4A38-BAE8-5A08634CBA3A}" type="datetimeFigureOut">
              <a:rPr lang="en-IN" smtClean="0"/>
              <a:pPr/>
              <a:t>07-05-2020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8F2603-8773-426D-88DA-FA2192DE56F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C77086-0435-4A38-BAE8-5A08634CBA3A}" type="datetimeFigureOut">
              <a:rPr lang="en-IN" smtClean="0"/>
              <a:pPr/>
              <a:t>07-05-2020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8F2603-8773-426D-88DA-FA2192DE56F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9C77086-0435-4A38-BAE8-5A08634CBA3A}" type="datetimeFigureOut">
              <a:rPr lang="en-IN" smtClean="0"/>
              <a:pPr/>
              <a:t>07-05-2020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8F2603-8773-426D-88DA-FA2192DE56F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9C77086-0435-4A38-BAE8-5A08634CBA3A}" type="datetimeFigureOut">
              <a:rPr lang="en-IN" smtClean="0"/>
              <a:pPr/>
              <a:t>07-05-2020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678F2603-8773-426D-88DA-FA2192DE56FD}"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9C77086-0435-4A38-BAE8-5A08634CBA3A}" type="datetimeFigureOut">
              <a:rPr lang="en-IN" smtClean="0"/>
              <a:pPr/>
              <a:t>07-05-2020</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78F2603-8773-426D-88DA-FA2192DE56FD}"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dirty="0" smtClean="0"/>
              <a:t>Distributed Databases</a:t>
            </a:r>
            <a:endParaRPr lang="en-IN" dirty="0"/>
          </a:p>
        </p:txBody>
      </p:sp>
      <p:sp>
        <p:nvSpPr>
          <p:cNvPr id="3" name="Subtitle 2"/>
          <p:cNvSpPr>
            <a:spLocks noGrp="1"/>
          </p:cNvSpPr>
          <p:nvPr>
            <p:ph type="subTitle" idx="1"/>
          </p:nvPr>
        </p:nvSpPr>
        <p:spPr/>
        <p:txBody>
          <a:bodyPr/>
          <a:lstStyle/>
          <a:p>
            <a:pPr algn="ctr"/>
            <a:r>
              <a:rPr lang="en-IN" dirty="0" smtClean="0"/>
              <a:t>Advanced DBMS (IGNOU MCS 043 )</a:t>
            </a:r>
          </a:p>
          <a:p>
            <a:pPr algn="ctr"/>
            <a:r>
              <a:rPr lang="en-IN" dirty="0" smtClean="0"/>
              <a:t>Block 2 – Unit </a:t>
            </a:r>
            <a:r>
              <a:rPr lang="en-IN" dirty="0" smtClean="0"/>
              <a:t>4</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 Architecture</a:t>
            </a:r>
            <a:endParaRPr lang="en-IN" dirty="0"/>
          </a:p>
        </p:txBody>
      </p:sp>
      <p:sp>
        <p:nvSpPr>
          <p:cNvPr id="3" name="Content Placeholder 2"/>
          <p:cNvSpPr>
            <a:spLocks noGrp="1"/>
          </p:cNvSpPr>
          <p:nvPr>
            <p:ph idx="1"/>
          </p:nvPr>
        </p:nvSpPr>
        <p:spPr/>
        <p:txBody>
          <a:bodyPr/>
          <a:lstStyle/>
          <a:p>
            <a:r>
              <a:rPr lang="en-IN" dirty="0" smtClean="0"/>
              <a:t>Global External Schema – defines external application interface</a:t>
            </a:r>
          </a:p>
          <a:p>
            <a:pPr lvl="1"/>
            <a:r>
              <a:rPr lang="en-IN" dirty="0" smtClean="0"/>
              <a:t>Supports data independence</a:t>
            </a:r>
          </a:p>
          <a:p>
            <a:pPr lvl="1"/>
            <a:r>
              <a:rPr lang="en-IN" dirty="0" smtClean="0"/>
              <a:t>Logical data independence is provided to db application from the distributed environment</a:t>
            </a:r>
          </a:p>
          <a:p>
            <a:r>
              <a:rPr lang="en-IN" dirty="0" smtClean="0"/>
              <a:t>Global Conceptual Schema – defines logical application interface</a:t>
            </a:r>
          </a:p>
          <a:p>
            <a:pPr lvl="1"/>
            <a:r>
              <a:rPr lang="en-IN" dirty="0" smtClean="0"/>
              <a:t>Defines entities, relationships, constraints</a:t>
            </a:r>
          </a:p>
          <a:p>
            <a:pPr lvl="1"/>
            <a:r>
              <a:rPr lang="en-IN" dirty="0" smtClean="0"/>
              <a:t>Physical data independence is provided to the application from the distributed environment</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 Architecture</a:t>
            </a:r>
            <a:endParaRPr lang="en-IN" dirty="0"/>
          </a:p>
        </p:txBody>
      </p:sp>
      <p:sp>
        <p:nvSpPr>
          <p:cNvPr id="3" name="Content Placeholder 2"/>
          <p:cNvSpPr>
            <a:spLocks noGrp="1"/>
          </p:cNvSpPr>
          <p:nvPr>
            <p:ph idx="1"/>
          </p:nvPr>
        </p:nvSpPr>
        <p:spPr/>
        <p:txBody>
          <a:bodyPr/>
          <a:lstStyle/>
          <a:p>
            <a:r>
              <a:rPr lang="en-IN" dirty="0" smtClean="0"/>
              <a:t>Fragmentation and Allocation Schema</a:t>
            </a:r>
          </a:p>
          <a:p>
            <a:pPr lvl="1"/>
            <a:r>
              <a:rPr lang="en-IN" dirty="0" smtClean="0"/>
              <a:t>Describes data fragments that have been created</a:t>
            </a:r>
          </a:p>
          <a:p>
            <a:pPr lvl="1"/>
            <a:r>
              <a:rPr lang="en-IN" dirty="0" smtClean="0"/>
              <a:t>Describes replicas that have been allocated to various db sites</a:t>
            </a:r>
          </a:p>
          <a:p>
            <a:pPr lvl="1"/>
            <a:r>
              <a:rPr lang="en-IN" dirty="0" smtClean="0"/>
              <a:t>This identifies data distribution among various sites</a:t>
            </a:r>
          </a:p>
          <a:p>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 Architecture</a:t>
            </a:r>
            <a:endParaRPr lang="en-IN" dirty="0"/>
          </a:p>
        </p:txBody>
      </p:sp>
      <p:sp>
        <p:nvSpPr>
          <p:cNvPr id="3" name="Content Placeholder 2"/>
          <p:cNvSpPr>
            <a:spLocks noGrp="1"/>
          </p:cNvSpPr>
          <p:nvPr>
            <p:ph idx="1"/>
          </p:nvPr>
        </p:nvSpPr>
        <p:spPr/>
        <p:txBody>
          <a:bodyPr/>
          <a:lstStyle/>
          <a:p>
            <a:r>
              <a:rPr lang="en-IN" dirty="0" smtClean="0"/>
              <a:t>Local Schema – this includes mapping, conceptual and internal schema</a:t>
            </a:r>
          </a:p>
          <a:p>
            <a:pPr lvl="1"/>
            <a:r>
              <a:rPr lang="en-IN" dirty="0" smtClean="0"/>
              <a:t>Local Mapping schema – to map the F&amp;A schema of the global system to the local conceptual schema</a:t>
            </a:r>
          </a:p>
          <a:p>
            <a:pPr lvl="1"/>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r>
              <a:rPr lang="en-IN" dirty="0" smtClean="0"/>
              <a:t>Component Architecture</a:t>
            </a:r>
            <a:endParaRPr lang="en-IN" dirty="0"/>
          </a:p>
        </p:txBody>
      </p:sp>
      <p:pic>
        <p:nvPicPr>
          <p:cNvPr id="3074" name="Picture 2" descr="Description of Figure 31-2 follows"/>
          <p:cNvPicPr>
            <a:picLocks noChangeAspect="1" noChangeArrowheads="1"/>
          </p:cNvPicPr>
          <p:nvPr/>
        </p:nvPicPr>
        <p:blipFill>
          <a:blip r:embed="rId3" cstate="print"/>
          <a:srcRect/>
          <a:stretch>
            <a:fillRect/>
          </a:stretch>
        </p:blipFill>
        <p:spPr bwMode="auto">
          <a:xfrm>
            <a:off x="707604" y="1836761"/>
            <a:ext cx="7728793" cy="44005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Global DB Names</a:t>
            </a:r>
            <a:endParaRPr lang="en-IN" dirty="0"/>
          </a:p>
        </p:txBody>
      </p:sp>
      <p:pic>
        <p:nvPicPr>
          <p:cNvPr id="34818" name="Picture 2" descr="Description of Figure 31-4 follows"/>
          <p:cNvPicPr>
            <a:picLocks noChangeAspect="1" noChangeArrowheads="1"/>
          </p:cNvPicPr>
          <p:nvPr/>
        </p:nvPicPr>
        <p:blipFill>
          <a:blip r:embed="rId3" cstate="print"/>
          <a:srcRect/>
          <a:stretch>
            <a:fillRect/>
          </a:stretch>
        </p:blipFill>
        <p:spPr bwMode="auto">
          <a:xfrm>
            <a:off x="419572" y="2123653"/>
            <a:ext cx="8304857" cy="42576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Distributed Query Processing</a:t>
            </a:r>
            <a:endParaRPr lang="en-IN" dirty="0"/>
          </a:p>
        </p:txBody>
      </p:sp>
      <p:sp>
        <p:nvSpPr>
          <p:cNvPr id="3" name="Content Placeholder 2"/>
          <p:cNvSpPr>
            <a:spLocks noGrp="1"/>
          </p:cNvSpPr>
          <p:nvPr>
            <p:ph idx="1"/>
          </p:nvPr>
        </p:nvSpPr>
        <p:spPr/>
        <p:txBody>
          <a:bodyPr/>
          <a:lstStyle/>
          <a:p>
            <a:r>
              <a:rPr lang="en-IN" dirty="0" smtClean="0"/>
              <a:t>Data Replication: Multiple </a:t>
            </a:r>
            <a:r>
              <a:rPr lang="en-IN" dirty="0" smtClean="0"/>
              <a:t>copies of the data </a:t>
            </a:r>
            <a:r>
              <a:rPr lang="en-IN" dirty="0" smtClean="0"/>
              <a:t>are </a:t>
            </a:r>
            <a:r>
              <a:rPr lang="en-IN" dirty="0" smtClean="0"/>
              <a:t>stored on different sites. This </a:t>
            </a:r>
            <a:r>
              <a:rPr lang="en-IN" dirty="0" smtClean="0"/>
              <a:t>may cause </a:t>
            </a:r>
            <a:r>
              <a:rPr lang="en-IN" dirty="0" smtClean="0"/>
              <a:t>an increase in the overheads of data management, but will improve the availability of the system </a:t>
            </a:r>
            <a:endParaRPr lang="en-IN" dirty="0" smtClean="0"/>
          </a:p>
          <a:p>
            <a:r>
              <a:rPr lang="en-IN" dirty="0" smtClean="0"/>
              <a:t>Data Fragmentation: It the task </a:t>
            </a:r>
            <a:r>
              <a:rPr lang="en-IN" dirty="0" smtClean="0"/>
              <a:t>of dividing a table into a set of smaller tables. The subsets of the table are called </a:t>
            </a:r>
            <a:r>
              <a:rPr lang="en-IN" b="1" dirty="0" smtClean="0"/>
              <a:t>fragments. </a:t>
            </a:r>
          </a:p>
          <a:p>
            <a:pPr lvl="1"/>
            <a:r>
              <a:rPr lang="en-IN" dirty="0" smtClean="0"/>
              <a:t>Data </a:t>
            </a:r>
            <a:r>
              <a:rPr lang="en-IN" dirty="0" smtClean="0"/>
              <a:t>is stored close to the site of usage, efficiency of the database system is increased</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Distributed Query Processing</a:t>
            </a:r>
            <a:endParaRPr lang="en-IN" dirty="0"/>
          </a:p>
        </p:txBody>
      </p:sp>
      <p:sp>
        <p:nvSpPr>
          <p:cNvPr id="3" name="Content Placeholder 2"/>
          <p:cNvSpPr>
            <a:spLocks noGrp="1"/>
          </p:cNvSpPr>
          <p:nvPr>
            <p:ph idx="1"/>
          </p:nvPr>
        </p:nvSpPr>
        <p:spPr/>
        <p:txBody>
          <a:bodyPr/>
          <a:lstStyle/>
          <a:p>
            <a:pPr>
              <a:buNone/>
            </a:pPr>
            <a:r>
              <a:rPr lang="en-IN" dirty="0" smtClean="0"/>
              <a:t>Q. Find </a:t>
            </a:r>
            <a:r>
              <a:rPr lang="en-IN" dirty="0" smtClean="0"/>
              <a:t>the details of the employee who have sold more than 6000 quantity of item B. The SQL query to evaluate it could be: </a:t>
            </a:r>
          </a:p>
          <a:p>
            <a:pPr>
              <a:buNone/>
            </a:pPr>
            <a:r>
              <a:rPr lang="en-IN" dirty="0" smtClean="0"/>
              <a:t>SELECT </a:t>
            </a:r>
            <a:r>
              <a:rPr lang="en-IN" dirty="0" err="1" smtClean="0"/>
              <a:t>e.empno</a:t>
            </a:r>
            <a:r>
              <a:rPr lang="en-IN" dirty="0" smtClean="0"/>
              <a:t>, </a:t>
            </a:r>
            <a:r>
              <a:rPr lang="en-IN" dirty="0" err="1" smtClean="0"/>
              <a:t>e.emp</a:t>
            </a:r>
            <a:r>
              <a:rPr lang="en-IN" dirty="0" smtClean="0"/>
              <a:t>-name, </a:t>
            </a:r>
            <a:r>
              <a:rPr lang="en-IN" dirty="0" err="1" smtClean="0"/>
              <a:t>e.phone</a:t>
            </a:r>
            <a:r>
              <a:rPr lang="en-IN" dirty="0" smtClean="0"/>
              <a:t>, </a:t>
            </a:r>
            <a:r>
              <a:rPr lang="en-IN" dirty="0" err="1" smtClean="0"/>
              <a:t>e.job</a:t>
            </a:r>
            <a:r>
              <a:rPr lang="en-IN" dirty="0" smtClean="0"/>
              <a:t> </a:t>
            </a:r>
          </a:p>
          <a:p>
            <a:pPr>
              <a:buNone/>
            </a:pPr>
            <a:r>
              <a:rPr lang="pt-BR" dirty="0" smtClean="0"/>
              <a:t>FROM employee@site1 e, sales@site2 s </a:t>
            </a:r>
          </a:p>
          <a:p>
            <a:pPr>
              <a:buNone/>
            </a:pPr>
            <a:r>
              <a:rPr lang="en-IN" dirty="0" smtClean="0"/>
              <a:t>WHERE </a:t>
            </a:r>
            <a:r>
              <a:rPr lang="en-IN" dirty="0" err="1" smtClean="0"/>
              <a:t>e.empno</a:t>
            </a:r>
            <a:r>
              <a:rPr lang="en-IN" dirty="0" smtClean="0"/>
              <a:t>=</a:t>
            </a:r>
            <a:r>
              <a:rPr lang="en-IN" dirty="0" err="1" smtClean="0"/>
              <a:t>s.empno</a:t>
            </a:r>
            <a:r>
              <a:rPr lang="en-IN" dirty="0" smtClean="0"/>
              <a:t> AND </a:t>
            </a:r>
            <a:r>
              <a:rPr lang="en-IN" dirty="0" err="1" smtClean="0"/>
              <a:t>s.item</a:t>
            </a:r>
            <a:r>
              <a:rPr lang="en-IN" dirty="0" smtClean="0"/>
              <a:t>-code=B AND </a:t>
            </a:r>
            <a:r>
              <a:rPr lang="en-IN" dirty="0" err="1" smtClean="0"/>
              <a:t>quantitysold</a:t>
            </a:r>
            <a:r>
              <a:rPr lang="en-IN" dirty="0" smtClean="0"/>
              <a:t>&gt;6000; </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43000"/>
          </a:xfrm>
        </p:spPr>
        <p:txBody>
          <a:bodyPr/>
          <a:lstStyle/>
          <a:p>
            <a:r>
              <a:rPr lang="en-IN" dirty="0" smtClean="0"/>
              <a:t>Distributed Query Processing</a:t>
            </a:r>
            <a:endParaRPr lang="en-IN" dirty="0"/>
          </a:p>
        </p:txBody>
      </p:sp>
      <p:sp>
        <p:nvSpPr>
          <p:cNvPr id="3" name="Content Placeholder 2"/>
          <p:cNvSpPr>
            <a:spLocks noGrp="1"/>
          </p:cNvSpPr>
          <p:nvPr>
            <p:ph idx="1"/>
          </p:nvPr>
        </p:nvSpPr>
        <p:spPr>
          <a:xfrm>
            <a:off x="457200" y="1412776"/>
            <a:ext cx="8229600" cy="4911824"/>
          </a:xfrm>
        </p:spPr>
        <p:txBody>
          <a:bodyPr>
            <a:normAutofit fontScale="77500" lnSpcReduction="20000"/>
          </a:bodyPr>
          <a:lstStyle/>
          <a:p>
            <a:pPr>
              <a:buNone/>
            </a:pPr>
            <a:r>
              <a:rPr lang="en-IN" dirty="0" smtClean="0"/>
              <a:t>1. Find </a:t>
            </a:r>
            <a:r>
              <a:rPr lang="en-IN" dirty="0" smtClean="0"/>
              <a:t>those tuples at site 2 which satisfy the sales conditions at site 2; now project this table on </a:t>
            </a:r>
            <a:r>
              <a:rPr lang="en-IN" dirty="0" err="1" smtClean="0"/>
              <a:t>empno</a:t>
            </a:r>
            <a:r>
              <a:rPr lang="en-IN" dirty="0" smtClean="0"/>
              <a:t>. </a:t>
            </a:r>
          </a:p>
          <a:p>
            <a:pPr>
              <a:buNone/>
            </a:pPr>
            <a:r>
              <a:rPr lang="en-IN" dirty="0" smtClean="0"/>
              <a:t>SELECT </a:t>
            </a:r>
            <a:r>
              <a:rPr lang="en-IN" dirty="0" err="1" smtClean="0"/>
              <a:t>empno</a:t>
            </a:r>
            <a:r>
              <a:rPr lang="en-IN" dirty="0" smtClean="0"/>
              <a:t> </a:t>
            </a:r>
          </a:p>
          <a:p>
            <a:pPr>
              <a:buNone/>
            </a:pPr>
            <a:r>
              <a:rPr lang="en-IN" dirty="0" smtClean="0"/>
              <a:t>FROM sales@site2 </a:t>
            </a:r>
          </a:p>
          <a:p>
            <a:pPr>
              <a:buNone/>
            </a:pPr>
            <a:r>
              <a:rPr lang="en-IN" dirty="0" smtClean="0"/>
              <a:t>WHERE item-code=B AND </a:t>
            </a:r>
            <a:r>
              <a:rPr lang="en-IN" dirty="0" err="1" smtClean="0"/>
              <a:t>quantitysold</a:t>
            </a:r>
            <a:r>
              <a:rPr lang="en-IN" dirty="0" smtClean="0"/>
              <a:t> &gt;6000 </a:t>
            </a:r>
          </a:p>
          <a:p>
            <a:pPr>
              <a:buNone/>
            </a:pPr>
            <a:r>
              <a:rPr lang="en-IN" dirty="0" smtClean="0"/>
              <a:t>This will result in a very small table. Let us store this result in the TEMP table. </a:t>
            </a:r>
          </a:p>
          <a:p>
            <a:pPr>
              <a:buNone/>
            </a:pPr>
            <a:endParaRPr lang="en-IN" dirty="0" smtClean="0"/>
          </a:p>
          <a:p>
            <a:pPr>
              <a:buNone/>
            </a:pPr>
            <a:r>
              <a:rPr lang="en-IN" dirty="0" smtClean="0"/>
              <a:t>2. Now </a:t>
            </a:r>
            <a:r>
              <a:rPr lang="en-IN" dirty="0" smtClean="0"/>
              <a:t>transfer this TEMP table to site 1 and take a join there as: </a:t>
            </a:r>
          </a:p>
          <a:p>
            <a:pPr>
              <a:buNone/>
            </a:pPr>
            <a:r>
              <a:rPr lang="en-IN" dirty="0" smtClean="0"/>
              <a:t>SELECT </a:t>
            </a:r>
            <a:r>
              <a:rPr lang="en-IN" dirty="0" smtClean="0"/>
              <a:t>* </a:t>
            </a:r>
          </a:p>
          <a:p>
            <a:pPr>
              <a:buNone/>
            </a:pPr>
            <a:r>
              <a:rPr lang="en-IN" dirty="0" smtClean="0"/>
              <a:t>FROM employee@site1 e, TEMP </a:t>
            </a:r>
          </a:p>
          <a:p>
            <a:pPr>
              <a:buNone/>
            </a:pPr>
            <a:r>
              <a:rPr lang="en-IN" dirty="0" smtClean="0"/>
              <a:t>WHERE </a:t>
            </a:r>
            <a:r>
              <a:rPr lang="en-IN" dirty="0" err="1" smtClean="0"/>
              <a:t>e.empno</a:t>
            </a:r>
            <a:r>
              <a:rPr lang="en-IN" dirty="0" smtClean="0"/>
              <a:t> = </a:t>
            </a:r>
            <a:r>
              <a:rPr lang="en-IN" dirty="0" err="1" smtClean="0"/>
              <a:t>TEMP.empno</a:t>
            </a:r>
            <a:r>
              <a:rPr lang="en-IN" dirty="0" smtClean="0"/>
              <a:t> </a:t>
            </a:r>
          </a:p>
          <a:p>
            <a:pPr>
              <a:buNone/>
            </a:pPr>
            <a:endParaRPr lang="en-IN" dirty="0" smtClean="0"/>
          </a:p>
          <a:p>
            <a:pPr>
              <a:buNone/>
            </a:pPr>
            <a:r>
              <a:rPr lang="en-IN" dirty="0" smtClean="0"/>
              <a:t>3. Now </a:t>
            </a:r>
            <a:r>
              <a:rPr lang="en-IN" dirty="0" smtClean="0"/>
              <a:t>send the result of step (ii) back to site 2 </a:t>
            </a:r>
          </a:p>
          <a:p>
            <a:pPr>
              <a:buNone/>
            </a:pPr>
            <a:r>
              <a:rPr lang="en-IN" dirty="0" smtClean="0"/>
              <a:t>Thus</a:t>
            </a:r>
            <a:r>
              <a:rPr lang="en-IN" dirty="0" smtClean="0"/>
              <a:t>, this method reduces the cost of communication and hence may enhance performance. </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Distributed Query Processing</a:t>
            </a:r>
            <a:endParaRPr lang="en-IN" dirty="0"/>
          </a:p>
        </p:txBody>
      </p:sp>
      <p:sp>
        <p:nvSpPr>
          <p:cNvPr id="3" name="Content Placeholder 2"/>
          <p:cNvSpPr>
            <a:spLocks noGrp="1"/>
          </p:cNvSpPr>
          <p:nvPr>
            <p:ph idx="1"/>
          </p:nvPr>
        </p:nvSpPr>
        <p:spPr/>
        <p:txBody>
          <a:bodyPr/>
          <a:lstStyle/>
          <a:p>
            <a:r>
              <a:rPr lang="en-IN" dirty="0" smtClean="0"/>
              <a:t>A remote query accesses information from one remote site. It may access one or more tables at that site. For example, the following query submitted at site 2: </a:t>
            </a:r>
          </a:p>
          <a:p>
            <a:pPr>
              <a:buNone/>
            </a:pPr>
            <a:r>
              <a:rPr lang="en-IN" dirty="0" smtClean="0"/>
              <a:t>SELECT * FROM employee@site1; </a:t>
            </a:r>
            <a:endParaRPr lang="en-IN" dirty="0" smtClean="0"/>
          </a:p>
          <a:p>
            <a:r>
              <a:rPr lang="en-IN" dirty="0" smtClean="0"/>
              <a:t>A distributed query retrieves information from more than one site. </a:t>
            </a:r>
            <a:endParaRPr lang="en-IN" dirty="0" smtClean="0"/>
          </a:p>
          <a:p>
            <a:r>
              <a:rPr lang="en-IN" dirty="0" smtClean="0"/>
              <a:t>The Remote Procedure Calls (RPCs) is a procedure written in the host language using embedded SQL and are used to perform some tasks at the remote database server site. </a:t>
            </a: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Distributed Query Processing</a:t>
            </a:r>
            <a:endParaRPr lang="en-IN" dirty="0"/>
          </a:p>
        </p:txBody>
      </p:sp>
      <p:sp>
        <p:nvSpPr>
          <p:cNvPr id="3" name="Content Placeholder 2"/>
          <p:cNvSpPr>
            <a:spLocks noGrp="1"/>
          </p:cNvSpPr>
          <p:nvPr>
            <p:ph idx="1"/>
          </p:nvPr>
        </p:nvSpPr>
        <p:spPr/>
        <p:txBody>
          <a:bodyPr/>
          <a:lstStyle/>
          <a:p>
            <a:r>
              <a:rPr lang="en-IN" dirty="0" smtClean="0"/>
              <a:t>Remote Transaction contains one or more statements that references/modifies data at one remote site. </a:t>
            </a:r>
            <a:endParaRPr lang="en-IN" dirty="0" smtClean="0"/>
          </a:p>
          <a:p>
            <a:pPr>
              <a:buNone/>
            </a:pPr>
            <a:endParaRPr lang="en-IN" b="1" dirty="0" smtClean="0"/>
          </a:p>
          <a:p>
            <a:r>
              <a:rPr lang="en-IN" dirty="0" smtClean="0"/>
              <a:t>A distributed transaction includes one or more statements that references/ modifies data on two or more distinct sites of a distributed database. </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lstStyle/>
          <a:p>
            <a:r>
              <a:rPr lang="en-IN" dirty="0" smtClean="0"/>
              <a:t>Introduction</a:t>
            </a:r>
            <a:endParaRPr lang="en-IN" dirty="0" smtClean="0"/>
          </a:p>
          <a:p>
            <a:endParaRPr lang="en-IN" dirty="0" smtClean="0"/>
          </a:p>
          <a:p>
            <a:r>
              <a:rPr lang="en-IN" dirty="0" smtClean="0"/>
              <a:t>Architecture of DDBMS</a:t>
            </a:r>
            <a:endParaRPr lang="en-IN" dirty="0" smtClean="0"/>
          </a:p>
          <a:p>
            <a:endParaRPr lang="en-IN" dirty="0" smtClean="0"/>
          </a:p>
          <a:p>
            <a:r>
              <a:rPr lang="en-IN" dirty="0" smtClean="0"/>
              <a:t>Concurrency Control</a:t>
            </a:r>
          </a:p>
          <a:p>
            <a:pPr lvl="1"/>
            <a:r>
              <a:rPr lang="en-IN" dirty="0" smtClean="0"/>
              <a:t>Commit Protocols – 2PC, 3PC</a:t>
            </a:r>
          </a:p>
          <a:p>
            <a:endParaRPr lang="en-IN" dirty="0" smtClean="0"/>
          </a:p>
          <a:p>
            <a:r>
              <a:rPr lang="en-IN" dirty="0" smtClean="0"/>
              <a:t>Replication Server</a:t>
            </a:r>
            <a:endParaRPr lang="en-IN" dirty="0" smtClean="0"/>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Concurrency Control</a:t>
            </a:r>
            <a:endParaRPr lang="en-IN" dirty="0"/>
          </a:p>
        </p:txBody>
      </p:sp>
      <p:sp>
        <p:nvSpPr>
          <p:cNvPr id="3" name="Content Placeholder 2"/>
          <p:cNvSpPr>
            <a:spLocks noGrp="1"/>
          </p:cNvSpPr>
          <p:nvPr>
            <p:ph idx="1"/>
          </p:nvPr>
        </p:nvSpPr>
        <p:spPr/>
        <p:txBody>
          <a:bodyPr>
            <a:normAutofit lnSpcReduction="10000"/>
          </a:bodyPr>
          <a:lstStyle/>
          <a:p>
            <a:r>
              <a:rPr lang="en-IN" dirty="0" smtClean="0"/>
              <a:t>Objectives:</a:t>
            </a:r>
          </a:p>
          <a:p>
            <a:pPr lvl="1"/>
            <a:r>
              <a:rPr lang="en-IN" dirty="0" smtClean="0"/>
              <a:t>to </a:t>
            </a:r>
            <a:r>
              <a:rPr lang="en-IN" dirty="0" smtClean="0"/>
              <a:t>ensure that various data items and their replications are in a consistent state, when concurrent transactions are going on at the same time, and </a:t>
            </a:r>
          </a:p>
          <a:p>
            <a:pPr lvl="1"/>
            <a:r>
              <a:rPr lang="en-IN" dirty="0" smtClean="0"/>
              <a:t>to </a:t>
            </a:r>
            <a:r>
              <a:rPr lang="en-IN" dirty="0" smtClean="0"/>
              <a:t>ensure that all the concurrent transactions get completed in finite time </a:t>
            </a:r>
          </a:p>
          <a:p>
            <a:endParaRPr lang="en-IN" dirty="0" smtClean="0"/>
          </a:p>
          <a:p>
            <a:r>
              <a:rPr lang="en-IN" dirty="0" smtClean="0"/>
              <a:t>Locking Protocols:</a:t>
            </a:r>
          </a:p>
          <a:p>
            <a:pPr lvl="1"/>
            <a:r>
              <a:rPr lang="en-IN" dirty="0" smtClean="0"/>
              <a:t>Centralized 2 PL</a:t>
            </a:r>
          </a:p>
          <a:p>
            <a:pPr lvl="1"/>
            <a:r>
              <a:rPr lang="en-IN" dirty="0" smtClean="0"/>
              <a:t>Primary Copy 2PL</a:t>
            </a:r>
          </a:p>
          <a:p>
            <a:pPr lvl="1"/>
            <a:r>
              <a:rPr lang="en-IN" dirty="0" smtClean="0"/>
              <a:t>Distributed 2PL</a:t>
            </a:r>
          </a:p>
          <a:p>
            <a:pPr lvl="1"/>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Commit Protocols</a:t>
            </a:r>
            <a:endParaRPr lang="en-IN" dirty="0"/>
          </a:p>
        </p:txBody>
      </p:sp>
      <p:sp>
        <p:nvSpPr>
          <p:cNvPr id="3" name="Content Placeholder 2"/>
          <p:cNvSpPr>
            <a:spLocks noGrp="1"/>
          </p:cNvSpPr>
          <p:nvPr>
            <p:ph idx="1"/>
          </p:nvPr>
        </p:nvSpPr>
        <p:spPr/>
        <p:txBody>
          <a:bodyPr/>
          <a:lstStyle/>
          <a:p>
            <a:r>
              <a:rPr lang="en-IN" dirty="0" smtClean="0"/>
              <a:t>Two-phase commit</a:t>
            </a:r>
          </a:p>
          <a:p>
            <a:r>
              <a:rPr lang="en-IN" dirty="0" smtClean="0"/>
              <a:t>Three-phase commit</a:t>
            </a: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Distributed Locking</a:t>
            </a:r>
            <a:endParaRPr lang="en-IN" dirty="0"/>
          </a:p>
        </p:txBody>
      </p:sp>
      <p:sp>
        <p:nvSpPr>
          <p:cNvPr id="3" name="Content Placeholder 2"/>
          <p:cNvSpPr>
            <a:spLocks noGrp="1"/>
          </p:cNvSpPr>
          <p:nvPr>
            <p:ph idx="1"/>
          </p:nvPr>
        </p:nvSpPr>
        <p:spPr/>
        <p:txBody>
          <a:bodyPr/>
          <a:lstStyle/>
          <a:p>
            <a:r>
              <a:rPr lang="en-IN" dirty="0" smtClean="0"/>
              <a:t>Coordinating site: Site at which the transaction is initiated</a:t>
            </a:r>
          </a:p>
          <a:p>
            <a:r>
              <a:rPr lang="en-IN" dirty="0" smtClean="0"/>
              <a:t>Participating site: Sites at which the sub-transactions get executed</a:t>
            </a:r>
          </a:p>
          <a:p>
            <a:pPr>
              <a:buNone/>
            </a:pPr>
            <a:endParaRPr lang="en-IN" dirty="0"/>
          </a:p>
        </p:txBody>
      </p:sp>
      <p:sp>
        <p:nvSpPr>
          <p:cNvPr id="4" name="Oval 3"/>
          <p:cNvSpPr/>
          <p:nvPr/>
        </p:nvSpPr>
        <p:spPr>
          <a:xfrm>
            <a:off x="1403648" y="4221088"/>
            <a:ext cx="936104" cy="57606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T1</a:t>
            </a:r>
            <a:endParaRPr lang="en-IN" dirty="0"/>
          </a:p>
        </p:txBody>
      </p:sp>
      <p:sp>
        <p:nvSpPr>
          <p:cNvPr id="5" name="Flowchart: Magnetic Disk 4"/>
          <p:cNvSpPr/>
          <p:nvPr/>
        </p:nvSpPr>
        <p:spPr>
          <a:xfrm>
            <a:off x="1301660" y="4941168"/>
            <a:ext cx="1152128" cy="1008112"/>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S1</a:t>
            </a:r>
            <a:endParaRPr lang="en-IN" dirty="0"/>
          </a:p>
        </p:txBody>
      </p:sp>
      <p:sp>
        <p:nvSpPr>
          <p:cNvPr id="6" name="Flowchart: Magnetic Disk 5"/>
          <p:cNvSpPr/>
          <p:nvPr/>
        </p:nvSpPr>
        <p:spPr>
          <a:xfrm>
            <a:off x="3491880" y="5229200"/>
            <a:ext cx="1152128" cy="100811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S3</a:t>
            </a:r>
            <a:endParaRPr lang="en-IN" dirty="0"/>
          </a:p>
        </p:txBody>
      </p:sp>
      <p:sp>
        <p:nvSpPr>
          <p:cNvPr id="7" name="Flowchart: Magnetic Disk 6"/>
          <p:cNvSpPr/>
          <p:nvPr/>
        </p:nvSpPr>
        <p:spPr>
          <a:xfrm>
            <a:off x="3491880" y="3789040"/>
            <a:ext cx="1152128" cy="100811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S2</a:t>
            </a:r>
            <a:endParaRPr lang="en-IN" dirty="0"/>
          </a:p>
        </p:txBody>
      </p:sp>
      <p:cxnSp>
        <p:nvCxnSpPr>
          <p:cNvPr id="11" name="Straight Arrow Connector 10"/>
          <p:cNvCxnSpPr>
            <a:stCxn id="4" idx="4"/>
            <a:endCxn id="5" idx="1"/>
          </p:cNvCxnSpPr>
          <p:nvPr/>
        </p:nvCxnSpPr>
        <p:spPr>
          <a:xfrm>
            <a:off x="1871700" y="4797152"/>
            <a:ext cx="6024"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6"/>
          </p:cNvCxnSpPr>
          <p:nvPr/>
        </p:nvCxnSpPr>
        <p:spPr>
          <a:xfrm>
            <a:off x="2339752" y="4509120"/>
            <a:ext cx="11521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 idx="5"/>
          </p:cNvCxnSpPr>
          <p:nvPr/>
        </p:nvCxnSpPr>
        <p:spPr>
          <a:xfrm>
            <a:off x="2202663" y="4712789"/>
            <a:ext cx="1289217" cy="8044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860032" y="4365104"/>
            <a:ext cx="510076" cy="369332"/>
          </a:xfrm>
          <a:prstGeom prst="rect">
            <a:avLst/>
          </a:prstGeom>
          <a:noFill/>
        </p:spPr>
        <p:txBody>
          <a:bodyPr wrap="none" rtlCol="0">
            <a:spAutoFit/>
          </a:bodyPr>
          <a:lstStyle/>
          <a:p>
            <a:r>
              <a:rPr lang="en-IN" dirty="0" smtClean="0"/>
              <a:t>T12</a:t>
            </a:r>
            <a:endParaRPr lang="en-IN" dirty="0"/>
          </a:p>
        </p:txBody>
      </p:sp>
      <p:sp>
        <p:nvSpPr>
          <p:cNvPr id="18" name="TextBox 17"/>
          <p:cNvSpPr txBox="1"/>
          <p:nvPr/>
        </p:nvSpPr>
        <p:spPr>
          <a:xfrm>
            <a:off x="4932040" y="5877272"/>
            <a:ext cx="501419" cy="369332"/>
          </a:xfrm>
          <a:prstGeom prst="rect">
            <a:avLst/>
          </a:prstGeom>
          <a:noFill/>
        </p:spPr>
        <p:txBody>
          <a:bodyPr wrap="none" rtlCol="0">
            <a:spAutoFit/>
          </a:bodyPr>
          <a:lstStyle/>
          <a:p>
            <a:r>
              <a:rPr lang="en-IN" dirty="0" smtClean="0"/>
              <a:t>T13</a:t>
            </a: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Distributed Locking</a:t>
            </a:r>
            <a:endParaRPr lang="en-IN" dirty="0"/>
          </a:p>
        </p:txBody>
      </p:sp>
      <p:sp>
        <p:nvSpPr>
          <p:cNvPr id="3" name="Content Placeholder 2"/>
          <p:cNvSpPr>
            <a:spLocks noGrp="1"/>
          </p:cNvSpPr>
          <p:nvPr>
            <p:ph idx="1"/>
          </p:nvPr>
        </p:nvSpPr>
        <p:spPr/>
        <p:txBody>
          <a:bodyPr/>
          <a:lstStyle/>
          <a:p>
            <a:r>
              <a:rPr lang="en-IN" dirty="0" smtClean="0"/>
              <a:t>Transaction Manager: Each site has a TM that manages the execution of transactions that access data stored in that site</a:t>
            </a:r>
          </a:p>
          <a:p>
            <a:r>
              <a:rPr lang="en-IN" dirty="0" smtClean="0"/>
              <a:t>Transaction Coordinator: Each site has a TC that coordinates all the transactions initiated at that site</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Single </a:t>
            </a:r>
            <a:r>
              <a:rPr lang="en-IN" dirty="0" smtClean="0"/>
              <a:t>Lock Manager</a:t>
            </a:r>
            <a:endParaRPr lang="en-IN" dirty="0"/>
          </a:p>
        </p:txBody>
      </p:sp>
      <p:sp>
        <p:nvSpPr>
          <p:cNvPr id="3" name="Content Placeholder 2"/>
          <p:cNvSpPr>
            <a:spLocks noGrp="1"/>
          </p:cNvSpPr>
          <p:nvPr>
            <p:ph idx="1"/>
          </p:nvPr>
        </p:nvSpPr>
        <p:spPr/>
        <p:txBody>
          <a:bodyPr/>
          <a:lstStyle/>
          <a:p>
            <a:r>
              <a:rPr lang="en-IN" dirty="0" smtClean="0"/>
              <a:t>System maintains a single lock manager that resides in one of the chosen sites</a:t>
            </a:r>
          </a:p>
          <a:p>
            <a:r>
              <a:rPr lang="en-IN" dirty="0" smtClean="0"/>
              <a:t>All lock/unlock requests are sent to this site</a:t>
            </a:r>
          </a:p>
          <a:p>
            <a:endParaRPr lang="en-IN" dirty="0"/>
          </a:p>
        </p:txBody>
      </p:sp>
      <p:sp>
        <p:nvSpPr>
          <p:cNvPr id="4" name="Flowchart: Magnetic Disk 3"/>
          <p:cNvSpPr/>
          <p:nvPr/>
        </p:nvSpPr>
        <p:spPr>
          <a:xfrm>
            <a:off x="1301660" y="4941168"/>
            <a:ext cx="1152128" cy="1008112"/>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S1</a:t>
            </a:r>
            <a:endParaRPr lang="en-IN" dirty="0"/>
          </a:p>
        </p:txBody>
      </p:sp>
      <p:sp>
        <p:nvSpPr>
          <p:cNvPr id="5" name="Flowchart: Magnetic Disk 4"/>
          <p:cNvSpPr/>
          <p:nvPr/>
        </p:nvSpPr>
        <p:spPr>
          <a:xfrm>
            <a:off x="5004048" y="5229200"/>
            <a:ext cx="1152128" cy="100811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S3</a:t>
            </a:r>
            <a:endParaRPr lang="en-IN" dirty="0"/>
          </a:p>
        </p:txBody>
      </p:sp>
      <p:sp>
        <p:nvSpPr>
          <p:cNvPr id="6" name="Flowchart: Magnetic Disk 5"/>
          <p:cNvSpPr/>
          <p:nvPr/>
        </p:nvSpPr>
        <p:spPr>
          <a:xfrm>
            <a:off x="3491880" y="3284984"/>
            <a:ext cx="1152128" cy="100811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S2</a:t>
            </a:r>
            <a:endParaRPr lang="en-IN" dirty="0"/>
          </a:p>
        </p:txBody>
      </p:sp>
      <p:sp>
        <p:nvSpPr>
          <p:cNvPr id="7" name="TextBox 6"/>
          <p:cNvSpPr txBox="1"/>
          <p:nvPr/>
        </p:nvSpPr>
        <p:spPr>
          <a:xfrm>
            <a:off x="634275" y="5590981"/>
            <a:ext cx="1057405" cy="646331"/>
          </a:xfrm>
          <a:prstGeom prst="rect">
            <a:avLst/>
          </a:prstGeom>
          <a:noFill/>
        </p:spPr>
        <p:txBody>
          <a:bodyPr wrap="none" rtlCol="0">
            <a:spAutoFit/>
          </a:bodyPr>
          <a:lstStyle/>
          <a:p>
            <a:r>
              <a:rPr lang="en-IN" dirty="0" smtClean="0"/>
              <a:t>Lock </a:t>
            </a:r>
          </a:p>
          <a:p>
            <a:r>
              <a:rPr lang="en-IN" dirty="0" smtClean="0"/>
              <a:t>M</a:t>
            </a:r>
            <a:r>
              <a:rPr lang="en-IN" dirty="0" smtClean="0"/>
              <a:t>anager</a:t>
            </a:r>
            <a:endParaRPr lang="en-IN" dirty="0"/>
          </a:p>
        </p:txBody>
      </p:sp>
      <p:cxnSp>
        <p:nvCxnSpPr>
          <p:cNvPr id="11" name="Shape 10"/>
          <p:cNvCxnSpPr>
            <a:stCxn id="6" idx="2"/>
            <a:endCxn id="4" idx="1"/>
          </p:cNvCxnSpPr>
          <p:nvPr/>
        </p:nvCxnSpPr>
        <p:spPr>
          <a:xfrm rot="10800000" flipV="1">
            <a:off x="1877724" y="3789040"/>
            <a:ext cx="1614156" cy="1152128"/>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835696" y="3717032"/>
            <a:ext cx="992195" cy="369332"/>
          </a:xfrm>
          <a:prstGeom prst="rect">
            <a:avLst/>
          </a:prstGeom>
          <a:noFill/>
        </p:spPr>
        <p:txBody>
          <a:bodyPr wrap="none" rtlCol="0">
            <a:spAutoFit/>
          </a:bodyPr>
          <a:lstStyle/>
          <a:p>
            <a:r>
              <a:rPr lang="en-IN" dirty="0" smtClean="0"/>
              <a:t>Lock(X)</a:t>
            </a:r>
            <a:endParaRPr lang="en-IN" dirty="0"/>
          </a:p>
        </p:txBody>
      </p:sp>
      <p:cxnSp>
        <p:nvCxnSpPr>
          <p:cNvPr id="14" name="Shape 13"/>
          <p:cNvCxnSpPr/>
          <p:nvPr/>
        </p:nvCxnSpPr>
        <p:spPr>
          <a:xfrm flipV="1">
            <a:off x="1907704" y="4221088"/>
            <a:ext cx="1584176" cy="72008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691605" y="4365104"/>
            <a:ext cx="1376339" cy="369332"/>
          </a:xfrm>
          <a:prstGeom prst="rect">
            <a:avLst/>
          </a:prstGeom>
          <a:noFill/>
        </p:spPr>
        <p:txBody>
          <a:bodyPr wrap="none" rtlCol="0">
            <a:spAutoFit/>
          </a:bodyPr>
          <a:lstStyle/>
          <a:p>
            <a:r>
              <a:rPr lang="en-IN" dirty="0" smtClean="0"/>
              <a:t>Grant/Deny</a:t>
            </a:r>
            <a:endParaRPr lang="en-IN" dirty="0"/>
          </a:p>
        </p:txBody>
      </p:sp>
      <p:cxnSp>
        <p:nvCxnSpPr>
          <p:cNvPr id="18" name="Curved Connector 17"/>
          <p:cNvCxnSpPr>
            <a:stCxn id="5" idx="3"/>
            <a:endCxn id="4" idx="3"/>
          </p:cNvCxnSpPr>
          <p:nvPr/>
        </p:nvCxnSpPr>
        <p:spPr>
          <a:xfrm rot="5400000" flipH="1">
            <a:off x="3584902" y="4242102"/>
            <a:ext cx="288032" cy="3702388"/>
          </a:xfrm>
          <a:prstGeom prst="curvedConnector3">
            <a:avLst>
              <a:gd name="adj1" fmla="val -793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Curved Connector 19"/>
          <p:cNvCxnSpPr>
            <a:endCxn id="5" idx="2"/>
          </p:cNvCxnSpPr>
          <p:nvPr/>
        </p:nvCxnSpPr>
        <p:spPr>
          <a:xfrm>
            <a:off x="2555776" y="5517232"/>
            <a:ext cx="2448272" cy="216024"/>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163787" y="6093296"/>
            <a:ext cx="976165" cy="369332"/>
          </a:xfrm>
          <a:prstGeom prst="rect">
            <a:avLst/>
          </a:prstGeom>
          <a:noFill/>
        </p:spPr>
        <p:txBody>
          <a:bodyPr wrap="none" rtlCol="0">
            <a:spAutoFit/>
          </a:bodyPr>
          <a:lstStyle/>
          <a:p>
            <a:r>
              <a:rPr lang="en-IN" dirty="0" smtClean="0"/>
              <a:t>Lock(Y)</a:t>
            </a:r>
            <a:endParaRPr lang="en-IN" dirty="0"/>
          </a:p>
        </p:txBody>
      </p:sp>
      <p:sp>
        <p:nvSpPr>
          <p:cNvPr id="22" name="TextBox 21"/>
          <p:cNvSpPr txBox="1"/>
          <p:nvPr/>
        </p:nvSpPr>
        <p:spPr>
          <a:xfrm>
            <a:off x="3555701" y="5301208"/>
            <a:ext cx="1376339" cy="369332"/>
          </a:xfrm>
          <a:prstGeom prst="rect">
            <a:avLst/>
          </a:prstGeom>
          <a:noFill/>
        </p:spPr>
        <p:txBody>
          <a:bodyPr wrap="none" rtlCol="0">
            <a:spAutoFit/>
          </a:bodyPr>
          <a:lstStyle/>
          <a:p>
            <a:r>
              <a:rPr lang="en-IN" dirty="0" smtClean="0"/>
              <a:t>Grant/Deny</a:t>
            </a:r>
            <a:endParaRPr lang="en-IN" dirty="0"/>
          </a:p>
        </p:txBody>
      </p:sp>
      <p:sp>
        <p:nvSpPr>
          <p:cNvPr id="25" name="TextBox 24"/>
          <p:cNvSpPr txBox="1"/>
          <p:nvPr/>
        </p:nvSpPr>
        <p:spPr>
          <a:xfrm>
            <a:off x="5004048" y="3573016"/>
            <a:ext cx="3868238" cy="646331"/>
          </a:xfrm>
          <a:prstGeom prst="rect">
            <a:avLst/>
          </a:prstGeom>
          <a:noFill/>
        </p:spPr>
        <p:txBody>
          <a:bodyPr wrap="none" rtlCol="0">
            <a:spAutoFit/>
          </a:bodyPr>
          <a:lstStyle/>
          <a:p>
            <a:r>
              <a:rPr lang="en-IN" dirty="0" smtClean="0"/>
              <a:t>For read lock request, data at a site is </a:t>
            </a:r>
          </a:p>
          <a:p>
            <a:r>
              <a:rPr lang="en-IN" dirty="0" smtClean="0"/>
              <a:t>locked in shared mode</a:t>
            </a:r>
            <a:endParaRPr lang="en-IN" dirty="0"/>
          </a:p>
        </p:txBody>
      </p:sp>
      <p:sp>
        <p:nvSpPr>
          <p:cNvPr id="26" name="TextBox 25"/>
          <p:cNvSpPr txBox="1"/>
          <p:nvPr/>
        </p:nvSpPr>
        <p:spPr>
          <a:xfrm>
            <a:off x="5076056" y="4293096"/>
            <a:ext cx="3976601" cy="923330"/>
          </a:xfrm>
          <a:prstGeom prst="rect">
            <a:avLst/>
          </a:prstGeom>
          <a:noFill/>
        </p:spPr>
        <p:txBody>
          <a:bodyPr wrap="none" rtlCol="0">
            <a:spAutoFit/>
          </a:bodyPr>
          <a:lstStyle/>
          <a:p>
            <a:r>
              <a:rPr lang="en-IN" dirty="0" smtClean="0"/>
              <a:t>For write lock request, all replicas of </a:t>
            </a:r>
          </a:p>
          <a:p>
            <a:r>
              <a:rPr lang="en-IN" dirty="0" smtClean="0"/>
              <a:t>data are locked in exclusive mode and </a:t>
            </a:r>
          </a:p>
          <a:p>
            <a:r>
              <a:rPr lang="en-IN" dirty="0" smtClean="0"/>
              <a:t>then updated</a:t>
            </a: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Single Lock Manager</a:t>
            </a:r>
            <a:endParaRPr lang="en-IN" dirty="0"/>
          </a:p>
        </p:txBody>
      </p:sp>
      <p:sp>
        <p:nvSpPr>
          <p:cNvPr id="3" name="Content Placeholder 2"/>
          <p:cNvSpPr>
            <a:spLocks noGrp="1"/>
          </p:cNvSpPr>
          <p:nvPr>
            <p:ph idx="1"/>
          </p:nvPr>
        </p:nvSpPr>
        <p:spPr/>
        <p:txBody>
          <a:bodyPr/>
          <a:lstStyle/>
          <a:p>
            <a:pPr>
              <a:buNone/>
            </a:pPr>
            <a:r>
              <a:rPr lang="en-IN" dirty="0" smtClean="0"/>
              <a:t>Advantages:</a:t>
            </a:r>
          </a:p>
          <a:p>
            <a:r>
              <a:rPr lang="en-IN" dirty="0" smtClean="0"/>
              <a:t>Easy to implement</a:t>
            </a:r>
          </a:p>
          <a:p>
            <a:r>
              <a:rPr lang="en-IN" dirty="0" smtClean="0"/>
              <a:t>Can detect deadlocks easily</a:t>
            </a:r>
          </a:p>
          <a:p>
            <a:pPr>
              <a:buNone/>
            </a:pPr>
            <a:endParaRPr lang="en-IN" dirty="0" smtClean="0"/>
          </a:p>
          <a:p>
            <a:pPr>
              <a:buNone/>
            </a:pPr>
            <a:r>
              <a:rPr lang="en-IN" dirty="0" smtClean="0"/>
              <a:t>Disadvantages:</a:t>
            </a:r>
          </a:p>
          <a:p>
            <a:r>
              <a:rPr lang="en-IN" dirty="0" smtClean="0"/>
              <a:t>Sending all requests to a single site may lead to a bottleneck situation</a:t>
            </a:r>
          </a:p>
          <a:p>
            <a:r>
              <a:rPr lang="en-IN" dirty="0" smtClean="0"/>
              <a:t>System becomes less reliable, as there is only one site for lock management</a:t>
            </a: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Distributed Lock Manager</a:t>
            </a:r>
            <a:endParaRPr lang="en-IN" dirty="0"/>
          </a:p>
        </p:txBody>
      </p:sp>
      <p:sp>
        <p:nvSpPr>
          <p:cNvPr id="3" name="Content Placeholder 2"/>
          <p:cNvSpPr>
            <a:spLocks noGrp="1"/>
          </p:cNvSpPr>
          <p:nvPr>
            <p:ph idx="1"/>
          </p:nvPr>
        </p:nvSpPr>
        <p:spPr/>
        <p:txBody>
          <a:bodyPr/>
          <a:lstStyle/>
          <a:p>
            <a:r>
              <a:rPr lang="en-IN" dirty="0" smtClean="0"/>
              <a:t>Each site maintains a local lock manager that handles lock &amp; unlock requests from that site</a:t>
            </a:r>
          </a:p>
          <a:p>
            <a:endParaRPr lang="en-IN" dirty="0"/>
          </a:p>
        </p:txBody>
      </p:sp>
      <p:sp>
        <p:nvSpPr>
          <p:cNvPr id="4" name="Flowchart: Magnetic Disk 3"/>
          <p:cNvSpPr/>
          <p:nvPr/>
        </p:nvSpPr>
        <p:spPr>
          <a:xfrm>
            <a:off x="1301660" y="4941168"/>
            <a:ext cx="1152128" cy="1008112"/>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S1</a:t>
            </a:r>
            <a:endParaRPr lang="en-IN" dirty="0"/>
          </a:p>
        </p:txBody>
      </p:sp>
      <p:sp>
        <p:nvSpPr>
          <p:cNvPr id="5" name="Flowchart: Magnetic Disk 4"/>
          <p:cNvSpPr/>
          <p:nvPr/>
        </p:nvSpPr>
        <p:spPr>
          <a:xfrm>
            <a:off x="5004048" y="5229200"/>
            <a:ext cx="1152128" cy="1008112"/>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S3</a:t>
            </a:r>
            <a:endParaRPr lang="en-IN" dirty="0"/>
          </a:p>
        </p:txBody>
      </p:sp>
      <p:sp>
        <p:nvSpPr>
          <p:cNvPr id="6" name="Flowchart: Magnetic Disk 5"/>
          <p:cNvSpPr/>
          <p:nvPr/>
        </p:nvSpPr>
        <p:spPr>
          <a:xfrm>
            <a:off x="3491880" y="3284984"/>
            <a:ext cx="1152128" cy="1008112"/>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S2</a:t>
            </a:r>
            <a:endParaRPr lang="en-IN" dirty="0"/>
          </a:p>
        </p:txBody>
      </p:sp>
      <p:sp>
        <p:nvSpPr>
          <p:cNvPr id="7" name="TextBox 6"/>
          <p:cNvSpPr txBox="1"/>
          <p:nvPr/>
        </p:nvSpPr>
        <p:spPr>
          <a:xfrm>
            <a:off x="634275" y="5590981"/>
            <a:ext cx="1057405" cy="646331"/>
          </a:xfrm>
          <a:prstGeom prst="rect">
            <a:avLst/>
          </a:prstGeom>
          <a:noFill/>
        </p:spPr>
        <p:txBody>
          <a:bodyPr wrap="none" rtlCol="0">
            <a:spAutoFit/>
          </a:bodyPr>
          <a:lstStyle/>
          <a:p>
            <a:r>
              <a:rPr lang="en-IN" dirty="0" smtClean="0"/>
              <a:t>Lock </a:t>
            </a:r>
          </a:p>
          <a:p>
            <a:r>
              <a:rPr lang="en-IN" dirty="0" smtClean="0"/>
              <a:t>M</a:t>
            </a:r>
            <a:r>
              <a:rPr lang="en-IN" dirty="0" smtClean="0"/>
              <a:t>anager</a:t>
            </a:r>
            <a:endParaRPr lang="en-IN" dirty="0"/>
          </a:p>
        </p:txBody>
      </p:sp>
      <p:cxnSp>
        <p:nvCxnSpPr>
          <p:cNvPr id="8" name="Shape 7"/>
          <p:cNvCxnSpPr>
            <a:stCxn id="6" idx="2"/>
            <a:endCxn id="4" idx="1"/>
          </p:cNvCxnSpPr>
          <p:nvPr/>
        </p:nvCxnSpPr>
        <p:spPr>
          <a:xfrm rot="10800000" flipV="1">
            <a:off x="1877724" y="3789040"/>
            <a:ext cx="1614156" cy="1152128"/>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835696" y="3717032"/>
            <a:ext cx="992195" cy="369332"/>
          </a:xfrm>
          <a:prstGeom prst="rect">
            <a:avLst/>
          </a:prstGeom>
          <a:noFill/>
        </p:spPr>
        <p:txBody>
          <a:bodyPr wrap="none" rtlCol="0">
            <a:spAutoFit/>
          </a:bodyPr>
          <a:lstStyle/>
          <a:p>
            <a:r>
              <a:rPr lang="en-IN" dirty="0" smtClean="0"/>
              <a:t>Lock(X)</a:t>
            </a:r>
            <a:endParaRPr lang="en-IN" dirty="0"/>
          </a:p>
        </p:txBody>
      </p:sp>
      <p:cxnSp>
        <p:nvCxnSpPr>
          <p:cNvPr id="10" name="Shape 13"/>
          <p:cNvCxnSpPr/>
          <p:nvPr/>
        </p:nvCxnSpPr>
        <p:spPr>
          <a:xfrm flipV="1">
            <a:off x="1907704" y="4221088"/>
            <a:ext cx="1584176" cy="72008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691605" y="4365104"/>
            <a:ext cx="1376339" cy="369332"/>
          </a:xfrm>
          <a:prstGeom prst="rect">
            <a:avLst/>
          </a:prstGeom>
          <a:noFill/>
        </p:spPr>
        <p:txBody>
          <a:bodyPr wrap="none" rtlCol="0">
            <a:spAutoFit/>
          </a:bodyPr>
          <a:lstStyle/>
          <a:p>
            <a:r>
              <a:rPr lang="en-IN" dirty="0" smtClean="0"/>
              <a:t>Grant/Deny</a:t>
            </a:r>
            <a:endParaRPr lang="en-IN" dirty="0"/>
          </a:p>
        </p:txBody>
      </p:sp>
      <p:cxnSp>
        <p:nvCxnSpPr>
          <p:cNvPr id="12" name="Curved Connector 11"/>
          <p:cNvCxnSpPr>
            <a:stCxn id="5" idx="3"/>
            <a:endCxn id="4" idx="3"/>
          </p:cNvCxnSpPr>
          <p:nvPr/>
        </p:nvCxnSpPr>
        <p:spPr>
          <a:xfrm rot="5400000" flipH="1">
            <a:off x="3584902" y="4242102"/>
            <a:ext cx="288032" cy="3702388"/>
          </a:xfrm>
          <a:prstGeom prst="curvedConnector3">
            <a:avLst>
              <a:gd name="adj1" fmla="val -793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Curved Connector 12"/>
          <p:cNvCxnSpPr>
            <a:endCxn id="5" idx="2"/>
          </p:cNvCxnSpPr>
          <p:nvPr/>
        </p:nvCxnSpPr>
        <p:spPr>
          <a:xfrm>
            <a:off x="2555776" y="5517232"/>
            <a:ext cx="2448272" cy="216024"/>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163787" y="6093296"/>
            <a:ext cx="976165" cy="369332"/>
          </a:xfrm>
          <a:prstGeom prst="rect">
            <a:avLst/>
          </a:prstGeom>
          <a:noFill/>
        </p:spPr>
        <p:txBody>
          <a:bodyPr wrap="none" rtlCol="0">
            <a:spAutoFit/>
          </a:bodyPr>
          <a:lstStyle/>
          <a:p>
            <a:r>
              <a:rPr lang="en-IN" dirty="0" smtClean="0"/>
              <a:t>Lock(Y)</a:t>
            </a:r>
            <a:endParaRPr lang="en-IN" dirty="0"/>
          </a:p>
        </p:txBody>
      </p:sp>
      <p:sp>
        <p:nvSpPr>
          <p:cNvPr id="15" name="TextBox 14"/>
          <p:cNvSpPr txBox="1"/>
          <p:nvPr/>
        </p:nvSpPr>
        <p:spPr>
          <a:xfrm>
            <a:off x="3555701" y="5301208"/>
            <a:ext cx="1376339" cy="369332"/>
          </a:xfrm>
          <a:prstGeom prst="rect">
            <a:avLst/>
          </a:prstGeom>
          <a:noFill/>
        </p:spPr>
        <p:txBody>
          <a:bodyPr wrap="none" rtlCol="0">
            <a:spAutoFit/>
          </a:bodyPr>
          <a:lstStyle/>
          <a:p>
            <a:r>
              <a:rPr lang="en-IN" dirty="0" smtClean="0"/>
              <a:t>Grant/Deny</a:t>
            </a:r>
            <a:endParaRPr lang="en-IN" dirty="0"/>
          </a:p>
        </p:txBody>
      </p:sp>
      <p:sp>
        <p:nvSpPr>
          <p:cNvPr id="16" name="TextBox 15"/>
          <p:cNvSpPr txBox="1"/>
          <p:nvPr/>
        </p:nvSpPr>
        <p:spPr>
          <a:xfrm>
            <a:off x="4594715" y="3140968"/>
            <a:ext cx="1057405" cy="646331"/>
          </a:xfrm>
          <a:prstGeom prst="rect">
            <a:avLst/>
          </a:prstGeom>
          <a:noFill/>
        </p:spPr>
        <p:txBody>
          <a:bodyPr wrap="none" rtlCol="0">
            <a:spAutoFit/>
          </a:bodyPr>
          <a:lstStyle/>
          <a:p>
            <a:r>
              <a:rPr lang="en-IN" dirty="0" smtClean="0"/>
              <a:t>Lock </a:t>
            </a:r>
          </a:p>
          <a:p>
            <a:r>
              <a:rPr lang="en-IN" dirty="0" smtClean="0"/>
              <a:t>M</a:t>
            </a:r>
            <a:r>
              <a:rPr lang="en-IN" dirty="0" smtClean="0"/>
              <a:t>anager</a:t>
            </a:r>
            <a:endParaRPr lang="en-IN" dirty="0"/>
          </a:p>
        </p:txBody>
      </p:sp>
      <p:sp>
        <p:nvSpPr>
          <p:cNvPr id="17" name="TextBox 16"/>
          <p:cNvSpPr txBox="1"/>
          <p:nvPr/>
        </p:nvSpPr>
        <p:spPr>
          <a:xfrm>
            <a:off x="6156176" y="5589240"/>
            <a:ext cx="1057405" cy="646331"/>
          </a:xfrm>
          <a:prstGeom prst="rect">
            <a:avLst/>
          </a:prstGeom>
          <a:noFill/>
        </p:spPr>
        <p:txBody>
          <a:bodyPr wrap="none" rtlCol="0">
            <a:spAutoFit/>
          </a:bodyPr>
          <a:lstStyle/>
          <a:p>
            <a:r>
              <a:rPr lang="en-IN" dirty="0" smtClean="0"/>
              <a:t>Lock </a:t>
            </a:r>
          </a:p>
          <a:p>
            <a:r>
              <a:rPr lang="en-IN" dirty="0" smtClean="0"/>
              <a:t>M</a:t>
            </a:r>
            <a:r>
              <a:rPr lang="en-IN" dirty="0" smtClean="0"/>
              <a:t>anager</a:t>
            </a:r>
            <a:endParaRPr lang="en-IN" dirty="0"/>
          </a:p>
        </p:txBody>
      </p:sp>
      <p:cxnSp>
        <p:nvCxnSpPr>
          <p:cNvPr id="19" name="Shape 18"/>
          <p:cNvCxnSpPr>
            <a:stCxn id="6" idx="4"/>
            <a:endCxn id="5" idx="1"/>
          </p:cNvCxnSpPr>
          <p:nvPr/>
        </p:nvCxnSpPr>
        <p:spPr>
          <a:xfrm>
            <a:off x="4644008" y="3789040"/>
            <a:ext cx="936104" cy="144016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Curved Connector 20"/>
          <p:cNvCxnSpPr/>
          <p:nvPr/>
        </p:nvCxnSpPr>
        <p:spPr>
          <a:xfrm rot="16200000" flipV="1">
            <a:off x="4427984" y="4293096"/>
            <a:ext cx="1224136" cy="7920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25310" y="4581128"/>
            <a:ext cx="850746" cy="646331"/>
          </a:xfrm>
          <a:prstGeom prst="rect">
            <a:avLst/>
          </a:prstGeom>
          <a:noFill/>
        </p:spPr>
        <p:txBody>
          <a:bodyPr wrap="none" rtlCol="0">
            <a:spAutoFit/>
          </a:bodyPr>
          <a:lstStyle/>
          <a:p>
            <a:r>
              <a:rPr lang="en-IN" dirty="0" smtClean="0"/>
              <a:t>Grant/</a:t>
            </a:r>
          </a:p>
          <a:p>
            <a:r>
              <a:rPr lang="en-IN" dirty="0" smtClean="0"/>
              <a:t>Deny</a:t>
            </a:r>
            <a:endParaRPr lang="en-IN" dirty="0"/>
          </a:p>
        </p:txBody>
      </p:sp>
      <p:sp>
        <p:nvSpPr>
          <p:cNvPr id="23" name="TextBox 22"/>
          <p:cNvSpPr txBox="1"/>
          <p:nvPr/>
        </p:nvSpPr>
        <p:spPr>
          <a:xfrm>
            <a:off x="5364088" y="4077072"/>
            <a:ext cx="972959" cy="369332"/>
          </a:xfrm>
          <a:prstGeom prst="rect">
            <a:avLst/>
          </a:prstGeom>
          <a:noFill/>
        </p:spPr>
        <p:txBody>
          <a:bodyPr wrap="none" rtlCol="0">
            <a:spAutoFit/>
          </a:bodyPr>
          <a:lstStyle/>
          <a:p>
            <a:r>
              <a:rPr lang="en-IN" dirty="0" smtClean="0"/>
              <a:t>Lock(Z)</a:t>
            </a:r>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Distributed Lock Manager</a:t>
            </a:r>
            <a:endParaRPr lang="en-IN" dirty="0"/>
          </a:p>
        </p:txBody>
      </p:sp>
      <p:sp>
        <p:nvSpPr>
          <p:cNvPr id="3" name="Content Placeholder 2"/>
          <p:cNvSpPr>
            <a:spLocks noGrp="1"/>
          </p:cNvSpPr>
          <p:nvPr>
            <p:ph idx="1"/>
          </p:nvPr>
        </p:nvSpPr>
        <p:spPr/>
        <p:txBody>
          <a:bodyPr/>
          <a:lstStyle/>
          <a:p>
            <a:pPr>
              <a:buNone/>
            </a:pPr>
            <a:r>
              <a:rPr lang="en-IN" dirty="0" smtClean="0"/>
              <a:t>Advantages:</a:t>
            </a:r>
          </a:p>
          <a:p>
            <a:r>
              <a:rPr lang="en-IN" dirty="0" smtClean="0"/>
              <a:t>Read-One-Write-All type of protocol</a:t>
            </a:r>
          </a:p>
          <a:p>
            <a:pPr lvl="1"/>
            <a:r>
              <a:rPr lang="en-IN" dirty="0" smtClean="0"/>
              <a:t>For reading, any replica of the data can be read</a:t>
            </a:r>
          </a:p>
          <a:p>
            <a:pPr lvl="1"/>
            <a:r>
              <a:rPr lang="en-IN" dirty="0" smtClean="0"/>
              <a:t>For updating, all replicas must be exclusively locked</a:t>
            </a:r>
          </a:p>
          <a:p>
            <a:r>
              <a:rPr lang="en-IN" dirty="0" smtClean="0"/>
              <a:t>Locks are managed in a decentralized manner</a:t>
            </a:r>
          </a:p>
          <a:p>
            <a:pPr>
              <a:buNone/>
            </a:pPr>
            <a:endParaRPr lang="en-IN" dirty="0" smtClean="0"/>
          </a:p>
          <a:p>
            <a:pPr>
              <a:buNone/>
            </a:pPr>
            <a:r>
              <a:rPr lang="en-IN" dirty="0" smtClean="0"/>
              <a:t>Disadvantages:</a:t>
            </a:r>
          </a:p>
          <a:p>
            <a:r>
              <a:rPr lang="en-IN" dirty="0" smtClean="0"/>
              <a:t>Deadlock handling is complex</a:t>
            </a:r>
          </a:p>
          <a:p>
            <a:r>
              <a:rPr lang="en-IN" dirty="0" smtClean="0"/>
              <a:t>High cost involved in performing updates</a:t>
            </a:r>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Timestamp Protocol</a:t>
            </a:r>
            <a:endParaRPr lang="en-IN" dirty="0"/>
          </a:p>
        </p:txBody>
      </p:sp>
      <p:sp>
        <p:nvSpPr>
          <p:cNvPr id="3" name="Content Placeholder 2"/>
          <p:cNvSpPr>
            <a:spLocks noGrp="1"/>
          </p:cNvSpPr>
          <p:nvPr>
            <p:ph idx="1"/>
          </p:nvPr>
        </p:nvSpPr>
        <p:spPr/>
        <p:txBody>
          <a:bodyPr/>
          <a:lstStyle/>
          <a:p>
            <a:r>
              <a:rPr lang="en-IN" dirty="0" smtClean="0"/>
              <a:t>To order the transactions as per the timestamp</a:t>
            </a:r>
          </a:p>
          <a:p>
            <a:r>
              <a:rPr lang="en-IN" dirty="0" smtClean="0"/>
              <a:t>Older transaction has lower timestamp and should be given the resources first</a:t>
            </a:r>
          </a:p>
          <a:p>
            <a:r>
              <a:rPr lang="en-IN" dirty="0" smtClean="0"/>
              <a:t>In a distributed system, local and global timestamps are assigned to each transaction</a:t>
            </a:r>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Timestamp Protocol</a:t>
            </a:r>
            <a:endParaRPr lang="en-IN" dirty="0"/>
          </a:p>
        </p:txBody>
      </p:sp>
      <p:pic>
        <p:nvPicPr>
          <p:cNvPr id="36866" name="Picture 2"/>
          <p:cNvPicPr>
            <a:picLocks noChangeAspect="1" noChangeArrowheads="1"/>
          </p:cNvPicPr>
          <p:nvPr/>
        </p:nvPicPr>
        <p:blipFill>
          <a:blip r:embed="rId2" cstate="print"/>
          <a:srcRect l="13002" t="39984" r="42724" b="24579"/>
          <a:stretch>
            <a:fillRect/>
          </a:stretch>
        </p:blipFill>
        <p:spPr bwMode="auto">
          <a:xfrm>
            <a:off x="723572" y="2132856"/>
            <a:ext cx="7520836" cy="33843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a:bodyPr>
          <a:lstStyle/>
          <a:p>
            <a:r>
              <a:rPr lang="en-IN" dirty="0" smtClean="0"/>
              <a:t>A </a:t>
            </a:r>
            <a:r>
              <a:rPr lang="en-IN" b="1" dirty="0" smtClean="0"/>
              <a:t>distributed database</a:t>
            </a:r>
            <a:r>
              <a:rPr lang="en-IN" dirty="0" smtClean="0"/>
              <a:t> is a collection of multiple interconnected databases, which are spread physically across various locations that communicate via a computer </a:t>
            </a:r>
            <a:r>
              <a:rPr lang="en-IN" dirty="0" smtClean="0"/>
              <a:t>network</a:t>
            </a:r>
          </a:p>
          <a:p>
            <a:r>
              <a:rPr lang="en-IN" dirty="0" smtClean="0"/>
              <a:t>A distributed database management system (</a:t>
            </a:r>
            <a:r>
              <a:rPr lang="en-IN" b="1" dirty="0" smtClean="0"/>
              <a:t>DDBMS</a:t>
            </a:r>
            <a:r>
              <a:rPr lang="en-IN" dirty="0" smtClean="0"/>
              <a:t>) is a centralized software system that manages a distributed database in a manner as if it were all stored in a single location</a:t>
            </a:r>
            <a:endParaRPr lang="en-IN" dirty="0" smtClean="0"/>
          </a:p>
          <a:p>
            <a:r>
              <a:rPr lang="en-IN" dirty="0" err="1" smtClean="0"/>
              <a:t>Heterogenous</a:t>
            </a:r>
            <a:r>
              <a:rPr lang="en-IN" dirty="0" smtClean="0"/>
              <a:t> </a:t>
            </a:r>
            <a:r>
              <a:rPr lang="en-IN" dirty="0" err="1" smtClean="0"/>
              <a:t>vs</a:t>
            </a:r>
            <a:r>
              <a:rPr lang="en-IN" dirty="0" smtClean="0"/>
              <a:t> homogenous DB</a:t>
            </a:r>
          </a:p>
          <a:p>
            <a:r>
              <a:rPr lang="en-IN" dirty="0" smtClean="0"/>
              <a:t>Functions of DDBMS</a:t>
            </a: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Deadlock management</a:t>
            </a:r>
            <a:endParaRPr lang="en-IN" dirty="0"/>
          </a:p>
        </p:txBody>
      </p:sp>
      <p:pic>
        <p:nvPicPr>
          <p:cNvPr id="37890" name="Picture 2"/>
          <p:cNvPicPr>
            <a:picLocks noChangeAspect="1" noChangeArrowheads="1"/>
          </p:cNvPicPr>
          <p:nvPr/>
        </p:nvPicPr>
        <p:blipFill>
          <a:blip r:embed="rId2" cstate="print"/>
          <a:srcRect l="12448" t="18329" r="42170" b="40328"/>
          <a:stretch>
            <a:fillRect/>
          </a:stretch>
        </p:blipFill>
        <p:spPr bwMode="auto">
          <a:xfrm>
            <a:off x="518978" y="2060848"/>
            <a:ext cx="8013462" cy="41044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Deadlock management</a:t>
            </a:r>
            <a:endParaRPr lang="en-IN" dirty="0"/>
          </a:p>
        </p:txBody>
      </p:sp>
      <p:pic>
        <p:nvPicPr>
          <p:cNvPr id="37890" name="Picture 2"/>
          <p:cNvPicPr>
            <a:picLocks noChangeAspect="1" noChangeArrowheads="1"/>
          </p:cNvPicPr>
          <p:nvPr/>
        </p:nvPicPr>
        <p:blipFill>
          <a:blip r:embed="rId2" cstate="print"/>
          <a:srcRect l="12448" t="18329" r="42170" b="40328"/>
          <a:stretch>
            <a:fillRect/>
          </a:stretch>
        </p:blipFill>
        <p:spPr bwMode="auto">
          <a:xfrm>
            <a:off x="518978" y="2060848"/>
            <a:ext cx="8013462" cy="4104456"/>
          </a:xfrm>
          <a:prstGeom prst="rect">
            <a:avLst/>
          </a:prstGeom>
          <a:noFill/>
          <a:ln w="9525">
            <a:noFill/>
            <a:miter lim="800000"/>
            <a:headEnd/>
            <a:tailEnd/>
          </a:ln>
        </p:spPr>
      </p:pic>
      <p:sp>
        <p:nvSpPr>
          <p:cNvPr id="8" name="Right Arrow 7"/>
          <p:cNvSpPr/>
          <p:nvPr/>
        </p:nvSpPr>
        <p:spPr>
          <a:xfrm>
            <a:off x="107504" y="3327012"/>
            <a:ext cx="50405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ight Arrow 8"/>
          <p:cNvSpPr/>
          <p:nvPr/>
        </p:nvSpPr>
        <p:spPr>
          <a:xfrm>
            <a:off x="107504" y="3573016"/>
            <a:ext cx="50405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Multiply 9"/>
          <p:cNvSpPr/>
          <p:nvPr/>
        </p:nvSpPr>
        <p:spPr>
          <a:xfrm>
            <a:off x="7203374" y="3515998"/>
            <a:ext cx="360040" cy="288032"/>
          </a:xfrm>
          <a:prstGeom prst="mathMultiply">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ight Arrow 10"/>
          <p:cNvSpPr/>
          <p:nvPr/>
        </p:nvSpPr>
        <p:spPr>
          <a:xfrm>
            <a:off x="2699792" y="3327012"/>
            <a:ext cx="504056" cy="2160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Multiply 11"/>
          <p:cNvSpPr/>
          <p:nvPr/>
        </p:nvSpPr>
        <p:spPr>
          <a:xfrm>
            <a:off x="251520" y="4005064"/>
            <a:ext cx="360040" cy="288032"/>
          </a:xfrm>
          <a:prstGeom prst="mathMultiply">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Arrow 12"/>
          <p:cNvSpPr/>
          <p:nvPr/>
        </p:nvSpPr>
        <p:spPr>
          <a:xfrm>
            <a:off x="5364088" y="3327012"/>
            <a:ext cx="504056" cy="216024"/>
          </a:xfrm>
          <a:prstGeom prst="rightArrow">
            <a:avLst/>
          </a:prstGeom>
          <a:solidFill>
            <a:srgbClr val="D050BE"/>
          </a:solidFill>
          <a:ln>
            <a:solidFill>
              <a:srgbClr val="D050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Multiply 13"/>
          <p:cNvSpPr/>
          <p:nvPr/>
        </p:nvSpPr>
        <p:spPr>
          <a:xfrm>
            <a:off x="2915816" y="3530988"/>
            <a:ext cx="360040" cy="288032"/>
          </a:xfrm>
          <a:prstGeom prst="mathMultiply">
            <a:avLst/>
          </a:prstGeom>
          <a:solidFill>
            <a:srgbClr val="D050BE"/>
          </a:solidFill>
          <a:ln>
            <a:solidFill>
              <a:srgbClr val="D050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Deadlock Management</a:t>
            </a:r>
            <a:endParaRPr lang="en-IN" dirty="0"/>
          </a:p>
        </p:txBody>
      </p:sp>
      <p:sp>
        <p:nvSpPr>
          <p:cNvPr id="3" name="Content Placeholder 2"/>
          <p:cNvSpPr>
            <a:spLocks noGrp="1"/>
          </p:cNvSpPr>
          <p:nvPr>
            <p:ph idx="1"/>
          </p:nvPr>
        </p:nvSpPr>
        <p:spPr/>
        <p:txBody>
          <a:bodyPr/>
          <a:lstStyle/>
          <a:p>
            <a:pPr>
              <a:buNone/>
            </a:pPr>
            <a:r>
              <a:rPr lang="en-IN" dirty="0" smtClean="0"/>
              <a:t>Global wait-for graph detects a cycle =&gt; DEADLOCK</a:t>
            </a:r>
          </a:p>
          <a:p>
            <a:pPr>
              <a:buNone/>
            </a:pPr>
            <a:endParaRPr lang="en-IN" dirty="0"/>
          </a:p>
        </p:txBody>
      </p:sp>
      <p:sp>
        <p:nvSpPr>
          <p:cNvPr id="5" name="Oval 4"/>
          <p:cNvSpPr/>
          <p:nvPr/>
        </p:nvSpPr>
        <p:spPr>
          <a:xfrm>
            <a:off x="1907704" y="314096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T1</a:t>
            </a:r>
            <a:endParaRPr lang="en-IN" dirty="0"/>
          </a:p>
        </p:txBody>
      </p:sp>
      <p:sp>
        <p:nvSpPr>
          <p:cNvPr id="6" name="Oval 5"/>
          <p:cNvSpPr/>
          <p:nvPr/>
        </p:nvSpPr>
        <p:spPr>
          <a:xfrm>
            <a:off x="4881736" y="314096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T2</a:t>
            </a:r>
            <a:endParaRPr lang="en-IN" dirty="0"/>
          </a:p>
        </p:txBody>
      </p:sp>
      <p:sp>
        <p:nvSpPr>
          <p:cNvPr id="7" name="Oval 6"/>
          <p:cNvSpPr/>
          <p:nvPr/>
        </p:nvSpPr>
        <p:spPr>
          <a:xfrm>
            <a:off x="3441576" y="48908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T3</a:t>
            </a:r>
            <a:endParaRPr lang="en-IN" dirty="0"/>
          </a:p>
        </p:txBody>
      </p:sp>
      <p:cxnSp>
        <p:nvCxnSpPr>
          <p:cNvPr id="11" name="Straight Arrow Connector 10"/>
          <p:cNvCxnSpPr>
            <a:stCxn id="5" idx="6"/>
            <a:endCxn id="6" idx="2"/>
          </p:cNvCxnSpPr>
          <p:nvPr/>
        </p:nvCxnSpPr>
        <p:spPr>
          <a:xfrm>
            <a:off x="2822104" y="3598168"/>
            <a:ext cx="20596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3"/>
            <a:endCxn id="7" idx="7"/>
          </p:cNvCxnSpPr>
          <p:nvPr/>
        </p:nvCxnSpPr>
        <p:spPr>
          <a:xfrm flipH="1">
            <a:off x="4222065" y="3921457"/>
            <a:ext cx="793582" cy="11033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1"/>
            <a:endCxn id="5" idx="5"/>
          </p:cNvCxnSpPr>
          <p:nvPr/>
        </p:nvCxnSpPr>
        <p:spPr>
          <a:xfrm flipH="1" flipV="1">
            <a:off x="2688193" y="3921457"/>
            <a:ext cx="887294" cy="11033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Two-phase </a:t>
            </a:r>
            <a:r>
              <a:rPr lang="en-IN" dirty="0" smtClean="0"/>
              <a:t>C</a:t>
            </a:r>
            <a:r>
              <a:rPr lang="en-IN" dirty="0" smtClean="0"/>
              <a:t>ommit Protocol</a:t>
            </a:r>
            <a:endParaRPr lang="en-IN" dirty="0"/>
          </a:p>
        </p:txBody>
      </p:sp>
      <p:sp>
        <p:nvSpPr>
          <p:cNvPr id="3" name="Content Placeholder 2"/>
          <p:cNvSpPr>
            <a:spLocks noGrp="1"/>
          </p:cNvSpPr>
          <p:nvPr>
            <p:ph idx="1"/>
          </p:nvPr>
        </p:nvSpPr>
        <p:spPr/>
        <p:txBody>
          <a:bodyPr/>
          <a:lstStyle/>
          <a:p>
            <a:r>
              <a:rPr lang="en-IN" dirty="0" smtClean="0"/>
              <a:t>Commit protocol for distributed transactions</a:t>
            </a:r>
          </a:p>
          <a:p>
            <a:r>
              <a:rPr lang="en-IN" dirty="0" smtClean="0"/>
              <a:t>Phases:</a:t>
            </a:r>
          </a:p>
          <a:p>
            <a:pPr lvl="1"/>
            <a:r>
              <a:rPr lang="en-IN" dirty="0" smtClean="0"/>
              <a:t>Voting Phase – P sites vote for commit/abort</a:t>
            </a:r>
          </a:p>
          <a:p>
            <a:pPr lvl="1"/>
            <a:r>
              <a:rPr lang="en-IN" dirty="0" smtClean="0"/>
              <a:t>Decision Phase – C site decides whether to commit/abort</a:t>
            </a:r>
          </a:p>
          <a:p>
            <a:pPr lvl="1">
              <a:buNone/>
            </a:pPr>
            <a:r>
              <a:rPr lang="en-IN" dirty="0" smtClean="0"/>
              <a:t>Example: transaction T1 starts at site S1. It has sub-transactions at sites S2, S3 and S4</a:t>
            </a:r>
          </a:p>
          <a:p>
            <a:pPr lvl="1">
              <a:buNone/>
            </a:pPr>
            <a:r>
              <a:rPr lang="en-IN" dirty="0" smtClean="0"/>
              <a:t>Coordinator site: S1</a:t>
            </a:r>
          </a:p>
          <a:p>
            <a:pPr lvl="1">
              <a:buNone/>
            </a:pPr>
            <a:r>
              <a:rPr lang="en-IN" dirty="0" smtClean="0"/>
              <a:t>Participating sites: S2, S3, S4</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143000"/>
          </a:xfrm>
        </p:spPr>
        <p:txBody>
          <a:bodyPr/>
          <a:lstStyle/>
          <a:p>
            <a:r>
              <a:rPr lang="en-IN" dirty="0" smtClean="0"/>
              <a:t>Two-phase Commit Protocol</a:t>
            </a:r>
            <a:endParaRPr lang="en-IN" dirty="0"/>
          </a:p>
        </p:txBody>
      </p:sp>
      <p:pic>
        <p:nvPicPr>
          <p:cNvPr id="39938" name="Picture 2"/>
          <p:cNvPicPr>
            <a:picLocks noChangeAspect="1" noChangeArrowheads="1"/>
          </p:cNvPicPr>
          <p:nvPr/>
        </p:nvPicPr>
        <p:blipFill>
          <a:blip r:embed="rId2" cstate="print"/>
          <a:srcRect/>
          <a:stretch>
            <a:fillRect/>
          </a:stretch>
        </p:blipFill>
        <p:spPr bwMode="auto">
          <a:xfrm>
            <a:off x="1187624" y="1844824"/>
            <a:ext cx="6767264" cy="48965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Three-phase Commit Protocol</a:t>
            </a:r>
            <a:endParaRPr lang="en-IN" dirty="0"/>
          </a:p>
        </p:txBody>
      </p:sp>
      <p:sp>
        <p:nvSpPr>
          <p:cNvPr id="3" name="Content Placeholder 2"/>
          <p:cNvSpPr>
            <a:spLocks noGrp="1"/>
          </p:cNvSpPr>
          <p:nvPr>
            <p:ph idx="1"/>
          </p:nvPr>
        </p:nvSpPr>
        <p:spPr/>
        <p:txBody>
          <a:bodyPr>
            <a:normAutofit lnSpcReduction="10000"/>
          </a:bodyPr>
          <a:lstStyle/>
          <a:p>
            <a:r>
              <a:rPr lang="en-IN" dirty="0" smtClean="0"/>
              <a:t>An extension of 2PC that avoids blocking even if the coordinating site fails</a:t>
            </a:r>
          </a:p>
          <a:p>
            <a:r>
              <a:rPr lang="en-IN" dirty="0" smtClean="0"/>
              <a:t>Conditions to avoid blocking:</a:t>
            </a:r>
          </a:p>
          <a:p>
            <a:pPr lvl="1"/>
            <a:r>
              <a:rPr lang="en-IN" dirty="0" smtClean="0"/>
              <a:t>No network partitioning</a:t>
            </a:r>
          </a:p>
          <a:p>
            <a:pPr lvl="1"/>
            <a:r>
              <a:rPr lang="en-IN" dirty="0" smtClean="0"/>
              <a:t>At least one site is available</a:t>
            </a:r>
          </a:p>
          <a:p>
            <a:pPr lvl="1"/>
            <a:r>
              <a:rPr lang="en-IN" dirty="0" smtClean="0"/>
              <a:t>At most k sites can fail</a:t>
            </a:r>
          </a:p>
          <a:p>
            <a:r>
              <a:rPr lang="en-IN" dirty="0" smtClean="0"/>
              <a:t>Three phases</a:t>
            </a:r>
          </a:p>
          <a:p>
            <a:pPr lvl="1"/>
            <a:r>
              <a:rPr lang="en-IN" dirty="0" smtClean="0"/>
              <a:t>Voting</a:t>
            </a:r>
          </a:p>
          <a:p>
            <a:pPr lvl="1"/>
            <a:r>
              <a:rPr lang="en-IN" dirty="0" smtClean="0"/>
              <a:t>Pre-commit</a:t>
            </a:r>
          </a:p>
          <a:p>
            <a:pPr lvl="1"/>
            <a:r>
              <a:rPr lang="en-IN" dirty="0" smtClean="0"/>
              <a:t>Commit</a:t>
            </a:r>
            <a:endParaRPr lang="en-I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Replication Server</a:t>
            </a:r>
            <a:endParaRPr lang="en-IN" dirty="0"/>
          </a:p>
        </p:txBody>
      </p:sp>
      <p:sp>
        <p:nvSpPr>
          <p:cNvPr id="3" name="Content Placeholder 2"/>
          <p:cNvSpPr>
            <a:spLocks noGrp="1"/>
          </p:cNvSpPr>
          <p:nvPr>
            <p:ph idx="1"/>
          </p:nvPr>
        </p:nvSpPr>
        <p:spPr/>
        <p:txBody>
          <a:bodyPr/>
          <a:lstStyle/>
          <a:p>
            <a:r>
              <a:rPr lang="en-IN" dirty="0" smtClean="0"/>
              <a:t>Move </a:t>
            </a:r>
            <a:r>
              <a:rPr lang="en-IN" dirty="0" smtClean="0"/>
              <a:t>transaction to many </a:t>
            </a:r>
            <a:r>
              <a:rPr lang="en-IN" dirty="0" smtClean="0"/>
              <a:t>destinations</a:t>
            </a:r>
            <a:endParaRPr lang="en-IN" dirty="0" smtClean="0"/>
          </a:p>
          <a:p>
            <a:r>
              <a:rPr lang="en-IN" dirty="0" smtClean="0"/>
              <a:t>M</a:t>
            </a:r>
            <a:r>
              <a:rPr lang="en-IN" dirty="0" smtClean="0"/>
              <a:t>ove </a:t>
            </a:r>
            <a:r>
              <a:rPr lang="en-IN" dirty="0" smtClean="0"/>
              <a:t>data or only a subset of data from one source to </a:t>
            </a:r>
            <a:r>
              <a:rPr lang="en-IN" dirty="0" smtClean="0"/>
              <a:t>another</a:t>
            </a:r>
            <a:endParaRPr lang="en-IN" dirty="0" smtClean="0"/>
          </a:p>
          <a:p>
            <a:r>
              <a:rPr lang="en-IN" dirty="0" smtClean="0"/>
              <a:t>T</a:t>
            </a:r>
            <a:r>
              <a:rPr lang="en-IN" dirty="0" smtClean="0"/>
              <a:t>ransform </a:t>
            </a:r>
            <a:r>
              <a:rPr lang="en-IN" dirty="0" smtClean="0"/>
              <a:t>data when moving from one source to destination such as merging data from several source databases into one destination </a:t>
            </a:r>
            <a:r>
              <a:rPr lang="en-IN" dirty="0" smtClean="0"/>
              <a:t>database</a:t>
            </a:r>
            <a:endParaRPr lang="en-IN" dirty="0" smtClean="0"/>
          </a:p>
          <a:p>
            <a:r>
              <a:rPr lang="en-IN" dirty="0" smtClean="0"/>
              <a:t>Moving </a:t>
            </a:r>
            <a:r>
              <a:rPr lang="en-IN" dirty="0" smtClean="0"/>
              <a:t>data through a complicated </a:t>
            </a:r>
            <a:r>
              <a:rPr lang="en-IN" dirty="0" smtClean="0"/>
              <a:t>network</a:t>
            </a:r>
            <a:endParaRPr lang="en-I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Replication Server</a:t>
            </a:r>
            <a:endParaRPr lang="en-IN" dirty="0"/>
          </a:p>
        </p:txBody>
      </p:sp>
      <p:sp>
        <p:nvSpPr>
          <p:cNvPr id="3" name="Content Placeholder 2"/>
          <p:cNvSpPr>
            <a:spLocks noGrp="1"/>
          </p:cNvSpPr>
          <p:nvPr>
            <p:ph idx="1"/>
          </p:nvPr>
        </p:nvSpPr>
        <p:spPr/>
        <p:txBody>
          <a:bodyPr>
            <a:normAutofit fontScale="92500" lnSpcReduction="10000"/>
          </a:bodyPr>
          <a:lstStyle/>
          <a:p>
            <a:pPr>
              <a:buNone/>
            </a:pPr>
            <a:r>
              <a:rPr lang="en-IN" dirty="0" smtClean="0"/>
              <a:t>Advantages:</a:t>
            </a:r>
          </a:p>
          <a:p>
            <a:r>
              <a:rPr lang="en-IN" dirty="0" smtClean="0"/>
              <a:t>It is </a:t>
            </a:r>
            <a:r>
              <a:rPr lang="en-IN" dirty="0" smtClean="0"/>
              <a:t>efficient, because it only replicates original data that is added, modified, or deleted. </a:t>
            </a:r>
          </a:p>
          <a:p>
            <a:r>
              <a:rPr lang="en-IN" dirty="0" smtClean="0"/>
              <a:t>Enhances </a:t>
            </a:r>
            <a:r>
              <a:rPr lang="en-IN" dirty="0" smtClean="0"/>
              <a:t>performance. This is because of the fact that, the Replication Server copies the data to the remote server that a remote user can access over the Local Area Network (LAN). </a:t>
            </a:r>
          </a:p>
          <a:p>
            <a:r>
              <a:rPr lang="en-IN" dirty="0" smtClean="0"/>
              <a:t>Excellent </a:t>
            </a:r>
            <a:r>
              <a:rPr lang="en-IN" dirty="0" smtClean="0"/>
              <a:t>feature for disaster recovery. </a:t>
            </a:r>
            <a:r>
              <a:rPr lang="en-IN" dirty="0" smtClean="0"/>
              <a:t>If </a:t>
            </a:r>
            <a:r>
              <a:rPr lang="en-IN" dirty="0" smtClean="0"/>
              <a:t>the local data server or local network is down and transactions need to be replicated, then the Replication Server will perform all of the necessary synchronisation on the availability of the local data server or the local network. </a:t>
            </a:r>
          </a:p>
          <a:p>
            <a:endParaRPr lang="en-I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dirty="0" smtClean="0"/>
              <a:t>Thank You</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Need of a DDBMS</a:t>
            </a:r>
            <a:endParaRPr lang="en-IN" dirty="0"/>
          </a:p>
        </p:txBody>
      </p:sp>
      <p:sp>
        <p:nvSpPr>
          <p:cNvPr id="3" name="Content Placeholder 2"/>
          <p:cNvSpPr>
            <a:spLocks noGrp="1"/>
          </p:cNvSpPr>
          <p:nvPr>
            <p:ph idx="1"/>
          </p:nvPr>
        </p:nvSpPr>
        <p:spPr/>
        <p:txBody>
          <a:bodyPr/>
          <a:lstStyle/>
          <a:p>
            <a:r>
              <a:rPr lang="en-IN" dirty="0" smtClean="0"/>
              <a:t>Distributed nature of the organizational units</a:t>
            </a:r>
          </a:p>
          <a:p>
            <a:r>
              <a:rPr lang="en-IN" dirty="0" smtClean="0"/>
              <a:t>Need for sharing of data</a:t>
            </a:r>
          </a:p>
          <a:p>
            <a:r>
              <a:rPr lang="en-IN" dirty="0" smtClean="0"/>
              <a:t>Support of OLTP and OLAP</a:t>
            </a:r>
          </a:p>
          <a:p>
            <a:r>
              <a:rPr lang="en-IN" dirty="0" smtClean="0"/>
              <a:t>Support for multi application platform</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Pros and Cons</a:t>
            </a:r>
            <a:endParaRPr lang="en-IN" dirty="0"/>
          </a:p>
        </p:txBody>
      </p:sp>
      <p:sp>
        <p:nvSpPr>
          <p:cNvPr id="3" name="Content Placeholder 2"/>
          <p:cNvSpPr>
            <a:spLocks noGrp="1"/>
          </p:cNvSpPr>
          <p:nvPr>
            <p:ph idx="1"/>
          </p:nvPr>
        </p:nvSpPr>
        <p:spPr/>
        <p:txBody>
          <a:bodyPr>
            <a:normAutofit lnSpcReduction="10000"/>
          </a:bodyPr>
          <a:lstStyle/>
          <a:p>
            <a:r>
              <a:rPr lang="en-IN" dirty="0" smtClean="0"/>
              <a:t>Advantages</a:t>
            </a:r>
          </a:p>
          <a:p>
            <a:pPr lvl="1"/>
            <a:r>
              <a:rPr lang="en-IN" dirty="0" smtClean="0"/>
              <a:t>Modular development</a:t>
            </a:r>
          </a:p>
          <a:p>
            <a:pPr lvl="1"/>
            <a:r>
              <a:rPr lang="en-IN" dirty="0" smtClean="0"/>
              <a:t>More reliable</a:t>
            </a:r>
          </a:p>
          <a:p>
            <a:pPr lvl="1"/>
            <a:r>
              <a:rPr lang="en-IN" dirty="0" smtClean="0"/>
              <a:t>Better response</a:t>
            </a:r>
          </a:p>
          <a:p>
            <a:pPr lvl="1"/>
            <a:r>
              <a:rPr lang="en-IN" dirty="0" smtClean="0"/>
              <a:t>Low communication cost</a:t>
            </a:r>
            <a:endParaRPr lang="en-IN" dirty="0" smtClean="0"/>
          </a:p>
          <a:p>
            <a:r>
              <a:rPr lang="en-IN" dirty="0" smtClean="0"/>
              <a:t>Disadvantages</a:t>
            </a:r>
          </a:p>
          <a:p>
            <a:pPr lvl="1"/>
            <a:r>
              <a:rPr lang="en-IN" dirty="0" smtClean="0"/>
              <a:t>Need for complex and expensive software</a:t>
            </a:r>
          </a:p>
          <a:p>
            <a:pPr lvl="1"/>
            <a:r>
              <a:rPr lang="en-IN" dirty="0" smtClean="0"/>
              <a:t>Processing overhead</a:t>
            </a:r>
          </a:p>
          <a:p>
            <a:pPr lvl="1"/>
            <a:r>
              <a:rPr lang="en-IN" dirty="0" smtClean="0"/>
              <a:t>Data integrity</a:t>
            </a:r>
          </a:p>
          <a:p>
            <a:pPr lvl="1"/>
            <a:r>
              <a:rPr lang="en-IN" dirty="0" smtClean="0"/>
              <a:t>Improper data distribution</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Distributed Databases</a:t>
            </a:r>
            <a:endParaRPr lang="en-IN" dirty="0"/>
          </a:p>
        </p:txBody>
      </p:sp>
      <p:pic>
        <p:nvPicPr>
          <p:cNvPr id="1026" name="Picture 2"/>
          <p:cNvPicPr>
            <a:picLocks noChangeAspect="1" noChangeArrowheads="1"/>
          </p:cNvPicPr>
          <p:nvPr/>
        </p:nvPicPr>
        <p:blipFill>
          <a:blip r:embed="rId2" cstate="print"/>
          <a:srcRect b="50402"/>
          <a:stretch>
            <a:fillRect/>
          </a:stretch>
        </p:blipFill>
        <p:spPr bwMode="auto">
          <a:xfrm>
            <a:off x="586486" y="3026842"/>
            <a:ext cx="7971029" cy="1842318"/>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Homogenous Distributed DB</a:t>
            </a:r>
            <a:endParaRPr lang="en-IN" dirty="0"/>
          </a:p>
        </p:txBody>
      </p:sp>
      <p:sp>
        <p:nvSpPr>
          <p:cNvPr id="3" name="Content Placeholder 2"/>
          <p:cNvSpPr>
            <a:spLocks noGrp="1"/>
          </p:cNvSpPr>
          <p:nvPr>
            <p:ph idx="1"/>
          </p:nvPr>
        </p:nvSpPr>
        <p:spPr/>
        <p:txBody>
          <a:bodyPr/>
          <a:lstStyle/>
          <a:p>
            <a:r>
              <a:rPr lang="en-IN" dirty="0" smtClean="0"/>
              <a:t>The sites use very similar software.</a:t>
            </a:r>
          </a:p>
          <a:p>
            <a:r>
              <a:rPr lang="en-IN" dirty="0" smtClean="0"/>
              <a:t>The sites use identical DBMS or DBMS from the same vendor.</a:t>
            </a:r>
          </a:p>
          <a:p>
            <a:r>
              <a:rPr lang="en-IN" dirty="0" smtClean="0"/>
              <a:t>Each site is aware of all other sites and cooperates with other sites to process user requests.</a:t>
            </a:r>
          </a:p>
          <a:p>
            <a:r>
              <a:rPr lang="en-IN" dirty="0" smtClean="0"/>
              <a:t>The database is accessed through a single interface as if it is a single database</a:t>
            </a:r>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Heterogeneous Distributed DB</a:t>
            </a:r>
            <a:endParaRPr lang="en-IN" dirty="0"/>
          </a:p>
        </p:txBody>
      </p:sp>
      <p:sp>
        <p:nvSpPr>
          <p:cNvPr id="3" name="Content Placeholder 2"/>
          <p:cNvSpPr>
            <a:spLocks noGrp="1"/>
          </p:cNvSpPr>
          <p:nvPr>
            <p:ph idx="1"/>
          </p:nvPr>
        </p:nvSpPr>
        <p:spPr/>
        <p:txBody>
          <a:bodyPr/>
          <a:lstStyle/>
          <a:p>
            <a:r>
              <a:rPr lang="en-IN" dirty="0" smtClean="0"/>
              <a:t>Different sites use dissimilar schemas and software.</a:t>
            </a:r>
          </a:p>
          <a:p>
            <a:r>
              <a:rPr lang="en-IN" dirty="0" smtClean="0"/>
              <a:t>The system may be composed of a variety of DBMSs like relational, network, hierarchical or object oriented.</a:t>
            </a:r>
          </a:p>
          <a:p>
            <a:r>
              <a:rPr lang="en-IN" dirty="0" smtClean="0"/>
              <a:t>Query processing is complex due to dissimilar schemas.</a:t>
            </a:r>
          </a:p>
          <a:p>
            <a:r>
              <a:rPr lang="en-IN" dirty="0" smtClean="0"/>
              <a:t>Transaction processing is complex due to dissimilar software.</a:t>
            </a:r>
          </a:p>
          <a:p>
            <a:r>
              <a:rPr lang="en-IN" dirty="0" smtClean="0"/>
              <a:t>A site may not be aware of other sites and so there is limited co-operation in processing user requests.</a:t>
            </a:r>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IN" dirty="0" smtClean="0"/>
              <a:t>Reference Architecture</a:t>
            </a:r>
            <a:endParaRPr lang="en-IN" dirty="0"/>
          </a:p>
        </p:txBody>
      </p:sp>
      <p:pic>
        <p:nvPicPr>
          <p:cNvPr id="2050" name="Picture 2"/>
          <p:cNvPicPr>
            <a:picLocks noChangeAspect="1" noChangeArrowheads="1"/>
          </p:cNvPicPr>
          <p:nvPr/>
        </p:nvPicPr>
        <p:blipFill>
          <a:blip r:embed="rId2" cstate="print"/>
          <a:srcRect l="14109" t="16360" r="44937" b="6250"/>
          <a:stretch>
            <a:fillRect/>
          </a:stretch>
        </p:blipFill>
        <p:spPr bwMode="auto">
          <a:xfrm>
            <a:off x="1115616" y="1052736"/>
            <a:ext cx="6912768" cy="5661248"/>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3716</TotalTime>
  <Words>1379</Words>
  <Application>Microsoft Office PowerPoint</Application>
  <PresentationFormat>On-screen Show (4:3)</PresentationFormat>
  <Paragraphs>242</Paragraphs>
  <Slides>38</Slides>
  <Notes>7</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Flow</vt:lpstr>
      <vt:lpstr>Distributed Databases</vt:lpstr>
      <vt:lpstr>Agenda</vt:lpstr>
      <vt:lpstr>Introduction</vt:lpstr>
      <vt:lpstr>Need of a DDBMS</vt:lpstr>
      <vt:lpstr>Pros and Cons</vt:lpstr>
      <vt:lpstr>Types of Distributed Databases</vt:lpstr>
      <vt:lpstr>Homogenous Distributed DB</vt:lpstr>
      <vt:lpstr>Heterogeneous Distributed DB</vt:lpstr>
      <vt:lpstr>Reference Architecture</vt:lpstr>
      <vt:lpstr>Reference Architecture</vt:lpstr>
      <vt:lpstr>Reference Architecture</vt:lpstr>
      <vt:lpstr>Reference Architecture</vt:lpstr>
      <vt:lpstr>Component Architecture</vt:lpstr>
      <vt:lpstr>Global DB Names</vt:lpstr>
      <vt:lpstr>Distributed Query Processing</vt:lpstr>
      <vt:lpstr>Distributed Query Processing</vt:lpstr>
      <vt:lpstr>Distributed Query Processing</vt:lpstr>
      <vt:lpstr>Distributed Query Processing</vt:lpstr>
      <vt:lpstr>Distributed Query Processing</vt:lpstr>
      <vt:lpstr>Concurrency Control</vt:lpstr>
      <vt:lpstr>Commit Protocols</vt:lpstr>
      <vt:lpstr>Distributed Locking</vt:lpstr>
      <vt:lpstr>Distributed Locking</vt:lpstr>
      <vt:lpstr>Single Lock Manager</vt:lpstr>
      <vt:lpstr>Single Lock Manager</vt:lpstr>
      <vt:lpstr>Distributed Lock Manager</vt:lpstr>
      <vt:lpstr>Distributed Lock Manager</vt:lpstr>
      <vt:lpstr>Timestamp Protocol</vt:lpstr>
      <vt:lpstr>Timestamp Protocol</vt:lpstr>
      <vt:lpstr>Deadlock management</vt:lpstr>
      <vt:lpstr>Deadlock management</vt:lpstr>
      <vt:lpstr>Deadlock Management</vt:lpstr>
      <vt:lpstr>Two-phase Commit Protocol</vt:lpstr>
      <vt:lpstr>Two-phase Commit Protocol</vt:lpstr>
      <vt:lpstr>Three-phase Commit Protocol</vt:lpstr>
      <vt:lpstr>Replication Server</vt:lpstr>
      <vt:lpstr>Replication Server</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SQL</dc:title>
  <dc:creator>Achal Nanda</dc:creator>
  <cp:lastModifiedBy>Achal Nanda</cp:lastModifiedBy>
  <cp:revision>56</cp:revision>
  <dcterms:created xsi:type="dcterms:W3CDTF">2020-04-08T09:41:33Z</dcterms:created>
  <dcterms:modified xsi:type="dcterms:W3CDTF">2020-05-08T06:46:27Z</dcterms:modified>
</cp:coreProperties>
</file>