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2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8F2603-8773-426D-88DA-FA2192DE56F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C77086-0435-4A38-BAE8-5A08634CBA3A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8F2603-8773-426D-88DA-FA2192DE56F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Advanced SQL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/>
              <a:t>Advanced </a:t>
            </a:r>
            <a:r>
              <a:rPr lang="en-IN" dirty="0" smtClean="0"/>
              <a:t>DBMS (IGNOU MCS 043 )</a:t>
            </a:r>
          </a:p>
          <a:p>
            <a:pPr algn="ctr"/>
            <a:r>
              <a:rPr lang="en-IN" dirty="0" smtClean="0"/>
              <a:t>Block 1 – Unit 3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Embedded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SQL statements can be put in application programs in C, Java or any other </a:t>
            </a:r>
            <a:r>
              <a:rPr lang="en-IN" dirty="0" smtClean="0"/>
              <a:t>language</a:t>
            </a:r>
          </a:p>
          <a:p>
            <a:r>
              <a:rPr lang="en-IN" dirty="0" smtClean="0"/>
              <a:t>These are static statements </a:t>
            </a:r>
            <a:r>
              <a:rPr lang="en-IN" dirty="0" smtClean="0"/>
              <a:t>as they do not change automatically during the lifetime of a program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Code is prefixed and terminated by keywords: EXEC SQL</a:t>
            </a:r>
          </a:p>
          <a:p>
            <a:r>
              <a:rPr lang="en-IN" dirty="0" smtClean="0"/>
              <a:t>Uses host variables to move data between application and db</a:t>
            </a:r>
          </a:p>
          <a:p>
            <a:pPr lvl="1"/>
            <a:r>
              <a:rPr lang="en-IN" dirty="0" smtClean="0"/>
              <a:t>Input host variables</a:t>
            </a:r>
          </a:p>
          <a:p>
            <a:pPr lvl="1"/>
            <a:r>
              <a:rPr lang="en-IN" dirty="0" smtClean="0"/>
              <a:t>Output host variables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Embedded SQL - Cursors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Pointer to the current record</a:t>
            </a:r>
          </a:p>
          <a:p>
            <a:r>
              <a:rPr lang="en-IN" dirty="0" smtClean="0"/>
              <a:t>Used to repeatedly fetch a record and do some processing on it</a:t>
            </a:r>
          </a:p>
          <a:p>
            <a:r>
              <a:rPr lang="en-IN" dirty="0" smtClean="0"/>
              <a:t>Keywords: DECLARE, OPEN, CLOSE, FETCH</a:t>
            </a:r>
          </a:p>
          <a:p>
            <a:r>
              <a:rPr lang="en-IN" dirty="0" smtClean="0"/>
              <a:t>Attributes: ISOPEN, FOUND, ROWCOUNT</a:t>
            </a:r>
          </a:p>
          <a:p>
            <a:r>
              <a:rPr lang="en-IN" dirty="0" smtClean="0"/>
              <a:t>Cursor Types: Implicit and explicit</a:t>
            </a:r>
          </a:p>
          <a:p>
            <a:pPr>
              <a:buNone/>
            </a:pPr>
            <a:r>
              <a:rPr lang="en-IN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Composing and executing SQL queries at runtime.</a:t>
            </a:r>
          </a:p>
          <a:p>
            <a:r>
              <a:rPr lang="en-IN" dirty="0" smtClean="0"/>
              <a:t>Provide flexibility</a:t>
            </a:r>
          </a:p>
          <a:p>
            <a:r>
              <a:rPr lang="en-IN" dirty="0" smtClean="0"/>
              <a:t>Complex queries can be written</a:t>
            </a:r>
          </a:p>
          <a:p>
            <a:r>
              <a:rPr lang="en-IN" dirty="0" smtClean="0"/>
              <a:t>Very powerful as application logic can be built at runtime.</a:t>
            </a:r>
          </a:p>
          <a:p>
            <a:r>
              <a:rPr lang="en-IN" dirty="0" smtClean="0"/>
              <a:t>Require more processing time</a:t>
            </a:r>
          </a:p>
          <a:p>
            <a:pPr>
              <a:buNone/>
            </a:pPr>
            <a:r>
              <a:rPr lang="en-IN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SQLJ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embed SQL statements in Java code</a:t>
            </a:r>
          </a:p>
          <a:p>
            <a:r>
              <a:rPr lang="en-IN" dirty="0" smtClean="0"/>
              <a:t>Uses only embedded SQL and no dynamic SQL is possible</a:t>
            </a:r>
          </a:p>
          <a:p>
            <a:r>
              <a:rPr lang="en-IN" dirty="0" smtClean="0"/>
              <a:t>Variables can be shared with Java code</a:t>
            </a:r>
          </a:p>
          <a:p>
            <a:r>
              <a:rPr lang="en-IN" dirty="0" smtClean="0"/>
              <a:t>Pre compiles SQL code in Java</a:t>
            </a:r>
          </a:p>
          <a:p>
            <a:r>
              <a:rPr lang="en-IN" dirty="0" smtClean="0"/>
              <a:t>Overall lines of code is reduced</a:t>
            </a:r>
          </a:p>
          <a:p>
            <a:r>
              <a:rPr lang="en-IN" dirty="0" smtClean="0"/>
              <a:t>Statements – Declarations and executables</a:t>
            </a:r>
          </a:p>
          <a:p>
            <a:r>
              <a:rPr lang="en-IN" dirty="0" smtClean="0"/>
              <a:t>Enclosed in keyword #</a:t>
            </a:r>
            <a:r>
              <a:rPr lang="en-IN" dirty="0" err="1" smtClean="0"/>
              <a:t>sql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SQLJ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1"/>
            <a:ext cx="8136904" cy="47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procedure that runs automatically when a certain </a:t>
            </a:r>
            <a:r>
              <a:rPr lang="en-US" b="1" i="1" dirty="0" smtClean="0"/>
              <a:t>event</a:t>
            </a:r>
            <a:r>
              <a:rPr lang="en-US" dirty="0" smtClean="0"/>
              <a:t> occurs in the </a:t>
            </a:r>
            <a:r>
              <a:rPr lang="en-US" dirty="0" smtClean="0"/>
              <a:t>DBMS</a:t>
            </a:r>
          </a:p>
          <a:p>
            <a:pPr lvl="0"/>
            <a:r>
              <a:rPr lang="en-US" sz="2800" dirty="0" smtClean="0"/>
              <a:t>Three components</a:t>
            </a:r>
            <a:endParaRPr lang="en-IN" sz="2400" dirty="0" smtClean="0"/>
          </a:p>
          <a:p>
            <a:pPr lvl="1"/>
            <a:r>
              <a:rPr lang="en-US" dirty="0" smtClean="0"/>
              <a:t>Event: When this event happens, the trigger is activated</a:t>
            </a:r>
            <a:endParaRPr lang="en-IN" sz="2000" dirty="0" smtClean="0"/>
          </a:p>
          <a:p>
            <a:pPr lvl="1"/>
            <a:r>
              <a:rPr lang="en-US" dirty="0" smtClean="0"/>
              <a:t>Condition (optional): If the condition is true, the trigger executes, otherwise skipped</a:t>
            </a:r>
            <a:endParaRPr lang="en-IN" sz="2000" dirty="0" smtClean="0"/>
          </a:p>
          <a:p>
            <a:pPr lvl="1"/>
            <a:r>
              <a:rPr lang="en-US" dirty="0" smtClean="0"/>
              <a:t>Action: The actions performed by the trigger</a:t>
            </a:r>
            <a:endParaRPr lang="en-IN" sz="2000" dirty="0" smtClean="0"/>
          </a:p>
          <a:p>
            <a:pPr lvl="0"/>
            <a:r>
              <a:rPr lang="en-US" dirty="0" smtClean="0"/>
              <a:t>Semantics</a:t>
            </a:r>
            <a:endParaRPr lang="en-IN" dirty="0" smtClean="0"/>
          </a:p>
          <a:p>
            <a:pPr lvl="1"/>
            <a:r>
              <a:rPr lang="en-US" dirty="0" smtClean="0"/>
              <a:t>When the Event occurs and Condition is true, execute the Action 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 smtClean="0"/>
              <a:t>Three event types</a:t>
            </a:r>
            <a:endParaRPr lang="en-IN" sz="2400" dirty="0" smtClean="0"/>
          </a:p>
          <a:p>
            <a:pPr lvl="1"/>
            <a:r>
              <a:rPr lang="en-US" dirty="0" smtClean="0"/>
              <a:t>Insert</a:t>
            </a:r>
            <a:endParaRPr lang="en-IN" sz="2000" dirty="0" smtClean="0"/>
          </a:p>
          <a:p>
            <a:pPr lvl="1"/>
            <a:r>
              <a:rPr lang="en-US" dirty="0" smtClean="0"/>
              <a:t>Update </a:t>
            </a:r>
            <a:endParaRPr lang="en-IN" sz="2000" dirty="0" smtClean="0"/>
          </a:p>
          <a:p>
            <a:pPr lvl="1"/>
            <a:r>
              <a:rPr lang="en-US" dirty="0" smtClean="0"/>
              <a:t>Delete</a:t>
            </a:r>
            <a:endParaRPr lang="en-IN" sz="2000" dirty="0" smtClean="0"/>
          </a:p>
          <a:p>
            <a:pPr lvl="0"/>
            <a:r>
              <a:rPr lang="en-US" sz="2800" dirty="0" smtClean="0"/>
              <a:t>Two triggering times</a:t>
            </a:r>
            <a:endParaRPr lang="en-IN" sz="2400" dirty="0" smtClean="0"/>
          </a:p>
          <a:p>
            <a:pPr lvl="1"/>
            <a:r>
              <a:rPr lang="en-US" dirty="0" smtClean="0"/>
              <a:t>Before the event</a:t>
            </a:r>
            <a:endParaRPr lang="en-IN" sz="2000" dirty="0" smtClean="0"/>
          </a:p>
          <a:p>
            <a:pPr lvl="1"/>
            <a:r>
              <a:rPr lang="en-US" dirty="0" smtClean="0"/>
              <a:t>After the event</a:t>
            </a:r>
            <a:endParaRPr lang="en-IN" sz="2000" dirty="0" smtClean="0"/>
          </a:p>
          <a:p>
            <a:pPr lvl="0"/>
            <a:r>
              <a:rPr lang="en-US" sz="2800" dirty="0" smtClean="0"/>
              <a:t>Two granularities</a:t>
            </a:r>
            <a:endParaRPr lang="en-IN" sz="2400" dirty="0" smtClean="0"/>
          </a:p>
          <a:p>
            <a:pPr lvl="1"/>
            <a:r>
              <a:rPr lang="en-US" dirty="0" smtClean="0"/>
              <a:t>Execute for each row</a:t>
            </a:r>
            <a:endParaRPr lang="en-IN" sz="2000" dirty="0" smtClean="0"/>
          </a:p>
          <a:p>
            <a:pPr lvl="1"/>
            <a:r>
              <a:rPr lang="en-US" dirty="0" smtClean="0"/>
              <a:t>Execute for each statement 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Uses</a:t>
            </a:r>
          </a:p>
          <a:p>
            <a:r>
              <a:rPr lang="en-IN" dirty="0" smtClean="0"/>
              <a:t>To generate audit trails</a:t>
            </a:r>
          </a:p>
          <a:p>
            <a:r>
              <a:rPr lang="en-IN" dirty="0" smtClean="0"/>
              <a:t>To enforce business rules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Triggers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25396" t="18182" r="10840" b="23768"/>
          <a:stretch>
            <a:fillRect/>
          </a:stretch>
        </p:blipFill>
        <p:spPr bwMode="auto">
          <a:xfrm>
            <a:off x="1043608" y="1916832"/>
            <a:ext cx="7101962" cy="458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Syntax</a:t>
            </a:r>
          </a:p>
          <a:p>
            <a:pPr>
              <a:buNone/>
            </a:pPr>
            <a:r>
              <a:rPr lang="en-US" dirty="0" smtClean="0"/>
              <a:t>Create Trigger </a:t>
            </a:r>
            <a:r>
              <a:rPr lang="en-US" i="1" dirty="0" smtClean="0"/>
              <a:t>&lt;name&gt;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Before| After        Insert| Update| Delete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For Each Row | For Each Statement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Assertions</a:t>
            </a:r>
          </a:p>
          <a:p>
            <a:endParaRPr lang="en-IN" dirty="0" smtClean="0"/>
          </a:p>
          <a:p>
            <a:r>
              <a:rPr lang="en-IN" dirty="0" smtClean="0"/>
              <a:t>Views</a:t>
            </a:r>
          </a:p>
          <a:p>
            <a:endParaRPr lang="en-IN" dirty="0" smtClean="0"/>
          </a:p>
          <a:p>
            <a:r>
              <a:rPr lang="en-IN" dirty="0" smtClean="0"/>
              <a:t>Embedded and Dynamic SQL</a:t>
            </a:r>
          </a:p>
          <a:p>
            <a:endParaRPr lang="en-IN" dirty="0" smtClean="0"/>
          </a:p>
          <a:p>
            <a:r>
              <a:rPr lang="en-IN" dirty="0" smtClean="0"/>
              <a:t>Triggers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Example: </a:t>
            </a:r>
            <a:r>
              <a:rPr lang="en-US" dirty="0" smtClean="0"/>
              <a:t>If the employee salary increased by more than 10%, make sure the ‘rank’ field is not empty and its value has changed, otherwise reject the </a:t>
            </a:r>
            <a:r>
              <a:rPr lang="en-US" dirty="0" smtClean="0"/>
              <a:t>update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Create or Replace Trigger </a:t>
            </a:r>
            <a:r>
              <a:rPr lang="en-US" i="1" dirty="0" err="1" smtClean="0"/>
              <a:t>EmpSal</a:t>
            </a:r>
            <a:r>
              <a:rPr lang="en-US" i="1" dirty="0" smtClean="0"/>
              <a:t>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Before Update On </a:t>
            </a:r>
            <a:r>
              <a:rPr lang="en-US" i="1" dirty="0" smtClean="0"/>
              <a:t>Employee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For Each Row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Begin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IF (:</a:t>
            </a:r>
            <a:r>
              <a:rPr lang="en-US" dirty="0" err="1" smtClean="0"/>
              <a:t>new.salary</a:t>
            </a:r>
            <a:r>
              <a:rPr lang="en-US" dirty="0" smtClean="0"/>
              <a:t> &gt; (:</a:t>
            </a:r>
            <a:r>
              <a:rPr lang="en-US" dirty="0" err="1" smtClean="0"/>
              <a:t>old.salary</a:t>
            </a:r>
            <a:r>
              <a:rPr lang="en-US" dirty="0" smtClean="0"/>
              <a:t> * 1.1)) Then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IF (:</a:t>
            </a:r>
            <a:r>
              <a:rPr lang="en-US" dirty="0" err="1" smtClean="0"/>
              <a:t>new.rank</a:t>
            </a:r>
            <a:r>
              <a:rPr lang="en-US" dirty="0" smtClean="0"/>
              <a:t> is null or  :</a:t>
            </a:r>
            <a:r>
              <a:rPr lang="en-US" dirty="0" err="1" smtClean="0"/>
              <a:t>new.rank</a:t>
            </a:r>
            <a:r>
              <a:rPr lang="en-US" dirty="0" smtClean="0"/>
              <a:t> = :</a:t>
            </a:r>
            <a:r>
              <a:rPr lang="en-US" dirty="0" err="1" smtClean="0"/>
              <a:t>old.rank</a:t>
            </a:r>
            <a:r>
              <a:rPr lang="en-US" dirty="0" smtClean="0"/>
              <a:t>) Then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 RAISE_APPLICATION_ERROR(-20004, </a:t>
            </a:r>
            <a:r>
              <a:rPr lang="fr-FR" dirty="0" smtClean="0"/>
              <a:t>'</a:t>
            </a:r>
            <a:r>
              <a:rPr lang="en-US" dirty="0" smtClean="0"/>
              <a:t>rank field not correct</a:t>
            </a:r>
            <a:r>
              <a:rPr lang="fr-FR" dirty="0" smtClean="0"/>
              <a:t>'</a:t>
            </a:r>
            <a:r>
              <a:rPr lang="en-US" dirty="0" smtClean="0"/>
              <a:t>);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End IF;	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End IF;  	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End; </a:t>
            </a:r>
            <a:endParaRPr lang="en-I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Row-level triggers</a:t>
            </a:r>
            <a:endParaRPr lang="en-IN" sz="2400" dirty="0" smtClean="0"/>
          </a:p>
          <a:p>
            <a:pPr lvl="1"/>
            <a:r>
              <a:rPr lang="en-US" dirty="0" smtClean="0"/>
              <a:t>Check individual values and can update them</a:t>
            </a:r>
            <a:endParaRPr lang="en-IN" sz="2000" dirty="0" smtClean="0"/>
          </a:p>
          <a:p>
            <a:pPr lvl="1"/>
            <a:r>
              <a:rPr lang="en-US" dirty="0" smtClean="0"/>
              <a:t>Have access to </a:t>
            </a:r>
            <a:r>
              <a:rPr lang="en-US" i="1" dirty="0" smtClean="0"/>
              <a:t>:new </a:t>
            </a:r>
            <a:r>
              <a:rPr lang="en-US" dirty="0" smtClean="0"/>
              <a:t>and </a:t>
            </a:r>
            <a:r>
              <a:rPr lang="en-US" i="1" dirty="0" smtClean="0"/>
              <a:t>:old </a:t>
            </a:r>
            <a:r>
              <a:rPr lang="en-US" dirty="0" smtClean="0"/>
              <a:t>vectors</a:t>
            </a:r>
          </a:p>
          <a:p>
            <a:pPr lvl="1">
              <a:buNone/>
            </a:pPr>
            <a:endParaRPr lang="en-IN" sz="2000" dirty="0" smtClean="0"/>
          </a:p>
          <a:p>
            <a:pPr lvl="0"/>
            <a:r>
              <a:rPr lang="en-US" sz="2800" dirty="0" smtClean="0"/>
              <a:t>Statement-level triggers</a:t>
            </a:r>
            <a:endParaRPr lang="en-IN" sz="2400" dirty="0" smtClean="0"/>
          </a:p>
          <a:p>
            <a:pPr lvl="1"/>
            <a:r>
              <a:rPr lang="en-US" dirty="0" smtClean="0"/>
              <a:t>Do not have access to </a:t>
            </a:r>
            <a:r>
              <a:rPr lang="en-US" i="1" dirty="0" smtClean="0"/>
              <a:t>:new</a:t>
            </a:r>
            <a:r>
              <a:rPr lang="en-US" dirty="0" smtClean="0"/>
              <a:t> or </a:t>
            </a:r>
            <a:r>
              <a:rPr lang="en-US" i="1" dirty="0" smtClean="0"/>
              <a:t>:old</a:t>
            </a:r>
            <a:r>
              <a:rPr lang="en-US" dirty="0" smtClean="0"/>
              <a:t> vectors (only for row-level)</a:t>
            </a:r>
            <a:endParaRPr lang="en-IN" sz="2000" dirty="0" smtClean="0"/>
          </a:p>
          <a:p>
            <a:pPr lvl="1"/>
            <a:r>
              <a:rPr lang="en-US" dirty="0" smtClean="0"/>
              <a:t>Execute once for the entire statement regardless how many records are affected </a:t>
            </a:r>
            <a:endParaRPr lang="en-IN" sz="2000" dirty="0" smtClean="0"/>
          </a:p>
          <a:p>
            <a:pPr lvl="1"/>
            <a:r>
              <a:rPr lang="en-US" dirty="0" smtClean="0"/>
              <a:t>Used for verification before or after the statement 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Triggers are tricky!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Hard to troubleshoot</a:t>
            </a:r>
          </a:p>
          <a:p>
            <a:r>
              <a:rPr lang="en-IN" dirty="0" smtClean="0"/>
              <a:t>One trigger may fire another trigger and may lead to a trigger storm</a:t>
            </a:r>
          </a:p>
          <a:p>
            <a:r>
              <a:rPr lang="en-IN" dirty="0" smtClean="0"/>
              <a:t>Try to move all logic at application level rather than db triggers.</a:t>
            </a:r>
          </a:p>
          <a:p>
            <a:r>
              <a:rPr lang="en-IN" dirty="0" smtClean="0"/>
              <a:t>They increase the workload of the database and makes the system slow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Assertions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 </a:t>
            </a:r>
            <a:r>
              <a:rPr lang="en-IN" dirty="0" smtClean="0"/>
              <a:t>constraints on multiple tables or </a:t>
            </a:r>
            <a:r>
              <a:rPr lang="en-IN" dirty="0" smtClean="0"/>
              <a:t>columns</a:t>
            </a:r>
          </a:p>
          <a:p>
            <a:r>
              <a:rPr lang="en-IN" dirty="0" smtClean="0"/>
              <a:t>The DBMS enforces the assertions so that they are not violated</a:t>
            </a:r>
          </a:p>
          <a:p>
            <a:r>
              <a:rPr lang="en-IN" dirty="0" smtClean="0"/>
              <a:t>Assertions are checked whenever there is a related change in the tables</a:t>
            </a:r>
          </a:p>
          <a:p>
            <a:r>
              <a:rPr lang="en-IN" dirty="0" smtClean="0"/>
              <a:t>They are applicable at the transaction level</a:t>
            </a:r>
          </a:p>
          <a:p>
            <a:r>
              <a:rPr lang="en-IN" dirty="0" smtClean="0"/>
              <a:t>They may span over multiple tables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Assertions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</a:p>
          <a:p>
            <a:pPr lvl="1"/>
            <a:r>
              <a:rPr lang="en-IN" dirty="0" smtClean="0"/>
              <a:t>CREATE ASSERTION &lt;Name&gt; CHECK (&lt;Condition</a:t>
            </a:r>
            <a:r>
              <a:rPr lang="en-IN" dirty="0" smtClean="0"/>
              <a:t>&gt;);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It is impossible </a:t>
            </a:r>
            <a:r>
              <a:rPr lang="en-IN" dirty="0" smtClean="0"/>
              <a:t>to COMMIT any operation that would cause the </a:t>
            </a:r>
            <a:r>
              <a:rPr lang="en-IN" dirty="0" smtClean="0"/>
              <a:t>assertion's </a:t>
            </a:r>
            <a:r>
              <a:rPr lang="en-IN" dirty="0" smtClean="0"/>
              <a:t>search condition to evaluate to </a:t>
            </a:r>
            <a:r>
              <a:rPr lang="en-IN" dirty="0" smtClean="0"/>
              <a:t>FALSE</a:t>
            </a:r>
          </a:p>
          <a:p>
            <a:r>
              <a:rPr lang="en-IN" dirty="0" smtClean="0"/>
              <a:t>It could mean locking the whole table or even the entire database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Assertion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Assertion on age for University students: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CREATE ASSERTION age-constraint 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CHECK (NOT EXISTS (   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SELECT *   FROM STUDENT s   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WHERE </a:t>
            </a:r>
            <a:r>
              <a:rPr lang="en-IN" dirty="0" err="1" smtClean="0"/>
              <a:t>s.age</a:t>
            </a:r>
            <a:r>
              <a:rPr lang="en-IN" dirty="0" smtClean="0"/>
              <a:t> &gt; 25   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OR </a:t>
            </a:r>
            <a:r>
              <a:rPr lang="en-IN" dirty="0" err="1" smtClean="0"/>
              <a:t>s.age</a:t>
            </a:r>
            <a:r>
              <a:rPr lang="en-IN" dirty="0" smtClean="0"/>
              <a:t> &gt; (SELECT MIN (</a:t>
            </a:r>
            <a:r>
              <a:rPr lang="en-IN" dirty="0" err="1" smtClean="0"/>
              <a:t>f.age</a:t>
            </a:r>
            <a:r>
              <a:rPr lang="en-IN" dirty="0" smtClean="0"/>
              <a:t>) FROM FACULTY f ));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Assertion </a:t>
            </a:r>
            <a:r>
              <a:rPr lang="en-IN" dirty="0" err="1" smtClean="0"/>
              <a:t>vs</a:t>
            </a:r>
            <a:r>
              <a:rPr lang="en-IN" dirty="0" smtClean="0"/>
              <a:t> Constraint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assertion is checked once per transaction</a:t>
            </a:r>
          </a:p>
          <a:p>
            <a:endParaRPr lang="en-IN" dirty="0" smtClean="0"/>
          </a:p>
          <a:p>
            <a:r>
              <a:rPr lang="en-IN" dirty="0" smtClean="0"/>
              <a:t>A constraint is checked for each record of the table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err="1" smtClean="0"/>
              <a:t>Eg</a:t>
            </a:r>
            <a:r>
              <a:rPr lang="en-IN" dirty="0" smtClean="0"/>
              <a:t>: Customer and loans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Virtual table</a:t>
            </a:r>
          </a:p>
          <a:p>
            <a:r>
              <a:rPr lang="en-IN" dirty="0" smtClean="0"/>
              <a:t>A query that works on a physical table</a:t>
            </a:r>
          </a:p>
          <a:p>
            <a:r>
              <a:rPr lang="en-IN" dirty="0" smtClean="0"/>
              <a:t>Hides the logic of join of tables from the users</a:t>
            </a:r>
          </a:p>
          <a:p>
            <a:r>
              <a:rPr lang="en-IN" dirty="0" smtClean="0"/>
              <a:t>Indexes can be built on views to speed-up performance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IN" dirty="0" smtClean="0"/>
              <a:t>CREATE </a:t>
            </a:r>
            <a:r>
              <a:rPr lang="en-IN" dirty="0" smtClean="0"/>
              <a:t>OR REPLACE VIEW &lt;</a:t>
            </a:r>
            <a:r>
              <a:rPr lang="en-IN" dirty="0" smtClean="0"/>
              <a:t>Name&gt; </a:t>
            </a:r>
            <a:r>
              <a:rPr lang="en-IN" dirty="0" smtClean="0"/>
              <a:t>AS (&lt;Select query&gt;);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IN" dirty="0" smtClean="0"/>
              <a:t>DROP VIEW &lt;Name&gt;;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IN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IN" dirty="0" err="1" smtClean="0"/>
              <a:t>Eg</a:t>
            </a:r>
            <a:r>
              <a:rPr lang="en-IN" dirty="0" smtClean="0"/>
              <a:t>: A student’s database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Views – DML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View from a single table</a:t>
            </a:r>
          </a:p>
          <a:p>
            <a:pPr lvl="1"/>
            <a:r>
              <a:rPr lang="en-IN" dirty="0" smtClean="0"/>
              <a:t>PRIMARY KEY and NOT NULL columns must be included in the Insert statement</a:t>
            </a:r>
          </a:p>
          <a:p>
            <a:pPr lvl="1"/>
            <a:r>
              <a:rPr lang="en-IN" dirty="0" smtClean="0"/>
              <a:t>There should be no aggregate functions or GROUP BY clause in the view definition</a:t>
            </a:r>
          </a:p>
          <a:p>
            <a:r>
              <a:rPr lang="en-IN" dirty="0" smtClean="0"/>
              <a:t>Views formed by joining multiple tables are generally not updatable</a:t>
            </a:r>
          </a:p>
          <a:p>
            <a:r>
              <a:rPr lang="en-IN" dirty="0" smtClean="0"/>
              <a:t>WITH CHECK OPTION clause of </a:t>
            </a:r>
            <a:r>
              <a:rPr lang="en-IN" dirty="0" err="1" smtClean="0"/>
              <a:t>sql</a:t>
            </a:r>
            <a:endParaRPr lang="en-IN" dirty="0" smtClean="0"/>
          </a:p>
          <a:p>
            <a:pPr>
              <a:buNone/>
            </a:pPr>
            <a:endParaRPr lang="en-I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CREATE VIEW v1 </a:t>
            </a: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AS SELECT * FROM t1 WHERE a &lt; 2 WITH CHECK OPTION;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1559</TotalTime>
  <Words>753</Words>
  <Application>Microsoft Office PowerPoint</Application>
  <PresentationFormat>On-screen Show (4:3)</PresentationFormat>
  <Paragraphs>144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Advanced SQL</vt:lpstr>
      <vt:lpstr>Agenda</vt:lpstr>
      <vt:lpstr>Assertions</vt:lpstr>
      <vt:lpstr>Assertions</vt:lpstr>
      <vt:lpstr>Assertion - Example</vt:lpstr>
      <vt:lpstr>Assertion vs Constraint</vt:lpstr>
      <vt:lpstr>Views</vt:lpstr>
      <vt:lpstr>Views</vt:lpstr>
      <vt:lpstr>Views – DML Operations</vt:lpstr>
      <vt:lpstr>Embedded SQL</vt:lpstr>
      <vt:lpstr>Embedded SQL - Cursors</vt:lpstr>
      <vt:lpstr>Dynamic SQL</vt:lpstr>
      <vt:lpstr>SQLJ</vt:lpstr>
      <vt:lpstr>SQLJ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Triggers are tricky!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creator>Achal Nanda</dc:creator>
  <cp:lastModifiedBy>Achal Nanda</cp:lastModifiedBy>
  <cp:revision>24</cp:revision>
  <dcterms:created xsi:type="dcterms:W3CDTF">2020-04-08T09:41:33Z</dcterms:created>
  <dcterms:modified xsi:type="dcterms:W3CDTF">2020-04-09T11:41:21Z</dcterms:modified>
</cp:coreProperties>
</file>