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0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sp>
        <p:nvSpPr>
          <p:cNvPr id="5" name="Google Shape;63;p14"/>
          <p:cNvSpPr txBox="1">
            <a:spLocks noGrp="1"/>
          </p:cNvSpPr>
          <p:nvPr>
            <p:ph type="subTitle" idx="1"/>
          </p:nvPr>
        </p:nvSpPr>
        <p:spPr>
          <a:xfrm>
            <a:off x="348634" y="152401"/>
            <a:ext cx="11511501" cy="6433456"/>
          </a:xfrm>
          <a:prstGeom prst="rect">
            <a:avLst/>
          </a:prstGeom>
        </p:spPr>
        <p:txBody>
          <a:bodyPr spcFirstLastPara="1" wrap="square" lIns="91425" tIns="91425" rIns="91425" bIns="91425" anchor="t" anchorCtr="0">
            <a:normAutofit lnSpcReduction="10000"/>
          </a:bodyPr>
          <a:lstStyle/>
          <a:p>
            <a:pPr marL="0" lvl="0" indent="0" algn="l">
              <a:lnSpc>
                <a:spcPct val="150000"/>
              </a:lnSpc>
            </a:pPr>
            <a:r>
              <a:rPr lang="en-US" sz="2400" smtClean="0">
                <a:solidFill>
                  <a:srgbClr val="05284C"/>
                </a:solidFill>
                <a:latin typeface="Literata"/>
                <a:sym typeface="Literata"/>
              </a:rPr>
              <a:t>Click to edit Master subtitle style</a:t>
            </a:r>
            <a:endParaRPr sz="2400" dirty="0">
              <a:solidFill>
                <a:srgbClr val="05284C"/>
              </a:solidFill>
              <a:latin typeface="Literata"/>
              <a:ea typeface="Literata"/>
              <a:cs typeface="Literata"/>
              <a:sym typeface="Literata"/>
            </a:endParaRPr>
          </a:p>
        </p:txBody>
      </p:sp>
      <p:pic>
        <p:nvPicPr>
          <p:cNvPr id="6" name="Google Shape;64;p14"/>
          <p:cNvPicPr preferRelativeResize="0"/>
          <p:nvPr/>
        </p:nvPicPr>
        <p:blipFill>
          <a:blip r:embed="rId2">
            <a:alphaModFix/>
          </a:blip>
          <a:stretch>
            <a:fillRect/>
          </a:stretch>
        </p:blipFill>
        <p:spPr>
          <a:xfrm>
            <a:off x="10558269" y="6008999"/>
            <a:ext cx="1301865" cy="677635"/>
          </a:xfrm>
          <a:prstGeom prst="rect">
            <a:avLst/>
          </a:prstGeom>
          <a:noFill/>
          <a:ln>
            <a:noFill/>
          </a:ln>
        </p:spPr>
      </p:pic>
    </p:spTree>
    <p:extLst>
      <p:ext uri="{BB962C8B-B14F-4D97-AF65-F5344CB8AC3E}">
        <p14:creationId xmlns:p14="http://schemas.microsoft.com/office/powerpoint/2010/main" val="34572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870A599-FD19-4249-8F9F-A525A2D466B3}" type="datetimeFigureOut">
              <a:rPr lang="en-IN" smtClean="0"/>
              <a:t>14-09-2023</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D26E7CE-1188-4E29-A7B8-DFF847CF376B}" type="slidenum">
              <a:rPr lang="en-IN" smtClean="0"/>
              <a:t>‹#›</a:t>
            </a:fld>
            <a:endParaRPr lang="en-IN"/>
          </a:p>
        </p:txBody>
      </p:sp>
    </p:spTree>
    <p:extLst>
      <p:ext uri="{BB962C8B-B14F-4D97-AF65-F5344CB8AC3E}">
        <p14:creationId xmlns:p14="http://schemas.microsoft.com/office/powerpoint/2010/main" val="4054608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5" name="Google Shape;63;p14"/>
          <p:cNvSpPr txBox="1">
            <a:spLocks/>
          </p:cNvSpPr>
          <p:nvPr/>
        </p:nvSpPr>
        <p:spPr>
          <a:xfrm>
            <a:off x="348634" y="152401"/>
            <a:ext cx="11511501" cy="6433456"/>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endParaRPr lang="en-GB" sz="3467" b="1" dirty="0" smtClean="0">
              <a:solidFill>
                <a:srgbClr val="FF0000"/>
              </a:solidFill>
              <a:latin typeface="Literata"/>
              <a:ea typeface="Literata"/>
              <a:cs typeface="Literata"/>
              <a:sym typeface="Literata"/>
            </a:endParaRPr>
          </a:p>
          <a:p>
            <a:pPr>
              <a:lnSpc>
                <a:spcPct val="150000"/>
              </a:lnSpc>
            </a:pPr>
            <a:endParaRPr lang="en-GB" sz="2400" dirty="0" smtClean="0">
              <a:solidFill>
                <a:srgbClr val="05284C"/>
              </a:solidFill>
              <a:latin typeface="Literata"/>
              <a:ea typeface="Literata"/>
              <a:cs typeface="Literata"/>
              <a:sym typeface="Literata"/>
            </a:endParaRPr>
          </a:p>
          <a:p>
            <a:pPr>
              <a:lnSpc>
                <a:spcPct val="150000"/>
              </a:lnSpc>
            </a:pPr>
            <a:endParaRPr lang="en-GB" sz="2400" dirty="0">
              <a:solidFill>
                <a:srgbClr val="05284C"/>
              </a:solidFill>
              <a:latin typeface="Literata"/>
              <a:ea typeface="Literata"/>
              <a:cs typeface="Literata"/>
              <a:sym typeface="Literata"/>
            </a:endParaRPr>
          </a:p>
        </p:txBody>
      </p:sp>
      <p:pic>
        <p:nvPicPr>
          <p:cNvPr id="9" name="Google Shape;64;p14"/>
          <p:cNvPicPr preferRelativeResize="0"/>
          <p:nvPr/>
        </p:nvPicPr>
        <p:blipFill>
          <a:blip r:embed="rId4">
            <a:alphaModFix/>
          </a:blip>
          <a:stretch>
            <a:fillRect/>
          </a:stretch>
        </p:blipFill>
        <p:spPr>
          <a:xfrm>
            <a:off x="10558269" y="6008999"/>
            <a:ext cx="1301865" cy="677635"/>
          </a:xfrm>
          <a:prstGeom prst="rect">
            <a:avLst/>
          </a:prstGeom>
          <a:noFill/>
          <a:ln>
            <a:noFill/>
          </a:ln>
        </p:spPr>
      </p:pic>
    </p:spTree>
    <p:extLst>
      <p:ext uri="{BB962C8B-B14F-4D97-AF65-F5344CB8AC3E}">
        <p14:creationId xmlns:p14="http://schemas.microsoft.com/office/powerpoint/2010/main" val="414972984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685800"/>
          </a:xfrm>
        </p:spPr>
        <p:txBody>
          <a:bodyPr/>
          <a:lstStyle/>
          <a:p>
            <a:r>
              <a:rPr lang="en-US" sz="2600" b="1" dirty="0">
                <a:solidFill>
                  <a:srgbClr val="FF0000"/>
                </a:solidFill>
                <a:latin typeface="+mj-lt"/>
              </a:rPr>
              <a:t>creating classes and object </a:t>
            </a:r>
            <a:endParaRPr lang="en-IN" sz="2600" b="1" dirty="0">
              <a:solidFill>
                <a:srgbClr val="FF0000"/>
              </a:solidFill>
              <a:latin typeface="+mj-lt"/>
            </a:endParaRPr>
          </a:p>
        </p:txBody>
      </p:sp>
      <p:sp>
        <p:nvSpPr>
          <p:cNvPr id="3" name="Subtitle 2"/>
          <p:cNvSpPr>
            <a:spLocks noGrp="1"/>
          </p:cNvSpPr>
          <p:nvPr>
            <p:ph type="subTitle" idx="1"/>
          </p:nvPr>
        </p:nvSpPr>
        <p:spPr>
          <a:xfrm>
            <a:off x="847164" y="952501"/>
            <a:ext cx="9820835" cy="5703794"/>
          </a:xfrm>
        </p:spPr>
        <p:txBody>
          <a:bodyPr/>
          <a:lstStyle/>
          <a:p>
            <a:pPr algn="l"/>
            <a:r>
              <a:rPr lang="en-US" sz="1800" dirty="0">
                <a:solidFill>
                  <a:schemeClr val="tx2"/>
                </a:solidFill>
                <a:latin typeface="+mn-lt"/>
              </a:rPr>
              <a:t>public class Person </a:t>
            </a:r>
            <a:endParaRPr lang="en-US" sz="1800" dirty="0" smtClean="0">
              <a:solidFill>
                <a:schemeClr val="tx2"/>
              </a:solidFill>
              <a:latin typeface="+mn-lt"/>
            </a:endParaRPr>
          </a:p>
          <a:p>
            <a:pPr algn="l"/>
            <a:r>
              <a:rPr lang="en-US" sz="1800" dirty="0" smtClean="0">
                <a:solidFill>
                  <a:schemeClr val="tx2"/>
                </a:solidFill>
                <a:latin typeface="+mn-lt"/>
              </a:rPr>
              <a:t>{</a:t>
            </a:r>
            <a:endParaRPr lang="en-US" sz="1800" dirty="0">
              <a:solidFill>
                <a:schemeClr val="tx2"/>
              </a:solidFill>
              <a:latin typeface="+mn-lt"/>
            </a:endParaRPr>
          </a:p>
          <a:p>
            <a:pPr algn="l"/>
            <a:r>
              <a:rPr lang="en-US" sz="1800" dirty="0">
                <a:solidFill>
                  <a:schemeClr val="tx2"/>
                </a:solidFill>
                <a:latin typeface="+mn-lt"/>
              </a:rPr>
              <a:t>    String name;</a:t>
            </a:r>
          </a:p>
          <a:p>
            <a:pPr algn="l"/>
            <a:r>
              <a:rPr lang="en-US" sz="1800" dirty="0">
                <a:solidFill>
                  <a:schemeClr val="tx2"/>
                </a:solidFill>
                <a:latin typeface="+mn-lt"/>
              </a:rPr>
              <a:t>    </a:t>
            </a:r>
            <a:r>
              <a:rPr lang="en-US" sz="1800" dirty="0" err="1">
                <a:solidFill>
                  <a:schemeClr val="tx2"/>
                </a:solidFill>
                <a:latin typeface="+mn-lt"/>
              </a:rPr>
              <a:t>int</a:t>
            </a:r>
            <a:r>
              <a:rPr lang="en-US" sz="1800" dirty="0">
                <a:solidFill>
                  <a:schemeClr val="tx2"/>
                </a:solidFill>
                <a:latin typeface="+mn-lt"/>
              </a:rPr>
              <a:t> age;</a:t>
            </a:r>
          </a:p>
          <a:p>
            <a:pPr algn="l"/>
            <a:endParaRPr lang="en-US" sz="1800" dirty="0">
              <a:solidFill>
                <a:schemeClr val="tx2"/>
              </a:solidFill>
              <a:latin typeface="+mn-lt"/>
            </a:endParaRPr>
          </a:p>
          <a:p>
            <a:pPr algn="l"/>
            <a:r>
              <a:rPr lang="en-US" sz="1800" dirty="0">
                <a:solidFill>
                  <a:schemeClr val="tx2"/>
                </a:solidFill>
                <a:latin typeface="+mn-lt"/>
              </a:rPr>
              <a:t>    // Constructor</a:t>
            </a:r>
          </a:p>
          <a:p>
            <a:pPr algn="l"/>
            <a:r>
              <a:rPr lang="en-US" sz="1800" dirty="0">
                <a:solidFill>
                  <a:schemeClr val="tx2"/>
                </a:solidFill>
                <a:latin typeface="+mn-lt"/>
              </a:rPr>
              <a:t>    public Person(String name, </a:t>
            </a:r>
            <a:r>
              <a:rPr lang="en-US" sz="1800" dirty="0" err="1">
                <a:solidFill>
                  <a:schemeClr val="tx2"/>
                </a:solidFill>
                <a:latin typeface="+mn-lt"/>
              </a:rPr>
              <a:t>int</a:t>
            </a:r>
            <a:r>
              <a:rPr lang="en-US" sz="1800" dirty="0">
                <a:solidFill>
                  <a:schemeClr val="tx2"/>
                </a:solidFill>
                <a:latin typeface="+mn-lt"/>
              </a:rPr>
              <a:t> age</a:t>
            </a:r>
            <a:r>
              <a:rPr lang="en-US" sz="1800" dirty="0" smtClean="0">
                <a:solidFill>
                  <a:schemeClr val="tx2"/>
                </a:solidFill>
                <a:latin typeface="+mn-lt"/>
              </a:rPr>
              <a:t>)</a:t>
            </a:r>
          </a:p>
          <a:p>
            <a:pPr algn="l"/>
            <a:r>
              <a:rPr lang="en-US" sz="1800" dirty="0" smtClean="0">
                <a:solidFill>
                  <a:schemeClr val="tx2"/>
                </a:solidFill>
                <a:latin typeface="+mn-lt"/>
              </a:rPr>
              <a:t> </a:t>
            </a:r>
            <a:r>
              <a:rPr lang="en-US" sz="1800" dirty="0">
                <a:solidFill>
                  <a:schemeClr val="tx2"/>
                </a:solidFill>
                <a:latin typeface="+mn-lt"/>
              </a:rPr>
              <a:t>{</a:t>
            </a:r>
          </a:p>
          <a:p>
            <a:pPr algn="l"/>
            <a:r>
              <a:rPr lang="en-US" sz="1800" dirty="0">
                <a:solidFill>
                  <a:schemeClr val="tx2"/>
                </a:solidFill>
                <a:latin typeface="+mn-lt"/>
              </a:rPr>
              <a:t>        this.name = name;</a:t>
            </a:r>
          </a:p>
          <a:p>
            <a:pPr algn="l"/>
            <a:r>
              <a:rPr lang="en-US" sz="1800" dirty="0">
                <a:solidFill>
                  <a:schemeClr val="tx2"/>
                </a:solidFill>
                <a:latin typeface="+mn-lt"/>
              </a:rPr>
              <a:t>        </a:t>
            </a:r>
            <a:r>
              <a:rPr lang="en-US" sz="1800" dirty="0" err="1">
                <a:solidFill>
                  <a:schemeClr val="tx2"/>
                </a:solidFill>
                <a:latin typeface="+mn-lt"/>
              </a:rPr>
              <a:t>this.age</a:t>
            </a:r>
            <a:r>
              <a:rPr lang="en-US" sz="1800" dirty="0">
                <a:solidFill>
                  <a:schemeClr val="tx2"/>
                </a:solidFill>
                <a:latin typeface="+mn-lt"/>
              </a:rPr>
              <a:t> = age;</a:t>
            </a:r>
          </a:p>
          <a:p>
            <a:pPr algn="l"/>
            <a:r>
              <a:rPr lang="en-US" sz="1800" dirty="0">
                <a:solidFill>
                  <a:schemeClr val="tx2"/>
                </a:solidFill>
                <a:latin typeface="+mn-lt"/>
              </a:rPr>
              <a:t>    }</a:t>
            </a:r>
          </a:p>
          <a:p>
            <a:pPr algn="l"/>
            <a:r>
              <a:rPr lang="en-US" sz="1800" dirty="0">
                <a:solidFill>
                  <a:schemeClr val="tx2"/>
                </a:solidFill>
                <a:latin typeface="+mn-lt"/>
              </a:rPr>
              <a:t>}</a:t>
            </a:r>
            <a:endParaRPr lang="en-IN" sz="1800" dirty="0">
              <a:solidFill>
                <a:schemeClr val="tx2"/>
              </a:solidFill>
              <a:latin typeface="+mn-lt"/>
            </a:endParaRPr>
          </a:p>
        </p:txBody>
      </p:sp>
    </p:spTree>
    <p:extLst>
      <p:ext uri="{BB962C8B-B14F-4D97-AF65-F5344CB8AC3E}">
        <p14:creationId xmlns:p14="http://schemas.microsoft.com/office/powerpoint/2010/main" val="2856204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pPr algn="ctr"/>
            <a:r>
              <a:rPr lang="en-IN" sz="2600" b="1" dirty="0" smtClean="0">
                <a:solidFill>
                  <a:schemeClr val="tx1"/>
                </a:solidFill>
                <a:latin typeface="+mn-lt"/>
              </a:rPr>
              <a:t>Array  In </a:t>
            </a:r>
            <a:r>
              <a:rPr lang="en-IN" sz="2600" b="1" dirty="0">
                <a:solidFill>
                  <a:schemeClr val="tx1"/>
                </a:solidFill>
                <a:latin typeface="+mn-lt"/>
              </a:rPr>
              <a:t>j</a:t>
            </a:r>
            <a:r>
              <a:rPr lang="en-IN" sz="2600" b="1" dirty="0" smtClean="0">
                <a:solidFill>
                  <a:schemeClr val="tx1"/>
                </a:solidFill>
                <a:latin typeface="+mn-lt"/>
              </a:rPr>
              <a:t>ava</a:t>
            </a:r>
          </a:p>
          <a:p>
            <a:pPr algn="just"/>
            <a:endParaRPr lang="en-US" sz="1800" dirty="0">
              <a:solidFill>
                <a:schemeClr val="tx2"/>
              </a:solidFill>
              <a:latin typeface="+mn-lt"/>
            </a:endParaRPr>
          </a:p>
          <a:p>
            <a:pPr algn="just"/>
            <a:r>
              <a:rPr lang="en-US" sz="1800" dirty="0">
                <a:solidFill>
                  <a:schemeClr val="tx2"/>
                </a:solidFill>
                <a:latin typeface="+mn-lt"/>
              </a:rPr>
              <a:t>In Java, an array is a data structure used to store a collection of elements of the same data type in a contiguous memory location. Arrays provide a convenient way to work with multiple values of the same type. Here's how to declare, initialize, and use arrays in Java</a:t>
            </a:r>
            <a:r>
              <a:rPr lang="en-US" sz="1800" dirty="0" smtClean="0">
                <a:solidFill>
                  <a:schemeClr val="tx2"/>
                </a:solidFill>
                <a:latin typeface="+mn-lt"/>
              </a:rPr>
              <a:t>:</a:t>
            </a:r>
          </a:p>
          <a:p>
            <a:pPr algn="just"/>
            <a:endParaRPr lang="en-US" sz="1800" dirty="0">
              <a:solidFill>
                <a:schemeClr val="tx2"/>
              </a:solidFill>
              <a:latin typeface="+mn-lt"/>
            </a:endParaRPr>
          </a:p>
          <a:p>
            <a:pPr algn="just"/>
            <a:r>
              <a:rPr lang="en-US" sz="1800" dirty="0">
                <a:solidFill>
                  <a:schemeClr val="tx2"/>
                </a:solidFill>
                <a:latin typeface="+mn-lt"/>
              </a:rPr>
              <a:t>// Declare an integer array</a:t>
            </a:r>
          </a:p>
          <a:p>
            <a:pPr algn="just"/>
            <a:r>
              <a:rPr lang="en-US" sz="1800" dirty="0" err="1">
                <a:solidFill>
                  <a:schemeClr val="tx2"/>
                </a:solidFill>
                <a:latin typeface="+mn-lt"/>
              </a:rPr>
              <a:t>int</a:t>
            </a:r>
            <a:r>
              <a:rPr lang="en-US" sz="1800" dirty="0">
                <a:solidFill>
                  <a:schemeClr val="tx2"/>
                </a:solidFill>
                <a:latin typeface="+mn-lt"/>
              </a:rPr>
              <a:t>[] numbers;</a:t>
            </a:r>
          </a:p>
          <a:p>
            <a:pPr algn="just"/>
            <a:endParaRPr lang="en-US" sz="1800" dirty="0">
              <a:solidFill>
                <a:schemeClr val="tx2"/>
              </a:solidFill>
              <a:latin typeface="+mn-lt"/>
            </a:endParaRPr>
          </a:p>
          <a:p>
            <a:pPr algn="just"/>
            <a:r>
              <a:rPr lang="en-US" sz="1800" dirty="0">
                <a:solidFill>
                  <a:schemeClr val="tx2"/>
                </a:solidFill>
                <a:latin typeface="+mn-lt"/>
              </a:rPr>
              <a:t>// Declare a string array</a:t>
            </a:r>
          </a:p>
          <a:p>
            <a:pPr algn="just"/>
            <a:r>
              <a:rPr lang="en-US" sz="1800" dirty="0">
                <a:solidFill>
                  <a:schemeClr val="tx2"/>
                </a:solidFill>
                <a:latin typeface="+mn-lt"/>
              </a:rPr>
              <a:t>String[] names;</a:t>
            </a:r>
          </a:p>
          <a:p>
            <a:pPr algn="just"/>
            <a:endParaRPr lang="en-US" sz="1800" dirty="0" smtClean="0">
              <a:solidFill>
                <a:schemeClr val="tx2"/>
              </a:solidFill>
              <a:latin typeface="+mn-lt"/>
            </a:endParaRPr>
          </a:p>
          <a:p>
            <a:pPr algn="just"/>
            <a:endParaRPr lang="en-US" sz="1800" dirty="0">
              <a:solidFill>
                <a:schemeClr val="tx2"/>
              </a:solidFill>
              <a:latin typeface="+mn-lt"/>
            </a:endParaRPr>
          </a:p>
          <a:p>
            <a:pPr algn="just"/>
            <a:r>
              <a:rPr lang="en-US" sz="1800" dirty="0">
                <a:solidFill>
                  <a:schemeClr val="tx1"/>
                </a:solidFill>
                <a:latin typeface="+mn-lt"/>
              </a:rPr>
              <a:t>Initializing Arrays:</a:t>
            </a:r>
          </a:p>
          <a:p>
            <a:pPr algn="just"/>
            <a:r>
              <a:rPr lang="en-US" sz="1800" dirty="0">
                <a:solidFill>
                  <a:schemeClr val="tx2"/>
                </a:solidFill>
                <a:latin typeface="+mn-lt"/>
              </a:rPr>
              <a:t>There are multiple ways to initialize arrays in Java:</a:t>
            </a:r>
          </a:p>
          <a:p>
            <a:pPr algn="just"/>
            <a:endParaRPr lang="en-US" sz="1800" dirty="0">
              <a:solidFill>
                <a:schemeClr val="tx2"/>
              </a:solidFill>
              <a:latin typeface="+mn-lt"/>
            </a:endParaRPr>
          </a:p>
          <a:p>
            <a:pPr algn="just"/>
            <a:r>
              <a:rPr lang="en-US" sz="1800" dirty="0">
                <a:solidFill>
                  <a:schemeClr val="tx1"/>
                </a:solidFill>
                <a:latin typeface="+mn-lt"/>
              </a:rPr>
              <a:t>Static Initialization: </a:t>
            </a:r>
            <a:r>
              <a:rPr lang="en-US" sz="1800" dirty="0">
                <a:solidFill>
                  <a:schemeClr val="tx2"/>
                </a:solidFill>
                <a:latin typeface="+mn-lt"/>
              </a:rPr>
              <a:t>You can specify the values of the array elements at the time of declaration</a:t>
            </a:r>
            <a:r>
              <a:rPr lang="en-US" sz="1800" dirty="0" smtClean="0">
                <a:solidFill>
                  <a:schemeClr val="tx2"/>
                </a:solidFill>
                <a:latin typeface="+mn-lt"/>
              </a:rPr>
              <a:t>.</a:t>
            </a:r>
          </a:p>
          <a:p>
            <a:pPr algn="just"/>
            <a:r>
              <a:rPr lang="en-US" sz="1800" dirty="0" err="1">
                <a:solidFill>
                  <a:schemeClr val="tx2"/>
                </a:solidFill>
                <a:latin typeface="+mn-lt"/>
              </a:rPr>
              <a:t>int</a:t>
            </a:r>
            <a:r>
              <a:rPr lang="en-US" sz="1800" dirty="0">
                <a:solidFill>
                  <a:schemeClr val="tx2"/>
                </a:solidFill>
                <a:latin typeface="+mn-lt"/>
              </a:rPr>
              <a:t>[] numbers = {1, 2, 3, 4, 5};</a:t>
            </a:r>
          </a:p>
          <a:p>
            <a:pPr algn="just"/>
            <a:r>
              <a:rPr lang="en-US" sz="1800" dirty="0">
                <a:solidFill>
                  <a:schemeClr val="tx2"/>
                </a:solidFill>
                <a:latin typeface="+mn-lt"/>
              </a:rPr>
              <a:t>String[] </a:t>
            </a:r>
            <a:r>
              <a:rPr lang="en-US" sz="1800" dirty="0" err="1">
                <a:solidFill>
                  <a:schemeClr val="tx2"/>
                </a:solidFill>
                <a:latin typeface="+mn-lt"/>
              </a:rPr>
              <a:t>daysOfWeek</a:t>
            </a:r>
            <a:r>
              <a:rPr lang="en-US" sz="1800" dirty="0">
                <a:solidFill>
                  <a:schemeClr val="tx2"/>
                </a:solidFill>
                <a:latin typeface="+mn-lt"/>
              </a:rPr>
              <a:t> = {"Sunday", "Monday", "Tuesday", "Wednesday", "Thursday", "Friday", "Saturday"};</a:t>
            </a:r>
          </a:p>
          <a:p>
            <a:endParaRPr lang="en-IN" dirty="0"/>
          </a:p>
        </p:txBody>
      </p:sp>
    </p:spTree>
    <p:extLst>
      <p:ext uri="{BB962C8B-B14F-4D97-AF65-F5344CB8AC3E}">
        <p14:creationId xmlns:p14="http://schemas.microsoft.com/office/powerpoint/2010/main" val="281062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10000"/>
          </a:bodyPr>
          <a:lstStyle/>
          <a:p>
            <a:r>
              <a:rPr lang="en-US" sz="1800" dirty="0">
                <a:solidFill>
                  <a:schemeClr val="tx1"/>
                </a:solidFill>
                <a:latin typeface="+mn-lt"/>
              </a:rPr>
              <a:t>Accessing Array Elements</a:t>
            </a:r>
            <a:r>
              <a:rPr lang="en-US" sz="1800" dirty="0" smtClean="0">
                <a:solidFill>
                  <a:schemeClr val="tx1"/>
                </a:solidFill>
                <a:latin typeface="+mn-lt"/>
              </a:rPr>
              <a:t>:</a:t>
            </a:r>
          </a:p>
          <a:p>
            <a:endParaRPr lang="en-US" sz="1800" dirty="0">
              <a:solidFill>
                <a:schemeClr val="tx1"/>
              </a:solidFill>
              <a:latin typeface="+mn-lt"/>
            </a:endParaRPr>
          </a:p>
          <a:p>
            <a:r>
              <a:rPr lang="en-US" sz="1800" dirty="0">
                <a:solidFill>
                  <a:schemeClr val="tx2"/>
                </a:solidFill>
                <a:latin typeface="+mn-lt"/>
              </a:rPr>
              <a:t>You can access elements of an array using square brackets and the index of the element. In Java, arrays are 0-based, meaning the index of the first element is 0, the second element is at index 1, and so on.</a:t>
            </a:r>
          </a:p>
          <a:p>
            <a:endParaRPr lang="en-US" sz="1800" dirty="0">
              <a:solidFill>
                <a:schemeClr val="tx2"/>
              </a:solidFill>
              <a:latin typeface="+mn-lt"/>
            </a:endParaRPr>
          </a:p>
          <a:p>
            <a:r>
              <a:rPr lang="en-US" sz="1800" dirty="0" err="1">
                <a:solidFill>
                  <a:schemeClr val="tx2"/>
                </a:solidFill>
                <a:latin typeface="+mn-lt"/>
              </a:rPr>
              <a:t>int</a:t>
            </a:r>
            <a:r>
              <a:rPr lang="en-US" sz="1800" dirty="0">
                <a:solidFill>
                  <a:schemeClr val="tx2"/>
                </a:solidFill>
                <a:latin typeface="+mn-lt"/>
              </a:rPr>
              <a:t>[] numbers = {1, 2, 3, 4, 5};</a:t>
            </a:r>
          </a:p>
          <a:p>
            <a:r>
              <a:rPr lang="en-US" sz="1800" dirty="0" err="1">
                <a:solidFill>
                  <a:schemeClr val="tx2"/>
                </a:solidFill>
                <a:latin typeface="+mn-lt"/>
              </a:rPr>
              <a:t>int</a:t>
            </a:r>
            <a:r>
              <a:rPr lang="en-US" sz="1800" dirty="0">
                <a:solidFill>
                  <a:schemeClr val="tx2"/>
                </a:solidFill>
                <a:latin typeface="+mn-lt"/>
              </a:rPr>
              <a:t> </a:t>
            </a:r>
            <a:r>
              <a:rPr lang="en-US" sz="1800" dirty="0" err="1">
                <a:solidFill>
                  <a:schemeClr val="tx2"/>
                </a:solidFill>
                <a:latin typeface="+mn-lt"/>
              </a:rPr>
              <a:t>firstNumber</a:t>
            </a:r>
            <a:r>
              <a:rPr lang="en-US" sz="1800" dirty="0">
                <a:solidFill>
                  <a:schemeClr val="tx2"/>
                </a:solidFill>
                <a:latin typeface="+mn-lt"/>
              </a:rPr>
              <a:t> = numbers[0]; // Access the first element (1)</a:t>
            </a:r>
          </a:p>
          <a:p>
            <a:r>
              <a:rPr lang="en-US" sz="1800" dirty="0" err="1">
                <a:solidFill>
                  <a:schemeClr val="tx2"/>
                </a:solidFill>
                <a:latin typeface="+mn-lt"/>
              </a:rPr>
              <a:t>int</a:t>
            </a:r>
            <a:r>
              <a:rPr lang="en-US" sz="1800" dirty="0">
                <a:solidFill>
                  <a:schemeClr val="tx2"/>
                </a:solidFill>
                <a:latin typeface="+mn-lt"/>
              </a:rPr>
              <a:t> </a:t>
            </a:r>
            <a:r>
              <a:rPr lang="en-US" sz="1800" dirty="0" err="1">
                <a:solidFill>
                  <a:schemeClr val="tx2"/>
                </a:solidFill>
                <a:latin typeface="+mn-lt"/>
              </a:rPr>
              <a:t>thirdNumber</a:t>
            </a:r>
            <a:r>
              <a:rPr lang="en-US" sz="1800" dirty="0">
                <a:solidFill>
                  <a:schemeClr val="tx2"/>
                </a:solidFill>
                <a:latin typeface="+mn-lt"/>
              </a:rPr>
              <a:t> = numbers[2]; // Access the third element (3)</a:t>
            </a:r>
          </a:p>
          <a:p>
            <a:endParaRPr lang="en-US" sz="1800" dirty="0" smtClean="0">
              <a:solidFill>
                <a:schemeClr val="tx1"/>
              </a:solidFill>
              <a:latin typeface="+mn-lt"/>
            </a:endParaRPr>
          </a:p>
          <a:p>
            <a:r>
              <a:rPr lang="en-US" sz="1800" dirty="0">
                <a:solidFill>
                  <a:schemeClr val="tx1"/>
                </a:solidFill>
                <a:latin typeface="+mn-lt"/>
              </a:rPr>
              <a:t>Array Length</a:t>
            </a:r>
            <a:r>
              <a:rPr lang="en-US" sz="1800" dirty="0" smtClean="0">
                <a:solidFill>
                  <a:schemeClr val="tx1"/>
                </a:solidFill>
                <a:latin typeface="+mn-lt"/>
              </a:rPr>
              <a:t>:</a:t>
            </a:r>
          </a:p>
          <a:p>
            <a:endParaRPr lang="en-US" sz="1800" dirty="0">
              <a:solidFill>
                <a:schemeClr val="tx1"/>
              </a:solidFill>
              <a:latin typeface="+mn-lt"/>
            </a:endParaRPr>
          </a:p>
          <a:p>
            <a:r>
              <a:rPr lang="en-US" sz="1800" dirty="0">
                <a:solidFill>
                  <a:schemeClr val="tx2"/>
                </a:solidFill>
                <a:latin typeface="+mn-lt"/>
              </a:rPr>
              <a:t>You can find the length (the number of elements) of an array using the length property</a:t>
            </a:r>
            <a:r>
              <a:rPr lang="en-US" sz="1800" dirty="0" smtClean="0">
                <a:solidFill>
                  <a:schemeClr val="tx2"/>
                </a:solidFill>
                <a:latin typeface="+mn-lt"/>
              </a:rPr>
              <a:t>.</a:t>
            </a:r>
          </a:p>
          <a:p>
            <a:endParaRPr lang="en-US" sz="1800" dirty="0">
              <a:solidFill>
                <a:schemeClr val="tx2"/>
              </a:solidFill>
              <a:latin typeface="+mn-lt"/>
            </a:endParaRPr>
          </a:p>
          <a:p>
            <a:r>
              <a:rPr lang="en-US" sz="1800" dirty="0" err="1">
                <a:solidFill>
                  <a:schemeClr val="tx2"/>
                </a:solidFill>
                <a:latin typeface="+mn-lt"/>
              </a:rPr>
              <a:t>int</a:t>
            </a:r>
            <a:r>
              <a:rPr lang="en-US" sz="1800" dirty="0">
                <a:solidFill>
                  <a:schemeClr val="tx2"/>
                </a:solidFill>
                <a:latin typeface="+mn-lt"/>
              </a:rPr>
              <a:t>[] numbers = {1, 2, 3, 4, 5};</a:t>
            </a:r>
          </a:p>
          <a:p>
            <a:r>
              <a:rPr lang="en-US" sz="1800" dirty="0" err="1">
                <a:solidFill>
                  <a:schemeClr val="tx2"/>
                </a:solidFill>
                <a:latin typeface="+mn-lt"/>
              </a:rPr>
              <a:t>int</a:t>
            </a:r>
            <a:r>
              <a:rPr lang="en-US" sz="1800" dirty="0">
                <a:solidFill>
                  <a:schemeClr val="tx2"/>
                </a:solidFill>
                <a:latin typeface="+mn-lt"/>
              </a:rPr>
              <a:t> </a:t>
            </a:r>
            <a:r>
              <a:rPr lang="en-US" sz="1800" dirty="0" err="1">
                <a:solidFill>
                  <a:schemeClr val="tx2"/>
                </a:solidFill>
                <a:latin typeface="+mn-lt"/>
              </a:rPr>
              <a:t>arrayLength</a:t>
            </a:r>
            <a:r>
              <a:rPr lang="en-US" sz="1800" dirty="0">
                <a:solidFill>
                  <a:schemeClr val="tx2"/>
                </a:solidFill>
                <a:latin typeface="+mn-lt"/>
              </a:rPr>
              <a:t> = </a:t>
            </a:r>
            <a:r>
              <a:rPr lang="en-US" sz="1800" dirty="0" err="1">
                <a:solidFill>
                  <a:schemeClr val="tx2"/>
                </a:solidFill>
                <a:latin typeface="+mn-lt"/>
              </a:rPr>
              <a:t>numbers.length</a:t>
            </a:r>
            <a:r>
              <a:rPr lang="en-US" sz="1800" dirty="0">
                <a:solidFill>
                  <a:schemeClr val="tx2"/>
                </a:solidFill>
                <a:latin typeface="+mn-lt"/>
              </a:rPr>
              <a:t>; // This will be 5</a:t>
            </a:r>
          </a:p>
          <a:p>
            <a:endParaRPr lang="en-US" sz="1800" dirty="0" smtClean="0">
              <a:solidFill>
                <a:schemeClr val="tx2"/>
              </a:solidFill>
              <a:latin typeface="+mn-lt"/>
            </a:endParaRPr>
          </a:p>
          <a:p>
            <a:endParaRPr lang="en-US" sz="1800" dirty="0">
              <a:solidFill>
                <a:schemeClr val="tx2"/>
              </a:solidFill>
              <a:latin typeface="+mn-lt"/>
            </a:endParaRPr>
          </a:p>
          <a:p>
            <a:r>
              <a:rPr lang="en-US" sz="1800" dirty="0">
                <a:solidFill>
                  <a:schemeClr val="tx1"/>
                </a:solidFill>
                <a:latin typeface="+mn-lt"/>
              </a:rPr>
              <a:t>Iterating Through Arrays</a:t>
            </a:r>
            <a:r>
              <a:rPr lang="en-US" sz="1800" dirty="0" smtClean="0">
                <a:solidFill>
                  <a:schemeClr val="tx1"/>
                </a:solidFill>
                <a:latin typeface="+mn-lt"/>
              </a:rPr>
              <a:t>:</a:t>
            </a:r>
          </a:p>
          <a:p>
            <a:endParaRPr lang="en-US" sz="1800" dirty="0">
              <a:solidFill>
                <a:schemeClr val="tx1"/>
              </a:solidFill>
              <a:latin typeface="+mn-lt"/>
            </a:endParaRPr>
          </a:p>
          <a:p>
            <a:r>
              <a:rPr lang="en-US" sz="1800" dirty="0">
                <a:solidFill>
                  <a:schemeClr val="tx2"/>
                </a:solidFill>
                <a:latin typeface="+mn-lt"/>
              </a:rPr>
              <a:t>You can use loops, such as the for loop, to iterate through the elements of an array</a:t>
            </a:r>
            <a:r>
              <a:rPr lang="en-US" sz="1800" dirty="0" smtClean="0">
                <a:solidFill>
                  <a:schemeClr val="tx2"/>
                </a:solidFill>
                <a:latin typeface="+mn-lt"/>
              </a:rPr>
              <a:t>.</a:t>
            </a:r>
          </a:p>
          <a:p>
            <a:endParaRPr lang="en-US" sz="1800" dirty="0">
              <a:solidFill>
                <a:schemeClr val="tx2"/>
              </a:solidFill>
              <a:latin typeface="+mn-lt"/>
            </a:endParaRPr>
          </a:p>
          <a:p>
            <a:r>
              <a:rPr lang="en-US" sz="1800" dirty="0" err="1">
                <a:solidFill>
                  <a:schemeClr val="tx2"/>
                </a:solidFill>
                <a:latin typeface="+mn-lt"/>
              </a:rPr>
              <a:t>int</a:t>
            </a:r>
            <a:r>
              <a:rPr lang="en-US" sz="1800" dirty="0">
                <a:solidFill>
                  <a:schemeClr val="tx2"/>
                </a:solidFill>
                <a:latin typeface="+mn-lt"/>
              </a:rPr>
              <a:t>[] numbers = {1, 2, 3, 4, 5};</a:t>
            </a:r>
          </a:p>
          <a:p>
            <a:endParaRPr lang="en-US" sz="1800" dirty="0">
              <a:solidFill>
                <a:schemeClr val="tx2"/>
              </a:solidFill>
              <a:latin typeface="+mn-lt"/>
            </a:endParaRPr>
          </a:p>
          <a:p>
            <a:r>
              <a:rPr lang="en-US" sz="1800" dirty="0">
                <a:solidFill>
                  <a:schemeClr val="tx2"/>
                </a:solidFill>
                <a:latin typeface="+mn-lt"/>
              </a:rPr>
              <a:t>for (</a:t>
            </a:r>
            <a:r>
              <a:rPr lang="en-US" sz="1800" dirty="0" err="1">
                <a:solidFill>
                  <a:schemeClr val="tx2"/>
                </a:solidFill>
                <a:latin typeface="+mn-lt"/>
              </a:rPr>
              <a:t>int</a:t>
            </a:r>
            <a:r>
              <a:rPr lang="en-US" sz="1800" dirty="0">
                <a:solidFill>
                  <a:schemeClr val="tx2"/>
                </a:solidFill>
                <a:latin typeface="+mn-lt"/>
              </a:rPr>
              <a:t> </a:t>
            </a:r>
            <a:r>
              <a:rPr lang="en-US" sz="1800" dirty="0" err="1">
                <a:solidFill>
                  <a:schemeClr val="tx2"/>
                </a:solidFill>
                <a:latin typeface="+mn-lt"/>
              </a:rPr>
              <a:t>i</a:t>
            </a:r>
            <a:r>
              <a:rPr lang="en-US" sz="1800" dirty="0">
                <a:solidFill>
                  <a:schemeClr val="tx2"/>
                </a:solidFill>
                <a:latin typeface="+mn-lt"/>
              </a:rPr>
              <a:t> = 0; </a:t>
            </a:r>
            <a:r>
              <a:rPr lang="en-US" sz="1800" dirty="0" err="1">
                <a:solidFill>
                  <a:schemeClr val="tx2"/>
                </a:solidFill>
                <a:latin typeface="+mn-lt"/>
              </a:rPr>
              <a:t>i</a:t>
            </a:r>
            <a:r>
              <a:rPr lang="en-US" sz="1800" dirty="0">
                <a:solidFill>
                  <a:schemeClr val="tx2"/>
                </a:solidFill>
                <a:latin typeface="+mn-lt"/>
              </a:rPr>
              <a:t> &lt; </a:t>
            </a:r>
            <a:r>
              <a:rPr lang="en-US" sz="1800" dirty="0" err="1">
                <a:solidFill>
                  <a:schemeClr val="tx2"/>
                </a:solidFill>
                <a:latin typeface="+mn-lt"/>
              </a:rPr>
              <a:t>numbers.length</a:t>
            </a:r>
            <a:r>
              <a:rPr lang="en-US" sz="1800" dirty="0">
                <a:solidFill>
                  <a:schemeClr val="tx2"/>
                </a:solidFill>
                <a:latin typeface="+mn-lt"/>
              </a:rPr>
              <a:t>; </a:t>
            </a:r>
            <a:r>
              <a:rPr lang="en-US" sz="1800" dirty="0" err="1">
                <a:solidFill>
                  <a:schemeClr val="tx2"/>
                </a:solidFill>
                <a:latin typeface="+mn-lt"/>
              </a:rPr>
              <a:t>i</a:t>
            </a:r>
            <a:r>
              <a:rPr lang="en-US" sz="1800" dirty="0">
                <a:solidFill>
                  <a:schemeClr val="tx2"/>
                </a:solidFill>
                <a:latin typeface="+mn-lt"/>
              </a:rPr>
              <a:t>++) {</a:t>
            </a:r>
          </a:p>
          <a:p>
            <a:r>
              <a:rPr lang="en-US" sz="1800" dirty="0">
                <a:solidFill>
                  <a:schemeClr val="tx2"/>
                </a:solidFill>
                <a:latin typeface="+mn-lt"/>
              </a:rPr>
              <a:t>    </a:t>
            </a:r>
            <a:r>
              <a:rPr lang="en-US" sz="1800" dirty="0" err="1">
                <a:solidFill>
                  <a:schemeClr val="tx2"/>
                </a:solidFill>
                <a:latin typeface="+mn-lt"/>
              </a:rPr>
              <a:t>System.out.println</a:t>
            </a:r>
            <a:r>
              <a:rPr lang="en-US" sz="1800" dirty="0">
                <a:solidFill>
                  <a:schemeClr val="tx2"/>
                </a:solidFill>
                <a:latin typeface="+mn-lt"/>
              </a:rPr>
              <a:t>(numbers[</a:t>
            </a:r>
            <a:r>
              <a:rPr lang="en-US" sz="1800" dirty="0" err="1">
                <a:solidFill>
                  <a:schemeClr val="tx2"/>
                </a:solidFill>
                <a:latin typeface="+mn-lt"/>
              </a:rPr>
              <a:t>i</a:t>
            </a:r>
            <a:r>
              <a:rPr lang="en-US" sz="1800" dirty="0">
                <a:solidFill>
                  <a:schemeClr val="tx2"/>
                </a:solidFill>
                <a:latin typeface="+mn-lt"/>
              </a:rPr>
              <a:t>]);</a:t>
            </a:r>
          </a:p>
          <a:p>
            <a:r>
              <a:rPr lang="en-US" sz="1800" dirty="0">
                <a:solidFill>
                  <a:schemeClr val="tx2"/>
                </a:solidFill>
                <a:latin typeface="+mn-lt"/>
              </a:rPr>
              <a:t>}</a:t>
            </a:r>
          </a:p>
          <a:p>
            <a:endParaRPr lang="en-IN" dirty="0"/>
          </a:p>
        </p:txBody>
      </p:sp>
    </p:spTree>
    <p:extLst>
      <p:ext uri="{BB962C8B-B14F-4D97-AF65-F5344CB8AC3E}">
        <p14:creationId xmlns:p14="http://schemas.microsoft.com/office/powerpoint/2010/main" val="1838729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47918" y="161365"/>
            <a:ext cx="11819793" cy="6696635"/>
          </a:xfrm>
        </p:spPr>
        <p:txBody>
          <a:bodyPr>
            <a:normAutofit/>
          </a:bodyPr>
          <a:lstStyle/>
          <a:p>
            <a:endParaRPr lang="en-IN" sz="1800" dirty="0">
              <a:solidFill>
                <a:schemeClr val="tx2"/>
              </a:solidFill>
              <a:latin typeface="+mn-lt"/>
            </a:endParaRPr>
          </a:p>
          <a:p>
            <a:pPr algn="ctr"/>
            <a:r>
              <a:rPr lang="en-IN" sz="2600" b="1" dirty="0" smtClean="0">
                <a:solidFill>
                  <a:schemeClr val="tx1"/>
                </a:solidFill>
                <a:latin typeface="+mj-lt"/>
              </a:rPr>
              <a:t>Decision Constructs</a:t>
            </a:r>
            <a:endParaRPr lang="en-IN" sz="2600" b="1" dirty="0">
              <a:solidFill>
                <a:schemeClr val="tx1"/>
              </a:solidFill>
              <a:latin typeface="+mj-lt"/>
            </a:endParaRPr>
          </a:p>
          <a:p>
            <a:endParaRPr lang="en-US" sz="1800" dirty="0" smtClean="0">
              <a:solidFill>
                <a:schemeClr val="tx2"/>
              </a:solidFill>
              <a:latin typeface="+mn-lt"/>
            </a:endParaRPr>
          </a:p>
          <a:p>
            <a:r>
              <a:rPr lang="en-US" sz="1800" dirty="0">
                <a:solidFill>
                  <a:schemeClr val="tx1"/>
                </a:solidFill>
                <a:latin typeface="+mn-lt"/>
              </a:rPr>
              <a:t>if Statement:</a:t>
            </a:r>
          </a:p>
          <a:p>
            <a:endParaRPr lang="en-US" sz="1800" dirty="0">
              <a:solidFill>
                <a:schemeClr val="tx2"/>
              </a:solidFill>
              <a:latin typeface="+mn-lt"/>
            </a:endParaRPr>
          </a:p>
          <a:p>
            <a:r>
              <a:rPr lang="en-US" sz="1800" dirty="0">
                <a:solidFill>
                  <a:schemeClr val="tx2"/>
                </a:solidFill>
                <a:latin typeface="+mn-lt"/>
              </a:rPr>
              <a:t>The if statement is the most basic decision-making construct. It allows you to execute a block of code if a specified condition is true</a:t>
            </a:r>
            <a:r>
              <a:rPr lang="en-US" sz="1800" dirty="0" smtClean="0">
                <a:solidFill>
                  <a:schemeClr val="tx2"/>
                </a:solidFill>
                <a:latin typeface="+mn-lt"/>
              </a:rPr>
              <a:t>.</a:t>
            </a:r>
          </a:p>
          <a:p>
            <a:endParaRPr lang="en-US" sz="1800" dirty="0">
              <a:solidFill>
                <a:schemeClr val="tx2"/>
              </a:solidFill>
              <a:latin typeface="+mn-lt"/>
            </a:endParaRPr>
          </a:p>
          <a:p>
            <a:r>
              <a:rPr lang="en-US" sz="1800" dirty="0">
                <a:solidFill>
                  <a:schemeClr val="tx2"/>
                </a:solidFill>
                <a:latin typeface="+mn-lt"/>
              </a:rPr>
              <a:t>if (condition) {</a:t>
            </a:r>
          </a:p>
          <a:p>
            <a:r>
              <a:rPr lang="en-US" sz="1800" dirty="0">
                <a:solidFill>
                  <a:schemeClr val="tx2"/>
                </a:solidFill>
                <a:latin typeface="+mn-lt"/>
              </a:rPr>
              <a:t>    // Code to be executed if the condition is true</a:t>
            </a:r>
          </a:p>
          <a:p>
            <a:r>
              <a:rPr lang="en-US" sz="1800" dirty="0">
                <a:solidFill>
                  <a:schemeClr val="tx2"/>
                </a:solidFill>
                <a:latin typeface="+mn-lt"/>
              </a:rPr>
              <a:t>}</a:t>
            </a:r>
          </a:p>
          <a:p>
            <a:endParaRPr lang="en-US" sz="1800" dirty="0" smtClean="0">
              <a:solidFill>
                <a:schemeClr val="tx2"/>
              </a:solidFill>
              <a:latin typeface="+mn-lt"/>
            </a:endParaRPr>
          </a:p>
          <a:p>
            <a:endParaRPr lang="en-US" sz="1800" dirty="0">
              <a:solidFill>
                <a:schemeClr val="tx2"/>
              </a:solidFill>
              <a:latin typeface="+mn-lt"/>
            </a:endParaRPr>
          </a:p>
          <a:p>
            <a:endParaRPr lang="en-US" sz="1800" dirty="0">
              <a:solidFill>
                <a:schemeClr val="tx2"/>
              </a:solidFill>
              <a:latin typeface="+mn-lt"/>
            </a:endParaRPr>
          </a:p>
          <a:p>
            <a:r>
              <a:rPr lang="en-US" sz="1800" dirty="0">
                <a:solidFill>
                  <a:schemeClr val="tx1"/>
                </a:solidFill>
                <a:latin typeface="+mn-lt"/>
              </a:rPr>
              <a:t>if-else Statement:</a:t>
            </a:r>
          </a:p>
          <a:p>
            <a:endParaRPr lang="en-US" sz="1800" dirty="0">
              <a:solidFill>
                <a:schemeClr val="tx2"/>
              </a:solidFill>
              <a:latin typeface="+mn-lt"/>
            </a:endParaRPr>
          </a:p>
          <a:p>
            <a:r>
              <a:rPr lang="en-US" sz="1800" dirty="0">
                <a:solidFill>
                  <a:schemeClr val="tx2"/>
                </a:solidFill>
                <a:latin typeface="+mn-lt"/>
              </a:rPr>
              <a:t>The if-else statement extends the if statement by providing an alternative block of code to execute if the condition is false.</a:t>
            </a:r>
            <a:endParaRPr lang="en-IN" sz="1800" dirty="0">
              <a:solidFill>
                <a:schemeClr val="tx2"/>
              </a:solidFill>
              <a:latin typeface="+mn-lt"/>
            </a:endParaRPr>
          </a:p>
        </p:txBody>
      </p:sp>
    </p:spTree>
    <p:extLst>
      <p:ext uri="{BB962C8B-B14F-4D97-AF65-F5344CB8AC3E}">
        <p14:creationId xmlns:p14="http://schemas.microsoft.com/office/powerpoint/2010/main" val="3189382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sz="1800" dirty="0">
                <a:solidFill>
                  <a:schemeClr val="tx2"/>
                </a:solidFill>
                <a:latin typeface="+mj-lt"/>
              </a:rPr>
              <a:t>if (condition) {</a:t>
            </a:r>
          </a:p>
          <a:p>
            <a:r>
              <a:rPr lang="en-US" sz="1800" dirty="0">
                <a:solidFill>
                  <a:schemeClr val="tx2"/>
                </a:solidFill>
                <a:latin typeface="+mj-lt"/>
              </a:rPr>
              <a:t>    // Code to be executed if the condition is true</a:t>
            </a:r>
          </a:p>
          <a:p>
            <a:r>
              <a:rPr lang="en-US" sz="1800" dirty="0">
                <a:solidFill>
                  <a:schemeClr val="tx2"/>
                </a:solidFill>
                <a:latin typeface="+mj-lt"/>
              </a:rPr>
              <a:t>} else {</a:t>
            </a:r>
          </a:p>
          <a:p>
            <a:r>
              <a:rPr lang="en-US" sz="1800" dirty="0">
                <a:solidFill>
                  <a:schemeClr val="tx2"/>
                </a:solidFill>
                <a:latin typeface="+mj-lt"/>
              </a:rPr>
              <a:t>    // Code to be executed if the condition is false</a:t>
            </a:r>
          </a:p>
          <a:p>
            <a:r>
              <a:rPr lang="en-US" sz="1800" dirty="0">
                <a:solidFill>
                  <a:schemeClr val="tx2"/>
                </a:solidFill>
                <a:latin typeface="+mj-lt"/>
              </a:rPr>
              <a:t>}</a:t>
            </a:r>
          </a:p>
          <a:p>
            <a:endParaRPr lang="en-US" sz="1800" dirty="0" smtClean="0">
              <a:solidFill>
                <a:schemeClr val="tx2"/>
              </a:solidFill>
              <a:latin typeface="+mj-lt"/>
            </a:endParaRPr>
          </a:p>
          <a:p>
            <a:endParaRPr lang="en-US" sz="1800" dirty="0">
              <a:solidFill>
                <a:schemeClr val="tx2"/>
              </a:solidFill>
              <a:latin typeface="+mj-lt"/>
            </a:endParaRPr>
          </a:p>
          <a:p>
            <a:r>
              <a:rPr lang="en-US" sz="1800" dirty="0">
                <a:solidFill>
                  <a:schemeClr val="tx2"/>
                </a:solidFill>
                <a:latin typeface="+mj-lt"/>
              </a:rPr>
              <a:t>if (condition) {</a:t>
            </a:r>
          </a:p>
          <a:p>
            <a:r>
              <a:rPr lang="en-US" sz="1800" dirty="0">
                <a:solidFill>
                  <a:schemeClr val="tx2"/>
                </a:solidFill>
                <a:latin typeface="+mj-lt"/>
              </a:rPr>
              <a:t>    // Code to be executed if the condition is true</a:t>
            </a:r>
          </a:p>
          <a:p>
            <a:r>
              <a:rPr lang="en-US" sz="1800" dirty="0">
                <a:solidFill>
                  <a:schemeClr val="tx2"/>
                </a:solidFill>
                <a:latin typeface="+mj-lt"/>
              </a:rPr>
              <a:t>} else {</a:t>
            </a:r>
          </a:p>
          <a:p>
            <a:r>
              <a:rPr lang="en-US" sz="1800" dirty="0">
                <a:solidFill>
                  <a:schemeClr val="tx2"/>
                </a:solidFill>
                <a:latin typeface="+mj-lt"/>
              </a:rPr>
              <a:t>    // Code to be executed if the condition is false</a:t>
            </a:r>
          </a:p>
          <a:p>
            <a:r>
              <a:rPr lang="en-US" sz="1800" dirty="0">
                <a:solidFill>
                  <a:schemeClr val="tx2"/>
                </a:solidFill>
                <a:latin typeface="+mj-lt"/>
              </a:rPr>
              <a:t>}</a:t>
            </a:r>
          </a:p>
          <a:p>
            <a:endParaRPr lang="en-US" sz="1800" dirty="0" smtClean="0">
              <a:solidFill>
                <a:schemeClr val="tx2"/>
              </a:solidFill>
              <a:latin typeface="+mj-lt"/>
            </a:endParaRPr>
          </a:p>
          <a:p>
            <a:endParaRPr lang="en-US" sz="1800" dirty="0">
              <a:solidFill>
                <a:schemeClr val="tx1"/>
              </a:solidFill>
              <a:latin typeface="+mj-lt"/>
            </a:endParaRPr>
          </a:p>
          <a:p>
            <a:r>
              <a:rPr lang="en-US" sz="1800" dirty="0">
                <a:solidFill>
                  <a:schemeClr val="tx1"/>
                </a:solidFill>
                <a:latin typeface="+mj-lt"/>
              </a:rPr>
              <a:t>if-else </a:t>
            </a:r>
            <a:r>
              <a:rPr lang="en-US" sz="1800" dirty="0" err="1">
                <a:solidFill>
                  <a:schemeClr val="tx1"/>
                </a:solidFill>
                <a:latin typeface="+mj-lt"/>
              </a:rPr>
              <a:t>if-else</a:t>
            </a:r>
            <a:r>
              <a:rPr lang="en-US" sz="1800" dirty="0">
                <a:solidFill>
                  <a:schemeClr val="tx1"/>
                </a:solidFill>
                <a:latin typeface="+mj-lt"/>
              </a:rPr>
              <a:t> Statement:</a:t>
            </a:r>
          </a:p>
          <a:p>
            <a:endParaRPr lang="en-US" sz="1800" dirty="0">
              <a:solidFill>
                <a:schemeClr val="tx2"/>
              </a:solidFill>
              <a:latin typeface="+mj-lt"/>
            </a:endParaRPr>
          </a:p>
          <a:p>
            <a:r>
              <a:rPr lang="en-US" sz="1800" dirty="0">
                <a:solidFill>
                  <a:schemeClr val="tx2"/>
                </a:solidFill>
                <a:latin typeface="+mj-lt"/>
              </a:rPr>
              <a:t>The if-else </a:t>
            </a:r>
            <a:r>
              <a:rPr lang="en-US" sz="1800" dirty="0" err="1">
                <a:solidFill>
                  <a:schemeClr val="tx2"/>
                </a:solidFill>
                <a:latin typeface="+mj-lt"/>
              </a:rPr>
              <a:t>if-else</a:t>
            </a:r>
            <a:r>
              <a:rPr lang="en-US" sz="1800" dirty="0">
                <a:solidFill>
                  <a:schemeClr val="tx2"/>
                </a:solidFill>
                <a:latin typeface="+mj-lt"/>
              </a:rPr>
              <a:t> statement allows you to test multiple conditions in a sequence and execute different blocks of code depending on which condition is true.</a:t>
            </a:r>
            <a:endParaRPr lang="en-IN" sz="1800" dirty="0">
              <a:solidFill>
                <a:schemeClr val="tx2"/>
              </a:solidFill>
              <a:latin typeface="+mj-lt"/>
            </a:endParaRPr>
          </a:p>
        </p:txBody>
      </p:sp>
    </p:spTree>
    <p:extLst>
      <p:ext uri="{BB962C8B-B14F-4D97-AF65-F5344CB8AC3E}">
        <p14:creationId xmlns:p14="http://schemas.microsoft.com/office/powerpoint/2010/main" val="1519768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8634" y="152400"/>
            <a:ext cx="11511501" cy="6705599"/>
          </a:xfrm>
        </p:spPr>
        <p:txBody>
          <a:bodyPr>
            <a:noAutofit/>
          </a:bodyPr>
          <a:lstStyle/>
          <a:p>
            <a:r>
              <a:rPr lang="en-US" sz="1800" dirty="0">
                <a:solidFill>
                  <a:schemeClr val="tx2"/>
                </a:solidFill>
                <a:latin typeface="+mj-lt"/>
              </a:rPr>
              <a:t>if (condition1) {</a:t>
            </a:r>
          </a:p>
          <a:p>
            <a:r>
              <a:rPr lang="en-US" sz="1800" dirty="0">
                <a:solidFill>
                  <a:schemeClr val="tx2"/>
                </a:solidFill>
                <a:latin typeface="+mj-lt"/>
              </a:rPr>
              <a:t>    // Code to be executed if condition1 is true</a:t>
            </a:r>
          </a:p>
          <a:p>
            <a:r>
              <a:rPr lang="en-US" sz="1800" dirty="0">
                <a:solidFill>
                  <a:schemeClr val="tx2"/>
                </a:solidFill>
                <a:latin typeface="+mj-lt"/>
              </a:rPr>
              <a:t>} else if (condition2) {</a:t>
            </a:r>
          </a:p>
          <a:p>
            <a:r>
              <a:rPr lang="en-US" sz="1800" dirty="0">
                <a:solidFill>
                  <a:schemeClr val="tx2"/>
                </a:solidFill>
                <a:latin typeface="+mj-lt"/>
              </a:rPr>
              <a:t>    // Code to be executed if condition2 is true</a:t>
            </a:r>
          </a:p>
          <a:p>
            <a:r>
              <a:rPr lang="en-US" sz="1800" dirty="0">
                <a:solidFill>
                  <a:schemeClr val="tx2"/>
                </a:solidFill>
                <a:latin typeface="+mj-lt"/>
              </a:rPr>
              <a:t>} else {</a:t>
            </a:r>
          </a:p>
          <a:p>
            <a:r>
              <a:rPr lang="en-US" sz="1800" dirty="0">
                <a:solidFill>
                  <a:schemeClr val="tx2"/>
                </a:solidFill>
                <a:latin typeface="+mj-lt"/>
              </a:rPr>
              <a:t>    // Code to be executed if neither condition1 nor condition2 is true</a:t>
            </a:r>
          </a:p>
          <a:p>
            <a:r>
              <a:rPr lang="en-US" sz="1800" dirty="0">
                <a:solidFill>
                  <a:schemeClr val="tx2"/>
                </a:solidFill>
                <a:latin typeface="+mj-lt"/>
              </a:rPr>
              <a:t>}</a:t>
            </a:r>
          </a:p>
          <a:p>
            <a:endParaRPr lang="en-US" sz="1800" dirty="0" smtClean="0">
              <a:solidFill>
                <a:schemeClr val="tx2"/>
              </a:solidFill>
              <a:latin typeface="+mj-lt"/>
            </a:endParaRPr>
          </a:p>
          <a:p>
            <a:r>
              <a:rPr lang="en-US" sz="1800" dirty="0" smtClean="0">
                <a:solidFill>
                  <a:schemeClr val="tx1"/>
                </a:solidFill>
                <a:latin typeface="+mj-lt"/>
              </a:rPr>
              <a:t>Switch </a:t>
            </a:r>
            <a:r>
              <a:rPr lang="en-US" sz="1800" dirty="0">
                <a:solidFill>
                  <a:schemeClr val="tx1"/>
                </a:solidFill>
                <a:latin typeface="+mj-lt"/>
              </a:rPr>
              <a:t>Statement:</a:t>
            </a:r>
          </a:p>
          <a:p>
            <a:endParaRPr lang="en-US" sz="1800" dirty="0">
              <a:solidFill>
                <a:schemeClr val="tx2"/>
              </a:solidFill>
              <a:latin typeface="+mj-lt"/>
            </a:endParaRPr>
          </a:p>
          <a:p>
            <a:r>
              <a:rPr lang="en-US" sz="1800" dirty="0">
                <a:solidFill>
                  <a:schemeClr val="tx2"/>
                </a:solidFill>
                <a:latin typeface="+mj-lt"/>
              </a:rPr>
              <a:t>The switch statement is used when you have a single expression that you want to compare with multiple possible values. It allows you to execute different blocks of code based on the value of the expression</a:t>
            </a:r>
            <a:r>
              <a:rPr lang="en-US" sz="1800" dirty="0" smtClean="0">
                <a:solidFill>
                  <a:schemeClr val="tx2"/>
                </a:solidFill>
                <a:latin typeface="+mj-lt"/>
              </a:rPr>
              <a:t>.</a:t>
            </a:r>
          </a:p>
          <a:p>
            <a:endParaRPr lang="en-US" sz="1800" dirty="0">
              <a:solidFill>
                <a:schemeClr val="tx2"/>
              </a:solidFill>
              <a:latin typeface="+mj-lt"/>
            </a:endParaRPr>
          </a:p>
          <a:p>
            <a:endParaRPr lang="en-US" sz="1800" dirty="0" smtClean="0">
              <a:solidFill>
                <a:schemeClr val="tx2"/>
              </a:solidFill>
              <a:latin typeface="+mj-lt"/>
            </a:endParaRPr>
          </a:p>
          <a:p>
            <a:r>
              <a:rPr lang="en-US" sz="1800" dirty="0">
                <a:solidFill>
                  <a:schemeClr val="tx2"/>
                </a:solidFill>
                <a:latin typeface="+mj-lt"/>
              </a:rPr>
              <a:t>switch (expression) {</a:t>
            </a:r>
          </a:p>
          <a:p>
            <a:r>
              <a:rPr lang="en-US" sz="1800" dirty="0">
                <a:solidFill>
                  <a:schemeClr val="tx2"/>
                </a:solidFill>
                <a:latin typeface="+mj-lt"/>
              </a:rPr>
              <a:t>    case value1:</a:t>
            </a:r>
          </a:p>
          <a:p>
            <a:r>
              <a:rPr lang="en-US" sz="1800" dirty="0">
                <a:solidFill>
                  <a:schemeClr val="tx2"/>
                </a:solidFill>
                <a:latin typeface="+mj-lt"/>
              </a:rPr>
              <a:t>        // Code to be executed if expression equals value1</a:t>
            </a:r>
          </a:p>
          <a:p>
            <a:r>
              <a:rPr lang="en-US" sz="1800" dirty="0">
                <a:solidFill>
                  <a:schemeClr val="tx2"/>
                </a:solidFill>
                <a:latin typeface="+mj-lt"/>
              </a:rPr>
              <a:t>        break;</a:t>
            </a:r>
          </a:p>
          <a:p>
            <a:r>
              <a:rPr lang="en-US" sz="1800" dirty="0">
                <a:solidFill>
                  <a:schemeClr val="tx2"/>
                </a:solidFill>
                <a:latin typeface="+mj-lt"/>
              </a:rPr>
              <a:t>    case value2:</a:t>
            </a:r>
          </a:p>
          <a:p>
            <a:r>
              <a:rPr lang="en-US" sz="1800" dirty="0">
                <a:solidFill>
                  <a:schemeClr val="tx2"/>
                </a:solidFill>
                <a:latin typeface="+mj-lt"/>
              </a:rPr>
              <a:t>        // Code to be executed if expression equals value2</a:t>
            </a:r>
          </a:p>
          <a:p>
            <a:r>
              <a:rPr lang="en-US" sz="1800" dirty="0">
                <a:solidFill>
                  <a:schemeClr val="tx2"/>
                </a:solidFill>
                <a:latin typeface="+mj-lt"/>
              </a:rPr>
              <a:t>        break;</a:t>
            </a:r>
          </a:p>
          <a:p>
            <a:r>
              <a:rPr lang="en-US" sz="1800" dirty="0">
                <a:solidFill>
                  <a:schemeClr val="tx2"/>
                </a:solidFill>
                <a:latin typeface="+mj-lt"/>
              </a:rPr>
              <a:t>    // ...</a:t>
            </a:r>
          </a:p>
          <a:p>
            <a:r>
              <a:rPr lang="en-US" sz="1800" dirty="0">
                <a:solidFill>
                  <a:schemeClr val="tx2"/>
                </a:solidFill>
                <a:latin typeface="+mj-lt"/>
              </a:rPr>
              <a:t>    default:</a:t>
            </a:r>
          </a:p>
          <a:p>
            <a:r>
              <a:rPr lang="en-US" sz="1800" dirty="0">
                <a:solidFill>
                  <a:schemeClr val="tx2"/>
                </a:solidFill>
                <a:latin typeface="+mj-lt"/>
              </a:rPr>
              <a:t>        // Code to be executed if none of the cases match the </a:t>
            </a:r>
            <a:r>
              <a:rPr lang="en-US" sz="1800" dirty="0" smtClean="0">
                <a:solidFill>
                  <a:schemeClr val="tx2"/>
                </a:solidFill>
                <a:latin typeface="+mj-lt"/>
              </a:rPr>
              <a:t>expression }</a:t>
            </a:r>
            <a:endParaRPr lang="en-US" sz="1800" dirty="0">
              <a:solidFill>
                <a:schemeClr val="tx2"/>
              </a:solidFill>
              <a:latin typeface="+mj-lt"/>
            </a:endParaRPr>
          </a:p>
          <a:p>
            <a:endParaRPr lang="en-US" sz="1800" dirty="0">
              <a:solidFill>
                <a:schemeClr val="tx2"/>
              </a:solidFill>
              <a:latin typeface="+mj-lt"/>
            </a:endParaRPr>
          </a:p>
          <a:p>
            <a:endParaRPr lang="en-IN" sz="1800" dirty="0">
              <a:solidFill>
                <a:schemeClr val="tx2"/>
              </a:solidFill>
              <a:latin typeface="+mj-lt"/>
            </a:endParaRPr>
          </a:p>
        </p:txBody>
      </p:sp>
    </p:spTree>
    <p:extLst>
      <p:ext uri="{BB962C8B-B14F-4D97-AF65-F5344CB8AC3E}">
        <p14:creationId xmlns:p14="http://schemas.microsoft.com/office/powerpoint/2010/main" val="433513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sz="1800" dirty="0">
                <a:solidFill>
                  <a:schemeClr val="tx1"/>
                </a:solidFill>
                <a:latin typeface="+mn-lt"/>
              </a:rPr>
              <a:t>Ternary Operator:</a:t>
            </a:r>
          </a:p>
          <a:p>
            <a:endParaRPr lang="en-US" sz="1800" dirty="0">
              <a:latin typeface="+mn-lt"/>
            </a:endParaRPr>
          </a:p>
          <a:p>
            <a:r>
              <a:rPr lang="en-US" sz="1800" dirty="0">
                <a:solidFill>
                  <a:schemeClr val="tx2"/>
                </a:solidFill>
                <a:latin typeface="+mn-lt"/>
              </a:rPr>
              <a:t>The ternary operator (? :) is a shorthand way of expressing a simple if-else statement. It returns one of two values based on a condition</a:t>
            </a:r>
            <a:r>
              <a:rPr lang="en-US" sz="1800" dirty="0" smtClean="0">
                <a:solidFill>
                  <a:schemeClr val="tx2"/>
                </a:solidFill>
                <a:latin typeface="+mn-lt"/>
              </a:rPr>
              <a:t>.</a:t>
            </a:r>
          </a:p>
          <a:p>
            <a:endParaRPr lang="en-US" sz="1800" dirty="0">
              <a:solidFill>
                <a:schemeClr val="tx2"/>
              </a:solidFill>
              <a:latin typeface="+mn-lt"/>
            </a:endParaRPr>
          </a:p>
          <a:p>
            <a:r>
              <a:rPr lang="en-IN" sz="1800" dirty="0">
                <a:solidFill>
                  <a:schemeClr val="tx2"/>
                </a:solidFill>
                <a:latin typeface="+mn-lt"/>
              </a:rPr>
              <a:t>variable = (condition) ? </a:t>
            </a:r>
            <a:r>
              <a:rPr lang="en-IN" sz="1800" dirty="0" err="1">
                <a:solidFill>
                  <a:schemeClr val="tx2"/>
                </a:solidFill>
                <a:latin typeface="+mn-lt"/>
              </a:rPr>
              <a:t>value_if_true</a:t>
            </a:r>
            <a:r>
              <a:rPr lang="en-IN" sz="1800" dirty="0">
                <a:solidFill>
                  <a:schemeClr val="tx2"/>
                </a:solidFill>
                <a:latin typeface="+mn-lt"/>
              </a:rPr>
              <a:t> : </a:t>
            </a:r>
            <a:r>
              <a:rPr lang="en-IN" sz="1800" dirty="0" err="1">
                <a:solidFill>
                  <a:schemeClr val="tx2"/>
                </a:solidFill>
                <a:latin typeface="+mn-lt"/>
              </a:rPr>
              <a:t>value_if_false</a:t>
            </a:r>
            <a:r>
              <a:rPr lang="en-IN" sz="1800" dirty="0">
                <a:solidFill>
                  <a:schemeClr val="tx2"/>
                </a:solidFill>
                <a:latin typeface="+mn-lt"/>
              </a:rPr>
              <a:t>;</a:t>
            </a:r>
          </a:p>
          <a:p>
            <a:endParaRPr lang="en-IN" dirty="0"/>
          </a:p>
        </p:txBody>
      </p:sp>
    </p:spTree>
    <p:extLst>
      <p:ext uri="{BB962C8B-B14F-4D97-AF65-F5344CB8AC3E}">
        <p14:creationId xmlns:p14="http://schemas.microsoft.com/office/powerpoint/2010/main" val="1446393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389"/>
            <a:ext cx="9144000" cy="510988"/>
          </a:xfrm>
        </p:spPr>
        <p:txBody>
          <a:bodyPr/>
          <a:lstStyle/>
          <a:p>
            <a:r>
              <a:rPr lang="en-US" sz="2600" b="1" dirty="0" smtClean="0">
                <a:solidFill>
                  <a:schemeClr val="tx1"/>
                </a:solidFill>
                <a:latin typeface="+mj-lt"/>
              </a:rPr>
              <a:t>Object</a:t>
            </a:r>
            <a:endParaRPr lang="en-IN" sz="2600" b="1" dirty="0">
              <a:solidFill>
                <a:schemeClr val="tx1"/>
              </a:solidFill>
              <a:latin typeface="+mj-lt"/>
            </a:endParaRPr>
          </a:p>
        </p:txBody>
      </p:sp>
      <p:sp>
        <p:nvSpPr>
          <p:cNvPr id="3" name="Subtitle 2"/>
          <p:cNvSpPr>
            <a:spLocks noGrp="1"/>
          </p:cNvSpPr>
          <p:nvPr>
            <p:ph type="subTitle" idx="1"/>
          </p:nvPr>
        </p:nvSpPr>
        <p:spPr>
          <a:xfrm>
            <a:off x="1524000" y="2003612"/>
            <a:ext cx="9144000" cy="4854388"/>
          </a:xfrm>
        </p:spPr>
        <p:txBody>
          <a:bodyPr/>
          <a:lstStyle/>
          <a:p>
            <a:pPr algn="l"/>
            <a:r>
              <a:rPr lang="en-IN" sz="1800" dirty="0">
                <a:solidFill>
                  <a:schemeClr val="tx2"/>
                </a:solidFill>
                <a:latin typeface="+mn-lt"/>
              </a:rPr>
              <a:t>public class </a:t>
            </a:r>
            <a:r>
              <a:rPr lang="en-IN" sz="1800" dirty="0" smtClean="0">
                <a:solidFill>
                  <a:schemeClr val="tx2"/>
                </a:solidFill>
                <a:latin typeface="+mn-lt"/>
              </a:rPr>
              <a:t>Person</a:t>
            </a:r>
          </a:p>
          <a:p>
            <a:pPr algn="l"/>
            <a:r>
              <a:rPr lang="en-IN" sz="1800" dirty="0" smtClean="0">
                <a:solidFill>
                  <a:schemeClr val="tx2"/>
                </a:solidFill>
                <a:latin typeface="+mn-lt"/>
              </a:rPr>
              <a:t> </a:t>
            </a:r>
            <a:r>
              <a:rPr lang="en-IN" sz="1800" dirty="0">
                <a:solidFill>
                  <a:schemeClr val="tx2"/>
                </a:solidFill>
                <a:latin typeface="+mn-lt"/>
              </a:rPr>
              <a:t>{</a:t>
            </a:r>
          </a:p>
          <a:p>
            <a:pPr algn="l"/>
            <a:r>
              <a:rPr lang="en-IN" sz="1800" dirty="0">
                <a:solidFill>
                  <a:schemeClr val="tx2"/>
                </a:solidFill>
                <a:latin typeface="+mn-lt"/>
              </a:rPr>
              <a:t>    String name;</a:t>
            </a:r>
          </a:p>
          <a:p>
            <a:pPr algn="l"/>
            <a:r>
              <a:rPr lang="en-IN" sz="1800" dirty="0">
                <a:solidFill>
                  <a:schemeClr val="tx2"/>
                </a:solidFill>
                <a:latin typeface="+mn-lt"/>
              </a:rPr>
              <a:t>    </a:t>
            </a:r>
            <a:r>
              <a:rPr lang="en-IN" sz="1800" dirty="0" err="1">
                <a:solidFill>
                  <a:schemeClr val="tx2"/>
                </a:solidFill>
                <a:latin typeface="+mn-lt"/>
              </a:rPr>
              <a:t>int</a:t>
            </a:r>
            <a:r>
              <a:rPr lang="en-IN" sz="1800" dirty="0">
                <a:solidFill>
                  <a:schemeClr val="tx2"/>
                </a:solidFill>
                <a:latin typeface="+mn-lt"/>
              </a:rPr>
              <a:t> age;</a:t>
            </a:r>
          </a:p>
          <a:p>
            <a:pPr algn="l"/>
            <a:endParaRPr lang="en-IN" sz="1800" dirty="0">
              <a:solidFill>
                <a:schemeClr val="tx2"/>
              </a:solidFill>
              <a:latin typeface="+mn-lt"/>
            </a:endParaRPr>
          </a:p>
          <a:p>
            <a:pPr algn="l"/>
            <a:r>
              <a:rPr lang="en-IN" sz="1800" dirty="0">
                <a:solidFill>
                  <a:schemeClr val="tx2"/>
                </a:solidFill>
                <a:latin typeface="+mn-lt"/>
              </a:rPr>
              <a:t>    // Constructor</a:t>
            </a:r>
          </a:p>
          <a:p>
            <a:pPr algn="l"/>
            <a:r>
              <a:rPr lang="en-IN" sz="1800" dirty="0">
                <a:solidFill>
                  <a:schemeClr val="tx2"/>
                </a:solidFill>
                <a:latin typeface="+mn-lt"/>
              </a:rPr>
              <a:t>    public Person(String name, </a:t>
            </a:r>
            <a:r>
              <a:rPr lang="en-IN" sz="1800" dirty="0" err="1">
                <a:solidFill>
                  <a:schemeClr val="tx2"/>
                </a:solidFill>
                <a:latin typeface="+mn-lt"/>
              </a:rPr>
              <a:t>int</a:t>
            </a:r>
            <a:r>
              <a:rPr lang="en-IN" sz="1800" dirty="0">
                <a:solidFill>
                  <a:schemeClr val="tx2"/>
                </a:solidFill>
                <a:latin typeface="+mn-lt"/>
              </a:rPr>
              <a:t> age) </a:t>
            </a:r>
            <a:endParaRPr lang="en-IN" sz="1800" dirty="0" smtClean="0">
              <a:solidFill>
                <a:schemeClr val="tx2"/>
              </a:solidFill>
              <a:latin typeface="+mn-lt"/>
            </a:endParaRPr>
          </a:p>
          <a:p>
            <a:pPr algn="l"/>
            <a:r>
              <a:rPr lang="en-IN" sz="1800" dirty="0" smtClean="0">
                <a:solidFill>
                  <a:schemeClr val="tx2"/>
                </a:solidFill>
                <a:latin typeface="+mn-lt"/>
              </a:rPr>
              <a:t>{</a:t>
            </a:r>
            <a:endParaRPr lang="en-IN" sz="1800" dirty="0">
              <a:solidFill>
                <a:schemeClr val="tx2"/>
              </a:solidFill>
              <a:latin typeface="+mn-lt"/>
            </a:endParaRPr>
          </a:p>
          <a:p>
            <a:pPr algn="l"/>
            <a:r>
              <a:rPr lang="en-IN" sz="1800" dirty="0">
                <a:solidFill>
                  <a:schemeClr val="tx2"/>
                </a:solidFill>
                <a:latin typeface="+mn-lt"/>
              </a:rPr>
              <a:t>        this.name = name;</a:t>
            </a:r>
          </a:p>
          <a:p>
            <a:pPr algn="l"/>
            <a:r>
              <a:rPr lang="en-IN" sz="1800" dirty="0">
                <a:solidFill>
                  <a:schemeClr val="tx2"/>
                </a:solidFill>
                <a:latin typeface="+mn-lt"/>
              </a:rPr>
              <a:t>        </a:t>
            </a:r>
            <a:r>
              <a:rPr lang="en-IN" sz="1800" dirty="0" err="1">
                <a:solidFill>
                  <a:schemeClr val="tx2"/>
                </a:solidFill>
                <a:latin typeface="+mn-lt"/>
              </a:rPr>
              <a:t>this.age</a:t>
            </a:r>
            <a:r>
              <a:rPr lang="en-IN" sz="1800" dirty="0">
                <a:solidFill>
                  <a:schemeClr val="tx2"/>
                </a:solidFill>
                <a:latin typeface="+mn-lt"/>
              </a:rPr>
              <a:t> = age;</a:t>
            </a:r>
          </a:p>
          <a:p>
            <a:pPr algn="l"/>
            <a:r>
              <a:rPr lang="en-IN" sz="1800" dirty="0">
                <a:solidFill>
                  <a:schemeClr val="tx2"/>
                </a:solidFill>
                <a:latin typeface="+mn-lt"/>
              </a:rPr>
              <a:t>    }</a:t>
            </a:r>
          </a:p>
          <a:p>
            <a:pPr algn="l"/>
            <a:endParaRPr lang="en-IN" sz="1800" dirty="0">
              <a:solidFill>
                <a:schemeClr val="tx2"/>
              </a:solidFill>
              <a:latin typeface="+mn-lt"/>
            </a:endParaRPr>
          </a:p>
          <a:p>
            <a:pPr algn="l"/>
            <a:r>
              <a:rPr lang="en-IN" sz="1800" dirty="0">
                <a:solidFill>
                  <a:schemeClr val="tx2"/>
                </a:solidFill>
                <a:latin typeface="+mn-lt"/>
              </a:rPr>
              <a:t>    // Method to display information</a:t>
            </a:r>
          </a:p>
          <a:p>
            <a:pPr algn="l"/>
            <a:r>
              <a:rPr lang="en-IN" sz="1800" dirty="0">
                <a:solidFill>
                  <a:schemeClr val="tx2"/>
                </a:solidFill>
                <a:latin typeface="+mn-lt"/>
              </a:rPr>
              <a:t>    public void </a:t>
            </a:r>
            <a:r>
              <a:rPr lang="en-IN" sz="1800" dirty="0" err="1">
                <a:solidFill>
                  <a:schemeClr val="tx2"/>
                </a:solidFill>
                <a:latin typeface="+mn-lt"/>
              </a:rPr>
              <a:t>displayInfo</a:t>
            </a:r>
            <a:r>
              <a:rPr lang="en-IN" sz="1800" dirty="0">
                <a:solidFill>
                  <a:schemeClr val="tx2"/>
                </a:solidFill>
                <a:latin typeface="+mn-lt"/>
              </a:rPr>
              <a:t>() {</a:t>
            </a:r>
          </a:p>
          <a:p>
            <a:pPr algn="l"/>
            <a:r>
              <a:rPr lang="en-IN" sz="1800" dirty="0">
                <a:solidFill>
                  <a:schemeClr val="tx2"/>
                </a:solidFill>
                <a:latin typeface="+mn-lt"/>
              </a:rPr>
              <a:t>        </a:t>
            </a:r>
            <a:r>
              <a:rPr lang="en-IN" sz="1800" dirty="0" err="1">
                <a:solidFill>
                  <a:schemeClr val="tx2"/>
                </a:solidFill>
                <a:latin typeface="+mn-lt"/>
              </a:rPr>
              <a:t>System.out.println</a:t>
            </a:r>
            <a:r>
              <a:rPr lang="en-IN" sz="1800" dirty="0">
                <a:solidFill>
                  <a:schemeClr val="tx2"/>
                </a:solidFill>
                <a:latin typeface="+mn-lt"/>
              </a:rPr>
              <a:t>("Name: " + name</a:t>
            </a:r>
            <a:r>
              <a:rPr lang="en-IN" sz="1800" dirty="0" smtClean="0">
                <a:solidFill>
                  <a:schemeClr val="tx2"/>
                </a:solidFill>
                <a:latin typeface="+mn-lt"/>
              </a:rPr>
              <a:t>);</a:t>
            </a:r>
            <a:endParaRPr lang="en-IN" sz="1800" dirty="0">
              <a:solidFill>
                <a:schemeClr val="tx2"/>
              </a:solidFill>
              <a:latin typeface="+mn-lt"/>
            </a:endParaRPr>
          </a:p>
        </p:txBody>
      </p:sp>
    </p:spTree>
    <p:extLst>
      <p:ext uri="{BB962C8B-B14F-4D97-AF65-F5344CB8AC3E}">
        <p14:creationId xmlns:p14="http://schemas.microsoft.com/office/powerpoint/2010/main" val="1733966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IN" sz="1800" dirty="0">
                <a:solidFill>
                  <a:schemeClr val="tx1"/>
                </a:solidFill>
                <a:latin typeface="+mn-lt"/>
              </a:rPr>
              <a:t> </a:t>
            </a:r>
            <a:r>
              <a:rPr lang="en-IN" sz="1800" dirty="0" err="1">
                <a:solidFill>
                  <a:schemeClr val="tx2"/>
                </a:solidFill>
                <a:latin typeface="+mn-lt"/>
              </a:rPr>
              <a:t>System.out.println</a:t>
            </a:r>
            <a:r>
              <a:rPr lang="en-IN" sz="1800" dirty="0">
                <a:solidFill>
                  <a:schemeClr val="tx2"/>
                </a:solidFill>
                <a:latin typeface="+mn-lt"/>
              </a:rPr>
              <a:t>("Age: " + age);</a:t>
            </a:r>
          </a:p>
          <a:p>
            <a:r>
              <a:rPr lang="en-IN" sz="1800" dirty="0">
                <a:solidFill>
                  <a:schemeClr val="tx2"/>
                </a:solidFill>
                <a:latin typeface="+mn-lt"/>
              </a:rPr>
              <a:t>    }</a:t>
            </a:r>
          </a:p>
          <a:p>
            <a:r>
              <a:rPr lang="en-IN" sz="1800" dirty="0">
                <a:solidFill>
                  <a:schemeClr val="tx2"/>
                </a:solidFill>
                <a:latin typeface="+mn-lt"/>
              </a:rPr>
              <a:t>}</a:t>
            </a:r>
          </a:p>
          <a:p>
            <a:endParaRPr lang="en-IN" sz="1800" dirty="0">
              <a:solidFill>
                <a:schemeClr val="tx2"/>
              </a:solidFill>
              <a:latin typeface="+mn-lt"/>
            </a:endParaRPr>
          </a:p>
          <a:p>
            <a:r>
              <a:rPr lang="en-IN" sz="1800" dirty="0">
                <a:solidFill>
                  <a:schemeClr val="tx2"/>
                </a:solidFill>
                <a:latin typeface="+mn-lt"/>
              </a:rPr>
              <a:t>public class Main {</a:t>
            </a:r>
          </a:p>
          <a:p>
            <a:r>
              <a:rPr lang="en-IN" sz="1800" dirty="0">
                <a:solidFill>
                  <a:schemeClr val="tx2"/>
                </a:solidFill>
                <a:latin typeface="+mn-lt"/>
              </a:rPr>
              <a:t>    public static void main(String[] </a:t>
            </a:r>
            <a:r>
              <a:rPr lang="en-IN" sz="1800" dirty="0" err="1">
                <a:solidFill>
                  <a:schemeClr val="tx2"/>
                </a:solidFill>
                <a:latin typeface="+mn-lt"/>
              </a:rPr>
              <a:t>args</a:t>
            </a:r>
            <a:r>
              <a:rPr lang="en-IN" sz="1800" dirty="0">
                <a:solidFill>
                  <a:schemeClr val="tx2"/>
                </a:solidFill>
                <a:latin typeface="+mn-lt"/>
              </a:rPr>
              <a:t>) {</a:t>
            </a:r>
          </a:p>
          <a:p>
            <a:r>
              <a:rPr lang="en-IN" sz="1800" dirty="0">
                <a:solidFill>
                  <a:schemeClr val="tx2"/>
                </a:solidFill>
                <a:latin typeface="+mn-lt"/>
              </a:rPr>
              <a:t>        // Create objects</a:t>
            </a:r>
          </a:p>
          <a:p>
            <a:r>
              <a:rPr lang="en-IN" sz="1800" dirty="0">
                <a:solidFill>
                  <a:schemeClr val="tx2"/>
                </a:solidFill>
                <a:latin typeface="+mn-lt"/>
              </a:rPr>
              <a:t>        Person person1 = new Person("Alice", 30);</a:t>
            </a:r>
          </a:p>
          <a:p>
            <a:r>
              <a:rPr lang="en-IN" sz="1800" dirty="0">
                <a:solidFill>
                  <a:schemeClr val="tx2"/>
                </a:solidFill>
                <a:latin typeface="+mn-lt"/>
              </a:rPr>
              <a:t>        Person person2 = new Person("Bob", 25);</a:t>
            </a:r>
          </a:p>
          <a:p>
            <a:endParaRPr lang="en-IN" sz="1800" dirty="0">
              <a:solidFill>
                <a:schemeClr val="tx2"/>
              </a:solidFill>
              <a:latin typeface="+mn-lt"/>
            </a:endParaRPr>
          </a:p>
          <a:p>
            <a:r>
              <a:rPr lang="en-IN" sz="1800" dirty="0">
                <a:solidFill>
                  <a:schemeClr val="tx2"/>
                </a:solidFill>
                <a:latin typeface="+mn-lt"/>
              </a:rPr>
              <a:t>        // Access object fields and methods</a:t>
            </a:r>
          </a:p>
          <a:p>
            <a:r>
              <a:rPr lang="en-IN" sz="1800" dirty="0">
                <a:solidFill>
                  <a:schemeClr val="tx2"/>
                </a:solidFill>
                <a:latin typeface="+mn-lt"/>
              </a:rPr>
              <a:t>        person1.displayInfo();</a:t>
            </a:r>
          </a:p>
          <a:p>
            <a:r>
              <a:rPr lang="en-IN" sz="1800" dirty="0">
                <a:solidFill>
                  <a:schemeClr val="tx2"/>
                </a:solidFill>
                <a:latin typeface="+mn-lt"/>
              </a:rPr>
              <a:t>        person2.displayInfo();</a:t>
            </a:r>
          </a:p>
          <a:p>
            <a:r>
              <a:rPr lang="en-IN" sz="1800" dirty="0">
                <a:solidFill>
                  <a:schemeClr val="tx2"/>
                </a:solidFill>
                <a:latin typeface="+mn-lt"/>
              </a:rPr>
              <a:t>    }</a:t>
            </a:r>
          </a:p>
          <a:p>
            <a:r>
              <a:rPr lang="en-IN" sz="1800" dirty="0">
                <a:solidFill>
                  <a:schemeClr val="tx2"/>
                </a:solidFill>
                <a:latin typeface="+mn-lt"/>
              </a:rPr>
              <a:t>}</a:t>
            </a:r>
          </a:p>
          <a:p>
            <a:endParaRPr lang="en-IN" dirty="0">
              <a:solidFill>
                <a:schemeClr val="tx2"/>
              </a:solidFill>
            </a:endParaRPr>
          </a:p>
        </p:txBody>
      </p:sp>
    </p:spTree>
    <p:extLst>
      <p:ext uri="{BB962C8B-B14F-4D97-AF65-F5344CB8AC3E}">
        <p14:creationId xmlns:p14="http://schemas.microsoft.com/office/powerpoint/2010/main" val="3036938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pPr algn="ctr"/>
            <a:r>
              <a:rPr lang="en-IN" sz="2600" b="1" dirty="0" err="1">
                <a:solidFill>
                  <a:schemeClr val="tx1"/>
                </a:solidFill>
                <a:latin typeface="+mn-lt"/>
              </a:rPr>
              <a:t>D</a:t>
            </a:r>
            <a:r>
              <a:rPr lang="en-IN" sz="2600" b="1" dirty="0" err="1" smtClean="0">
                <a:solidFill>
                  <a:schemeClr val="tx1"/>
                </a:solidFill>
                <a:latin typeface="+mn-lt"/>
              </a:rPr>
              <a:t>atatypes</a:t>
            </a:r>
            <a:r>
              <a:rPr lang="en-IN" sz="2600" b="1" dirty="0" smtClean="0">
                <a:solidFill>
                  <a:schemeClr val="tx1"/>
                </a:solidFill>
                <a:latin typeface="+mn-lt"/>
              </a:rPr>
              <a:t> </a:t>
            </a:r>
          </a:p>
          <a:p>
            <a:pPr algn="just"/>
            <a:endParaRPr lang="en-US" sz="1800" dirty="0">
              <a:solidFill>
                <a:schemeClr val="tx2"/>
              </a:solidFill>
              <a:latin typeface="+mn-lt"/>
            </a:endParaRPr>
          </a:p>
          <a:p>
            <a:pPr algn="just"/>
            <a:r>
              <a:rPr lang="en-US" sz="1800" b="1" dirty="0">
                <a:solidFill>
                  <a:schemeClr val="tx1"/>
                </a:solidFill>
                <a:latin typeface="+mn-lt"/>
              </a:rPr>
              <a:t>Primitive Data Types:</a:t>
            </a:r>
            <a:r>
              <a:rPr lang="en-US" sz="1800" dirty="0">
                <a:solidFill>
                  <a:schemeClr val="tx1"/>
                </a:solidFill>
                <a:latin typeface="+mn-lt"/>
              </a:rPr>
              <a:t> </a:t>
            </a:r>
            <a:endParaRPr lang="en-US" sz="1800" dirty="0" smtClean="0">
              <a:solidFill>
                <a:schemeClr val="tx1"/>
              </a:solidFill>
              <a:latin typeface="+mn-lt"/>
            </a:endParaRPr>
          </a:p>
          <a:p>
            <a:pPr algn="just"/>
            <a:r>
              <a:rPr lang="en-US" sz="1800" dirty="0" smtClean="0">
                <a:solidFill>
                  <a:schemeClr val="tx2"/>
                </a:solidFill>
                <a:latin typeface="+mn-lt"/>
              </a:rPr>
              <a:t>Primitive </a:t>
            </a:r>
            <a:r>
              <a:rPr lang="en-US" sz="1800" dirty="0">
                <a:solidFill>
                  <a:schemeClr val="tx2"/>
                </a:solidFill>
                <a:latin typeface="+mn-lt"/>
              </a:rPr>
              <a:t>data types are the basic data types provided by Java. They represent single values and are not objects. They are stored directly in memory and are more efficient in terms of memory usage and performance. Java has eight primitive data types:</a:t>
            </a:r>
          </a:p>
          <a:p>
            <a:pPr algn="just"/>
            <a:r>
              <a:rPr lang="en-US" sz="1800" b="1" dirty="0">
                <a:solidFill>
                  <a:schemeClr val="tx1"/>
                </a:solidFill>
                <a:latin typeface="+mn-lt"/>
              </a:rPr>
              <a:t>byte</a:t>
            </a:r>
            <a:r>
              <a:rPr lang="en-US" sz="1800" b="1" dirty="0" smtClean="0">
                <a:solidFill>
                  <a:schemeClr val="tx2"/>
                </a:solidFill>
                <a:latin typeface="+mn-lt"/>
              </a:rPr>
              <a:t>:</a:t>
            </a:r>
          </a:p>
          <a:p>
            <a:pPr algn="just"/>
            <a:r>
              <a:rPr lang="en-US" sz="1800" dirty="0" smtClean="0">
                <a:solidFill>
                  <a:schemeClr val="tx2"/>
                </a:solidFill>
                <a:latin typeface="+mn-lt"/>
              </a:rPr>
              <a:t> </a:t>
            </a:r>
            <a:r>
              <a:rPr lang="en-US" sz="1800" dirty="0">
                <a:solidFill>
                  <a:schemeClr val="tx2"/>
                </a:solidFill>
                <a:latin typeface="+mn-lt"/>
              </a:rPr>
              <a:t>8-bit integer. It can hold values from -128 to 127.</a:t>
            </a:r>
          </a:p>
          <a:p>
            <a:pPr algn="just"/>
            <a:r>
              <a:rPr lang="en-US" sz="1800" b="1" dirty="0">
                <a:solidFill>
                  <a:schemeClr val="tx1"/>
                </a:solidFill>
                <a:latin typeface="+mn-lt"/>
              </a:rPr>
              <a:t>short:</a:t>
            </a:r>
            <a:r>
              <a:rPr lang="en-US" sz="1800" dirty="0">
                <a:solidFill>
                  <a:schemeClr val="tx1"/>
                </a:solidFill>
                <a:latin typeface="+mn-lt"/>
              </a:rPr>
              <a:t> </a:t>
            </a:r>
            <a:endParaRPr lang="en-US" sz="1800" dirty="0" smtClean="0">
              <a:solidFill>
                <a:schemeClr val="tx1"/>
              </a:solidFill>
              <a:latin typeface="+mn-lt"/>
            </a:endParaRPr>
          </a:p>
          <a:p>
            <a:pPr algn="just"/>
            <a:r>
              <a:rPr lang="en-US" sz="1800" dirty="0" smtClean="0">
                <a:solidFill>
                  <a:schemeClr val="tx2"/>
                </a:solidFill>
                <a:latin typeface="+mn-lt"/>
              </a:rPr>
              <a:t>16-bit </a:t>
            </a:r>
            <a:r>
              <a:rPr lang="en-US" sz="1800" dirty="0">
                <a:solidFill>
                  <a:schemeClr val="tx2"/>
                </a:solidFill>
                <a:latin typeface="+mn-lt"/>
              </a:rPr>
              <a:t>integer. It can hold values from -32,768 to 32,767.</a:t>
            </a:r>
          </a:p>
          <a:p>
            <a:pPr algn="just"/>
            <a:r>
              <a:rPr lang="en-US" sz="1800" b="1" dirty="0" err="1">
                <a:solidFill>
                  <a:schemeClr val="tx1"/>
                </a:solidFill>
                <a:latin typeface="+mn-lt"/>
              </a:rPr>
              <a:t>int</a:t>
            </a:r>
            <a:r>
              <a:rPr lang="en-US" sz="1800" b="1" dirty="0">
                <a:solidFill>
                  <a:schemeClr val="tx1"/>
                </a:solidFill>
                <a:latin typeface="+mn-lt"/>
              </a:rPr>
              <a:t>:</a:t>
            </a:r>
            <a:r>
              <a:rPr lang="en-US" sz="1800" dirty="0">
                <a:solidFill>
                  <a:schemeClr val="tx1"/>
                </a:solidFill>
                <a:latin typeface="+mn-lt"/>
              </a:rPr>
              <a:t> </a:t>
            </a:r>
            <a:endParaRPr lang="en-US" sz="1800" dirty="0" smtClean="0">
              <a:solidFill>
                <a:schemeClr val="tx1"/>
              </a:solidFill>
              <a:latin typeface="+mn-lt"/>
            </a:endParaRPr>
          </a:p>
          <a:p>
            <a:pPr algn="just"/>
            <a:r>
              <a:rPr lang="en-US" sz="1800" dirty="0" smtClean="0">
                <a:solidFill>
                  <a:schemeClr val="tx2"/>
                </a:solidFill>
                <a:latin typeface="+mn-lt"/>
              </a:rPr>
              <a:t>32-bit </a:t>
            </a:r>
            <a:r>
              <a:rPr lang="en-US" sz="1800" dirty="0">
                <a:solidFill>
                  <a:schemeClr val="tx2"/>
                </a:solidFill>
                <a:latin typeface="+mn-lt"/>
              </a:rPr>
              <a:t>integer. It can hold a wide range of integer values.</a:t>
            </a:r>
          </a:p>
          <a:p>
            <a:pPr algn="just"/>
            <a:r>
              <a:rPr lang="en-US" sz="1800" b="1" dirty="0">
                <a:solidFill>
                  <a:schemeClr val="tx1"/>
                </a:solidFill>
                <a:latin typeface="+mn-lt"/>
              </a:rPr>
              <a:t>long:</a:t>
            </a:r>
            <a:r>
              <a:rPr lang="en-US" sz="1800" dirty="0">
                <a:solidFill>
                  <a:schemeClr val="tx1"/>
                </a:solidFill>
                <a:latin typeface="+mn-lt"/>
              </a:rPr>
              <a:t> </a:t>
            </a:r>
            <a:endParaRPr lang="en-US" sz="1800" dirty="0" smtClean="0">
              <a:solidFill>
                <a:schemeClr val="tx1"/>
              </a:solidFill>
              <a:latin typeface="+mn-lt"/>
            </a:endParaRPr>
          </a:p>
          <a:p>
            <a:pPr algn="just"/>
            <a:r>
              <a:rPr lang="en-US" sz="1800" dirty="0" smtClean="0">
                <a:solidFill>
                  <a:schemeClr val="tx2"/>
                </a:solidFill>
                <a:latin typeface="+mn-lt"/>
              </a:rPr>
              <a:t>64-bit </a:t>
            </a:r>
            <a:r>
              <a:rPr lang="en-US" sz="1800" dirty="0">
                <a:solidFill>
                  <a:schemeClr val="tx2"/>
                </a:solidFill>
                <a:latin typeface="+mn-lt"/>
              </a:rPr>
              <a:t>integer. Used for larger integer values.</a:t>
            </a:r>
          </a:p>
          <a:p>
            <a:pPr algn="just"/>
            <a:r>
              <a:rPr lang="en-US" sz="1800" b="1" dirty="0">
                <a:solidFill>
                  <a:schemeClr val="tx1"/>
                </a:solidFill>
                <a:latin typeface="+mn-lt"/>
              </a:rPr>
              <a:t>float:</a:t>
            </a:r>
            <a:r>
              <a:rPr lang="en-US" sz="1800" dirty="0">
                <a:solidFill>
                  <a:schemeClr val="tx1"/>
                </a:solidFill>
                <a:latin typeface="+mn-lt"/>
              </a:rPr>
              <a:t> </a:t>
            </a:r>
            <a:endParaRPr lang="en-US" sz="1800" dirty="0" smtClean="0">
              <a:solidFill>
                <a:schemeClr val="tx1"/>
              </a:solidFill>
              <a:latin typeface="+mn-lt"/>
            </a:endParaRPr>
          </a:p>
          <a:p>
            <a:pPr algn="just"/>
            <a:r>
              <a:rPr lang="en-US" sz="1800" dirty="0" smtClean="0">
                <a:solidFill>
                  <a:schemeClr val="tx2"/>
                </a:solidFill>
                <a:latin typeface="+mn-lt"/>
              </a:rPr>
              <a:t>32-bit </a:t>
            </a:r>
            <a:r>
              <a:rPr lang="en-US" sz="1800" dirty="0">
                <a:solidFill>
                  <a:schemeClr val="tx2"/>
                </a:solidFill>
                <a:latin typeface="+mn-lt"/>
              </a:rPr>
              <a:t>floating-point. Used for decimal numbers with single-precision.</a:t>
            </a:r>
          </a:p>
          <a:p>
            <a:pPr algn="just"/>
            <a:r>
              <a:rPr lang="en-US" sz="1800" b="1" dirty="0">
                <a:solidFill>
                  <a:schemeClr val="tx1"/>
                </a:solidFill>
                <a:latin typeface="+mn-lt"/>
              </a:rPr>
              <a:t>double</a:t>
            </a:r>
            <a:r>
              <a:rPr lang="en-US" sz="1800" b="1" dirty="0" smtClean="0">
                <a:solidFill>
                  <a:schemeClr val="tx1"/>
                </a:solidFill>
                <a:latin typeface="+mn-lt"/>
              </a:rPr>
              <a:t>:</a:t>
            </a:r>
          </a:p>
          <a:p>
            <a:pPr algn="just"/>
            <a:r>
              <a:rPr lang="en-US" sz="1800" dirty="0" smtClean="0">
                <a:solidFill>
                  <a:schemeClr val="tx1"/>
                </a:solidFill>
                <a:latin typeface="+mn-lt"/>
              </a:rPr>
              <a:t> </a:t>
            </a:r>
            <a:r>
              <a:rPr lang="en-US" sz="1800" dirty="0">
                <a:solidFill>
                  <a:schemeClr val="tx2"/>
                </a:solidFill>
                <a:latin typeface="+mn-lt"/>
              </a:rPr>
              <a:t>64-bit floating-point. Used for decimal numbers with double-precision (default for floating-point numbers).</a:t>
            </a:r>
          </a:p>
          <a:p>
            <a:pPr algn="just"/>
            <a:r>
              <a:rPr lang="en-US" sz="1800" b="1" dirty="0">
                <a:solidFill>
                  <a:schemeClr val="tx1"/>
                </a:solidFill>
                <a:latin typeface="+mn-lt"/>
              </a:rPr>
              <a:t>char:</a:t>
            </a:r>
            <a:r>
              <a:rPr lang="en-US" sz="1800" dirty="0">
                <a:solidFill>
                  <a:schemeClr val="tx1"/>
                </a:solidFill>
                <a:latin typeface="+mn-lt"/>
              </a:rPr>
              <a:t> </a:t>
            </a:r>
            <a:endParaRPr lang="en-US" sz="1800" dirty="0" smtClean="0">
              <a:solidFill>
                <a:schemeClr val="tx1"/>
              </a:solidFill>
              <a:latin typeface="+mn-lt"/>
            </a:endParaRPr>
          </a:p>
          <a:p>
            <a:pPr algn="just"/>
            <a:r>
              <a:rPr lang="en-US" sz="1800" dirty="0" smtClean="0">
                <a:solidFill>
                  <a:schemeClr val="tx2"/>
                </a:solidFill>
                <a:latin typeface="+mn-lt"/>
              </a:rPr>
              <a:t>16-bit </a:t>
            </a:r>
            <a:r>
              <a:rPr lang="en-US" sz="1800" dirty="0">
                <a:solidFill>
                  <a:schemeClr val="tx2"/>
                </a:solidFill>
                <a:latin typeface="+mn-lt"/>
              </a:rPr>
              <a:t>Unicode character. Used to store a single character.</a:t>
            </a:r>
          </a:p>
          <a:p>
            <a:pPr algn="just"/>
            <a:r>
              <a:rPr lang="en-US" sz="1800" b="1" dirty="0" err="1">
                <a:solidFill>
                  <a:schemeClr val="tx1"/>
                </a:solidFill>
                <a:latin typeface="+mn-lt"/>
              </a:rPr>
              <a:t>boolean</a:t>
            </a:r>
            <a:r>
              <a:rPr lang="en-US" sz="1800" b="1" dirty="0" smtClean="0">
                <a:solidFill>
                  <a:schemeClr val="tx1"/>
                </a:solidFill>
                <a:latin typeface="+mn-lt"/>
              </a:rPr>
              <a:t>:</a:t>
            </a:r>
          </a:p>
          <a:p>
            <a:pPr algn="just"/>
            <a:r>
              <a:rPr lang="en-US" sz="1800" dirty="0" smtClean="0">
                <a:solidFill>
                  <a:schemeClr val="tx1"/>
                </a:solidFill>
                <a:latin typeface="+mn-lt"/>
              </a:rPr>
              <a:t> </a:t>
            </a:r>
            <a:r>
              <a:rPr lang="en-US" sz="1800" dirty="0">
                <a:solidFill>
                  <a:schemeClr val="tx2"/>
                </a:solidFill>
                <a:latin typeface="+mn-lt"/>
              </a:rPr>
              <a:t>Represents true or false values.</a:t>
            </a:r>
          </a:p>
          <a:p>
            <a:endParaRPr lang="en-IN" dirty="0"/>
          </a:p>
        </p:txBody>
      </p:sp>
    </p:spTree>
    <p:extLst>
      <p:ext uri="{BB962C8B-B14F-4D97-AF65-F5344CB8AC3E}">
        <p14:creationId xmlns:p14="http://schemas.microsoft.com/office/powerpoint/2010/main" val="3832025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8634" y="152400"/>
            <a:ext cx="11511501" cy="6705599"/>
          </a:xfrm>
        </p:spPr>
        <p:txBody>
          <a:bodyPr>
            <a:noAutofit/>
          </a:bodyPr>
          <a:lstStyle/>
          <a:p>
            <a:pPr algn="ctr"/>
            <a:r>
              <a:rPr lang="en-IN" sz="2600" b="1" dirty="0">
                <a:solidFill>
                  <a:schemeClr val="tx1"/>
                </a:solidFill>
                <a:latin typeface="+mj-lt"/>
              </a:rPr>
              <a:t>O</a:t>
            </a:r>
            <a:r>
              <a:rPr lang="en-IN" sz="2600" b="1" dirty="0" smtClean="0">
                <a:solidFill>
                  <a:schemeClr val="tx1"/>
                </a:solidFill>
                <a:latin typeface="+mj-lt"/>
              </a:rPr>
              <a:t>perator </a:t>
            </a:r>
            <a:r>
              <a:rPr lang="en-IN" sz="2600" b="1" dirty="0">
                <a:solidFill>
                  <a:schemeClr val="tx1"/>
                </a:solidFill>
                <a:latin typeface="+mj-lt"/>
              </a:rPr>
              <a:t>I</a:t>
            </a:r>
            <a:r>
              <a:rPr lang="en-IN" sz="2600" b="1" dirty="0" smtClean="0">
                <a:solidFill>
                  <a:schemeClr val="tx1"/>
                </a:solidFill>
                <a:latin typeface="+mj-lt"/>
              </a:rPr>
              <a:t>n </a:t>
            </a:r>
            <a:r>
              <a:rPr lang="en-IN" sz="2600" b="1" dirty="0">
                <a:solidFill>
                  <a:schemeClr val="tx1"/>
                </a:solidFill>
                <a:latin typeface="+mj-lt"/>
              </a:rPr>
              <a:t>j</a:t>
            </a:r>
            <a:r>
              <a:rPr lang="en-IN" sz="2600" b="1" dirty="0" smtClean="0">
                <a:solidFill>
                  <a:schemeClr val="tx1"/>
                </a:solidFill>
                <a:latin typeface="+mj-lt"/>
              </a:rPr>
              <a:t>ava</a:t>
            </a:r>
          </a:p>
          <a:p>
            <a:pPr marL="285750" indent="-285750" algn="just">
              <a:buFont typeface="Arial" panose="020B0604020202020204" pitchFamily="34" charset="0"/>
              <a:buChar char="•"/>
            </a:pPr>
            <a:r>
              <a:rPr lang="en-US" sz="1800" dirty="0">
                <a:solidFill>
                  <a:schemeClr val="tx1"/>
                </a:solidFill>
                <a:latin typeface="+mn-lt"/>
              </a:rPr>
              <a:t>Arithmetic Operators: </a:t>
            </a:r>
            <a:r>
              <a:rPr lang="en-US" sz="1800" dirty="0">
                <a:solidFill>
                  <a:schemeClr val="tx2"/>
                </a:solidFill>
                <a:latin typeface="+mn-lt"/>
              </a:rPr>
              <a:t>These operators are used for basic mathematical calculations.</a:t>
            </a:r>
          </a:p>
          <a:p>
            <a:pPr algn="just"/>
            <a:endParaRPr lang="en-US" sz="1800" dirty="0">
              <a:solidFill>
                <a:schemeClr val="tx2"/>
              </a:solidFill>
              <a:latin typeface="+mn-lt"/>
            </a:endParaRPr>
          </a:p>
          <a:p>
            <a:pPr algn="just"/>
            <a:r>
              <a:rPr lang="en-US" sz="1800" dirty="0">
                <a:solidFill>
                  <a:schemeClr val="tx2"/>
                </a:solidFill>
                <a:latin typeface="+mn-lt"/>
              </a:rPr>
              <a:t>+ (Addition)</a:t>
            </a:r>
          </a:p>
          <a:p>
            <a:pPr algn="just"/>
            <a:r>
              <a:rPr lang="en-US" sz="1800" dirty="0">
                <a:solidFill>
                  <a:schemeClr val="tx2"/>
                </a:solidFill>
                <a:latin typeface="+mn-lt"/>
              </a:rPr>
              <a:t>- (Subtraction)</a:t>
            </a:r>
          </a:p>
          <a:p>
            <a:pPr algn="just"/>
            <a:r>
              <a:rPr lang="en-US" sz="1800" dirty="0">
                <a:solidFill>
                  <a:schemeClr val="tx2"/>
                </a:solidFill>
                <a:latin typeface="+mn-lt"/>
              </a:rPr>
              <a:t>* (Multiplication)</a:t>
            </a:r>
          </a:p>
          <a:p>
            <a:pPr algn="just"/>
            <a:r>
              <a:rPr lang="en-US" sz="1800" dirty="0">
                <a:solidFill>
                  <a:schemeClr val="tx2"/>
                </a:solidFill>
                <a:latin typeface="+mn-lt"/>
              </a:rPr>
              <a:t>/ (Division)</a:t>
            </a:r>
          </a:p>
          <a:p>
            <a:pPr algn="just"/>
            <a:r>
              <a:rPr lang="en-US" sz="1800" dirty="0">
                <a:solidFill>
                  <a:schemeClr val="tx2"/>
                </a:solidFill>
                <a:latin typeface="+mn-lt"/>
              </a:rPr>
              <a:t>% (Modulus, returns the remainder of a division</a:t>
            </a:r>
            <a:r>
              <a:rPr lang="en-US" sz="1800" dirty="0" smtClean="0">
                <a:solidFill>
                  <a:schemeClr val="tx2"/>
                </a:solidFill>
                <a:latin typeface="+mn-lt"/>
              </a:rPr>
              <a:t>)</a:t>
            </a:r>
          </a:p>
          <a:p>
            <a:pPr algn="just"/>
            <a:endParaRPr lang="en-US" sz="1800" dirty="0">
              <a:solidFill>
                <a:schemeClr val="tx2"/>
              </a:solidFill>
              <a:latin typeface="+mn-lt"/>
            </a:endParaRPr>
          </a:p>
          <a:p>
            <a:pPr algn="just"/>
            <a:r>
              <a:rPr lang="en-IN" sz="1800" dirty="0" err="1">
                <a:solidFill>
                  <a:schemeClr val="tx2"/>
                </a:solidFill>
                <a:latin typeface="+mn-lt"/>
              </a:rPr>
              <a:t>int</a:t>
            </a:r>
            <a:r>
              <a:rPr lang="en-IN" sz="1800" dirty="0">
                <a:solidFill>
                  <a:schemeClr val="tx2"/>
                </a:solidFill>
                <a:latin typeface="+mn-lt"/>
              </a:rPr>
              <a:t> a = 10, b = 3;</a:t>
            </a:r>
          </a:p>
          <a:p>
            <a:pPr algn="just"/>
            <a:r>
              <a:rPr lang="en-IN" sz="1800" dirty="0" err="1">
                <a:solidFill>
                  <a:schemeClr val="tx2"/>
                </a:solidFill>
                <a:latin typeface="+mn-lt"/>
              </a:rPr>
              <a:t>int</a:t>
            </a:r>
            <a:r>
              <a:rPr lang="en-IN" sz="1800" dirty="0">
                <a:solidFill>
                  <a:schemeClr val="tx2"/>
                </a:solidFill>
                <a:latin typeface="+mn-lt"/>
              </a:rPr>
              <a:t> sum = a + b;</a:t>
            </a:r>
          </a:p>
          <a:p>
            <a:pPr algn="just"/>
            <a:r>
              <a:rPr lang="en-IN" sz="1800" dirty="0" err="1">
                <a:solidFill>
                  <a:schemeClr val="tx2"/>
                </a:solidFill>
                <a:latin typeface="+mn-lt"/>
              </a:rPr>
              <a:t>int</a:t>
            </a:r>
            <a:r>
              <a:rPr lang="en-IN" sz="1800" dirty="0">
                <a:solidFill>
                  <a:schemeClr val="tx2"/>
                </a:solidFill>
                <a:latin typeface="+mn-lt"/>
              </a:rPr>
              <a:t> difference = a - b;</a:t>
            </a:r>
          </a:p>
          <a:p>
            <a:pPr algn="just"/>
            <a:r>
              <a:rPr lang="en-IN" sz="1800" dirty="0" err="1">
                <a:solidFill>
                  <a:schemeClr val="tx2"/>
                </a:solidFill>
                <a:latin typeface="+mn-lt"/>
              </a:rPr>
              <a:t>int</a:t>
            </a:r>
            <a:r>
              <a:rPr lang="en-IN" sz="1800" dirty="0">
                <a:solidFill>
                  <a:schemeClr val="tx2"/>
                </a:solidFill>
                <a:latin typeface="+mn-lt"/>
              </a:rPr>
              <a:t> product = a * b;</a:t>
            </a:r>
          </a:p>
          <a:p>
            <a:pPr algn="just"/>
            <a:r>
              <a:rPr lang="en-IN" sz="1800" dirty="0" err="1">
                <a:solidFill>
                  <a:schemeClr val="tx2"/>
                </a:solidFill>
                <a:latin typeface="+mn-lt"/>
              </a:rPr>
              <a:t>int</a:t>
            </a:r>
            <a:r>
              <a:rPr lang="en-IN" sz="1800" dirty="0">
                <a:solidFill>
                  <a:schemeClr val="tx2"/>
                </a:solidFill>
                <a:latin typeface="+mn-lt"/>
              </a:rPr>
              <a:t> quotient = a / b;</a:t>
            </a:r>
          </a:p>
          <a:p>
            <a:pPr algn="just"/>
            <a:r>
              <a:rPr lang="en-IN" sz="1800" dirty="0" err="1">
                <a:solidFill>
                  <a:schemeClr val="tx2"/>
                </a:solidFill>
                <a:latin typeface="+mn-lt"/>
              </a:rPr>
              <a:t>int</a:t>
            </a:r>
            <a:r>
              <a:rPr lang="en-IN" sz="1800" dirty="0">
                <a:solidFill>
                  <a:schemeClr val="tx2"/>
                </a:solidFill>
                <a:latin typeface="+mn-lt"/>
              </a:rPr>
              <a:t> remainder = a % b;</a:t>
            </a:r>
          </a:p>
          <a:p>
            <a:pPr algn="just"/>
            <a:endParaRPr lang="en-US" sz="1800" dirty="0" smtClean="0">
              <a:solidFill>
                <a:schemeClr val="tx1"/>
              </a:solidFill>
              <a:latin typeface="+mn-lt"/>
            </a:endParaRPr>
          </a:p>
          <a:p>
            <a:pPr marL="285750" indent="-285750" algn="just">
              <a:buFont typeface="Arial" panose="020B0604020202020204" pitchFamily="34" charset="0"/>
              <a:buChar char="•"/>
            </a:pPr>
            <a:r>
              <a:rPr lang="en-US" sz="1800" dirty="0">
                <a:solidFill>
                  <a:schemeClr val="tx1"/>
                </a:solidFill>
                <a:latin typeface="+mn-lt"/>
              </a:rPr>
              <a:t>Comparison Operators</a:t>
            </a:r>
            <a:r>
              <a:rPr lang="en-US" sz="1800" dirty="0">
                <a:solidFill>
                  <a:schemeClr val="tx2"/>
                </a:solidFill>
                <a:latin typeface="+mn-lt"/>
              </a:rPr>
              <a:t>: These operators are used to compare values and return </a:t>
            </a:r>
            <a:r>
              <a:rPr lang="en-US" sz="1800" dirty="0" err="1">
                <a:solidFill>
                  <a:schemeClr val="tx2"/>
                </a:solidFill>
                <a:latin typeface="+mn-lt"/>
              </a:rPr>
              <a:t>boolean</a:t>
            </a:r>
            <a:r>
              <a:rPr lang="en-US" sz="1800" dirty="0">
                <a:solidFill>
                  <a:schemeClr val="tx2"/>
                </a:solidFill>
                <a:latin typeface="+mn-lt"/>
              </a:rPr>
              <a:t> results.</a:t>
            </a:r>
          </a:p>
          <a:p>
            <a:pPr algn="just"/>
            <a:r>
              <a:rPr lang="en-US" sz="1800" dirty="0" smtClean="0">
                <a:solidFill>
                  <a:schemeClr val="tx2"/>
                </a:solidFill>
                <a:latin typeface="+mn-lt"/>
              </a:rPr>
              <a:t>== </a:t>
            </a:r>
            <a:r>
              <a:rPr lang="en-US" sz="1800" dirty="0">
                <a:solidFill>
                  <a:schemeClr val="tx2"/>
                </a:solidFill>
                <a:latin typeface="+mn-lt"/>
              </a:rPr>
              <a:t>(Equal to)</a:t>
            </a:r>
          </a:p>
          <a:p>
            <a:pPr algn="just"/>
            <a:r>
              <a:rPr lang="en-US" sz="1800" dirty="0">
                <a:solidFill>
                  <a:schemeClr val="tx2"/>
                </a:solidFill>
                <a:latin typeface="+mn-lt"/>
              </a:rPr>
              <a:t>!= (Not equal to)</a:t>
            </a:r>
          </a:p>
          <a:p>
            <a:pPr algn="just"/>
            <a:r>
              <a:rPr lang="en-US" sz="1800" dirty="0">
                <a:solidFill>
                  <a:schemeClr val="tx2"/>
                </a:solidFill>
                <a:latin typeface="+mn-lt"/>
              </a:rPr>
              <a:t>&lt; (Less than)</a:t>
            </a:r>
          </a:p>
          <a:p>
            <a:pPr algn="just"/>
            <a:r>
              <a:rPr lang="en-US" sz="1800" dirty="0">
                <a:solidFill>
                  <a:schemeClr val="tx2"/>
                </a:solidFill>
                <a:latin typeface="+mn-lt"/>
              </a:rPr>
              <a:t>&gt; (Greater than)</a:t>
            </a:r>
          </a:p>
          <a:p>
            <a:pPr algn="just"/>
            <a:r>
              <a:rPr lang="en-US" sz="1800" dirty="0">
                <a:solidFill>
                  <a:schemeClr val="tx2"/>
                </a:solidFill>
                <a:latin typeface="+mn-lt"/>
              </a:rPr>
              <a:t>&lt;= (Less than or equal to)</a:t>
            </a:r>
          </a:p>
          <a:p>
            <a:pPr algn="just"/>
            <a:r>
              <a:rPr lang="en-US" sz="1800" dirty="0">
                <a:solidFill>
                  <a:schemeClr val="tx2"/>
                </a:solidFill>
                <a:latin typeface="+mn-lt"/>
              </a:rPr>
              <a:t>&gt;= (Greater than or equal to)</a:t>
            </a:r>
            <a:endParaRPr lang="en-IN" sz="1800" dirty="0">
              <a:solidFill>
                <a:schemeClr val="tx2"/>
              </a:solidFill>
              <a:latin typeface="+mn-lt"/>
            </a:endParaRPr>
          </a:p>
        </p:txBody>
      </p:sp>
    </p:spTree>
    <p:extLst>
      <p:ext uri="{BB962C8B-B14F-4D97-AF65-F5344CB8AC3E}">
        <p14:creationId xmlns:p14="http://schemas.microsoft.com/office/powerpoint/2010/main" val="2260375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sz="1800" dirty="0" err="1">
                <a:solidFill>
                  <a:schemeClr val="tx2"/>
                </a:solidFill>
                <a:latin typeface="+mn-lt"/>
              </a:rPr>
              <a:t>int</a:t>
            </a:r>
            <a:r>
              <a:rPr lang="en-US" sz="1800" dirty="0">
                <a:solidFill>
                  <a:schemeClr val="tx2"/>
                </a:solidFill>
                <a:latin typeface="+mn-lt"/>
              </a:rPr>
              <a:t> x = 5, y = 7;</a:t>
            </a:r>
          </a:p>
          <a:p>
            <a:r>
              <a:rPr lang="en-US" sz="1800" dirty="0" err="1">
                <a:solidFill>
                  <a:schemeClr val="tx2"/>
                </a:solidFill>
                <a:latin typeface="+mn-lt"/>
              </a:rPr>
              <a:t>boolean</a:t>
            </a:r>
            <a:r>
              <a:rPr lang="en-US" sz="1800" dirty="0">
                <a:solidFill>
                  <a:schemeClr val="tx2"/>
                </a:solidFill>
                <a:latin typeface="+mn-lt"/>
              </a:rPr>
              <a:t> </a:t>
            </a:r>
            <a:r>
              <a:rPr lang="en-US" sz="1800" dirty="0" err="1">
                <a:solidFill>
                  <a:schemeClr val="tx2"/>
                </a:solidFill>
                <a:latin typeface="+mn-lt"/>
              </a:rPr>
              <a:t>isEqual</a:t>
            </a:r>
            <a:r>
              <a:rPr lang="en-US" sz="1800" dirty="0">
                <a:solidFill>
                  <a:schemeClr val="tx2"/>
                </a:solidFill>
                <a:latin typeface="+mn-lt"/>
              </a:rPr>
              <a:t> = (x == y);</a:t>
            </a:r>
          </a:p>
          <a:p>
            <a:r>
              <a:rPr lang="en-US" sz="1800" dirty="0" err="1">
                <a:solidFill>
                  <a:schemeClr val="tx2"/>
                </a:solidFill>
                <a:latin typeface="+mn-lt"/>
              </a:rPr>
              <a:t>boolean</a:t>
            </a:r>
            <a:r>
              <a:rPr lang="en-US" sz="1800" dirty="0">
                <a:solidFill>
                  <a:schemeClr val="tx2"/>
                </a:solidFill>
                <a:latin typeface="+mn-lt"/>
              </a:rPr>
              <a:t> </a:t>
            </a:r>
            <a:r>
              <a:rPr lang="en-US" sz="1800" dirty="0" err="1">
                <a:solidFill>
                  <a:schemeClr val="tx2"/>
                </a:solidFill>
                <a:latin typeface="+mn-lt"/>
              </a:rPr>
              <a:t>isNotEqual</a:t>
            </a:r>
            <a:r>
              <a:rPr lang="en-US" sz="1800" dirty="0">
                <a:solidFill>
                  <a:schemeClr val="tx2"/>
                </a:solidFill>
                <a:latin typeface="+mn-lt"/>
              </a:rPr>
              <a:t> = (x != y);</a:t>
            </a:r>
          </a:p>
          <a:p>
            <a:r>
              <a:rPr lang="en-US" sz="1800" dirty="0" err="1">
                <a:solidFill>
                  <a:schemeClr val="tx2"/>
                </a:solidFill>
                <a:latin typeface="+mn-lt"/>
              </a:rPr>
              <a:t>boolean</a:t>
            </a:r>
            <a:r>
              <a:rPr lang="en-US" sz="1800" dirty="0">
                <a:solidFill>
                  <a:schemeClr val="tx2"/>
                </a:solidFill>
                <a:latin typeface="+mn-lt"/>
              </a:rPr>
              <a:t> </a:t>
            </a:r>
            <a:r>
              <a:rPr lang="en-US" sz="1800" dirty="0" err="1">
                <a:solidFill>
                  <a:schemeClr val="tx2"/>
                </a:solidFill>
                <a:latin typeface="+mn-lt"/>
              </a:rPr>
              <a:t>isGreaterThan</a:t>
            </a:r>
            <a:r>
              <a:rPr lang="en-US" sz="1800" dirty="0">
                <a:solidFill>
                  <a:schemeClr val="tx2"/>
                </a:solidFill>
                <a:latin typeface="+mn-lt"/>
              </a:rPr>
              <a:t> = (x &gt; y</a:t>
            </a:r>
            <a:r>
              <a:rPr lang="en-US" sz="1800" dirty="0" smtClean="0">
                <a:solidFill>
                  <a:schemeClr val="tx2"/>
                </a:solidFill>
                <a:latin typeface="+mn-lt"/>
              </a:rPr>
              <a:t>);</a:t>
            </a:r>
          </a:p>
          <a:p>
            <a:endParaRPr lang="en-US" sz="1800" dirty="0">
              <a:solidFill>
                <a:schemeClr val="tx2"/>
              </a:solidFill>
              <a:latin typeface="+mn-lt"/>
            </a:endParaRPr>
          </a:p>
          <a:p>
            <a:pPr marL="285750" indent="-285750">
              <a:buFont typeface="Arial" panose="020B0604020202020204" pitchFamily="34" charset="0"/>
              <a:buChar char="•"/>
            </a:pPr>
            <a:r>
              <a:rPr lang="en-US" sz="1800" dirty="0">
                <a:solidFill>
                  <a:schemeClr val="tx1"/>
                </a:solidFill>
                <a:latin typeface="+mn-lt"/>
              </a:rPr>
              <a:t>Logical Operators</a:t>
            </a:r>
            <a:r>
              <a:rPr lang="en-US" sz="1800" dirty="0">
                <a:solidFill>
                  <a:schemeClr val="tx2"/>
                </a:solidFill>
                <a:latin typeface="+mn-lt"/>
              </a:rPr>
              <a:t>: Logical operators are used to perform logical operations on </a:t>
            </a:r>
            <a:r>
              <a:rPr lang="en-US" sz="1800" dirty="0" err="1">
                <a:solidFill>
                  <a:schemeClr val="tx2"/>
                </a:solidFill>
                <a:latin typeface="+mn-lt"/>
              </a:rPr>
              <a:t>boolean</a:t>
            </a:r>
            <a:r>
              <a:rPr lang="en-US" sz="1800" dirty="0">
                <a:solidFill>
                  <a:schemeClr val="tx2"/>
                </a:solidFill>
                <a:latin typeface="+mn-lt"/>
              </a:rPr>
              <a:t> values.</a:t>
            </a:r>
          </a:p>
          <a:p>
            <a:endParaRPr lang="en-US" sz="1800" dirty="0">
              <a:solidFill>
                <a:schemeClr val="tx2"/>
              </a:solidFill>
              <a:latin typeface="+mn-lt"/>
            </a:endParaRPr>
          </a:p>
          <a:p>
            <a:r>
              <a:rPr lang="en-US" sz="1800" dirty="0">
                <a:solidFill>
                  <a:schemeClr val="tx2"/>
                </a:solidFill>
                <a:latin typeface="+mn-lt"/>
              </a:rPr>
              <a:t>&amp;&amp; (Logical AND)</a:t>
            </a:r>
          </a:p>
          <a:p>
            <a:r>
              <a:rPr lang="en-US" sz="1800" dirty="0">
                <a:solidFill>
                  <a:schemeClr val="tx2"/>
                </a:solidFill>
                <a:latin typeface="+mn-lt"/>
              </a:rPr>
              <a:t>|| (Logical OR)</a:t>
            </a:r>
          </a:p>
          <a:p>
            <a:r>
              <a:rPr lang="en-US" sz="1800" dirty="0">
                <a:solidFill>
                  <a:schemeClr val="tx2"/>
                </a:solidFill>
                <a:latin typeface="+mn-lt"/>
              </a:rPr>
              <a:t>! (Logical NOT</a:t>
            </a:r>
            <a:r>
              <a:rPr lang="en-US" sz="1800" dirty="0" smtClean="0">
                <a:solidFill>
                  <a:schemeClr val="tx2"/>
                </a:solidFill>
                <a:latin typeface="+mn-lt"/>
              </a:rPr>
              <a:t>)</a:t>
            </a:r>
          </a:p>
          <a:p>
            <a:endParaRPr lang="en-US" sz="1800" dirty="0">
              <a:solidFill>
                <a:schemeClr val="tx2"/>
              </a:solidFill>
              <a:latin typeface="+mn-lt"/>
            </a:endParaRPr>
          </a:p>
          <a:p>
            <a:r>
              <a:rPr lang="en-US" sz="1800" dirty="0" err="1">
                <a:solidFill>
                  <a:schemeClr val="tx2"/>
                </a:solidFill>
                <a:latin typeface="+mn-lt"/>
              </a:rPr>
              <a:t>boolean</a:t>
            </a:r>
            <a:r>
              <a:rPr lang="en-US" sz="1800" dirty="0">
                <a:solidFill>
                  <a:schemeClr val="tx2"/>
                </a:solidFill>
                <a:latin typeface="+mn-lt"/>
              </a:rPr>
              <a:t> condition1 = true, condition2 = false;</a:t>
            </a:r>
          </a:p>
          <a:p>
            <a:r>
              <a:rPr lang="en-US" sz="1800" dirty="0" err="1">
                <a:solidFill>
                  <a:schemeClr val="tx2"/>
                </a:solidFill>
                <a:latin typeface="+mn-lt"/>
              </a:rPr>
              <a:t>boolean</a:t>
            </a:r>
            <a:r>
              <a:rPr lang="en-US" sz="1800" dirty="0">
                <a:solidFill>
                  <a:schemeClr val="tx2"/>
                </a:solidFill>
                <a:latin typeface="+mn-lt"/>
              </a:rPr>
              <a:t> result1 = condition1 &amp;&amp; condition2;</a:t>
            </a:r>
          </a:p>
          <a:p>
            <a:r>
              <a:rPr lang="en-US" sz="1800" dirty="0" err="1">
                <a:solidFill>
                  <a:schemeClr val="tx2"/>
                </a:solidFill>
                <a:latin typeface="+mn-lt"/>
              </a:rPr>
              <a:t>boolean</a:t>
            </a:r>
            <a:r>
              <a:rPr lang="en-US" sz="1800" dirty="0">
                <a:solidFill>
                  <a:schemeClr val="tx2"/>
                </a:solidFill>
                <a:latin typeface="+mn-lt"/>
              </a:rPr>
              <a:t> result2 = condition1 || condition2;</a:t>
            </a:r>
          </a:p>
          <a:p>
            <a:r>
              <a:rPr lang="en-US" sz="1800" dirty="0" err="1">
                <a:solidFill>
                  <a:schemeClr val="tx2"/>
                </a:solidFill>
                <a:latin typeface="+mn-lt"/>
              </a:rPr>
              <a:t>boolean</a:t>
            </a:r>
            <a:r>
              <a:rPr lang="en-US" sz="1800" dirty="0">
                <a:solidFill>
                  <a:schemeClr val="tx2"/>
                </a:solidFill>
                <a:latin typeface="+mn-lt"/>
              </a:rPr>
              <a:t> result3 = !condition1;</a:t>
            </a:r>
          </a:p>
          <a:p>
            <a:endParaRPr lang="en-US" dirty="0"/>
          </a:p>
        </p:txBody>
      </p:sp>
    </p:spTree>
    <p:extLst>
      <p:ext uri="{BB962C8B-B14F-4D97-AF65-F5344CB8AC3E}">
        <p14:creationId xmlns:p14="http://schemas.microsoft.com/office/powerpoint/2010/main" val="1185020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10000"/>
          </a:bodyPr>
          <a:lstStyle/>
          <a:p>
            <a:pPr marL="342900" indent="-342900" algn="just">
              <a:buFont typeface="Arial" panose="020B0604020202020204" pitchFamily="34" charset="0"/>
              <a:buChar char="•"/>
            </a:pPr>
            <a:r>
              <a:rPr lang="en-US" sz="1900" dirty="0">
                <a:solidFill>
                  <a:schemeClr val="tx1"/>
                </a:solidFill>
                <a:latin typeface="+mn-lt"/>
              </a:rPr>
              <a:t>Assignment Operators: </a:t>
            </a:r>
            <a:r>
              <a:rPr lang="en-US" sz="1900" dirty="0">
                <a:solidFill>
                  <a:schemeClr val="tx2"/>
                </a:solidFill>
                <a:latin typeface="+mn-lt"/>
              </a:rPr>
              <a:t>These operators are used to assign values to variables and can also perform arithmetic operations in combination with assignment.</a:t>
            </a:r>
          </a:p>
          <a:p>
            <a:pPr algn="just"/>
            <a:endParaRPr lang="en-US" sz="1900" dirty="0">
              <a:solidFill>
                <a:schemeClr val="tx2"/>
              </a:solidFill>
              <a:latin typeface="+mn-lt"/>
            </a:endParaRPr>
          </a:p>
          <a:p>
            <a:pPr algn="just"/>
            <a:r>
              <a:rPr lang="en-US" sz="1900" dirty="0">
                <a:solidFill>
                  <a:schemeClr val="tx2"/>
                </a:solidFill>
                <a:latin typeface="+mn-lt"/>
              </a:rPr>
              <a:t>= (Assignment)</a:t>
            </a:r>
          </a:p>
          <a:p>
            <a:pPr algn="just"/>
            <a:r>
              <a:rPr lang="en-US" sz="1900" dirty="0">
                <a:solidFill>
                  <a:schemeClr val="tx2"/>
                </a:solidFill>
                <a:latin typeface="+mn-lt"/>
              </a:rPr>
              <a:t>+= (Addition assignment)</a:t>
            </a:r>
          </a:p>
          <a:p>
            <a:pPr algn="just"/>
            <a:r>
              <a:rPr lang="en-US" sz="1900" dirty="0">
                <a:solidFill>
                  <a:schemeClr val="tx2"/>
                </a:solidFill>
                <a:latin typeface="+mn-lt"/>
              </a:rPr>
              <a:t>-= (Subtraction assignment)</a:t>
            </a:r>
          </a:p>
          <a:p>
            <a:pPr algn="just"/>
            <a:r>
              <a:rPr lang="en-US" sz="1900" dirty="0">
                <a:solidFill>
                  <a:schemeClr val="tx2"/>
                </a:solidFill>
                <a:latin typeface="+mn-lt"/>
              </a:rPr>
              <a:t>*= (Multiplication assignment)</a:t>
            </a:r>
          </a:p>
          <a:p>
            <a:pPr algn="just"/>
            <a:r>
              <a:rPr lang="en-US" sz="1900" dirty="0">
                <a:solidFill>
                  <a:schemeClr val="tx2"/>
                </a:solidFill>
                <a:latin typeface="+mn-lt"/>
              </a:rPr>
              <a:t>/= (Division assignment)</a:t>
            </a:r>
          </a:p>
          <a:p>
            <a:pPr algn="just"/>
            <a:r>
              <a:rPr lang="en-US" sz="1900" dirty="0">
                <a:solidFill>
                  <a:schemeClr val="tx2"/>
                </a:solidFill>
                <a:latin typeface="+mn-lt"/>
              </a:rPr>
              <a:t>%= (Modulus assignment</a:t>
            </a:r>
            <a:r>
              <a:rPr lang="en-US" sz="1900" dirty="0" smtClean="0">
                <a:solidFill>
                  <a:schemeClr val="tx2"/>
                </a:solidFill>
                <a:latin typeface="+mn-lt"/>
              </a:rPr>
              <a:t>)</a:t>
            </a:r>
          </a:p>
          <a:p>
            <a:pPr algn="just"/>
            <a:endParaRPr lang="en-US" sz="1900" dirty="0">
              <a:solidFill>
                <a:schemeClr val="tx2"/>
              </a:solidFill>
              <a:latin typeface="+mn-lt"/>
            </a:endParaRPr>
          </a:p>
          <a:p>
            <a:pPr algn="just"/>
            <a:r>
              <a:rPr lang="pt-BR" sz="1900" dirty="0">
                <a:solidFill>
                  <a:schemeClr val="tx2"/>
                </a:solidFill>
                <a:latin typeface="+mn-lt"/>
              </a:rPr>
              <a:t>int num = 10;</a:t>
            </a:r>
          </a:p>
          <a:p>
            <a:pPr algn="just"/>
            <a:r>
              <a:rPr lang="pt-BR" sz="1900" dirty="0">
                <a:solidFill>
                  <a:schemeClr val="tx2"/>
                </a:solidFill>
                <a:latin typeface="+mn-lt"/>
              </a:rPr>
              <a:t>num += 5; // Equivalent to num = num + 5;</a:t>
            </a:r>
          </a:p>
          <a:p>
            <a:pPr algn="just"/>
            <a:r>
              <a:rPr lang="pt-BR" sz="1900" dirty="0">
                <a:solidFill>
                  <a:schemeClr val="tx2"/>
                </a:solidFill>
                <a:latin typeface="+mn-lt"/>
              </a:rPr>
              <a:t>int num = 10;</a:t>
            </a:r>
          </a:p>
          <a:p>
            <a:pPr algn="just"/>
            <a:r>
              <a:rPr lang="pt-BR" sz="1900" dirty="0">
                <a:solidFill>
                  <a:schemeClr val="tx2"/>
                </a:solidFill>
                <a:latin typeface="+mn-lt"/>
              </a:rPr>
              <a:t>num += 5; // Equivalent to num = num + 5;</a:t>
            </a:r>
          </a:p>
          <a:p>
            <a:pPr marL="342900" indent="-342900" algn="just">
              <a:buFont typeface="Arial" panose="020B0604020202020204" pitchFamily="34" charset="0"/>
              <a:buChar char="•"/>
            </a:pPr>
            <a:endParaRPr lang="en-US" sz="1900" dirty="0" smtClean="0">
              <a:solidFill>
                <a:schemeClr val="tx1"/>
              </a:solidFill>
              <a:latin typeface="+mn-lt"/>
            </a:endParaRPr>
          </a:p>
          <a:p>
            <a:pPr marL="342900" indent="-342900" algn="just">
              <a:buFont typeface="Arial" panose="020B0604020202020204" pitchFamily="34" charset="0"/>
              <a:buChar char="•"/>
            </a:pPr>
            <a:r>
              <a:rPr lang="en-US" sz="1900" dirty="0">
                <a:solidFill>
                  <a:schemeClr val="tx1"/>
                </a:solidFill>
                <a:latin typeface="+mn-lt"/>
              </a:rPr>
              <a:t>Increment and Decrement Operators</a:t>
            </a:r>
            <a:r>
              <a:rPr lang="en-US" sz="1900" dirty="0">
                <a:solidFill>
                  <a:schemeClr val="tx2"/>
                </a:solidFill>
                <a:latin typeface="+mn-lt"/>
              </a:rPr>
              <a:t>: These operators are used to increase or decrease the value of a variable by 1.</a:t>
            </a:r>
          </a:p>
          <a:p>
            <a:pPr algn="just"/>
            <a:endParaRPr lang="en-US" sz="1900" dirty="0">
              <a:solidFill>
                <a:schemeClr val="tx2"/>
              </a:solidFill>
              <a:latin typeface="+mn-lt"/>
            </a:endParaRPr>
          </a:p>
          <a:p>
            <a:pPr algn="just"/>
            <a:r>
              <a:rPr lang="en-US" sz="1900" dirty="0">
                <a:solidFill>
                  <a:schemeClr val="tx2"/>
                </a:solidFill>
                <a:latin typeface="+mn-lt"/>
              </a:rPr>
              <a:t>++ (Increment)</a:t>
            </a:r>
          </a:p>
          <a:p>
            <a:pPr algn="just"/>
            <a:r>
              <a:rPr lang="en-US" sz="1900" dirty="0">
                <a:solidFill>
                  <a:schemeClr val="tx2"/>
                </a:solidFill>
                <a:latin typeface="+mn-lt"/>
              </a:rPr>
              <a:t>-- (Decrement</a:t>
            </a:r>
            <a:r>
              <a:rPr lang="en-US" sz="1900" dirty="0" smtClean="0">
                <a:solidFill>
                  <a:schemeClr val="tx2"/>
                </a:solidFill>
                <a:latin typeface="+mn-lt"/>
              </a:rPr>
              <a:t>)</a:t>
            </a:r>
          </a:p>
          <a:p>
            <a:pPr algn="just"/>
            <a:r>
              <a:rPr lang="en-US" sz="1900" dirty="0">
                <a:solidFill>
                  <a:schemeClr val="tx2"/>
                </a:solidFill>
                <a:latin typeface="+mn-lt"/>
              </a:rPr>
              <a:t>Increment and Decrement Operators: These operators are used to increase or decrease the value of a variable by 1.</a:t>
            </a:r>
          </a:p>
          <a:p>
            <a:pPr algn="just"/>
            <a:endParaRPr lang="en-US" sz="1900" dirty="0">
              <a:solidFill>
                <a:schemeClr val="tx2"/>
              </a:solidFill>
              <a:latin typeface="+mn-lt"/>
            </a:endParaRPr>
          </a:p>
          <a:p>
            <a:pPr algn="just"/>
            <a:r>
              <a:rPr lang="en-US" sz="1900" dirty="0">
                <a:solidFill>
                  <a:schemeClr val="tx2"/>
                </a:solidFill>
                <a:latin typeface="+mn-lt"/>
              </a:rPr>
              <a:t>++ (Increment)</a:t>
            </a:r>
          </a:p>
          <a:p>
            <a:pPr algn="just"/>
            <a:r>
              <a:rPr lang="en-US" sz="1900" dirty="0">
                <a:solidFill>
                  <a:schemeClr val="tx2"/>
                </a:solidFill>
                <a:latin typeface="+mn-lt"/>
              </a:rPr>
              <a:t>-- (Decrement</a:t>
            </a:r>
            <a:r>
              <a:rPr lang="en-US" sz="1900" dirty="0" smtClean="0">
                <a:solidFill>
                  <a:schemeClr val="tx2"/>
                </a:solidFill>
                <a:latin typeface="+mn-lt"/>
              </a:rPr>
              <a:t>)</a:t>
            </a:r>
          </a:p>
          <a:p>
            <a:endParaRPr lang="en-IN" dirty="0"/>
          </a:p>
        </p:txBody>
      </p:sp>
    </p:spTree>
    <p:extLst>
      <p:ext uri="{BB962C8B-B14F-4D97-AF65-F5344CB8AC3E}">
        <p14:creationId xmlns:p14="http://schemas.microsoft.com/office/powerpoint/2010/main" val="2008539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sz="1800" dirty="0" err="1">
                <a:solidFill>
                  <a:schemeClr val="tx2"/>
                </a:solidFill>
                <a:latin typeface="+mn-lt"/>
              </a:rPr>
              <a:t>int</a:t>
            </a:r>
            <a:r>
              <a:rPr lang="en-US" sz="1800" dirty="0">
                <a:solidFill>
                  <a:schemeClr val="tx2"/>
                </a:solidFill>
                <a:latin typeface="+mn-lt"/>
              </a:rPr>
              <a:t> count = 5;</a:t>
            </a:r>
          </a:p>
          <a:p>
            <a:r>
              <a:rPr lang="en-US" sz="1800" dirty="0">
                <a:solidFill>
                  <a:schemeClr val="tx2"/>
                </a:solidFill>
                <a:latin typeface="+mn-lt"/>
              </a:rPr>
              <a:t>count++; // Increment count by 1</a:t>
            </a:r>
          </a:p>
          <a:p>
            <a:r>
              <a:rPr lang="en-US" sz="1800" dirty="0">
                <a:solidFill>
                  <a:schemeClr val="tx2"/>
                </a:solidFill>
                <a:latin typeface="+mn-lt"/>
              </a:rPr>
              <a:t>count--; // Decrement count by 1</a:t>
            </a:r>
          </a:p>
          <a:p>
            <a:r>
              <a:rPr lang="en-US" sz="1800" dirty="0">
                <a:solidFill>
                  <a:schemeClr val="tx1"/>
                </a:solidFill>
                <a:latin typeface="+mn-lt"/>
              </a:rPr>
              <a:t>Conditional (Ternary) Operator: </a:t>
            </a:r>
            <a:r>
              <a:rPr lang="en-US" sz="1800" dirty="0">
                <a:solidFill>
                  <a:schemeClr val="tx2"/>
                </a:solidFill>
                <a:latin typeface="+mn-lt"/>
              </a:rPr>
              <a:t>This operator is a shorthand way of writing an if-else statement</a:t>
            </a:r>
            <a:r>
              <a:rPr lang="en-US" sz="1800" dirty="0" smtClean="0">
                <a:solidFill>
                  <a:schemeClr val="tx2"/>
                </a:solidFill>
                <a:latin typeface="+mn-lt"/>
              </a:rPr>
              <a:t>.</a:t>
            </a:r>
          </a:p>
          <a:p>
            <a:r>
              <a:rPr lang="en-US" sz="1800" dirty="0" err="1">
                <a:solidFill>
                  <a:schemeClr val="tx2"/>
                </a:solidFill>
                <a:latin typeface="+mn-lt"/>
              </a:rPr>
              <a:t>int</a:t>
            </a:r>
            <a:r>
              <a:rPr lang="en-US" sz="1800" dirty="0">
                <a:solidFill>
                  <a:schemeClr val="tx2"/>
                </a:solidFill>
                <a:latin typeface="+mn-lt"/>
              </a:rPr>
              <a:t> a = 10, b = 20;</a:t>
            </a:r>
          </a:p>
          <a:p>
            <a:r>
              <a:rPr lang="en-US" sz="1800" dirty="0" err="1">
                <a:solidFill>
                  <a:schemeClr val="tx2"/>
                </a:solidFill>
                <a:latin typeface="+mn-lt"/>
              </a:rPr>
              <a:t>int</a:t>
            </a:r>
            <a:r>
              <a:rPr lang="en-US" sz="1800" dirty="0">
                <a:solidFill>
                  <a:schemeClr val="tx2"/>
                </a:solidFill>
                <a:latin typeface="+mn-lt"/>
              </a:rPr>
              <a:t> max = (a &gt; b) ? a : b;</a:t>
            </a:r>
          </a:p>
          <a:p>
            <a:endParaRPr lang="en-US" sz="1800" dirty="0" smtClean="0">
              <a:solidFill>
                <a:schemeClr val="tx2"/>
              </a:solidFill>
              <a:latin typeface="+mn-lt"/>
            </a:endParaRPr>
          </a:p>
          <a:p>
            <a:r>
              <a:rPr lang="en-US" sz="1800" dirty="0">
                <a:solidFill>
                  <a:schemeClr val="tx1"/>
                </a:solidFill>
                <a:latin typeface="+mn-lt"/>
              </a:rPr>
              <a:t>Bitwise Operators</a:t>
            </a:r>
            <a:r>
              <a:rPr lang="en-US" sz="1800" dirty="0">
                <a:solidFill>
                  <a:schemeClr val="tx2"/>
                </a:solidFill>
                <a:latin typeface="+mn-lt"/>
              </a:rPr>
              <a:t>: These operators perform bitwise operations on binary representations of integer values.</a:t>
            </a:r>
          </a:p>
          <a:p>
            <a:endParaRPr lang="en-US" sz="1800" dirty="0">
              <a:solidFill>
                <a:schemeClr val="tx2"/>
              </a:solidFill>
              <a:latin typeface="+mn-lt"/>
            </a:endParaRPr>
          </a:p>
          <a:p>
            <a:r>
              <a:rPr lang="en-US" sz="1800" dirty="0">
                <a:solidFill>
                  <a:schemeClr val="tx2"/>
                </a:solidFill>
                <a:latin typeface="+mn-lt"/>
              </a:rPr>
              <a:t>&amp; (Bitwise AND)</a:t>
            </a:r>
          </a:p>
          <a:p>
            <a:r>
              <a:rPr lang="en-US" sz="1800" dirty="0">
                <a:solidFill>
                  <a:schemeClr val="tx2"/>
                </a:solidFill>
                <a:latin typeface="+mn-lt"/>
              </a:rPr>
              <a:t>| (Bitwise OR)</a:t>
            </a:r>
          </a:p>
          <a:p>
            <a:r>
              <a:rPr lang="en-US" sz="1800" dirty="0">
                <a:solidFill>
                  <a:schemeClr val="tx2"/>
                </a:solidFill>
                <a:latin typeface="+mn-lt"/>
              </a:rPr>
              <a:t>^ (Bitwise XOR)</a:t>
            </a:r>
          </a:p>
          <a:p>
            <a:r>
              <a:rPr lang="en-US" sz="1800" dirty="0">
                <a:solidFill>
                  <a:schemeClr val="tx2"/>
                </a:solidFill>
                <a:latin typeface="+mn-lt"/>
              </a:rPr>
              <a:t>~ (Bitwise NOT)</a:t>
            </a:r>
          </a:p>
          <a:p>
            <a:r>
              <a:rPr lang="en-US" sz="1800" dirty="0">
                <a:solidFill>
                  <a:schemeClr val="tx2"/>
                </a:solidFill>
                <a:latin typeface="+mn-lt"/>
              </a:rPr>
              <a:t>&lt;&lt; (Left shift)</a:t>
            </a:r>
          </a:p>
          <a:p>
            <a:r>
              <a:rPr lang="en-US" sz="1800" dirty="0">
                <a:solidFill>
                  <a:schemeClr val="tx2"/>
                </a:solidFill>
                <a:latin typeface="+mn-lt"/>
              </a:rPr>
              <a:t>&gt;&gt; (Right shift)</a:t>
            </a:r>
          </a:p>
          <a:p>
            <a:r>
              <a:rPr lang="en-US" sz="1800" dirty="0">
                <a:solidFill>
                  <a:schemeClr val="tx2"/>
                </a:solidFill>
                <a:latin typeface="+mn-lt"/>
              </a:rPr>
              <a:t>&gt;&gt;&gt; (Unsigned right shift</a:t>
            </a:r>
            <a:r>
              <a:rPr lang="en-US" sz="1800" dirty="0" smtClean="0">
                <a:solidFill>
                  <a:schemeClr val="tx2"/>
                </a:solidFill>
                <a:latin typeface="+mn-lt"/>
              </a:rPr>
              <a:t>)</a:t>
            </a:r>
          </a:p>
          <a:p>
            <a:endParaRPr lang="en-US" sz="1800" dirty="0">
              <a:solidFill>
                <a:schemeClr val="tx2"/>
              </a:solidFill>
              <a:latin typeface="+mn-lt"/>
            </a:endParaRPr>
          </a:p>
          <a:p>
            <a:r>
              <a:rPr lang="en-IN" sz="1800" dirty="0" err="1">
                <a:solidFill>
                  <a:schemeClr val="tx2"/>
                </a:solidFill>
                <a:latin typeface="+mn-lt"/>
              </a:rPr>
              <a:t>int</a:t>
            </a:r>
            <a:r>
              <a:rPr lang="en-IN" sz="1800" dirty="0">
                <a:solidFill>
                  <a:schemeClr val="tx2"/>
                </a:solidFill>
                <a:latin typeface="+mn-lt"/>
              </a:rPr>
              <a:t> x = 5, y = 3;</a:t>
            </a:r>
          </a:p>
          <a:p>
            <a:r>
              <a:rPr lang="en-IN" sz="1800" dirty="0" err="1">
                <a:solidFill>
                  <a:schemeClr val="tx2"/>
                </a:solidFill>
                <a:latin typeface="+mn-lt"/>
              </a:rPr>
              <a:t>int</a:t>
            </a:r>
            <a:r>
              <a:rPr lang="en-IN" sz="1800" dirty="0">
                <a:solidFill>
                  <a:schemeClr val="tx2"/>
                </a:solidFill>
                <a:latin typeface="+mn-lt"/>
              </a:rPr>
              <a:t> </a:t>
            </a:r>
            <a:r>
              <a:rPr lang="en-IN" sz="1800" dirty="0" err="1">
                <a:solidFill>
                  <a:schemeClr val="tx2"/>
                </a:solidFill>
                <a:latin typeface="+mn-lt"/>
              </a:rPr>
              <a:t>bitwiseAnd</a:t>
            </a:r>
            <a:r>
              <a:rPr lang="en-IN" sz="1800" dirty="0">
                <a:solidFill>
                  <a:schemeClr val="tx2"/>
                </a:solidFill>
                <a:latin typeface="+mn-lt"/>
              </a:rPr>
              <a:t> = x &amp; y;</a:t>
            </a:r>
          </a:p>
          <a:p>
            <a:r>
              <a:rPr lang="en-IN" sz="1800" dirty="0" err="1">
                <a:solidFill>
                  <a:schemeClr val="tx2"/>
                </a:solidFill>
                <a:latin typeface="+mn-lt"/>
              </a:rPr>
              <a:t>int</a:t>
            </a:r>
            <a:r>
              <a:rPr lang="en-IN" sz="1800" dirty="0">
                <a:solidFill>
                  <a:schemeClr val="tx2"/>
                </a:solidFill>
                <a:latin typeface="+mn-lt"/>
              </a:rPr>
              <a:t> </a:t>
            </a:r>
            <a:r>
              <a:rPr lang="en-IN" sz="1800" dirty="0" err="1">
                <a:solidFill>
                  <a:schemeClr val="tx2"/>
                </a:solidFill>
                <a:latin typeface="+mn-lt"/>
              </a:rPr>
              <a:t>bitwiseOr</a:t>
            </a:r>
            <a:r>
              <a:rPr lang="en-IN" sz="1800" dirty="0">
                <a:solidFill>
                  <a:schemeClr val="tx2"/>
                </a:solidFill>
                <a:latin typeface="+mn-lt"/>
              </a:rPr>
              <a:t> = x | y;</a:t>
            </a:r>
          </a:p>
          <a:p>
            <a:r>
              <a:rPr lang="en-IN" sz="1800" dirty="0" err="1">
                <a:solidFill>
                  <a:schemeClr val="tx2"/>
                </a:solidFill>
                <a:latin typeface="+mn-lt"/>
              </a:rPr>
              <a:t>int</a:t>
            </a:r>
            <a:r>
              <a:rPr lang="en-IN" sz="1800" dirty="0">
                <a:solidFill>
                  <a:schemeClr val="tx2"/>
                </a:solidFill>
                <a:latin typeface="+mn-lt"/>
              </a:rPr>
              <a:t> </a:t>
            </a:r>
            <a:r>
              <a:rPr lang="en-IN" sz="1800" dirty="0" err="1">
                <a:solidFill>
                  <a:schemeClr val="tx2"/>
                </a:solidFill>
                <a:latin typeface="+mn-lt"/>
              </a:rPr>
              <a:t>bitwiseXor</a:t>
            </a:r>
            <a:r>
              <a:rPr lang="en-IN" sz="1800" dirty="0">
                <a:solidFill>
                  <a:schemeClr val="tx2"/>
                </a:solidFill>
                <a:latin typeface="+mn-lt"/>
              </a:rPr>
              <a:t> = x ^ y;</a:t>
            </a:r>
          </a:p>
          <a:p>
            <a:endParaRPr lang="en-IN" dirty="0"/>
          </a:p>
        </p:txBody>
      </p:sp>
    </p:spTree>
    <p:extLst>
      <p:ext uri="{BB962C8B-B14F-4D97-AF65-F5344CB8AC3E}">
        <p14:creationId xmlns:p14="http://schemas.microsoft.com/office/powerpoint/2010/main" val="585490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pPr algn="just"/>
            <a:r>
              <a:rPr lang="en-US" sz="1800" b="1" dirty="0" err="1">
                <a:solidFill>
                  <a:schemeClr val="tx1"/>
                </a:solidFill>
                <a:latin typeface="+mn-lt"/>
              </a:rPr>
              <a:t>instanceof</a:t>
            </a:r>
            <a:r>
              <a:rPr lang="en-US" sz="1800" b="1" dirty="0">
                <a:solidFill>
                  <a:schemeClr val="tx1"/>
                </a:solidFill>
                <a:latin typeface="+mn-lt"/>
              </a:rPr>
              <a:t> Operator</a:t>
            </a:r>
            <a:r>
              <a:rPr lang="en-US" sz="1800" b="1" dirty="0">
                <a:solidFill>
                  <a:schemeClr val="tx2"/>
                </a:solidFill>
                <a:latin typeface="+mn-lt"/>
              </a:rPr>
              <a:t>:</a:t>
            </a:r>
            <a:r>
              <a:rPr lang="en-US" sz="1800" dirty="0">
                <a:solidFill>
                  <a:schemeClr val="tx2"/>
                </a:solidFill>
                <a:latin typeface="+mn-lt"/>
              </a:rPr>
              <a:t> This operator is used to test if an object is an instance of a particular class or interface</a:t>
            </a:r>
            <a:r>
              <a:rPr lang="en-US" sz="1800" dirty="0" smtClean="0">
                <a:solidFill>
                  <a:schemeClr val="tx2"/>
                </a:solidFill>
                <a:latin typeface="+mn-lt"/>
              </a:rPr>
              <a:t>.</a:t>
            </a:r>
          </a:p>
          <a:p>
            <a:pPr algn="just"/>
            <a:endParaRPr lang="en-US" sz="1800" dirty="0" smtClean="0">
              <a:solidFill>
                <a:schemeClr val="tx2"/>
              </a:solidFill>
              <a:latin typeface="+mn-lt"/>
            </a:endParaRPr>
          </a:p>
          <a:p>
            <a:pPr algn="just"/>
            <a:endParaRPr lang="en-US" sz="1800" dirty="0">
              <a:solidFill>
                <a:schemeClr val="tx2"/>
              </a:solidFill>
              <a:latin typeface="+mn-lt"/>
            </a:endParaRPr>
          </a:p>
          <a:p>
            <a:pPr algn="just"/>
            <a:r>
              <a:rPr lang="en-US" sz="1800" dirty="0" smtClean="0">
                <a:solidFill>
                  <a:schemeClr val="tx2"/>
                </a:solidFill>
                <a:latin typeface="+mn-lt"/>
              </a:rPr>
              <a:t>if </a:t>
            </a:r>
            <a:r>
              <a:rPr lang="en-US" sz="1800" dirty="0">
                <a:solidFill>
                  <a:schemeClr val="tx2"/>
                </a:solidFill>
                <a:latin typeface="+mn-lt"/>
              </a:rPr>
              <a:t>(</a:t>
            </a:r>
            <a:r>
              <a:rPr lang="en-US" sz="1800" dirty="0" err="1">
                <a:solidFill>
                  <a:schemeClr val="tx2"/>
                </a:solidFill>
                <a:latin typeface="+mn-lt"/>
              </a:rPr>
              <a:t>obj</a:t>
            </a:r>
            <a:r>
              <a:rPr lang="en-US" sz="1800" dirty="0">
                <a:solidFill>
                  <a:schemeClr val="tx2"/>
                </a:solidFill>
                <a:latin typeface="+mn-lt"/>
              </a:rPr>
              <a:t> </a:t>
            </a:r>
            <a:r>
              <a:rPr lang="en-US" sz="1800" dirty="0" err="1">
                <a:solidFill>
                  <a:schemeClr val="tx2"/>
                </a:solidFill>
                <a:latin typeface="+mn-lt"/>
              </a:rPr>
              <a:t>instanceof</a:t>
            </a:r>
            <a:r>
              <a:rPr lang="en-US" sz="1800" dirty="0">
                <a:solidFill>
                  <a:schemeClr val="tx2"/>
                </a:solidFill>
                <a:latin typeface="+mn-lt"/>
              </a:rPr>
              <a:t> </a:t>
            </a:r>
            <a:r>
              <a:rPr lang="en-US" sz="1800" dirty="0" err="1">
                <a:solidFill>
                  <a:schemeClr val="tx2"/>
                </a:solidFill>
                <a:latin typeface="+mn-lt"/>
              </a:rPr>
              <a:t>MyClass</a:t>
            </a:r>
            <a:r>
              <a:rPr lang="en-US" sz="1800" dirty="0" smtClean="0">
                <a:solidFill>
                  <a:schemeClr val="tx2"/>
                </a:solidFill>
                <a:latin typeface="+mn-lt"/>
              </a:rPr>
              <a:t>)</a:t>
            </a:r>
          </a:p>
          <a:p>
            <a:pPr algn="just"/>
            <a:r>
              <a:rPr lang="en-US" sz="1800" dirty="0" smtClean="0">
                <a:solidFill>
                  <a:schemeClr val="tx2"/>
                </a:solidFill>
                <a:latin typeface="+mn-lt"/>
              </a:rPr>
              <a:t> </a:t>
            </a:r>
            <a:r>
              <a:rPr lang="en-US" sz="1800" dirty="0">
                <a:solidFill>
                  <a:schemeClr val="tx2"/>
                </a:solidFill>
                <a:latin typeface="+mn-lt"/>
              </a:rPr>
              <a:t>{</a:t>
            </a:r>
          </a:p>
          <a:p>
            <a:pPr algn="just"/>
            <a:r>
              <a:rPr lang="en-US" sz="1800" dirty="0">
                <a:solidFill>
                  <a:schemeClr val="tx2"/>
                </a:solidFill>
                <a:latin typeface="+mn-lt"/>
              </a:rPr>
              <a:t>    // Do something</a:t>
            </a:r>
          </a:p>
          <a:p>
            <a:pPr algn="just"/>
            <a:r>
              <a:rPr lang="en-US" sz="1800" dirty="0">
                <a:solidFill>
                  <a:schemeClr val="tx2"/>
                </a:solidFill>
                <a:latin typeface="+mn-lt"/>
              </a:rPr>
              <a:t>}</a:t>
            </a:r>
          </a:p>
          <a:p>
            <a:endParaRPr lang="en-IN" dirty="0"/>
          </a:p>
        </p:txBody>
      </p:sp>
    </p:spTree>
    <p:extLst>
      <p:ext uri="{BB962C8B-B14F-4D97-AF65-F5344CB8AC3E}">
        <p14:creationId xmlns:p14="http://schemas.microsoft.com/office/powerpoint/2010/main" val="2373920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Custom 2">
      <a:dk1>
        <a:srgbClr val="FF0000"/>
      </a:dk1>
      <a:lt1>
        <a:srgbClr val="FFFFFF"/>
      </a:lt1>
      <a:dk2>
        <a:srgbClr val="002060"/>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
      <a:majorFont>
        <a:latin typeface="Literata"/>
        <a:ea typeface=""/>
        <a:cs typeface=""/>
      </a:majorFont>
      <a:minorFont>
        <a:latin typeface="Liter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bc" id="{277EC2E1-BDD2-46F1-AD07-6201F73959ED}" vid="{1BB1142E-EE2F-41D2-BBED-A08FC80A3F18}"/>
    </a:ext>
  </a:extLst>
</a:theme>
</file>

<file path=docProps/app.xml><?xml version="1.0" encoding="utf-8"?>
<Properties xmlns="http://schemas.openxmlformats.org/officeDocument/2006/extended-properties" xmlns:vt="http://schemas.openxmlformats.org/officeDocument/2006/docPropsVTypes">
  <Template>abc</Template>
  <TotalTime>77</TotalTime>
  <Words>1576</Words>
  <Application>Microsoft Office PowerPoint</Application>
  <PresentationFormat>Widescreen</PresentationFormat>
  <Paragraphs>255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Literata</vt:lpstr>
      <vt:lpstr>Simple Light</vt:lpstr>
      <vt:lpstr>creating classes and object </vt:lpstr>
      <vt:lpstr>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classes and object</dc:title>
  <dc:creator>Admin</dc:creator>
  <cp:lastModifiedBy>Admin</cp:lastModifiedBy>
  <cp:revision>11</cp:revision>
  <dcterms:created xsi:type="dcterms:W3CDTF">2023-09-14T09:46:11Z</dcterms:created>
  <dcterms:modified xsi:type="dcterms:W3CDTF">2023-09-14T11:03:40Z</dcterms:modified>
</cp:coreProperties>
</file>