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c/prudential-life-insurance-assessment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5367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PRUDENT CHOICE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Build a model to help Prudential come up with a response to life insurance applicants</a:t>
            </a:r>
          </a:p>
        </p:txBody>
      </p:sp>
      <p:sp>
        <p:nvSpPr>
          <p:cNvPr id="34" name="Shape 34"/>
          <p:cNvSpPr/>
          <p:nvPr/>
        </p:nvSpPr>
        <p:spPr>
          <a:xfrm>
            <a:off x="6229197" y="7391399"/>
            <a:ext cx="557560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Poonam Rath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 Science Final Project, 2016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General Assembly, San Francisco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Distribution of the variables (some histograms below):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Response column distribution: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Build correlation matrix for features:</a:t>
            </a:r>
            <a:endParaRPr sz="3800">
              <a:solidFill>
                <a:srgbClr val="FFFFFF"/>
              </a:solidFill>
            </a:endParaRPr>
          </a:p>
          <a:p>
            <a:pPr lvl="0">
              <a:lnSpc>
                <a:spcPct val="30000"/>
              </a:lnSpc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Some outcomes: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Product_Info_1 is highly positively correlated with Employment_nwdf.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blahblah is negatively correlated with visfdnslkdn.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Training a model - First Pass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2003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Using all features on a small sample of the data, I fitted the following models:</a:t>
            </a:r>
            <a:endParaRPr sz="2660">
              <a:solidFill>
                <a:srgbClr val="FFFFFF"/>
              </a:solidFill>
            </a:endParaRPr>
          </a:p>
          <a:p>
            <a:pPr lvl="1" marL="64007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 Random Forest  Classifier</a:t>
            </a:r>
            <a:endParaRPr sz="2660">
              <a:solidFill>
                <a:srgbClr val="FFFFFF"/>
              </a:solidFill>
            </a:endParaRPr>
          </a:p>
          <a:p>
            <a:pPr lvl="1" marL="64007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K-Nearest Neighbor Classifier</a:t>
            </a:r>
            <a:endParaRPr sz="2660">
              <a:solidFill>
                <a:srgbClr val="FFFFFF"/>
              </a:solidFill>
            </a:endParaRPr>
          </a:p>
          <a:p>
            <a:pPr lvl="1" marL="64007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Logistic Regression</a:t>
            </a:r>
            <a:endParaRPr sz="2660">
              <a:solidFill>
                <a:srgbClr val="FFFFFF"/>
              </a:solidFill>
            </a:endParaRPr>
          </a:p>
          <a:p>
            <a:pPr lvl="1" marL="64007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Gradient Boosting Classifier</a:t>
            </a:r>
            <a:endParaRPr sz="2660">
              <a:solidFill>
                <a:srgbClr val="FFFFFF"/>
              </a:solidFill>
            </a:endParaRPr>
          </a:p>
          <a:p>
            <a:pPr lvl="1" marL="64007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endParaRPr sz="2660">
              <a:solidFill>
                <a:srgbClr val="FFFFFF"/>
              </a:solidFill>
            </a:endParaRPr>
          </a:p>
          <a:p>
            <a:pPr lvl="0" marL="32003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K-fold cross-validation score (Insert graph).</a:t>
            </a:r>
            <a:endParaRPr sz="2660">
              <a:solidFill>
                <a:srgbClr val="FFFFFF"/>
              </a:solidFill>
            </a:endParaRPr>
          </a:p>
          <a:p>
            <a:pPr lvl="0" marL="320039" indent="-320039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Learning curve shows that we have enough data.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39800" y="101600"/>
            <a:ext cx="5334000" cy="24034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469900" y="3543300"/>
            <a:ext cx="7420273" cy="40005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Kaggle (</a:t>
            </a:r>
            <a:r>
              <a:rPr sz="32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https://www.kaggle.com/c/prudential-life-insurance-assessment</a:t>
            </a:r>
            <a:r>
              <a:rPr sz="3200">
                <a:solidFill>
                  <a:srgbClr val="FFFFFF"/>
                </a:solidFill>
              </a:rPr>
              <a:t>)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Prudential Life Insurance company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</p:txBody>
      </p:sp>
      <p:pic>
        <p:nvPicPr>
          <p:cNvPr id="38" name="Screen Shot 2016-01-10 at 6.02.4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4466" y="3647430"/>
            <a:ext cx="22098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creen Shot 2016-01-10 at 6.03.09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0677" y="6705004"/>
            <a:ext cx="3860801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85799" indent="-685799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Project goal</a:t>
            </a:r>
            <a:endParaRPr sz="3800">
              <a:solidFill>
                <a:srgbClr val="FFFFFF"/>
              </a:solidFill>
            </a:endParaRPr>
          </a:p>
          <a:p>
            <a:pPr lvl="0" marL="685799" indent="-685799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Analysis approach</a:t>
            </a:r>
            <a:endParaRPr sz="3800">
              <a:solidFill>
                <a:srgbClr val="FFFFFF"/>
              </a:solidFill>
            </a:endParaRPr>
          </a:p>
          <a:p>
            <a:pPr lvl="0" marL="685799" indent="-685799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Results</a:t>
            </a:r>
            <a:endParaRPr sz="3800">
              <a:solidFill>
                <a:srgbClr val="FFFFFF"/>
              </a:solidFill>
            </a:endParaRPr>
          </a:p>
          <a:p>
            <a:pPr lvl="0" marL="685799" indent="-685799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Conclusion</a:t>
            </a:r>
            <a:endParaRPr sz="3800">
              <a:solidFill>
                <a:srgbClr val="FFFFFF"/>
              </a:solidFill>
            </a:endParaRPr>
          </a:p>
          <a:p>
            <a:pPr lvl="0" marL="685799" indent="-685799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Next Steps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5468" indent="-315468" defTabSz="403097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FFFFFF"/>
                </a:solidFill>
              </a:rPr>
              <a:t>Analyze features collected from life insurance applicants provided by Prudential and build a model to predict the company’s likely response.</a:t>
            </a:r>
            <a:endParaRPr sz="2622">
              <a:solidFill>
                <a:srgbClr val="FFFFFF"/>
              </a:solidFill>
            </a:endParaRPr>
          </a:p>
          <a:p>
            <a:pPr lvl="0" marL="0" indent="0" defTabSz="403097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i="1" sz="2622">
                <a:solidFill>
                  <a:srgbClr val="FFFFFF"/>
                </a:solidFill>
              </a:rPr>
              <a:t>Motivation for the problem:</a:t>
            </a:r>
            <a:endParaRPr i="1" sz="2622">
              <a:solidFill>
                <a:srgbClr val="FFFFFF"/>
              </a:solidFill>
            </a:endParaRPr>
          </a:p>
          <a:p>
            <a:pPr lvl="0" marL="0" indent="0" defTabSz="403097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FFFFFF"/>
                </a:solidFill>
              </a:rPr>
              <a:t>Prudential wants to make it quicker and less labor intensive for customers to get a quote while maintaining privacy.</a:t>
            </a:r>
            <a:endParaRPr sz="2622">
              <a:solidFill>
                <a:srgbClr val="FFFFFF"/>
              </a:solidFill>
            </a:endParaRPr>
          </a:p>
          <a:p>
            <a:pPr lvl="0" marL="0" indent="0" defTabSz="403097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FFFFFF"/>
                </a:solidFill>
              </a:rPr>
              <a:t>Status quo is inefficient: takes the company a long time to come up with a decision, losing customers in the process.</a:t>
            </a:r>
            <a:endParaRPr sz="2622">
              <a:solidFill>
                <a:srgbClr val="FFFFFF"/>
              </a:solidFill>
            </a:endParaRPr>
          </a:p>
          <a:p>
            <a:pPr lvl="0" marL="0" indent="0" defTabSz="403097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FFFFFF"/>
                </a:solidFill>
              </a:rPr>
              <a:t>If we come up with a model that accurately predicts the decisions the company comes up, the model can be incorporated to swiftly make decisions.</a:t>
            </a:r>
            <a:endParaRPr sz="2622">
              <a:solidFill>
                <a:srgbClr val="FFFFFF"/>
              </a:solidFill>
            </a:endParaRPr>
          </a:p>
        </p:txBody>
      </p:sp>
      <p:pic>
        <p:nvPicPr>
          <p:cNvPr id="46" name="business-commerce-life_insurance-insurance_policy-insurance_cover-insurance_companies-salesman-mfln3916_low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394" y="871092"/>
            <a:ext cx="1920250" cy="1598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Problems similar to this one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Providing loans to individuals/businesses.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Solution: models that analyze customer features and provide a credit score to help banks and financial institutions decide whether to provide a loan to an applicant.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ANALYSIS APPROACH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00633" indent="-500633" defTabSz="426466">
              <a:lnSpc>
                <a:spcPct val="30000"/>
              </a:lnSpc>
              <a:spcBef>
                <a:spcPts val="30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Data preparation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Overview of features and outcome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Feature engineering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Dealing with missing values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Normalization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endParaRPr sz="2774">
              <a:solidFill>
                <a:srgbClr val="FFFFFF"/>
              </a:solidFill>
            </a:endParaRPr>
          </a:p>
          <a:p>
            <a:pPr lvl="1" marL="0" indent="166878" defTabSz="426466">
              <a:lnSpc>
                <a:spcPct val="30000"/>
              </a:lnSpc>
              <a:spcBef>
                <a:spcPts val="3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774">
              <a:solidFill>
                <a:srgbClr val="FFFFFF"/>
              </a:solidFill>
            </a:endParaRPr>
          </a:p>
          <a:p>
            <a:pPr lvl="0" marL="500633" indent="-500633" defTabSz="426466">
              <a:lnSpc>
                <a:spcPct val="30000"/>
              </a:lnSpc>
              <a:spcBef>
                <a:spcPts val="30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Training, testing &amp; cross-validation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Fit random forest, gradient boosted ensemble model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Feature selection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Dealing with missing values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lnSpc>
                <a:spcPct val="30000"/>
              </a:lnSpc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K-fold cross-validation for multiple values of 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Overview of data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There are ~50,000 rows and 127 columns: 126 features and 1 outcome column. Outcome column is called “Response” and is nominal with 8 values (1,2,3,4,5,6,7,8).</a:t>
            </a:r>
            <a:endParaRPr sz="3762">
              <a:solidFill>
                <a:srgbClr val="FFFFFF"/>
              </a:solidFill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Features are de-identified; we have a vague idea about what they might represent: “Product_Info”, “Employment_Info”, “Medical_keyword”.</a:t>
            </a:r>
            <a:endParaRPr sz="3762">
              <a:solidFill>
                <a:srgbClr val="FFFFFF"/>
              </a:solidFill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All but one feature columns are numeric.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715433" y="2319866"/>
            <a:ext cx="5334001" cy="4000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Resources used for analysis</a:t>
            </a:r>
          </a:p>
        </p:txBody>
      </p:sp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2776" y="1003300"/>
            <a:ext cx="4508501" cy="180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3610" y="6421966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1446" y="6421966"/>
            <a:ext cx="1894648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3926" y="3566583"/>
            <a:ext cx="3886201" cy="209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Obtained dummy variables for columns for which unique values were less than 0.5% of the total values.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