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6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72" r:id="rId6"/>
    <p:sldId id="263" r:id="rId7"/>
    <p:sldId id="262" r:id="rId8"/>
    <p:sldId id="265" r:id="rId9"/>
    <p:sldId id="274" r:id="rId10"/>
    <p:sldId id="266" r:id="rId11"/>
    <p:sldId id="267" r:id="rId12"/>
    <p:sldId id="269" r:id="rId13"/>
    <p:sldId id="270" r:id="rId14"/>
    <p:sldId id="273" r:id="rId15"/>
    <p:sldId id="271" r:id="rId16"/>
  </p:sldIdLst>
  <p:sldSz cx="13004800" cy="9753600"/>
  <p:notesSz cx="6858000" cy="9144000"/>
  <p:defaultTextStyle>
    <a:lvl1pPr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294" autoAdjust="0"/>
  </p:normalViewPr>
  <p:slideViewPr>
    <p:cSldViewPr snapToGrid="0" snapToObjects="1">
      <p:cViewPr varScale="1">
        <p:scale>
          <a:sx n="61" d="100"/>
          <a:sy n="61" d="100"/>
        </p:scale>
        <p:origin x="-144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636118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589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176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765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354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2941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530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119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706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47405" y="2841380"/>
            <a:ext cx="13175609" cy="52183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8178786" y="-912829"/>
            <a:ext cx="1402022" cy="8601793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20538" y="-1379704"/>
            <a:ext cx="8016479" cy="3842734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454682" y="4211853"/>
            <a:ext cx="10740055" cy="2293486"/>
          </a:xfrm>
        </p:spPr>
        <p:txBody>
          <a:bodyPr anchor="b" anchorCtr="0">
            <a:noAutofit/>
          </a:bodyPr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3627319" y="6691273"/>
            <a:ext cx="9103360" cy="130048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3400">
                <a:solidFill>
                  <a:schemeClr val="bg1"/>
                </a:solidFill>
                <a:effectLst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3005" y="3522134"/>
            <a:ext cx="12978790" cy="621340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13005" y="3522134"/>
            <a:ext cx="12978790" cy="225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27" y="1408853"/>
            <a:ext cx="5620274" cy="2036383"/>
          </a:xfrm>
        </p:spPr>
        <p:txBody>
          <a:bodyPr anchor="b"/>
          <a:lstStyle>
            <a:lvl1pPr algn="l">
              <a:lnSpc>
                <a:spcPct val="100000"/>
              </a:lnSpc>
              <a:defRPr sz="43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589214" y="1879710"/>
            <a:ext cx="5267785" cy="7399791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8527" y="3623734"/>
            <a:ext cx="5620274" cy="5262879"/>
          </a:xfrm>
        </p:spPr>
        <p:txBody>
          <a:bodyPr>
            <a:normAutofit/>
          </a:bodyPr>
          <a:lstStyle>
            <a:lvl1pPr marL="0" indent="0">
              <a:spcAft>
                <a:spcPts val="1422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005" y="5418667"/>
            <a:ext cx="12978790" cy="4316871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3423803" y="1310405"/>
            <a:ext cx="6157195" cy="4751241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75" y="7261013"/>
            <a:ext cx="10976051" cy="182322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427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43" y="6321114"/>
            <a:ext cx="10975058" cy="1029148"/>
          </a:xfrm>
        </p:spPr>
        <p:txBody>
          <a:bodyPr anchor="b"/>
          <a:lstStyle>
            <a:lvl1pPr algn="ctr">
              <a:lnSpc>
                <a:spcPct val="100000"/>
              </a:lnSpc>
              <a:defRPr sz="5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005" y="5418667"/>
            <a:ext cx="12978790" cy="4316871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6123122" y="1419110"/>
            <a:ext cx="6157195" cy="452089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75" y="7261013"/>
            <a:ext cx="10976051" cy="182322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427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43" y="6321114"/>
            <a:ext cx="10975058" cy="1029148"/>
          </a:xfrm>
        </p:spPr>
        <p:txBody>
          <a:bodyPr anchor="b"/>
          <a:lstStyle>
            <a:lvl1pPr algn="ctr">
              <a:lnSpc>
                <a:spcPct val="100000"/>
              </a:lnSpc>
              <a:defRPr sz="5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642471" y="1346604"/>
            <a:ext cx="6157195" cy="452089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January 25,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10381216" y="631115"/>
            <a:ext cx="2183716" cy="91033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8175" y="1300480"/>
            <a:ext cx="2054758" cy="780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3742" y="1682974"/>
            <a:ext cx="8682483" cy="742038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January 25,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1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1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/>
            </a:lvl1pPr>
            <a:lvl2pPr marL="0" indent="228589" algn="ctr">
              <a:spcBef>
                <a:spcPts val="0"/>
              </a:spcBef>
              <a:buSzTx/>
              <a:buNone/>
              <a:defRPr sz="3100"/>
            </a:lvl2pPr>
            <a:lvl3pPr marL="0" indent="457176" algn="ctr">
              <a:spcBef>
                <a:spcPts val="0"/>
              </a:spcBef>
              <a:buSzTx/>
              <a:buNone/>
              <a:defRPr sz="3100"/>
            </a:lvl3pPr>
            <a:lvl4pPr marL="0" indent="685765" algn="ctr">
              <a:spcBef>
                <a:spcPts val="0"/>
              </a:spcBef>
              <a:buSzTx/>
              <a:buNone/>
              <a:defRPr sz="3100"/>
            </a:lvl4pPr>
            <a:lvl5pPr marL="0" indent="914354" algn="ctr">
              <a:spcBef>
                <a:spcPts val="0"/>
              </a:spcBef>
              <a:buSzTx/>
              <a:buNone/>
              <a:defRPr sz="31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7366486" y="2613324"/>
            <a:ext cx="1480368" cy="10147290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1120538" y="-1379704"/>
            <a:ext cx="8016479" cy="3842734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8181740" y="96223"/>
            <a:ext cx="1375306" cy="8576495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5744336" y="-24327"/>
            <a:ext cx="2543885" cy="12545653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8715314" y="883310"/>
            <a:ext cx="1326037" cy="753295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7998761" y="111849"/>
            <a:ext cx="1369362" cy="8988709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9095435" y="585119"/>
            <a:ext cx="785207" cy="7260191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10622553" y="2653077"/>
            <a:ext cx="751270" cy="4193519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776161" y="5069741"/>
            <a:ext cx="10416452" cy="2293486"/>
          </a:xfrm>
        </p:spPr>
        <p:txBody>
          <a:bodyPr anchor="b" anchorCtr="0">
            <a:noAutofit/>
          </a:bodyPr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1300630" y="1189953"/>
            <a:ext cx="5580389" cy="3988847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3627319" y="7098061"/>
            <a:ext cx="9103360" cy="130048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3400">
                <a:solidFill>
                  <a:schemeClr val="bg1"/>
                </a:solidFill>
                <a:effectLst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4847875" y="2584535"/>
            <a:ext cx="1564742" cy="11526713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4826172" y="-633337"/>
            <a:ext cx="2856094" cy="13175609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1261756" y="7542049"/>
            <a:ext cx="9819735" cy="1390791"/>
          </a:xfrm>
        </p:spPr>
        <p:txBody>
          <a:bodyPr vert="horz" lIns="130046" tIns="65023" rIns="130046" bIns="65023" rtlCol="0" anchor="ctr" anchorCtr="0">
            <a:normAutofit/>
          </a:bodyPr>
          <a:lstStyle>
            <a:lvl1pPr marL="0" indent="0" algn="r" defTabSz="1300460" rtl="0" eaLnBrk="1" latinLnBrk="0" hangingPunct="1">
              <a:spcAft>
                <a:spcPts val="0"/>
              </a:spcAft>
              <a:buFontTx/>
              <a:buNone/>
              <a:defRPr sz="3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63448" y="-1396103"/>
            <a:ext cx="6245198" cy="3888690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2074995" y="3045119"/>
            <a:ext cx="1151593" cy="37085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1158899" y="3132221"/>
            <a:ext cx="994325" cy="3573474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555764" y="4775312"/>
            <a:ext cx="539270" cy="1717156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853550" y="4820841"/>
            <a:ext cx="10840407" cy="2388756"/>
          </a:xfrm>
        </p:spPr>
        <p:txBody>
          <a:bodyPr vert="horz" lIns="130046" tIns="65023" rIns="130046" bIns="65023" rtlCol="0" anchor="b" anchorCtr="0">
            <a:noAutofit/>
          </a:bodyPr>
          <a:lstStyle>
            <a:lvl1pPr algn="r" defTabSz="1300460" rtl="0" eaLnBrk="1" latinLnBrk="0" hangingPunct="1">
              <a:lnSpc>
                <a:spcPts val="7964"/>
              </a:lnSpc>
              <a:spcBef>
                <a:spcPct val="0"/>
              </a:spcBef>
              <a:buNone/>
              <a:defRPr sz="6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485" y="4301067"/>
            <a:ext cx="5201920" cy="48022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396" y="4301067"/>
            <a:ext cx="5201920" cy="48022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743" y="4118188"/>
            <a:ext cx="5201920" cy="97536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100" b="1">
                <a:effectLst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743" y="5201920"/>
            <a:ext cx="5201920" cy="3901439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271" y="4118188"/>
            <a:ext cx="5201920" cy="97536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100" b="1">
                <a:effectLst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271" y="5201920"/>
            <a:ext cx="5201920" cy="3901439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21548" y="2059093"/>
            <a:ext cx="5330613" cy="682752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2384213"/>
            <a:ext cx="4876800" cy="1517227"/>
          </a:xfrm>
        </p:spPr>
        <p:txBody>
          <a:bodyPr anchor="b"/>
          <a:lstStyle>
            <a:lvl1pPr algn="ctr">
              <a:lnSpc>
                <a:spcPct val="100000"/>
              </a:lnSpc>
              <a:defRPr sz="43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778" y="1408853"/>
            <a:ext cx="6056155" cy="7477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3" y="4054436"/>
            <a:ext cx="4876800" cy="4507058"/>
          </a:xfrm>
        </p:spPr>
        <p:txBody>
          <a:bodyPr>
            <a:normAutofit/>
          </a:bodyPr>
          <a:lstStyle>
            <a:lvl1pPr marL="0" indent="0" algn="ctr">
              <a:spcAft>
                <a:spcPts val="1422"/>
              </a:spcAft>
              <a:buNone/>
              <a:defRPr sz="23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815173" y="-863564"/>
            <a:ext cx="10756911" cy="2820661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3744" y="1950720"/>
            <a:ext cx="10975057" cy="2059093"/>
          </a:xfrm>
          <a:prstGeom prst="rect">
            <a:avLst/>
          </a:prstGeom>
        </p:spPr>
        <p:txBody>
          <a:bodyPr vert="horz" lIns="130046" tIns="65023" rIns="130046" bIns="6502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743" y="4283935"/>
            <a:ext cx="10975058" cy="48194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68" y="427648"/>
            <a:ext cx="3901440" cy="260096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lnSpc>
                <a:spcPts val="1707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fld id="{0B385921-A91A-409C-921C-0E0EC1E750EC}" type="datetime2">
              <a:rPr lang="en-US" smtClean="0"/>
              <a:t>Monday, January 25,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" y="165747"/>
            <a:ext cx="3901440" cy="260096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lnSpc>
                <a:spcPts val="1707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4" y="861143"/>
            <a:ext cx="1971039" cy="330965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</p:sldLayoutIdLst>
  <p:txStyles>
    <p:titleStyle>
      <a:lvl1pPr algn="l" defTabSz="1300460" rtl="0" eaLnBrk="1" latinLnBrk="0" hangingPunct="1">
        <a:lnSpc>
          <a:spcPts val="7964"/>
        </a:lnSpc>
        <a:spcBef>
          <a:spcPct val="0"/>
        </a:spcBef>
        <a:buNone/>
        <a:defRPr sz="6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0"/>
        </a:spcBef>
        <a:spcAft>
          <a:spcPts val="2844"/>
        </a:spcAft>
        <a:buFontTx/>
        <a:buBlip>
          <a:blip r:embed="rId18"/>
        </a:buBlip>
        <a:defRPr sz="3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98582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18"/>
        </a:buBlip>
        <a:defRPr sz="31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300460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18"/>
        </a:buBlip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702338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18"/>
        </a:buBlip>
        <a:defRPr sz="2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122278" indent="-419940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18"/>
        </a:buBlip>
        <a:defRPr sz="2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2415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18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923777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18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333468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18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373430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18"/>
        </a:buBlip>
        <a:defRPr lang="en-US" sz="26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5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1" y="1536701"/>
            <a:ext cx="10464801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PRUDENT CHOICE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Build a model to help Prudential come up with a response to life insurance applicants</a:t>
            </a:r>
          </a:p>
        </p:txBody>
      </p:sp>
      <p:sp>
        <p:nvSpPr>
          <p:cNvPr id="34" name="Shape 34"/>
          <p:cNvSpPr/>
          <p:nvPr/>
        </p:nvSpPr>
        <p:spPr>
          <a:xfrm>
            <a:off x="6024572" y="7608176"/>
            <a:ext cx="5984856" cy="139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Poonam Rath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Data Science Final Project, 2016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General Assembly, San Francisco</a:t>
            </a:r>
          </a:p>
        </p:txBody>
      </p:sp>
      <p:pic>
        <p:nvPicPr>
          <p:cNvPr id="35" name="Screen Shot 2016-01-10 at 6.02.4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7667" y="355599"/>
            <a:ext cx="22098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Screen Shot 2016-01-10 at 6.03.0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8145" y="1536700"/>
            <a:ext cx="3860801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99666" y="1625928"/>
            <a:ext cx="11793936" cy="127610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DATA </a:t>
            </a:r>
            <a:r>
              <a:rPr sz="8000" dirty="0" smtClean="0">
                <a:solidFill>
                  <a:srgbClr val="FFFFFF"/>
                </a:solidFill>
              </a:rPr>
              <a:t>DISTRIBUTIONS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037167" y="2705080"/>
            <a:ext cx="11240294" cy="6273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lvl="0" indent="-3429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Most features are de-identified; we have a vague idea about what they might represent: “</a:t>
            </a:r>
            <a:r>
              <a:rPr lang="en-US" sz="2800" dirty="0" err="1">
                <a:solidFill>
                  <a:srgbClr val="FFFFFF"/>
                </a:solidFill>
              </a:rPr>
              <a:t>Product_Info</a:t>
            </a:r>
            <a:r>
              <a:rPr lang="en-US" sz="2800" dirty="0">
                <a:solidFill>
                  <a:srgbClr val="FFFFFF"/>
                </a:solidFill>
              </a:rPr>
              <a:t>”, “</a:t>
            </a:r>
            <a:r>
              <a:rPr lang="en-US" sz="2800" dirty="0" err="1">
                <a:solidFill>
                  <a:srgbClr val="FFFFFF"/>
                </a:solidFill>
              </a:rPr>
              <a:t>Employment_Info</a:t>
            </a:r>
            <a:r>
              <a:rPr lang="en-US" sz="2800" dirty="0">
                <a:solidFill>
                  <a:srgbClr val="FFFFFF"/>
                </a:solidFill>
              </a:rPr>
              <a:t>”, “</a:t>
            </a:r>
            <a:r>
              <a:rPr lang="en-US" sz="2800" dirty="0" err="1">
                <a:solidFill>
                  <a:srgbClr val="FFFFFF"/>
                </a:solidFill>
              </a:rPr>
              <a:t>Medical_keyword</a:t>
            </a:r>
            <a:r>
              <a:rPr lang="en-US" sz="2800" dirty="0">
                <a:solidFill>
                  <a:srgbClr val="FFFFFF"/>
                </a:solidFill>
              </a:rPr>
              <a:t>”.</a:t>
            </a:r>
          </a:p>
          <a:p>
            <a:pPr marL="342900" lvl="0" indent="-3429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All but one feature columns are numeric</a:t>
            </a:r>
            <a:r>
              <a:rPr lang="en-US" sz="2800" dirty="0" smtClean="0">
                <a:solidFill>
                  <a:srgbClr val="FFFFFF"/>
                </a:solidFill>
              </a:rPr>
              <a:t>.</a:t>
            </a:r>
          </a:p>
          <a:p>
            <a:pPr marL="457200" lvl="0" indent="-4572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</a:rPr>
              <a:t>Features </a:t>
            </a:r>
            <a:r>
              <a:rPr sz="2800" dirty="0" smtClean="0">
                <a:solidFill>
                  <a:srgbClr val="FFFFFF"/>
                </a:solidFill>
              </a:rPr>
              <a:t>are </a:t>
            </a:r>
            <a:r>
              <a:rPr sz="2800" dirty="0">
                <a:solidFill>
                  <a:srgbClr val="FFFFFF"/>
                </a:solidFill>
              </a:rPr>
              <a:t>normalized (according to Kaggle). If not, I would have looked at histograms, determined mean and stdev and scaled accordingly</a:t>
            </a:r>
            <a:r>
              <a:rPr sz="2800" dirty="0" smtClean="0">
                <a:solidFill>
                  <a:srgbClr val="FFFFFF"/>
                </a:solidFill>
              </a:rPr>
              <a:t>.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52501" y="287867"/>
            <a:ext cx="11099800" cy="21209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00">
                <a:solidFill>
                  <a:srgbClr val="FFFFFF"/>
                </a:solidFill>
              </a:rPr>
              <a:t>Exploratory data analysis -I</a:t>
            </a:r>
          </a:p>
        </p:txBody>
      </p:sp>
      <p:sp>
        <p:nvSpPr>
          <p:cNvPr id="82" name="Shape 82"/>
          <p:cNvSpPr/>
          <p:nvPr/>
        </p:nvSpPr>
        <p:spPr>
          <a:xfrm>
            <a:off x="728006" y="2540707"/>
            <a:ext cx="7212856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2) Most positively and negatively correlated feature for each response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216" y="2832099"/>
            <a:ext cx="3949702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7968" y="2852461"/>
            <a:ext cx="3886201" cy="2143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0217" y="2832099"/>
            <a:ext cx="3924301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1267" y="5092699"/>
            <a:ext cx="3911600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14024" y="5067299"/>
            <a:ext cx="3854086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50989" y="5086350"/>
            <a:ext cx="3882758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509" y="7302500"/>
            <a:ext cx="3947118" cy="219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896867" y="7298113"/>
            <a:ext cx="3854086" cy="220587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0139424" y="8098507"/>
            <a:ext cx="16656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Top = +</a:t>
            </a:r>
            <a:r>
              <a:rPr lang="en-US" sz="1600" dirty="0" err="1" smtClean="0"/>
              <a:t>ve</a:t>
            </a:r>
            <a:endParaRPr lang="en-US" sz="1600" dirty="0" smtClean="0"/>
          </a:p>
          <a:p>
            <a:pPr algn="l"/>
            <a:r>
              <a:rPr lang="en-US" sz="1600" dirty="0" smtClean="0"/>
              <a:t>Bottom = -</a:t>
            </a:r>
            <a:r>
              <a:rPr lang="en-US" sz="1600" dirty="0" err="1" smtClean="0"/>
              <a:t>ve</a:t>
            </a:r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800613" y="1935801"/>
            <a:ext cx="12204187" cy="1682198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>
                <a:solidFill>
                  <a:srgbClr val="FFFFFF"/>
                </a:solidFill>
              </a:rPr>
              <a:t>Exploratory data analysis -II</a:t>
            </a:r>
          </a:p>
        </p:txBody>
      </p:sp>
      <p:pic>
        <p:nvPicPr>
          <p:cNvPr id="97" name="Screen Shot 2016-01-11 at 4.29.20 PM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589" y="3617999"/>
            <a:ext cx="5938509" cy="403514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547360" y="7986850"/>
            <a:ext cx="631274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spcBef>
                <a:spcPts val="4200"/>
              </a:spcBef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BMI is positively correlated with Weight (subset of data)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1263563"/>
            <a:ext cx="13004800" cy="204662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Measuring Model Performance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3785" y="3684925"/>
            <a:ext cx="12054880" cy="5350428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777225" lvl="1" indent="-457200" algn="l" defTabSz="408919">
              <a:spcBef>
                <a:spcPts val="29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FFFFFF"/>
                </a:solidFill>
              </a:rPr>
              <a:t>Logistic Regression: 33% accuracy</a:t>
            </a:r>
          </a:p>
          <a:p>
            <a:pPr marL="777225" lvl="1" indent="-457200" algn="l" defTabSz="408919">
              <a:spcBef>
                <a:spcPts val="29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FFFFFF"/>
                </a:solidFill>
              </a:rPr>
              <a:t>K</a:t>
            </a:r>
            <a:r>
              <a:rPr sz="2000" dirty="0">
                <a:solidFill>
                  <a:srgbClr val="FFFFFF"/>
                </a:solidFill>
              </a:rPr>
              <a:t>-Nearest Neighbor Classifier: 21% </a:t>
            </a:r>
          </a:p>
          <a:p>
            <a:pPr marL="777225" lvl="1" indent="-457200" algn="l" defTabSz="408919">
              <a:spcBef>
                <a:spcPts val="29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Naive Bayes: 19%</a:t>
            </a:r>
          </a:p>
          <a:p>
            <a:pPr marL="777225" lvl="1" indent="-457200" algn="l" defTabSz="408919">
              <a:spcBef>
                <a:spcPts val="29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Gradient Boosting Classifier: 46.6% </a:t>
            </a:r>
            <a:r>
              <a:rPr sz="2000" dirty="0" smtClean="0">
                <a:solidFill>
                  <a:srgbClr val="FFFFFF"/>
                </a:solidFill>
              </a:rPr>
              <a:t>accuracy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2" y="2743837"/>
            <a:ext cx="12184443" cy="5607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222" y="1832053"/>
            <a:ext cx="7411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056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270001" y="2519073"/>
            <a:ext cx="10464801" cy="108882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 smtClean="0">
                <a:solidFill>
                  <a:srgbClr val="FFFFFF"/>
                </a:solidFill>
              </a:rPr>
              <a:t>NEXT STEPS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1082619" y="3898899"/>
            <a:ext cx="11076362" cy="56152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57200" lvl="0" indent="-4572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Make Response column more even : SMOTE/</a:t>
            </a:r>
            <a:r>
              <a:rPr sz="2400" dirty="0" smtClean="0">
                <a:solidFill>
                  <a:srgbClr val="FFFFFF"/>
                </a:solidFill>
              </a:rPr>
              <a:t>undersample</a:t>
            </a:r>
            <a:r>
              <a:rPr lang="en-US" sz="2400" dirty="0" smtClean="0">
                <a:solidFill>
                  <a:srgbClr val="FFFFFF"/>
                </a:solidFill>
              </a:rPr>
              <a:t> [though the forums said it would not make a difference.]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457200" lvl="0" indent="-4572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Use data from my estimator for feature selection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lvl="0" indent="-457200" algn="l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Try to learn and use neural networks!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4" name="Screen Shot 2016-01-11 at 4.22.19 PM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7723" y="4455220"/>
            <a:ext cx="2415169" cy="1147173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270001" y="1638301"/>
            <a:ext cx="10464801" cy="15844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952501" y="3234131"/>
            <a:ext cx="11099800" cy="60550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68026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</a:rPr>
              <a:t>Analyze </a:t>
            </a:r>
            <a:r>
              <a:rPr sz="2400" dirty="0">
                <a:solidFill>
                  <a:srgbClr val="FFFFFF"/>
                </a:solidFill>
              </a:rPr>
              <a:t>features collected from life insurance applicants provided by Prudential and build a model to predict the company’s likely </a:t>
            </a:r>
            <a:r>
              <a:rPr sz="2400" dirty="0" smtClean="0">
                <a:solidFill>
                  <a:srgbClr val="FFFFFF"/>
                </a:solidFill>
              </a:rPr>
              <a:t>response.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l" defTabSz="368026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00" b="1" i="1" dirty="0" smtClean="0">
                <a:solidFill>
                  <a:srgbClr val="3DF5FF"/>
                </a:solidFill>
              </a:rPr>
              <a:t>Motivation </a:t>
            </a:r>
            <a:r>
              <a:rPr sz="2400" b="1" i="1" dirty="0">
                <a:solidFill>
                  <a:srgbClr val="3DF5FF"/>
                </a:solidFill>
              </a:rPr>
              <a:t>for the problem:</a:t>
            </a:r>
          </a:p>
          <a:p>
            <a:pPr marL="342900" indent="-342900" algn="l" defTabSz="368026">
              <a:spcBef>
                <a:spcPts val="2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Less labor-intensive for customers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 algn="l" defTabSz="368026">
              <a:spcBef>
                <a:spcPts val="2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Quicker time-to-decision for Prudential</a:t>
            </a:r>
          </a:p>
          <a:p>
            <a:pPr marL="342900" indent="-342900" algn="l" defTabSz="368026">
              <a:spcBef>
                <a:spcPts val="2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Potential to gain efficiencies on both sides of the equation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85764" indent="-685764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</a:rPr>
              <a:t>Analysis approach</a:t>
            </a:r>
          </a:p>
          <a:p>
            <a:pPr marL="685764" indent="-685764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</a:rPr>
              <a:t>Results</a:t>
            </a:r>
            <a:endParaRPr sz="2800" dirty="0">
              <a:solidFill>
                <a:srgbClr val="FFFFFF"/>
              </a:solidFill>
            </a:endParaRPr>
          </a:p>
          <a:p>
            <a:pPr marL="685764" indent="-685764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Conclusions</a:t>
            </a:r>
          </a:p>
          <a:p>
            <a:pPr marL="685764" indent="-685764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950621" y="1471751"/>
            <a:ext cx="5329499" cy="163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48" name="Shape 48"/>
          <p:cNvSpPr/>
          <p:nvPr/>
        </p:nvSpPr>
        <p:spPr>
          <a:xfrm>
            <a:off x="950621" y="4575695"/>
            <a:ext cx="3904436" cy="3184334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sz="2400" b="1" dirty="0">
                <a:solidFill>
                  <a:srgbClr val="000000"/>
                </a:solidFill>
              </a:rPr>
              <a:t>Initial Model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</a:rPr>
              <a:t>Quadratic weighted Kappa = 0.46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0000"/>
                </a:solidFill>
              </a:rPr>
              <a:t>[</a:t>
            </a:r>
            <a:r>
              <a:rPr lang="en-US" sz="2400" b="1" dirty="0">
                <a:solidFill>
                  <a:srgbClr val="000000"/>
                </a:solidFill>
              </a:rPr>
              <a:t>Used Random Forest classifiers with no feature engineering]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356982" y="4575695"/>
            <a:ext cx="4058440" cy="3184334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/>
              <a:t>Final Model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 dirty="0"/>
          </a:p>
          <a:p>
            <a:pPr>
              <a:buSzPct val="75000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  Quadratic weighted Kappa = </a:t>
            </a:r>
            <a:r>
              <a:rPr lang="en-US" sz="2400" dirty="0" smtClean="0"/>
              <a:t>0.65136</a:t>
            </a:r>
            <a:endParaRPr lang="en-US" sz="2400" dirty="0" smtClean="0"/>
          </a:p>
          <a:p>
            <a:pPr algn="l">
              <a:buSzPct val="75000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algn="just">
              <a:buSzPct val="75000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[Used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+ grid search + custom features]</a:t>
            </a:r>
            <a:endParaRPr sz="2400" dirty="0"/>
          </a:p>
          <a:p>
            <a:pPr algn="l">
              <a:buSzPct val="75000"/>
              <a:defRPr sz="1800"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50" name="Shape 50"/>
          <p:cNvSpPr/>
          <p:nvPr/>
        </p:nvSpPr>
        <p:spPr>
          <a:xfrm>
            <a:off x="5132923" y="5133351"/>
            <a:ext cx="2015663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797" tIns="50797" rIns="50797" bIns="50797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294494" y="4805060"/>
            <a:ext cx="896523" cy="6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52" name="Shape 52"/>
          <p:cNvSpPr/>
          <p:nvPr/>
        </p:nvSpPr>
        <p:spPr>
          <a:xfrm>
            <a:off x="7542144" y="8732605"/>
            <a:ext cx="5275276" cy="71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b="1" dirty="0">
                <a:solidFill>
                  <a:schemeClr val="bg1"/>
                </a:solidFill>
              </a:rPr>
              <a:t>… </a:t>
            </a:r>
            <a:r>
              <a:rPr sz="4000" dirty="0">
                <a:solidFill>
                  <a:schemeClr val="bg1"/>
                </a:solidFill>
              </a:rPr>
              <a:t>How did I do this ?</a:t>
            </a:r>
          </a:p>
        </p:txBody>
      </p:sp>
      <p:pic>
        <p:nvPicPr>
          <p:cNvPr id="3" name="Picture 2" descr="downloa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82" y="1043067"/>
            <a:ext cx="4628130" cy="330360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587573" y="1638301"/>
            <a:ext cx="11656699" cy="131905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 smtClean="0">
                <a:solidFill>
                  <a:srgbClr val="FFFFFF"/>
                </a:solidFill>
              </a:rPr>
              <a:t>ANALYSIS</a:t>
            </a:r>
            <a:r>
              <a:rPr lang="en-US" sz="8000" dirty="0" smtClean="0">
                <a:solidFill>
                  <a:srgbClr val="FFFFFF"/>
                </a:solidFill>
              </a:rPr>
              <a:t> </a:t>
            </a:r>
            <a:r>
              <a:rPr sz="8000" dirty="0" smtClean="0">
                <a:solidFill>
                  <a:srgbClr val="FFFFFF"/>
                </a:solidFill>
              </a:rPr>
              <a:t>APPROACH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62148" y="7073345"/>
            <a:ext cx="2862051" cy="1327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 Missing Data Imputation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962148" y="5249347"/>
            <a:ext cx="2862051" cy="1327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Categorical Identification &amp; 1-Hot Encoding</a:t>
            </a:r>
            <a:endParaRPr lang="en-US" sz="2400" dirty="0"/>
          </a:p>
        </p:txBody>
      </p:sp>
      <p:sp>
        <p:nvSpPr>
          <p:cNvPr id="4" name="Can 3"/>
          <p:cNvSpPr/>
          <p:nvPr/>
        </p:nvSpPr>
        <p:spPr>
          <a:xfrm>
            <a:off x="587573" y="5364955"/>
            <a:ext cx="1080377" cy="155450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</a:t>
            </a:r>
            <a:endParaRPr lang="en-US" sz="2800" dirty="0"/>
          </a:p>
        </p:txBody>
      </p:sp>
      <p:sp>
        <p:nvSpPr>
          <p:cNvPr id="8" name="Can 7"/>
          <p:cNvSpPr/>
          <p:nvPr/>
        </p:nvSpPr>
        <p:spPr>
          <a:xfrm>
            <a:off x="587573" y="7849101"/>
            <a:ext cx="1080377" cy="155450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4"/>
            <a:endCxn id="3" idx="1"/>
          </p:cNvCxnSpPr>
          <p:nvPr/>
        </p:nvCxnSpPr>
        <p:spPr>
          <a:xfrm>
            <a:off x="1667950" y="6142210"/>
            <a:ext cx="2294198" cy="15946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4"/>
            <a:endCxn id="3" idx="1"/>
          </p:cNvCxnSpPr>
          <p:nvPr/>
        </p:nvCxnSpPr>
        <p:spPr>
          <a:xfrm flipV="1">
            <a:off x="1667950" y="7736856"/>
            <a:ext cx="2294198" cy="889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58549" y="7440966"/>
            <a:ext cx="187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 Combine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3" idx="0"/>
            <a:endCxn id="6" idx="2"/>
          </p:cNvCxnSpPr>
          <p:nvPr/>
        </p:nvCxnSpPr>
        <p:spPr>
          <a:xfrm flipV="1">
            <a:off x="5393174" y="6576368"/>
            <a:ext cx="0" cy="49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62148" y="3506003"/>
            <a:ext cx="2862051" cy="1327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3. Feature Learning by K-Means Clusters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85232" y="4833024"/>
            <a:ext cx="0" cy="49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3"/>
            <a:endCxn id="31" idx="1"/>
          </p:cNvCxnSpPr>
          <p:nvPr/>
        </p:nvCxnSpPr>
        <p:spPr>
          <a:xfrm flipV="1">
            <a:off x="6824199" y="4149434"/>
            <a:ext cx="4140679" cy="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>
            <a:off x="7790086" y="3543918"/>
            <a:ext cx="2331340" cy="125119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 Features and Response</a:t>
            </a:r>
            <a:endParaRPr lang="en-US" sz="2400" dirty="0"/>
          </a:p>
        </p:txBody>
      </p:sp>
      <p:sp>
        <p:nvSpPr>
          <p:cNvPr id="31" name="Folded Corner 30"/>
          <p:cNvSpPr/>
          <p:nvPr/>
        </p:nvSpPr>
        <p:spPr>
          <a:xfrm>
            <a:off x="10964878" y="3523838"/>
            <a:ext cx="1516319" cy="125119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OOS Test Features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7534206" y="5247866"/>
            <a:ext cx="2862051" cy="1327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4.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</a:t>
            </a:r>
            <a:r>
              <a:rPr lang="en-US" sz="2400" dirty="0" err="1" smtClean="0"/>
              <a:t>Regressor</a:t>
            </a:r>
            <a:r>
              <a:rPr lang="en-US" sz="2400" dirty="0" smtClean="0"/>
              <a:t> </a:t>
            </a:r>
            <a:r>
              <a:rPr lang="en-US" sz="2400" dirty="0" smtClean="0"/>
              <a:t>w/ Grid Search 2-fold CV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28" idx="2"/>
            <a:endCxn id="33" idx="0"/>
          </p:cNvCxnSpPr>
          <p:nvPr/>
        </p:nvCxnSpPr>
        <p:spPr>
          <a:xfrm>
            <a:off x="8955756" y="4795109"/>
            <a:ext cx="9476" cy="452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633184" y="5231131"/>
            <a:ext cx="2179708" cy="1327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5. Best Model from Grid </a:t>
            </a:r>
            <a:r>
              <a:rPr lang="en-US" sz="2400" dirty="0"/>
              <a:t>S</a:t>
            </a:r>
            <a:r>
              <a:rPr lang="en-US" sz="2400" dirty="0" smtClean="0"/>
              <a:t>earch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3" idx="3"/>
            <a:endCxn id="42" idx="1"/>
          </p:cNvCxnSpPr>
          <p:nvPr/>
        </p:nvCxnSpPr>
        <p:spPr>
          <a:xfrm flipV="1">
            <a:off x="10396257" y="5894642"/>
            <a:ext cx="236927" cy="16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2"/>
            <a:endCxn id="42" idx="0"/>
          </p:cNvCxnSpPr>
          <p:nvPr/>
        </p:nvCxnSpPr>
        <p:spPr>
          <a:xfrm>
            <a:off x="11723038" y="4775029"/>
            <a:ext cx="0" cy="456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endCxn id="57" idx="0"/>
          </p:cNvCxnSpPr>
          <p:nvPr/>
        </p:nvCxnSpPr>
        <p:spPr>
          <a:xfrm rot="10800000" flipV="1">
            <a:off x="8965233" y="6576367"/>
            <a:ext cx="2847837" cy="56779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34206" y="7144161"/>
            <a:ext cx="2862051" cy="118539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</a:t>
            </a:r>
            <a:r>
              <a:rPr lang="en-US" dirty="0" err="1" smtClean="0"/>
              <a:t>Kaggle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7" idx="3"/>
          </p:cNvCxnSpPr>
          <p:nvPr/>
        </p:nvCxnSpPr>
        <p:spPr>
          <a:xfrm>
            <a:off x="10396257" y="7736856"/>
            <a:ext cx="4169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63"/>
          <p:cNvSpPr/>
          <p:nvPr/>
        </p:nvSpPr>
        <p:spPr>
          <a:xfrm>
            <a:off x="10813246" y="6807197"/>
            <a:ext cx="1999645" cy="191322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$$$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92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715434" y="2319866"/>
            <a:ext cx="5334000" cy="4000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RESOURCES USED FOR  ANALYSIS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5236" y="1003299"/>
            <a:ext cx="4508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8410" y="6005590"/>
            <a:ext cx="285750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2776" y="6005590"/>
            <a:ext cx="1894647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1446" y="2962840"/>
            <a:ext cx="3570605" cy="153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Screen Shot 2016-01-10 at 6.02.45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06555" y="4736786"/>
            <a:ext cx="2486496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sear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051" y="2962839"/>
            <a:ext cx="1534017" cy="15340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1270001" y="1638301"/>
            <a:ext cx="10464801" cy="17361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OVERVIEW OF DATA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89137" y="3429830"/>
            <a:ext cx="10464801" cy="137930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342900" lvl="0" indent="-3429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</a:rPr>
              <a:t>The</a:t>
            </a:r>
            <a:r>
              <a:rPr lang="en-US" sz="2400" dirty="0" smtClean="0">
                <a:solidFill>
                  <a:srgbClr val="FFFFFF"/>
                </a:solidFill>
              </a:rPr>
              <a:t> training data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has</a:t>
            </a:r>
            <a:r>
              <a:rPr sz="2400" dirty="0" smtClean="0">
                <a:solidFill>
                  <a:srgbClr val="FFFFFF"/>
                </a:solidFill>
              </a:rPr>
              <a:t> ~</a:t>
            </a:r>
            <a:r>
              <a:rPr lang="en-US" sz="2400" dirty="0">
                <a:solidFill>
                  <a:srgbClr val="FFFFFF"/>
                </a:solidFill>
              </a:rPr>
              <a:t>6</a:t>
            </a:r>
            <a:r>
              <a:rPr sz="2400" dirty="0" smtClean="0">
                <a:solidFill>
                  <a:srgbClr val="FFFFFF"/>
                </a:solidFill>
              </a:rPr>
              <a:t>0</a:t>
            </a:r>
            <a:r>
              <a:rPr lang="en-US" sz="2400" dirty="0" smtClean="0">
                <a:solidFill>
                  <a:srgbClr val="FFFFFF"/>
                </a:solidFill>
              </a:rPr>
              <a:t>k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rows and 127 columns: 126 features and 1 </a:t>
            </a:r>
            <a:r>
              <a:rPr lang="en-US" sz="2400" dirty="0" smtClean="0">
                <a:solidFill>
                  <a:srgbClr val="FFFFFF"/>
                </a:solidFill>
              </a:rPr>
              <a:t>response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column. Outcome column is called “Response” and is nominal with 8 values (1,2,3,4,5,6,7,8)</a:t>
            </a:r>
            <a:r>
              <a:rPr sz="2400" dirty="0" smtClean="0">
                <a:solidFill>
                  <a:srgbClr val="FFFFFF"/>
                </a:solidFill>
              </a:rPr>
              <a:t>.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342900" lvl="0" indent="-3429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FFFFFF"/>
              </a:solidFill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4" name="Screen Shot 2016-01-11 at 4.22.19 PM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1" y="4809139"/>
            <a:ext cx="4749030" cy="316659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49665" y="1638301"/>
            <a:ext cx="11997870" cy="1679250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952501" y="3711069"/>
            <a:ext cx="11099800" cy="544537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Missing value imputation</a:t>
            </a:r>
            <a:r>
              <a:rPr lang="en-US" sz="2800" dirty="0" smtClean="0">
                <a:solidFill>
                  <a:srgbClr val="FFFFFF"/>
                </a:solidFill>
              </a:rPr>
              <a:t>: Used </a:t>
            </a:r>
            <a:r>
              <a:rPr lang="en-US" sz="2800" dirty="0">
                <a:solidFill>
                  <a:srgbClr val="FFFFFF"/>
                </a:solidFill>
              </a:rPr>
              <a:t>the median value of the columns.</a:t>
            </a:r>
          </a:p>
          <a:p>
            <a:pPr marL="457200" lvl="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1-Hot Encoding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r>
              <a:rPr sz="2800" dirty="0" smtClean="0">
                <a:solidFill>
                  <a:srgbClr val="FFFFFF"/>
                </a:solidFill>
              </a:rPr>
              <a:t>Obtained </a:t>
            </a:r>
            <a:r>
              <a:rPr sz="2800" dirty="0">
                <a:solidFill>
                  <a:srgbClr val="FFFFFF"/>
                </a:solidFill>
              </a:rPr>
              <a:t>dummy variables for columns for which unique values were less than 0.5% of the total values</a:t>
            </a:r>
            <a:r>
              <a:rPr sz="2800" dirty="0" smtClean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457200" lvl="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rgbClr val="FFFFFF"/>
                </a:solidFill>
              </a:rPr>
              <a:t>NaN</a:t>
            </a:r>
            <a:r>
              <a:rPr lang="en-US" sz="2800" dirty="0" smtClean="0">
                <a:solidFill>
                  <a:srgbClr val="FFFFFF"/>
                </a:solidFill>
              </a:rPr>
              <a:t> count: Counted all </a:t>
            </a:r>
            <a:r>
              <a:rPr lang="en-US" sz="2800" dirty="0" err="1" smtClean="0">
                <a:solidFill>
                  <a:srgbClr val="FFFFFF"/>
                </a:solidFill>
              </a:rPr>
              <a:t>NaN’s</a:t>
            </a:r>
            <a:r>
              <a:rPr lang="en-US" sz="2800" dirty="0" smtClean="0">
                <a:solidFill>
                  <a:srgbClr val="FFFFFF"/>
                </a:solidFill>
              </a:rPr>
              <a:t> row-wise</a:t>
            </a:r>
          </a:p>
          <a:p>
            <a:pPr marL="457200" lvl="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</a:rPr>
              <a:t>Medical keyword count: Count all occurrences row-wise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952501" y="6646333"/>
            <a:ext cx="11099800" cy="271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49665" y="1638301"/>
            <a:ext cx="11997870" cy="1679250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 dirty="0">
                <a:solidFill>
                  <a:srgbClr val="FFFFFF"/>
                </a:solidFill>
              </a:rPr>
              <a:t>FEATURE </a:t>
            </a:r>
            <a:r>
              <a:rPr lang="en-US" sz="7500" dirty="0" smtClean="0">
                <a:solidFill>
                  <a:srgbClr val="FFFFFF"/>
                </a:solidFill>
              </a:rPr>
              <a:t>LEARNING</a:t>
            </a:r>
            <a:endParaRPr sz="7500" dirty="0">
              <a:solidFill>
                <a:srgbClr val="FFFFFF"/>
              </a:solidFill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952501" y="3711069"/>
            <a:ext cx="11099800" cy="544537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Picked up idea from </a:t>
            </a:r>
            <a:r>
              <a:rPr lang="en-US" sz="2800" b="1" dirty="0" err="1" smtClean="0">
                <a:solidFill>
                  <a:srgbClr val="FFFFFF"/>
                </a:solidFill>
              </a:rPr>
              <a:t>Kaggle</a:t>
            </a:r>
            <a:r>
              <a:rPr lang="en-US" sz="2800" b="1" dirty="0" smtClean="0">
                <a:solidFill>
                  <a:srgbClr val="FFFFFF"/>
                </a:solidFill>
              </a:rPr>
              <a:t> forums</a:t>
            </a:r>
          </a:p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Run K-Means clustering (K=200) on entire dataset</a:t>
            </a:r>
          </a:p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For each row, measure distance from cluster center </a:t>
            </a:r>
          </a:p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FFFFFF"/>
                </a:solidFill>
              </a:rPr>
              <a:t>Add K=200 additional feature columns</a:t>
            </a:r>
          </a:p>
          <a:p>
            <a:pPr marL="457200" indent="-457200" algn="just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endParaRPr lang="en-US" sz="2700" dirty="0">
              <a:solidFill>
                <a:srgbClr val="FFFFFF"/>
              </a:solidFill>
            </a:endParaRPr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sz="2700" b="1" dirty="0" smtClean="0">
                <a:solidFill>
                  <a:srgbClr val="FFFFFF"/>
                </a:solidFill>
              </a:rPr>
              <a:t>We do this to capture information about how rows are grouping in high-dimensional space.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952501" y="6646333"/>
            <a:ext cx="11099800" cy="271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44645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ky">
    <a:dk1>
      <a:sysClr val="windowText" lastClr="000000"/>
    </a:dk1>
    <a:lt1>
      <a:sysClr val="window" lastClr="FFFFFF"/>
    </a:lt1>
    <a:dk2>
      <a:srgbClr val="1782BF"/>
    </a:dk2>
    <a:lt2>
      <a:srgbClr val="62BCE9"/>
    </a:lt2>
    <a:accent1>
      <a:srgbClr val="073779"/>
    </a:accent1>
    <a:accent2>
      <a:srgbClr val="8FD9FB"/>
    </a:accent2>
    <a:accent3>
      <a:srgbClr val="FFCC00"/>
    </a:accent3>
    <a:accent4>
      <a:srgbClr val="EB6615"/>
    </a:accent4>
    <a:accent5>
      <a:srgbClr val="C76402"/>
    </a:accent5>
    <a:accent6>
      <a:srgbClr val="B523B4"/>
    </a:accent6>
    <a:hlink>
      <a:srgbClr val="FFDE26"/>
    </a:hlink>
    <a:folHlink>
      <a:srgbClr val="DEBE00"/>
    </a:folHlink>
  </a:clrScheme>
</a:themeOverride>
</file>

<file path=ppt/theme/themeOverride2.xml><?xml version="1.0" encoding="utf-8"?>
<a:themeOverride xmlns:a="http://schemas.openxmlformats.org/drawingml/2006/main">
  <a:clrScheme name="Sky">
    <a:dk1>
      <a:sysClr val="windowText" lastClr="000000"/>
    </a:dk1>
    <a:lt1>
      <a:sysClr val="window" lastClr="FFFFFF"/>
    </a:lt1>
    <a:dk2>
      <a:srgbClr val="1782BF"/>
    </a:dk2>
    <a:lt2>
      <a:srgbClr val="62BCE9"/>
    </a:lt2>
    <a:accent1>
      <a:srgbClr val="073779"/>
    </a:accent1>
    <a:accent2>
      <a:srgbClr val="8FD9FB"/>
    </a:accent2>
    <a:accent3>
      <a:srgbClr val="FFCC00"/>
    </a:accent3>
    <a:accent4>
      <a:srgbClr val="EB6615"/>
    </a:accent4>
    <a:accent5>
      <a:srgbClr val="C76402"/>
    </a:accent5>
    <a:accent6>
      <a:srgbClr val="B523B4"/>
    </a:accent6>
    <a:hlink>
      <a:srgbClr val="FFDE26"/>
    </a:hlink>
    <a:folHlink>
      <a:srgbClr val="DEBE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528</Words>
  <Application>Microsoft Macintosh PowerPoint</Application>
  <PresentationFormat>Custom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PRUDENT CHOICE</vt:lpstr>
      <vt:lpstr>PROJECT GOAL</vt:lpstr>
      <vt:lpstr>AGENDA</vt:lpstr>
      <vt:lpstr>RESULT</vt:lpstr>
      <vt:lpstr>ANALYSIS APPROACH</vt:lpstr>
      <vt:lpstr>RESOURCES USED FOR  ANALYSIS</vt:lpstr>
      <vt:lpstr>OVERVIEW OF DATA</vt:lpstr>
      <vt:lpstr>FEATURE ENGINEERING</vt:lpstr>
      <vt:lpstr>FEATURE LEARNING</vt:lpstr>
      <vt:lpstr>DATA DISTRIBUTIONS</vt:lpstr>
      <vt:lpstr>Exploratory data analysis -I</vt:lpstr>
      <vt:lpstr>Exploratory data analysis -II</vt:lpstr>
      <vt:lpstr>Measuring Model Performance</vt:lpstr>
      <vt:lpstr>PowerPoint Presentation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 CHOICE</dc:title>
  <cp:lastModifiedBy>Poonam Rath</cp:lastModifiedBy>
  <cp:revision>39</cp:revision>
  <dcterms:modified xsi:type="dcterms:W3CDTF">2016-01-26T21:40:51Z</dcterms:modified>
</cp:coreProperties>
</file>