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sldIdLst>
    <p:sldId id="257" r:id="rId2"/>
    <p:sldId id="258" r:id="rId3"/>
    <p:sldId id="361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6" r:id="rId12"/>
    <p:sldId id="368" r:id="rId13"/>
    <p:sldId id="337" r:id="rId14"/>
    <p:sldId id="338" r:id="rId15"/>
    <p:sldId id="364" r:id="rId16"/>
    <p:sldId id="334" r:id="rId17"/>
    <p:sldId id="335" r:id="rId18"/>
    <p:sldId id="362" r:id="rId19"/>
    <p:sldId id="363" r:id="rId20"/>
    <p:sldId id="365" r:id="rId21"/>
    <p:sldId id="366" r:id="rId22"/>
    <p:sldId id="367" r:id="rId23"/>
    <p:sldId id="339" r:id="rId24"/>
    <p:sldId id="302" r:id="rId25"/>
    <p:sldId id="303" r:id="rId26"/>
    <p:sldId id="304" r:id="rId27"/>
    <p:sldId id="370" r:id="rId28"/>
    <p:sldId id="305" r:id="rId29"/>
    <p:sldId id="306" r:id="rId30"/>
    <p:sldId id="340" r:id="rId31"/>
    <p:sldId id="341" r:id="rId32"/>
    <p:sldId id="342" r:id="rId33"/>
    <p:sldId id="343" r:id="rId34"/>
    <p:sldId id="307" r:id="rId35"/>
    <p:sldId id="310" r:id="rId36"/>
    <p:sldId id="311" r:id="rId37"/>
    <p:sldId id="371" r:id="rId38"/>
    <p:sldId id="312" r:id="rId39"/>
    <p:sldId id="313" r:id="rId40"/>
    <p:sldId id="344" r:id="rId41"/>
    <p:sldId id="345" r:id="rId42"/>
    <p:sldId id="315" r:id="rId43"/>
    <p:sldId id="316" r:id="rId44"/>
    <p:sldId id="347" r:id="rId45"/>
    <p:sldId id="348" r:id="rId46"/>
    <p:sldId id="372" r:id="rId47"/>
    <p:sldId id="317" r:id="rId48"/>
    <p:sldId id="318" r:id="rId49"/>
    <p:sldId id="320" r:id="rId50"/>
    <p:sldId id="321" r:id="rId51"/>
    <p:sldId id="322" r:id="rId52"/>
    <p:sldId id="323" r:id="rId53"/>
    <p:sldId id="349" r:id="rId54"/>
    <p:sldId id="350" r:id="rId55"/>
    <p:sldId id="351" r:id="rId56"/>
    <p:sldId id="324" r:id="rId57"/>
    <p:sldId id="353" r:id="rId58"/>
    <p:sldId id="354" r:id="rId59"/>
    <p:sldId id="325" r:id="rId60"/>
    <p:sldId id="355" r:id="rId61"/>
    <p:sldId id="356" r:id="rId62"/>
    <p:sldId id="374" r:id="rId63"/>
    <p:sldId id="379" r:id="rId64"/>
    <p:sldId id="375" r:id="rId65"/>
    <p:sldId id="376" r:id="rId66"/>
    <p:sldId id="357" r:id="rId67"/>
    <p:sldId id="373" r:id="rId68"/>
    <p:sldId id="380" r:id="rId69"/>
    <p:sldId id="377" r:id="rId70"/>
    <p:sldId id="378" r:id="rId71"/>
    <p:sldId id="381" r:id="rId72"/>
    <p:sldId id="358" r:id="rId73"/>
    <p:sldId id="359" r:id="rId74"/>
    <p:sldId id="360" r:id="rId75"/>
    <p:sldId id="297" r:id="rId76"/>
    <p:sldId id="369" r:id="rId7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-816" y="-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F66BA-5C8F-43A2-9A92-A700B9C470A5}" type="datetimeFigureOut">
              <a:rPr lang="en-IN" smtClean="0"/>
              <a:pPr/>
              <a:t>14-10-2020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A4F18-5AB3-422F-8E78-0011EC1212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27388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B85DE75-43C6-423D-B264-BE03A2F7BE5E}" type="slidenum">
              <a:rPr lang="zh-TW" altLang="en-CA" sz="1200">
                <a:latin typeface="Tahoma" panose="020B0604030504040204" pitchFamily="34" charset="0"/>
              </a:rPr>
              <a:pPr eaLnBrk="1" hangingPunct="1"/>
              <a:t>74</a:t>
            </a:fld>
            <a:endParaRPr lang="zh-TW" altLang="en-CA" sz="1200">
              <a:latin typeface="Tahoma" panose="020B0604030504040204" pitchFamily="34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75402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74C-04EF-40BA-9F19-E8F66D5D5B64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BF84-9C12-4E24-9976-A2988F233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67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74C-04EF-40BA-9F19-E8F66D5D5B64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BF84-9C12-4E24-9976-A2988F233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6768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74C-04EF-40BA-9F19-E8F66D5D5B64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BF84-9C12-4E24-9976-A2988F233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28175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74C-04EF-40BA-9F19-E8F66D5D5B64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BF84-9C12-4E24-9976-A2988F233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551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74C-04EF-40BA-9F19-E8F66D5D5B64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BF84-9C12-4E24-9976-A2988F233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0638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74C-04EF-40BA-9F19-E8F66D5D5B64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BF84-9C12-4E24-9976-A2988F233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15713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74C-04EF-40BA-9F19-E8F66D5D5B64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BF84-9C12-4E24-9976-A2988F233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48599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74C-04EF-40BA-9F19-E8F66D5D5B64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BF84-9C12-4E24-9976-A2988F233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1103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74C-04EF-40BA-9F19-E8F66D5D5B64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BF84-9C12-4E24-9976-A2988F233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8978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74C-04EF-40BA-9F19-E8F66D5D5B64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BF84-9C12-4E24-9976-A2988F233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1663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74C-04EF-40BA-9F19-E8F66D5D5B64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BF84-9C12-4E24-9976-A2988F233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4649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0D74C-04EF-40BA-9F19-E8F66D5D5B64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3BF84-9C12-4E24-9976-A2988F233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42069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KOZWImTWT4No7lYKx369hX29jXRofxnr/view?usp=shari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rive.google.com/file/d/1r0dX5pe_RWzW6JdmDsLn_DZQ99j9t9Av/view?usp=sharing" TargetMode="External"/><Relationship Id="rId5" Type="http://schemas.openxmlformats.org/officeDocument/2006/relationships/hyperlink" Target="https://drive.google.com/file/d/19m1muPoYMIFJ0ohSVh2UO_pBd-aE4ZVc/view?usp=sharing" TargetMode="External"/><Relationship Id="rId4" Type="http://schemas.openxmlformats.org/officeDocument/2006/relationships/hyperlink" Target="https://drive.google.com/file/d/1y8J99QWoIZWLFgL-0p4I4Eei6qKZmuOl/view?usp=sharing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4975" y="0"/>
            <a:ext cx="12191144" cy="6858000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092" b="1" dirty="0" err="1"/>
              <a:t>Improvi</a:t>
            </a:r>
            <a:endParaRPr lang="en-US" sz="1092" dirty="0"/>
          </a:p>
        </p:txBody>
      </p:sp>
      <p:sp>
        <p:nvSpPr>
          <p:cNvPr id="8195" name="object 3"/>
          <p:cNvSpPr>
            <a:spLocks/>
          </p:cNvSpPr>
          <p:nvPr/>
        </p:nvSpPr>
        <p:spPr bwMode="auto">
          <a:xfrm>
            <a:off x="-14974" y="0"/>
            <a:ext cx="5686441" cy="3927659"/>
          </a:xfrm>
          <a:custGeom>
            <a:avLst/>
            <a:gdLst>
              <a:gd name="T0" fmla="*/ 768415866 w 7436484"/>
              <a:gd name="T1" fmla="*/ 0 h 5134610"/>
              <a:gd name="T2" fmla="*/ 0 w 7436484"/>
              <a:gd name="T3" fmla="*/ 0 h 5134610"/>
              <a:gd name="T4" fmla="*/ 0 w 7436484"/>
              <a:gd name="T5" fmla="*/ 534451769 h 5134610"/>
              <a:gd name="T6" fmla="*/ 768415866 w 7436484"/>
              <a:gd name="T7" fmla="*/ 0 h 513461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436484" h="5134610">
                <a:moveTo>
                  <a:pt x="7435941" y="0"/>
                </a:moveTo>
                <a:lnTo>
                  <a:pt x="0" y="0"/>
                </a:lnTo>
                <a:lnTo>
                  <a:pt x="0" y="5134513"/>
                </a:lnTo>
                <a:lnTo>
                  <a:pt x="7435941" y="0"/>
                </a:lnTo>
                <a:close/>
              </a:path>
            </a:pathLst>
          </a:custGeom>
          <a:solidFill>
            <a:srgbClr val="00589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8196" name="object 4"/>
          <p:cNvSpPr>
            <a:spLocks noChangeArrowheads="1"/>
          </p:cNvSpPr>
          <p:nvPr/>
        </p:nvSpPr>
        <p:spPr bwMode="auto">
          <a:xfrm>
            <a:off x="286339" y="252217"/>
            <a:ext cx="1119575" cy="1116687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8197" name="object 5"/>
          <p:cNvSpPr>
            <a:spLocks noChangeArrowheads="1"/>
          </p:cNvSpPr>
          <p:nvPr/>
        </p:nvSpPr>
        <p:spPr bwMode="auto">
          <a:xfrm>
            <a:off x="3398623" y="810561"/>
            <a:ext cx="88565" cy="89528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6" name="object 6"/>
          <p:cNvSpPr txBox="1"/>
          <p:nvPr/>
        </p:nvSpPr>
        <p:spPr>
          <a:xfrm>
            <a:off x="1521433" y="437049"/>
            <a:ext cx="2310387" cy="739134"/>
          </a:xfrm>
          <a:prstGeom prst="rect">
            <a:avLst/>
          </a:prstGeom>
        </p:spPr>
        <p:txBody>
          <a:bodyPr lIns="0" tIns="8086" rIns="0" bIns="0">
            <a:spAutoFit/>
          </a:bodyPr>
          <a:lstStyle/>
          <a:p>
            <a:pPr marL="7701">
              <a:lnSpc>
                <a:spcPts val="2847"/>
              </a:lnSpc>
              <a:spcBef>
                <a:spcPts val="64"/>
              </a:spcBef>
              <a:defRPr/>
            </a:pPr>
            <a:r>
              <a:rPr lang="en-IN" sz="2577" b="1" spc="-21" dirty="0">
                <a:solidFill>
                  <a:srgbClr val="FFFFFF"/>
                </a:solidFill>
                <a:latin typeface="Helvetica-Bold"/>
                <a:ea typeface="ＭＳ Ｐゴシック" charset="0"/>
                <a:cs typeface="Helvetica-Bold"/>
              </a:rPr>
              <a:t>RV College of </a:t>
            </a:r>
          </a:p>
          <a:p>
            <a:pPr marL="7701">
              <a:lnSpc>
                <a:spcPts val="2847"/>
              </a:lnSpc>
              <a:spcBef>
                <a:spcPts val="64"/>
              </a:spcBef>
              <a:defRPr/>
            </a:pPr>
            <a:r>
              <a:rPr lang="en-IN" sz="2577" b="1" spc="-21" dirty="0">
                <a:solidFill>
                  <a:srgbClr val="FFFFFF"/>
                </a:solidFill>
                <a:latin typeface="Helvetica-Bold"/>
                <a:ea typeface="ＭＳ Ｐゴシック" charset="0"/>
                <a:cs typeface="Helvetica-Bold"/>
              </a:rPr>
              <a:t>Engineering</a:t>
            </a:r>
            <a:endParaRPr sz="2577" dirty="0">
              <a:latin typeface="Helvetica-Bold"/>
              <a:ea typeface="ＭＳ Ｐゴシック" charset="0"/>
              <a:cs typeface="Helvetica-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74330" y="247404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820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85E639D2-DF99-4E79-9C98-C54A1FDF2458}" type="slidenum">
              <a:rPr lang="en-US" altLang="en-US" smtClean="0">
                <a:solidFill>
                  <a:srgbClr val="898989"/>
                </a:solidFill>
              </a:rPr>
              <a:pPr/>
              <a:t>1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8202" name="TextBox 4"/>
          <p:cNvSpPr txBox="1">
            <a:spLocks noChangeArrowheads="1"/>
          </p:cNvSpPr>
          <p:nvPr/>
        </p:nvSpPr>
        <p:spPr bwMode="auto">
          <a:xfrm>
            <a:off x="7476011" y="4831227"/>
            <a:ext cx="4417654" cy="1629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600" dirty="0" smtClean="0">
                <a:solidFill>
                  <a:srgbClr val="000000"/>
                </a:solidFill>
              </a:rPr>
              <a:t>Original Content:                                                        </a:t>
            </a:r>
            <a:r>
              <a:rPr lang="en-US" sz="1600" dirty="0" err="1" smtClean="0">
                <a:solidFill>
                  <a:srgbClr val="000000"/>
                </a:solidFill>
              </a:rPr>
              <a:t>Ramez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</a:rPr>
              <a:t>Elmasri</a:t>
            </a:r>
            <a:r>
              <a:rPr lang="en-US" sz="1600" dirty="0" smtClean="0">
                <a:solidFill>
                  <a:srgbClr val="000000"/>
                </a:solidFill>
              </a:rPr>
              <a:t> and </a:t>
            </a:r>
            <a:r>
              <a:rPr lang="en-US" sz="1600" dirty="0" err="1" smtClean="0">
                <a:solidFill>
                  <a:srgbClr val="000000"/>
                </a:solidFill>
              </a:rPr>
              <a:t>Shamkant</a:t>
            </a:r>
            <a:r>
              <a:rPr lang="en-US" sz="1600" dirty="0" smtClean="0">
                <a:solidFill>
                  <a:srgbClr val="000000"/>
                </a:solidFill>
              </a:rPr>
              <a:t> B. </a:t>
            </a:r>
            <a:r>
              <a:rPr lang="en-US" sz="1600" dirty="0" err="1" smtClean="0">
                <a:solidFill>
                  <a:srgbClr val="000000"/>
                </a:solidFill>
              </a:rPr>
              <a:t>Navathe</a:t>
            </a:r>
            <a:endParaRPr lang="en-US" altLang="en-US" sz="2800" i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1698" i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98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r>
              <a:rPr lang="en-US" altLang="en-US" sz="1698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698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Poonam </a:t>
            </a:r>
            <a:r>
              <a:rPr lang="en-US" altLang="en-US" sz="1698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Ghuli</a:t>
            </a:r>
            <a:endParaRPr lang="en-US" altLang="en-US" sz="1698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98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</a:t>
            </a:r>
            <a:r>
              <a:rPr lang="en-US" altLang="en-US" sz="1698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98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 </a:t>
            </a:r>
            <a:r>
              <a:rPr lang="en-US" altLang="en-US" sz="1698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  <a:endParaRPr lang="en-US" altLang="en-US" sz="1698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98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RV College of Engineering, </a:t>
            </a:r>
            <a:r>
              <a:rPr lang="en-US" altLang="en-US" sz="1698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Bengaluru</a:t>
            </a:r>
            <a:r>
              <a:rPr lang="en-US" altLang="en-US" sz="1698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- 59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07673" y="2286000"/>
            <a:ext cx="72666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Unit 2 (</a:t>
            </a:r>
            <a:r>
              <a:rPr lang="en-IN" sz="4000" b="1" dirty="0"/>
              <a:t>Refining the ER Design for the COMPANY </a:t>
            </a:r>
            <a:r>
              <a:rPr lang="en-IN" sz="4000" b="1" dirty="0" smtClean="0"/>
              <a:t>Database and Relational Model</a:t>
            </a:r>
            <a:r>
              <a:rPr lang="en-US" sz="4000" dirty="0" smtClean="0"/>
              <a:t>)</a:t>
            </a:r>
            <a:endParaRPr lang="en-US" sz="4000" dirty="0"/>
          </a:p>
        </p:txBody>
      </p:sp>
    </p:spTree>
    <p:extLst>
      <p:ext uri="{BB962C8B-B14F-4D97-AF65-F5344CB8AC3E}">
        <p14:creationId xmlns="" xmlns:p14="http://schemas.microsoft.com/office/powerpoint/2010/main" val="372572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ER-to-Relational Mapping Algorithm (cont.)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10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b="1" kern="0" dirty="0" smtClean="0">
                <a:solidFill>
                  <a:srgbClr val="333399"/>
                </a:solidFill>
                <a:latin typeface="Arial"/>
              </a:rPr>
              <a:t>Step </a:t>
            </a:r>
            <a:r>
              <a:rPr lang="en-US" altLang="en-US" sz="2400" b="1" kern="0" dirty="0">
                <a:solidFill>
                  <a:srgbClr val="333399"/>
                </a:solidFill>
                <a:latin typeface="Arial"/>
              </a:rPr>
              <a:t>7: Mapping of N-</a:t>
            </a:r>
            <a:r>
              <a:rPr lang="en-US" altLang="en-US" sz="2400" b="1" kern="0" dirty="0" err="1">
                <a:solidFill>
                  <a:srgbClr val="333399"/>
                </a:solidFill>
                <a:latin typeface="Arial"/>
              </a:rPr>
              <a:t>ary</a:t>
            </a:r>
            <a:r>
              <a:rPr lang="en-US" altLang="en-US" sz="2400" b="1" kern="0" dirty="0">
                <a:solidFill>
                  <a:srgbClr val="333399"/>
                </a:solidFill>
                <a:latin typeface="Arial"/>
              </a:rPr>
              <a:t> Relationship Types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For each n-</a:t>
            </a:r>
            <a:r>
              <a:rPr lang="en-US" altLang="en-US" sz="2200" kern="0" dirty="0" err="1">
                <a:solidFill>
                  <a:srgbClr val="800000"/>
                </a:solidFill>
                <a:latin typeface="Arial"/>
              </a:rPr>
              <a:t>ary</a:t>
            </a: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 relationship type R, where n&gt;2, </a:t>
            </a:r>
            <a:r>
              <a:rPr lang="en-US" altLang="en-US" sz="2200" i="1" kern="0" dirty="0">
                <a:solidFill>
                  <a:srgbClr val="800000"/>
                </a:solidFill>
                <a:latin typeface="Arial"/>
              </a:rPr>
              <a:t>create a new relationship</a:t>
            </a: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 S to represent R.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Include as foreign key attributes in S the primary keys of the relations that represent the participating entity types. </a:t>
            </a:r>
          </a:p>
          <a:p>
            <a:pPr lvl="2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en-US" kern="0" dirty="0">
                <a:solidFill>
                  <a:srgbClr val="333399"/>
                </a:solidFill>
                <a:latin typeface="Arial"/>
              </a:rPr>
              <a:t>The primary key of S is usually a combination of all the foreign keys. </a:t>
            </a:r>
            <a:endParaRPr lang="en-US" altLang="en-US" b="1" kern="0" dirty="0">
              <a:solidFill>
                <a:srgbClr val="333399"/>
              </a:solidFill>
              <a:latin typeface="Arial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Also include any simple attributes of the n-</a:t>
            </a:r>
            <a:r>
              <a:rPr lang="en-US" altLang="en-US" sz="2200" kern="0" dirty="0" err="1">
                <a:solidFill>
                  <a:srgbClr val="800000"/>
                </a:solidFill>
                <a:latin typeface="Arial"/>
              </a:rPr>
              <a:t>ary</a:t>
            </a: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 relationship type (or simple components of composite attributes) as attributes of S.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b="1" kern="0" dirty="0">
                <a:solidFill>
                  <a:srgbClr val="333399"/>
                </a:solidFill>
                <a:latin typeface="Arial"/>
              </a:rPr>
              <a:t>Example:</a:t>
            </a: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 The relationship type SUPPY in the ER on the next slide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This can be mapped to the relation SUPPLY shown in the relational schema, whose primary key is the combination of the three foreign keys {SNAME, PARTNO, PROJNAME}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6000" dirty="0" smtClean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17328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452715"/>
          </a:xfrm>
        </p:spPr>
        <p:txBody>
          <a:bodyPr>
            <a:normAutofit fontScale="90000"/>
          </a:bodyPr>
          <a:lstStyle/>
          <a:p>
            <a:r>
              <a:rPr lang="en-US" alt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notation for ER Diagrams</a:t>
            </a:r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11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pic>
        <p:nvPicPr>
          <p:cNvPr id="3126" name="Picture 5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3374" y="1534319"/>
            <a:ext cx="3933826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27" name="Picture 5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1000" y="1939924"/>
            <a:ext cx="3314700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21827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452715"/>
          </a:xfrm>
        </p:spPr>
        <p:txBody>
          <a:bodyPr>
            <a:normAutofit fontScale="90000"/>
          </a:bodyPr>
          <a:lstStyle/>
          <a:p>
            <a:r>
              <a:rPr lang="en-US" alt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notation for ER Diagrams</a:t>
            </a:r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12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/>
          </a:bodyPr>
          <a:lstStyle/>
          <a:p>
            <a:pPr marL="0" lvl="0" indent="0" algn="just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6000" dirty="0" smtClean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400" dirty="0" smtClean="0">
                <a:solidFill>
                  <a:schemeClr val="bg1"/>
                </a:solidFill>
              </a:rPr>
              <a:t>Manages </a:t>
            </a:r>
            <a:r>
              <a:rPr lang="en-US" altLang="en-US" sz="2400" dirty="0">
                <a:solidFill>
                  <a:schemeClr val="bg1"/>
                </a:solidFill>
              </a:rPr>
              <a:t>:  1:1 relationship type between EMPLOYEE and 	   DEPARTMENT. Employee participation is partial. Department participation is not clear from requirements</a:t>
            </a:r>
          </a:p>
          <a:p>
            <a:pPr marL="0" indent="0">
              <a:buNone/>
            </a:pPr>
            <a:endParaRPr lang="en-US" altLang="en-US" sz="24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r>
              <a:rPr lang="en-US" altLang="en-US" dirty="0" smtClean="0">
                <a:solidFill>
                  <a:schemeClr val="bg1"/>
                </a:solidFill>
              </a:rPr>
              <a:t> </a:t>
            </a:r>
            <a:r>
              <a:rPr lang="en-US" altLang="en-US" dirty="0">
                <a:solidFill>
                  <a:schemeClr val="bg1"/>
                </a:solidFill>
              </a:rPr>
              <a:t>are the relationship types observed</a:t>
            </a:r>
          </a:p>
          <a:p>
            <a:endParaRPr lang="en-GB" dirty="0"/>
          </a:p>
        </p:txBody>
      </p:sp>
      <p:graphicFrame>
        <p:nvGraphicFramePr>
          <p:cNvPr id="14" name="Object 2"/>
          <p:cNvGraphicFramePr>
            <a:graphicFrameLocks noChangeAspect="1"/>
          </p:cNvGraphicFramePr>
          <p:nvPr>
            <p:extLst/>
          </p:nvPr>
        </p:nvGraphicFramePr>
        <p:xfrm>
          <a:off x="838200" y="1300350"/>
          <a:ext cx="10515600" cy="5394353"/>
        </p:xfrm>
        <a:graphic>
          <a:graphicData uri="http://schemas.openxmlformats.org/presentationml/2006/ole">
            <p:oleObj spid="_x0000_s29698" name="Bitmap Image" r:id="rId4" imgW="5009524" imgH="7535327" progId="PBrush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21827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 for Company Database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13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/>
          </a:bodyPr>
          <a:lstStyle/>
          <a:p>
            <a:pPr marL="0" lvl="0" indent="0" algn="just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6000" dirty="0" smtClean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400" dirty="0" smtClean="0">
                <a:solidFill>
                  <a:schemeClr val="bg1"/>
                </a:solidFill>
              </a:rPr>
              <a:t>Manages </a:t>
            </a:r>
            <a:r>
              <a:rPr lang="en-US" altLang="en-US" sz="2400" dirty="0">
                <a:solidFill>
                  <a:schemeClr val="bg1"/>
                </a:solidFill>
              </a:rPr>
              <a:t>:  1:1 relationship type between EMPLOYEE and 	   DEPARTMENT. Employee participation is partial. Department participation is not clear from requirements</a:t>
            </a:r>
          </a:p>
          <a:p>
            <a:pPr marL="0" indent="0">
              <a:buNone/>
            </a:pPr>
            <a:endParaRPr lang="en-US" altLang="en-US" sz="24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r>
              <a:rPr lang="en-US" altLang="en-US" dirty="0" smtClean="0">
                <a:solidFill>
                  <a:schemeClr val="bg1"/>
                </a:solidFill>
              </a:rPr>
              <a:t> </a:t>
            </a:r>
            <a:r>
              <a:rPr lang="en-US" altLang="en-US" dirty="0">
                <a:solidFill>
                  <a:schemeClr val="bg1"/>
                </a:solidFill>
              </a:rPr>
              <a:t>are the relationship types observed</a:t>
            </a:r>
          </a:p>
          <a:p>
            <a:endParaRPr lang="en-GB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5900" y="1422400"/>
            <a:ext cx="11607800" cy="5295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71251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 with Structural Constraints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14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/>
          </a:bodyPr>
          <a:lstStyle/>
          <a:p>
            <a:pPr marL="0" lvl="0" indent="0" algn="just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6000" dirty="0" smtClean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400" dirty="0" smtClean="0">
                <a:solidFill>
                  <a:schemeClr val="bg1"/>
                </a:solidFill>
              </a:rPr>
              <a:t>Manages </a:t>
            </a:r>
            <a:r>
              <a:rPr lang="en-US" altLang="en-US" sz="2400" dirty="0">
                <a:solidFill>
                  <a:schemeClr val="bg1"/>
                </a:solidFill>
              </a:rPr>
              <a:t>:  1:1 relationship type between EMPLOYEE and 	   DEPARTMENT. Employee participation is partial. Department participation is not clear from requirements</a:t>
            </a:r>
          </a:p>
          <a:p>
            <a:pPr marL="0" indent="0">
              <a:buNone/>
            </a:pPr>
            <a:endParaRPr lang="en-US" altLang="en-US" sz="24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r>
              <a:rPr lang="en-US" altLang="en-US" dirty="0" smtClean="0">
                <a:solidFill>
                  <a:schemeClr val="bg1"/>
                </a:solidFill>
              </a:rPr>
              <a:t> </a:t>
            </a:r>
            <a:r>
              <a:rPr lang="en-US" altLang="en-US" dirty="0">
                <a:solidFill>
                  <a:schemeClr val="bg1"/>
                </a:solidFill>
              </a:rPr>
              <a:t>are the relationship types observed</a:t>
            </a:r>
          </a:p>
          <a:p>
            <a:endParaRPr lang="en-GB" dirty="0"/>
          </a:p>
        </p:txBody>
      </p:sp>
      <p:pic>
        <p:nvPicPr>
          <p:cNvPr id="15" name="Picture 4" descr="fig03_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3582" y="1394969"/>
            <a:ext cx="10390909" cy="5323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09758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Mapping of ER Schema to Relational Schema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15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/>
          </a:bodyPr>
          <a:lstStyle/>
          <a:p>
            <a:pPr marL="0" lvl="0" indent="0" algn="just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6000" dirty="0" smtClean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400" dirty="0" smtClean="0">
                <a:solidFill>
                  <a:schemeClr val="bg1"/>
                </a:solidFill>
              </a:rPr>
              <a:t>Manages </a:t>
            </a:r>
            <a:r>
              <a:rPr lang="en-US" altLang="en-US" sz="2400" dirty="0">
                <a:solidFill>
                  <a:schemeClr val="bg1"/>
                </a:solidFill>
              </a:rPr>
              <a:t>:  1:1 relationship type between EMPLOYEE and 	   DEPARTMENT. Employee participation is partial. Department participation is not clear from requirements</a:t>
            </a:r>
          </a:p>
          <a:p>
            <a:pPr marL="0" indent="0">
              <a:buNone/>
            </a:pPr>
            <a:endParaRPr lang="en-US" altLang="en-US" sz="24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r>
              <a:rPr lang="en-US" altLang="en-US" dirty="0" smtClean="0">
                <a:solidFill>
                  <a:schemeClr val="bg1"/>
                </a:solidFill>
              </a:rPr>
              <a:t> </a:t>
            </a:r>
            <a:r>
              <a:rPr lang="en-US" altLang="en-US" dirty="0">
                <a:solidFill>
                  <a:schemeClr val="bg1"/>
                </a:solidFill>
              </a:rPr>
              <a:t>are the relationship types observed</a:t>
            </a:r>
          </a:p>
          <a:p>
            <a:endParaRPr lang="en-GB" dirty="0"/>
          </a:p>
        </p:txBody>
      </p:sp>
      <p:pic>
        <p:nvPicPr>
          <p:cNvPr id="15" name="Picture 4" descr="fig07_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4100" y="1309566"/>
            <a:ext cx="8648700" cy="5370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09758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Ternary relationship types.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(</a:t>
            </a:r>
            <a:r>
              <a:rPr lang="en-US" altLang="en-US" dirty="0"/>
              <a:t>a) The SUPPLY relationship.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16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/>
          </a:bodyPr>
          <a:lstStyle/>
          <a:p>
            <a:pPr marL="0" lvl="0" indent="0" algn="just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6000" dirty="0" smtClean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37302" y="2212505"/>
            <a:ext cx="7772400" cy="26543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4371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Mapping </a:t>
            </a:r>
            <a:r>
              <a:rPr lang="en-US" altLang="en-US" dirty="0"/>
              <a:t>the </a:t>
            </a:r>
            <a:r>
              <a:rPr lang="en-US" altLang="en-US" i="1" dirty="0"/>
              <a:t>n</a:t>
            </a:r>
            <a:r>
              <a:rPr lang="en-US" altLang="en-US" dirty="0"/>
              <a:t>-</a:t>
            </a:r>
            <a:r>
              <a:rPr lang="en-US" altLang="en-US" dirty="0" err="1"/>
              <a:t>ary</a:t>
            </a:r>
            <a:r>
              <a:rPr lang="en-US" altLang="en-US" dirty="0"/>
              <a:t> relationship type SUPPLY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17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/>
          </a:bodyPr>
          <a:lstStyle/>
          <a:p>
            <a:pPr marL="0" lvl="0" indent="0" algn="just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6000" dirty="0" smtClean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20937" y="1988133"/>
            <a:ext cx="6189663" cy="4114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3975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693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Mapping Exercise 1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18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/>
          </a:bodyPr>
          <a:lstStyle/>
          <a:p>
            <a:pPr marL="0" lvl="0" indent="0" algn="just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6000" dirty="0" smtClean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28676" name="Picture 4" descr="Solved: Figure shows an ER schema for a database that can be us... |  Chegg.co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300" y="1104900"/>
            <a:ext cx="10566400" cy="55753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93975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Mapping Exercise 1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19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/>
          </a:bodyPr>
          <a:lstStyle/>
          <a:p>
            <a:pPr marL="0" lvl="0" indent="0" algn="just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6000" dirty="0" smtClean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28674" name="Picture 2" descr="Help On ER To Relational Schema Mapping And Identi... | Chegg.com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76300" y="1674812"/>
            <a:ext cx="7937500" cy="47513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93975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Refining ER Diagram for Company Database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2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en-US" sz="9600" dirty="0" smtClean="0">
                <a:solidFill>
                  <a:srgbClr val="0066FF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en-US" sz="9600" dirty="0">
                <a:solidFill>
                  <a:srgbClr val="0066FF"/>
                </a:solidFill>
                <a:latin typeface="Times New Roman" panose="02020603050405020304" pitchFamily="18" charset="0"/>
              </a:rPr>
              <a:t>following are the </a:t>
            </a:r>
            <a:r>
              <a:rPr lang="en-US" altLang="en-US" sz="9600" dirty="0" smtClean="0">
                <a:solidFill>
                  <a:srgbClr val="0066FF"/>
                </a:solidFill>
                <a:latin typeface="Times New Roman" panose="02020603050405020304" pitchFamily="18" charset="0"/>
              </a:rPr>
              <a:t>binary relationship </a:t>
            </a:r>
            <a:r>
              <a:rPr lang="en-US" altLang="en-US" sz="9600" dirty="0">
                <a:solidFill>
                  <a:srgbClr val="0066FF"/>
                </a:solidFill>
                <a:latin typeface="Times New Roman" panose="02020603050405020304" pitchFamily="18" charset="0"/>
              </a:rPr>
              <a:t>types </a:t>
            </a:r>
            <a:r>
              <a:rPr lang="en-US" altLang="en-US" sz="9600" dirty="0" smtClean="0">
                <a:solidFill>
                  <a:srgbClr val="0066FF"/>
                </a:solidFill>
                <a:latin typeface="Times New Roman" panose="02020603050405020304" pitchFamily="18" charset="0"/>
              </a:rPr>
              <a:t>observed: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9600" dirty="0" smtClean="0">
                <a:solidFill>
                  <a:srgbClr val="0066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9600" dirty="0">
                <a:solidFill>
                  <a:srgbClr val="0066FF"/>
                </a:solidFill>
                <a:latin typeface="Times New Roman" panose="02020603050405020304" pitchFamily="18" charset="0"/>
              </a:rPr>
              <a:t>. Manages :  1:1 relationship type between EMPLOYEE </a:t>
            </a:r>
            <a:r>
              <a:rPr lang="en-US" altLang="en-US" sz="9600" dirty="0" smtClean="0">
                <a:solidFill>
                  <a:srgbClr val="0066FF"/>
                </a:solidFill>
                <a:latin typeface="Times New Roman" panose="02020603050405020304" pitchFamily="18" charset="0"/>
              </a:rPr>
              <a:t>   and </a:t>
            </a:r>
            <a:r>
              <a:rPr lang="en-US" altLang="en-US" sz="9600" dirty="0">
                <a:solidFill>
                  <a:srgbClr val="0066FF"/>
                </a:solidFill>
                <a:latin typeface="Times New Roman" panose="02020603050405020304" pitchFamily="18" charset="0"/>
              </a:rPr>
              <a:t>	   DEPARTMENT. Employee participation is partial. Department participation is not clear from requirements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9600" dirty="0" smtClean="0">
                <a:solidFill>
                  <a:srgbClr val="0066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9600" dirty="0">
                <a:solidFill>
                  <a:srgbClr val="0066FF"/>
                </a:solidFill>
                <a:latin typeface="Times New Roman" panose="02020603050405020304" pitchFamily="18" charset="0"/>
              </a:rPr>
              <a:t>. WORKS-FOR : 1:N relationship type between DEPARTMENT and EMPLOYEE. Both participation are total.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9600" dirty="0">
                <a:solidFill>
                  <a:srgbClr val="0066FF"/>
                </a:solidFill>
                <a:latin typeface="Times New Roman" panose="02020603050405020304" pitchFamily="18" charset="0"/>
              </a:rPr>
              <a:t>3. SUPERVISION : 1:N relationship between employee and employee. Both participants are determined to be partial.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9600" dirty="0">
                <a:solidFill>
                  <a:srgbClr val="0066FF"/>
                </a:solidFill>
                <a:latin typeface="Times New Roman" panose="02020603050405020304" pitchFamily="18" charset="0"/>
              </a:rPr>
              <a:t>4. WORKS-ON : M:N relationship type with attributes Hours. Both participants are determined to be total.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9600" dirty="0">
                <a:solidFill>
                  <a:srgbClr val="0066FF"/>
                </a:solidFill>
                <a:latin typeface="Times New Roman" panose="02020603050405020304" pitchFamily="18" charset="0"/>
              </a:rPr>
              <a:t>5. CONTROLS : 1:1 relationship type between DEPARTMENT and PROJECT. The participation of the project  is total and department is partial</a:t>
            </a:r>
            <a:r>
              <a:rPr lang="en-US" altLang="en-US" sz="9600" dirty="0" smtClean="0">
                <a:solidFill>
                  <a:srgbClr val="0066FF"/>
                </a:solidFill>
                <a:latin typeface="Times New Roman" panose="02020603050405020304" pitchFamily="18" charset="0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9600" dirty="0">
                <a:solidFill>
                  <a:srgbClr val="0066FF"/>
                </a:solidFill>
                <a:latin typeface="Times New Roman" panose="02020603050405020304" pitchFamily="18" charset="0"/>
              </a:rPr>
              <a:t>6. DEPENDENTS-OF : 1:N relationship type between EMPLOYEE and DEPENDENT . The participation of employee is partial and dependent is total.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6000" dirty="0" smtClean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18426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Mapping Exercise 2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20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/>
          </a:bodyPr>
          <a:lstStyle/>
          <a:p>
            <a:pPr marL="0" lvl="0" indent="0" algn="just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6000" dirty="0" smtClean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9400" y="1485900"/>
            <a:ext cx="8407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93975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Mapping Exercise 2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21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/>
          </a:bodyPr>
          <a:lstStyle/>
          <a:p>
            <a:pPr marL="0" lvl="0" indent="0" algn="just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6000" dirty="0" smtClean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6695" y="1544638"/>
            <a:ext cx="9593179" cy="4888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93975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Mapping Exercise 3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22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/>
          </a:bodyPr>
          <a:lstStyle/>
          <a:p>
            <a:pPr marL="0" lvl="0" indent="0" algn="just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6000" dirty="0" smtClean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839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4238" y="1689100"/>
            <a:ext cx="9250362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93975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724610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Summary of Mapping Constructs and Constraints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23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en-US" sz="7200" b="1" i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Correspondence </a:t>
            </a:r>
            <a:r>
              <a:rPr lang="en-US" altLang="en-US" sz="72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between ER and Relational Models</a:t>
            </a:r>
            <a:endParaRPr lang="en-US" altLang="en-US" sz="60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endParaRPr lang="en-US" altLang="en-US" sz="60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r>
              <a:rPr lang="en-US" altLang="en-US" sz="6000" b="1" dirty="0">
                <a:solidFill>
                  <a:schemeClr val="tx2"/>
                </a:solidFill>
              </a:rPr>
              <a:t>ER Model		</a:t>
            </a:r>
            <a:r>
              <a:rPr lang="en-US" altLang="en-US" sz="6000" b="1" dirty="0" smtClean="0">
                <a:solidFill>
                  <a:schemeClr val="tx2"/>
                </a:solidFill>
              </a:rPr>
              <a:t>		Relational </a:t>
            </a:r>
            <a:r>
              <a:rPr lang="en-US" altLang="en-US" sz="6000" b="1" dirty="0">
                <a:solidFill>
                  <a:schemeClr val="tx2"/>
                </a:solidFill>
              </a:rPr>
              <a:t>Model</a:t>
            </a:r>
            <a:endParaRPr lang="en-US" altLang="en-US" sz="60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r>
              <a:rPr lang="en-US" altLang="en-US" sz="6000" dirty="0">
                <a:solidFill>
                  <a:schemeClr val="tx2"/>
                </a:solidFill>
                <a:latin typeface="Times New Roman" panose="02020603050405020304" pitchFamily="18" charset="0"/>
              </a:rPr>
              <a:t>Entity type		</a:t>
            </a:r>
            <a:r>
              <a:rPr lang="en-US" altLang="en-US" sz="6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		“</a:t>
            </a:r>
            <a:r>
              <a:rPr lang="en-US" altLang="en-US" sz="6000" dirty="0">
                <a:solidFill>
                  <a:schemeClr val="tx2"/>
                </a:solidFill>
                <a:latin typeface="Times New Roman" panose="02020603050405020304" pitchFamily="18" charset="0"/>
              </a:rPr>
              <a:t>Entity” relation</a:t>
            </a:r>
          </a:p>
          <a:p>
            <a:r>
              <a:rPr lang="en-US" altLang="en-US" sz="6000" dirty="0">
                <a:solidFill>
                  <a:schemeClr val="tx2"/>
                </a:solidFill>
                <a:latin typeface="Times New Roman" panose="02020603050405020304" pitchFamily="18" charset="0"/>
              </a:rPr>
              <a:t>1:1 or 1:N relationship type	</a:t>
            </a:r>
            <a:r>
              <a:rPr lang="en-US" altLang="en-US" sz="6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	Foreign </a:t>
            </a:r>
            <a:r>
              <a:rPr lang="en-US" altLang="en-US" sz="6000" dirty="0">
                <a:solidFill>
                  <a:schemeClr val="tx2"/>
                </a:solidFill>
                <a:latin typeface="Times New Roman" panose="02020603050405020304" pitchFamily="18" charset="0"/>
              </a:rPr>
              <a:t>key (or “relationship” relation)</a:t>
            </a:r>
          </a:p>
          <a:p>
            <a:r>
              <a:rPr lang="en-US" altLang="en-US" sz="6000" dirty="0">
                <a:solidFill>
                  <a:schemeClr val="tx2"/>
                </a:solidFill>
                <a:latin typeface="Times New Roman" panose="02020603050405020304" pitchFamily="18" charset="0"/>
              </a:rPr>
              <a:t>M:N relationship type	</a:t>
            </a:r>
            <a:r>
              <a:rPr lang="en-US" altLang="en-US" sz="6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	“</a:t>
            </a:r>
            <a:r>
              <a:rPr lang="en-US" altLang="en-US" sz="6000" dirty="0">
                <a:solidFill>
                  <a:schemeClr val="tx2"/>
                </a:solidFill>
                <a:latin typeface="Times New Roman" panose="02020603050405020304" pitchFamily="18" charset="0"/>
              </a:rPr>
              <a:t>Relationship” relation and two foreign keys</a:t>
            </a:r>
          </a:p>
          <a:p>
            <a:r>
              <a:rPr lang="en-US" altLang="en-US" sz="60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6000" dirty="0">
                <a:solidFill>
                  <a:schemeClr val="tx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60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ary</a:t>
            </a:r>
            <a:r>
              <a:rPr lang="en-US" altLang="en-US" sz="6000" dirty="0">
                <a:solidFill>
                  <a:schemeClr val="tx2"/>
                </a:solidFill>
                <a:latin typeface="Times New Roman" panose="02020603050405020304" pitchFamily="18" charset="0"/>
              </a:rPr>
              <a:t> relationship type	</a:t>
            </a:r>
            <a:r>
              <a:rPr lang="en-US" altLang="en-US" sz="6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	“</a:t>
            </a:r>
            <a:r>
              <a:rPr lang="en-US" altLang="en-US" sz="6000" dirty="0">
                <a:solidFill>
                  <a:schemeClr val="tx2"/>
                </a:solidFill>
                <a:latin typeface="Times New Roman" panose="02020603050405020304" pitchFamily="18" charset="0"/>
              </a:rPr>
              <a:t>Relationship” relation and n foreign keys</a:t>
            </a:r>
          </a:p>
          <a:p>
            <a:r>
              <a:rPr lang="en-US" altLang="en-US" sz="6000" dirty="0">
                <a:solidFill>
                  <a:schemeClr val="tx2"/>
                </a:solidFill>
                <a:latin typeface="Times New Roman" panose="02020603050405020304" pitchFamily="18" charset="0"/>
              </a:rPr>
              <a:t>Simple attribute		</a:t>
            </a:r>
            <a:r>
              <a:rPr lang="en-US" altLang="en-US" sz="6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	Attribute</a:t>
            </a:r>
            <a:endParaRPr lang="en-US" altLang="en-US" sz="60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r>
              <a:rPr lang="en-US" altLang="en-US" sz="6000" dirty="0">
                <a:solidFill>
                  <a:schemeClr val="tx2"/>
                </a:solidFill>
                <a:latin typeface="Times New Roman" panose="02020603050405020304" pitchFamily="18" charset="0"/>
              </a:rPr>
              <a:t>Composite attribute		</a:t>
            </a:r>
            <a:r>
              <a:rPr lang="en-US" altLang="en-US" sz="6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	Set </a:t>
            </a:r>
            <a:r>
              <a:rPr lang="en-US" altLang="en-US" sz="6000" dirty="0">
                <a:solidFill>
                  <a:schemeClr val="tx2"/>
                </a:solidFill>
                <a:latin typeface="Times New Roman" panose="02020603050405020304" pitchFamily="18" charset="0"/>
              </a:rPr>
              <a:t>of simple component attributes</a:t>
            </a:r>
          </a:p>
          <a:p>
            <a:r>
              <a:rPr lang="en-US" altLang="en-US" sz="6000" dirty="0">
                <a:solidFill>
                  <a:schemeClr val="tx2"/>
                </a:solidFill>
                <a:latin typeface="Times New Roman" panose="02020603050405020304" pitchFamily="18" charset="0"/>
              </a:rPr>
              <a:t>Multivalued attribute	</a:t>
            </a:r>
            <a:r>
              <a:rPr lang="en-US" altLang="en-US" sz="6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	Relation </a:t>
            </a:r>
            <a:r>
              <a:rPr lang="en-US" altLang="en-US" sz="6000" dirty="0">
                <a:solidFill>
                  <a:schemeClr val="tx2"/>
                </a:solidFill>
                <a:latin typeface="Times New Roman" panose="02020603050405020304" pitchFamily="18" charset="0"/>
              </a:rPr>
              <a:t>and foreign key</a:t>
            </a:r>
          </a:p>
          <a:p>
            <a:r>
              <a:rPr lang="en-US" altLang="en-US" sz="6000" dirty="0">
                <a:solidFill>
                  <a:schemeClr val="tx2"/>
                </a:solidFill>
                <a:latin typeface="Times New Roman" panose="02020603050405020304" pitchFamily="18" charset="0"/>
              </a:rPr>
              <a:t>Value set			</a:t>
            </a:r>
            <a:r>
              <a:rPr lang="en-US" altLang="en-US" sz="6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	Domain</a:t>
            </a:r>
            <a:endParaRPr lang="en-US" altLang="en-US" sz="60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r>
              <a:rPr lang="en-US" altLang="en-US" sz="6000" dirty="0">
                <a:solidFill>
                  <a:schemeClr val="tx2"/>
                </a:solidFill>
                <a:latin typeface="Times New Roman" panose="02020603050405020304" pitchFamily="18" charset="0"/>
              </a:rPr>
              <a:t>Key attribute		</a:t>
            </a:r>
            <a:r>
              <a:rPr lang="en-US" altLang="en-US" sz="6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		Primary </a:t>
            </a:r>
            <a:r>
              <a:rPr lang="en-US" altLang="en-US" sz="6000" dirty="0">
                <a:solidFill>
                  <a:schemeClr val="tx2"/>
                </a:solidFill>
                <a:latin typeface="Times New Roman" panose="02020603050405020304" pitchFamily="18" charset="0"/>
              </a:rPr>
              <a:t>(or secondary) key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6000" dirty="0" smtClean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03873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Data Model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24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2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 </a:t>
            </a:r>
            <a:r>
              <a:rPr lang="en-US" altLang="en-US" sz="26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6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32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Relational Model Concepts</a:t>
            </a:r>
          </a:p>
          <a:p>
            <a:pPr marL="892175" lvl="3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	Characteristics of Relations</a:t>
            </a:r>
          </a:p>
          <a:p>
            <a:pPr marL="892175" lvl="3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	Relational Integrity Constraints</a:t>
            </a:r>
          </a:p>
          <a:p>
            <a:pPr marL="892175" lvl="3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3.1	Key Constraints</a:t>
            </a:r>
          </a:p>
          <a:p>
            <a:pPr marL="892175" lvl="3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3.2	Entity Integrity Constraints</a:t>
            </a:r>
          </a:p>
          <a:p>
            <a:pPr marL="892175" lvl="3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3.3	Referential Integrity Constraints</a:t>
            </a:r>
          </a:p>
          <a:p>
            <a:pPr marL="892175" lvl="3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lain" startAt="4"/>
            </a:pPr>
            <a:r>
              <a:rPr lang="en-US" altLang="en-US" sz="32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lang="en-US" altLang="en-US" sz="32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Operations on </a:t>
            </a:r>
            <a:r>
              <a:rPr lang="en-US" altLang="en-US" sz="32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10173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</a:t>
            </a:r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Concepts : </a:t>
            </a:r>
            <a:r>
              <a:rPr lang="en-US" altLang="en-US" sz="3600" b="1" dirty="0" smtClean="0">
                <a:latin typeface="Times New Roman" panose="02020603050405020304" pitchFamily="18" charset="0"/>
              </a:rPr>
              <a:t>BASIS OF THE MODEL</a:t>
            </a:r>
            <a:r>
              <a:rPr lang="en-US" altLang="en-US" sz="2400" b="1" dirty="0" smtClean="0">
                <a:latin typeface="Times New Roman" panose="02020603050405020304" pitchFamily="18" charset="0"/>
              </a:rPr>
              <a:t/>
            </a:r>
            <a:br>
              <a:rPr lang="en-US" altLang="en-US" sz="2400" b="1" dirty="0" smtClean="0">
                <a:latin typeface="Times New Roman" panose="02020603050405020304" pitchFamily="18" charset="0"/>
              </a:rPr>
            </a:b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25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 lnSpcReduction="10000"/>
          </a:bodyPr>
          <a:lstStyle/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914400" lvl="2" indent="-469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Times New Roman" panose="02020603050405020304" pitchFamily="18" charset="0"/>
              </a:rPr>
              <a:t>The relational Model of Data is based on the concept of a</a:t>
            </a:r>
            <a:r>
              <a:rPr lang="en-US" altLang="en-US" sz="2400" b="1" dirty="0">
                <a:latin typeface="Times New Roman" panose="02020603050405020304" pitchFamily="18" charset="0"/>
              </a:rPr>
              <a:t> Relation.</a:t>
            </a:r>
          </a:p>
          <a:p>
            <a:pPr marL="914400" lvl="2" indent="-469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400" b="1" dirty="0">
              <a:latin typeface="Times New Roman" panose="02020603050405020304" pitchFamily="18" charset="0"/>
            </a:endParaRPr>
          </a:p>
          <a:p>
            <a:pPr marL="914400" lvl="2" indent="-469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Times New Roman" panose="02020603050405020304" pitchFamily="18" charset="0"/>
              </a:rPr>
              <a:t>A Relation is a mathematical concept based on the ideas of sets.</a:t>
            </a:r>
          </a:p>
          <a:p>
            <a:pPr marL="914400" lvl="2" indent="-469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 marL="914400" lvl="2" indent="-469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Times New Roman" panose="02020603050405020304" pitchFamily="18" charset="0"/>
              </a:rPr>
              <a:t>The strength of the relational approach to data management comes from the formal foundation provided by the theory of relations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.</a:t>
            </a:r>
          </a:p>
          <a:p>
            <a:pPr marL="914400" lvl="2" indent="-469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400" dirty="0" smtClean="0">
              <a:latin typeface="Times New Roman" panose="02020603050405020304" pitchFamily="18" charset="0"/>
            </a:endParaRPr>
          </a:p>
          <a:p>
            <a:pPr marL="914400" lvl="2" indent="-469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500" dirty="0">
                <a:solidFill>
                  <a:srgbClr val="C00000"/>
                </a:solidFill>
                <a:latin typeface="Times New Roman" panose="02020603050405020304" pitchFamily="18" charset="0"/>
              </a:rPr>
              <a:t>The model was first proposed by Dr. E.F. </a:t>
            </a:r>
            <a:r>
              <a:rPr lang="en-US" altLang="en-US" sz="2500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Codd</a:t>
            </a:r>
            <a:r>
              <a:rPr lang="en-US" altLang="en-US" sz="2500" dirty="0">
                <a:solidFill>
                  <a:srgbClr val="C00000"/>
                </a:solidFill>
                <a:latin typeface="Times New Roman" panose="02020603050405020304" pitchFamily="18" charset="0"/>
              </a:rPr>
              <a:t> of IBM Research in 1970 in the following paper</a:t>
            </a:r>
            <a:r>
              <a:rPr lang="en-US" altLang="en-US" sz="25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:  </a:t>
            </a:r>
          </a:p>
          <a:p>
            <a:pPr marL="914400" lvl="2" indent="-469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5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	"</a:t>
            </a:r>
            <a:r>
              <a:rPr lang="en-US" altLang="en-US" sz="2500" dirty="0">
                <a:solidFill>
                  <a:srgbClr val="C00000"/>
                </a:solidFill>
                <a:latin typeface="Times New Roman" panose="02020603050405020304" pitchFamily="18" charset="0"/>
              </a:rPr>
              <a:t>A Relational Model for Large Shared Data Banks," Communications of the ACM, June </a:t>
            </a:r>
            <a:r>
              <a:rPr lang="en-US" altLang="en-US" sz="25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1970.</a:t>
            </a:r>
          </a:p>
          <a:p>
            <a:pPr marL="914400" lvl="2" indent="-469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500" dirty="0">
              <a:latin typeface="Times New Roman" panose="02020603050405020304" pitchFamily="18" charset="0"/>
            </a:endParaRPr>
          </a:p>
          <a:p>
            <a:pPr marL="914400" lvl="2" indent="-469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500" dirty="0">
                <a:latin typeface="Times New Roman" panose="02020603050405020304" pitchFamily="18" charset="0"/>
              </a:rPr>
              <a:t>The above paper caused a major revolution in the field of database management and earned Dr. </a:t>
            </a:r>
            <a:r>
              <a:rPr lang="en-US" altLang="en-US" sz="2500" dirty="0" err="1">
                <a:latin typeface="Times New Roman" panose="02020603050405020304" pitchFamily="18" charset="0"/>
              </a:rPr>
              <a:t>Codd</a:t>
            </a:r>
            <a:r>
              <a:rPr lang="en-US" altLang="en-US" sz="2500" dirty="0">
                <a:latin typeface="Times New Roman" panose="02020603050405020304" pitchFamily="18" charset="0"/>
              </a:rPr>
              <a:t> the coveted ACM Turing Award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53200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pPr lvl="2" algn="ctr"/>
            <a:r>
              <a:rPr lang="en-US" altLang="en-US" sz="2800" b="1" dirty="0" smtClean="0">
                <a:solidFill>
                  <a:schemeClr val="tx1"/>
                </a:solidFill>
              </a:rPr>
              <a:t>INFORMAL DEFINITIONS</a:t>
            </a:r>
            <a:endParaRPr lang="en-US" altLang="en-US" sz="2800" b="1" dirty="0">
              <a:solidFill>
                <a:schemeClr val="tx1"/>
              </a:solidFill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26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/>
          </a:bodyPr>
          <a:lstStyle/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b="1" dirty="0" smtClean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b="1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00" b="1" dirty="0" smtClean="0">
                <a:solidFill>
                  <a:srgbClr val="0066FF"/>
                </a:solidFill>
                <a:latin typeface="Times New Roman" panose="02020603050405020304" pitchFamily="18" charset="0"/>
              </a:rPr>
              <a:t>RELATION</a:t>
            </a:r>
            <a:r>
              <a:rPr lang="en-US" altLang="en-US" sz="2600" b="1" dirty="0">
                <a:solidFill>
                  <a:srgbClr val="0066FF"/>
                </a:solidFill>
                <a:latin typeface="Times New Roman" panose="02020603050405020304" pitchFamily="18" charset="0"/>
              </a:rPr>
              <a:t>:  </a:t>
            </a:r>
            <a:r>
              <a:rPr lang="en-US" altLang="en-US" sz="2600" dirty="0">
                <a:solidFill>
                  <a:srgbClr val="0066FF"/>
                </a:solidFill>
                <a:latin typeface="Times New Roman" panose="02020603050405020304" pitchFamily="18" charset="0"/>
              </a:rPr>
              <a:t>A table of values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6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00" dirty="0">
                <a:solidFill>
                  <a:srgbClr val="0066FF"/>
                </a:solidFill>
                <a:latin typeface="Times New Roman" panose="02020603050405020304" pitchFamily="18" charset="0"/>
              </a:rPr>
              <a:t>A relation may be thought of as a </a:t>
            </a:r>
            <a:r>
              <a:rPr lang="en-US" altLang="en-US" sz="2600" b="1" dirty="0">
                <a:solidFill>
                  <a:srgbClr val="0066FF"/>
                </a:solidFill>
                <a:latin typeface="Times New Roman" panose="02020603050405020304" pitchFamily="18" charset="0"/>
              </a:rPr>
              <a:t>set of rows.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600" b="1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00" dirty="0">
                <a:solidFill>
                  <a:srgbClr val="0066FF"/>
                </a:solidFill>
                <a:latin typeface="Times New Roman" panose="02020603050405020304" pitchFamily="18" charset="0"/>
              </a:rPr>
              <a:t>A relation may alternately be thought of as a</a:t>
            </a:r>
            <a:r>
              <a:rPr lang="en-US" altLang="en-US" sz="2600" b="1" dirty="0">
                <a:solidFill>
                  <a:srgbClr val="0066FF"/>
                </a:solidFill>
                <a:latin typeface="Times New Roman" panose="02020603050405020304" pitchFamily="18" charset="0"/>
              </a:rPr>
              <a:t> set of </a:t>
            </a:r>
            <a:r>
              <a:rPr lang="en-US" altLang="en-US" sz="2600" b="1" dirty="0" smtClean="0">
                <a:solidFill>
                  <a:srgbClr val="0066FF"/>
                </a:solidFill>
                <a:latin typeface="Times New Roman" panose="02020603050405020304" pitchFamily="18" charset="0"/>
              </a:rPr>
              <a:t>columns</a:t>
            </a:r>
            <a:r>
              <a:rPr lang="en-US" altLang="en-US" sz="2600" b="1" dirty="0">
                <a:solidFill>
                  <a:srgbClr val="0066FF"/>
                </a:solidFill>
                <a:latin typeface="Times New Roman" panose="02020603050405020304" pitchFamily="18" charset="0"/>
              </a:rPr>
              <a:t>.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600" b="1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00" dirty="0">
                <a:solidFill>
                  <a:srgbClr val="0066FF"/>
                </a:solidFill>
                <a:latin typeface="Times New Roman" panose="02020603050405020304" pitchFamily="18" charset="0"/>
              </a:rPr>
              <a:t>Each row of the relation may be given an identifier.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6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00" dirty="0">
                <a:solidFill>
                  <a:srgbClr val="0066FF"/>
                </a:solidFill>
                <a:latin typeface="Times New Roman" panose="02020603050405020304" pitchFamily="18" charset="0"/>
              </a:rPr>
              <a:t>Each column typically is called by its column name or </a:t>
            </a:r>
            <a:r>
              <a:rPr lang="en-US" altLang="en-US" sz="2600" dirty="0" smtClean="0">
                <a:solidFill>
                  <a:srgbClr val="0066FF"/>
                </a:solidFill>
                <a:latin typeface="Times New Roman" panose="02020603050405020304" pitchFamily="18" charset="0"/>
              </a:rPr>
              <a:t>column </a:t>
            </a:r>
            <a:r>
              <a:rPr lang="en-US" altLang="en-US" sz="2600" dirty="0">
                <a:solidFill>
                  <a:srgbClr val="0066FF"/>
                </a:solidFill>
                <a:latin typeface="Times New Roman" panose="02020603050405020304" pitchFamily="18" charset="0"/>
              </a:rPr>
              <a:t>header or attribute name</a:t>
            </a:r>
            <a:r>
              <a:rPr lang="en-US" altLang="en-US" sz="2600" dirty="0" smtClean="0">
                <a:solidFill>
                  <a:srgbClr val="0066FF"/>
                </a:solidFill>
                <a:latin typeface="Times New Roman" panose="02020603050405020304" pitchFamily="18" charset="0"/>
              </a:rPr>
              <a:t>.</a:t>
            </a:r>
            <a:endParaRPr lang="en-US" altLang="en-US" sz="2600" dirty="0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4345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pPr lvl="2" algn="ctr"/>
            <a:r>
              <a:rPr lang="en-US" altLang="en-US" sz="2800" b="1" dirty="0" smtClean="0">
                <a:solidFill>
                  <a:schemeClr val="tx1"/>
                </a:solidFill>
              </a:rPr>
              <a:t>INFORMAL DEFINITIONS</a:t>
            </a:r>
            <a:endParaRPr lang="en-US" altLang="en-US" sz="2800" b="1" dirty="0">
              <a:solidFill>
                <a:schemeClr val="tx1"/>
              </a:solidFill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27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/>
          </a:bodyPr>
          <a:lstStyle/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b="1" dirty="0" smtClean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r>
              <a:rPr lang="en-US" dirty="0" smtClean="0"/>
              <a:t>Key of a Relation:</a:t>
            </a:r>
          </a:p>
          <a:p>
            <a:pPr lvl="1"/>
            <a:r>
              <a:rPr lang="en-US" sz="2500" dirty="0" smtClean="0"/>
              <a:t>Each row has a value of a data item (or set of items) that uniquely identifies that row in the table or has unique value with respect to other rows</a:t>
            </a:r>
          </a:p>
          <a:p>
            <a:pPr lvl="2"/>
            <a:r>
              <a:rPr lang="en-US" sz="2300" dirty="0" smtClean="0"/>
              <a:t>Called the </a:t>
            </a:r>
            <a:r>
              <a:rPr lang="en-US" sz="2300" i="1" dirty="0" smtClean="0"/>
              <a:t>key</a:t>
            </a:r>
          </a:p>
          <a:p>
            <a:pPr lvl="1"/>
            <a:r>
              <a:rPr lang="en-US" sz="2500" dirty="0" smtClean="0"/>
              <a:t>In the STUDENT table, </a:t>
            </a:r>
            <a:r>
              <a:rPr lang="en-US" sz="2500" dirty="0" err="1" smtClean="0"/>
              <a:t>USN</a:t>
            </a:r>
            <a:r>
              <a:rPr lang="en-US" sz="2500" dirty="0" smtClean="0"/>
              <a:t> is the key</a:t>
            </a:r>
          </a:p>
          <a:p>
            <a:pPr lvl="1"/>
            <a:endParaRPr lang="en-US" sz="2500" dirty="0" smtClean="0"/>
          </a:p>
          <a:p>
            <a:pPr lvl="1"/>
            <a:r>
              <a:rPr lang="en-US" sz="2500" dirty="0" smtClean="0"/>
              <a:t>Sometimes row-ids or sequential numbers are assigned as keys to identify the rows in a table</a:t>
            </a:r>
          </a:p>
          <a:p>
            <a:pPr lvl="2"/>
            <a:r>
              <a:rPr lang="en-US" sz="2300" dirty="0" smtClean="0"/>
              <a:t>Called </a:t>
            </a:r>
            <a:r>
              <a:rPr lang="en-US" sz="2300" i="1" dirty="0" smtClean="0"/>
              <a:t>artificial key</a:t>
            </a:r>
            <a:r>
              <a:rPr lang="en-US" sz="2300" dirty="0" smtClean="0"/>
              <a:t> or </a:t>
            </a:r>
            <a:r>
              <a:rPr lang="en-US" sz="2300" i="1" dirty="0" smtClean="0"/>
              <a:t>surrogate key</a:t>
            </a:r>
          </a:p>
        </p:txBody>
      </p:sp>
    </p:spTree>
    <p:extLst>
      <p:ext uri="{BB962C8B-B14F-4D97-AF65-F5344CB8AC3E}">
        <p14:creationId xmlns="" xmlns:p14="http://schemas.microsoft.com/office/powerpoint/2010/main" val="104345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pPr lvl="2" algn="ctr"/>
            <a:r>
              <a:rPr lang="en-US" altLang="en-US" sz="2800" b="1" dirty="0" smtClean="0">
                <a:solidFill>
                  <a:schemeClr val="tx1"/>
                </a:solidFill>
              </a:rPr>
              <a:t>FORMAL DEFINITIONS - Schema</a:t>
            </a:r>
            <a:endParaRPr lang="en-US" altLang="en-US" sz="2800" b="1" dirty="0">
              <a:solidFill>
                <a:schemeClr val="tx1"/>
              </a:solidFill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28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/>
          </a:bodyPr>
          <a:lstStyle/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100" b="1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r>
              <a:rPr lang="en-US" sz="2400" dirty="0" smtClean="0"/>
              <a:t>The </a:t>
            </a:r>
            <a:r>
              <a:rPr lang="en-US" sz="2400" b="1" dirty="0" smtClean="0"/>
              <a:t>Schema</a:t>
            </a:r>
            <a:r>
              <a:rPr lang="en-US" sz="2400" dirty="0" smtClean="0"/>
              <a:t> (or description) of a Relation:</a:t>
            </a:r>
          </a:p>
          <a:p>
            <a:pPr lvl="1"/>
            <a:r>
              <a:rPr lang="en-US" sz="2200" dirty="0" smtClean="0"/>
              <a:t>Denoted by R(</a:t>
            </a:r>
            <a:r>
              <a:rPr lang="en-US" sz="2200" dirty="0" err="1" smtClean="0"/>
              <a:t>A1</a:t>
            </a:r>
            <a:r>
              <a:rPr lang="en-US" sz="2200" dirty="0" smtClean="0"/>
              <a:t>, </a:t>
            </a:r>
            <a:r>
              <a:rPr lang="en-US" sz="2200" dirty="0" err="1" smtClean="0"/>
              <a:t>A2</a:t>
            </a:r>
            <a:r>
              <a:rPr lang="en-US" sz="2200" dirty="0" smtClean="0"/>
              <a:t>, .....An)</a:t>
            </a:r>
          </a:p>
          <a:p>
            <a:pPr lvl="1"/>
            <a:r>
              <a:rPr lang="en-US" sz="2200" dirty="0" smtClean="0"/>
              <a:t>R is the </a:t>
            </a:r>
            <a:r>
              <a:rPr lang="en-US" sz="2200" b="1" dirty="0" smtClean="0"/>
              <a:t>name</a:t>
            </a:r>
            <a:r>
              <a:rPr lang="en-US" sz="2200" dirty="0" smtClean="0"/>
              <a:t> of the relation</a:t>
            </a:r>
          </a:p>
          <a:p>
            <a:pPr lvl="1"/>
            <a:r>
              <a:rPr lang="en-US" sz="2200" dirty="0" smtClean="0"/>
              <a:t>The </a:t>
            </a:r>
            <a:r>
              <a:rPr lang="en-US" sz="2200" b="1" dirty="0" smtClean="0"/>
              <a:t>attributes</a:t>
            </a:r>
            <a:r>
              <a:rPr lang="en-US" sz="2200" dirty="0" smtClean="0"/>
              <a:t> of the relation are </a:t>
            </a:r>
            <a:r>
              <a:rPr lang="en-US" sz="2200" dirty="0" err="1" smtClean="0"/>
              <a:t>A1</a:t>
            </a:r>
            <a:r>
              <a:rPr lang="en-US" sz="2200" dirty="0" smtClean="0"/>
              <a:t>, </a:t>
            </a:r>
            <a:r>
              <a:rPr lang="en-US" sz="2200" dirty="0" err="1" smtClean="0"/>
              <a:t>A2</a:t>
            </a:r>
            <a:r>
              <a:rPr lang="en-US" sz="2200" dirty="0" smtClean="0"/>
              <a:t>, ..., An</a:t>
            </a:r>
          </a:p>
          <a:p>
            <a:r>
              <a:rPr lang="en-US" sz="2400" dirty="0" smtClean="0"/>
              <a:t>Example:</a:t>
            </a:r>
          </a:p>
          <a:p>
            <a:pPr>
              <a:buNone/>
            </a:pPr>
            <a:r>
              <a:rPr lang="en-US" sz="2400" dirty="0" smtClean="0"/>
              <a:t>	CUSTOMER (</a:t>
            </a:r>
            <a:r>
              <a:rPr lang="en-US" sz="2400" dirty="0" err="1" smtClean="0"/>
              <a:t>Cust</a:t>
            </a:r>
            <a:r>
              <a:rPr lang="en-US" sz="2400" dirty="0" smtClean="0"/>
              <a:t>-id, </a:t>
            </a:r>
            <a:r>
              <a:rPr lang="en-US" sz="2400" dirty="0" err="1" smtClean="0"/>
              <a:t>Cust</a:t>
            </a:r>
            <a:r>
              <a:rPr lang="en-US" sz="2400" dirty="0" smtClean="0"/>
              <a:t>-name, Address, Phone#)</a:t>
            </a:r>
          </a:p>
          <a:p>
            <a:pPr lvl="1"/>
            <a:r>
              <a:rPr lang="en-US" sz="2200" dirty="0" smtClean="0"/>
              <a:t>CUSTOMER is the relation name</a:t>
            </a:r>
          </a:p>
          <a:p>
            <a:pPr lvl="1"/>
            <a:r>
              <a:rPr lang="en-US" sz="2200" dirty="0" smtClean="0"/>
              <a:t>Defined over the four attributes: </a:t>
            </a:r>
            <a:r>
              <a:rPr lang="en-US" sz="2200" dirty="0" err="1" smtClean="0"/>
              <a:t>Cust</a:t>
            </a:r>
            <a:r>
              <a:rPr lang="en-US" sz="2200" dirty="0" smtClean="0"/>
              <a:t>-id, </a:t>
            </a:r>
            <a:r>
              <a:rPr lang="en-US" sz="2200" dirty="0" err="1" smtClean="0"/>
              <a:t>Cust</a:t>
            </a:r>
            <a:r>
              <a:rPr lang="en-US" sz="2200" dirty="0" smtClean="0"/>
              <a:t>-name, Address, Phone#</a:t>
            </a:r>
          </a:p>
          <a:p>
            <a:r>
              <a:rPr lang="en-US" sz="2400" dirty="0" smtClean="0"/>
              <a:t>Each attribute has a </a:t>
            </a:r>
            <a:r>
              <a:rPr lang="en-US" sz="2400" b="1" dirty="0" smtClean="0"/>
              <a:t>domain</a:t>
            </a:r>
            <a:r>
              <a:rPr lang="en-US" sz="2400" dirty="0" smtClean="0"/>
              <a:t> or a set of valid values. </a:t>
            </a:r>
          </a:p>
          <a:p>
            <a:pPr lvl="1"/>
            <a:r>
              <a:rPr lang="en-US" sz="2200" dirty="0" smtClean="0"/>
              <a:t>For example, the domain of </a:t>
            </a:r>
            <a:r>
              <a:rPr lang="en-US" sz="2200" dirty="0" err="1" smtClean="0"/>
              <a:t>Cust</a:t>
            </a:r>
            <a:r>
              <a:rPr lang="en-US" sz="2200" dirty="0" smtClean="0"/>
              <a:t>-id is 6 digit numbers.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600" dirty="0" smtClean="0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942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pPr lvl="2" algn="ctr"/>
            <a:r>
              <a:rPr lang="en-US" altLang="en-US" sz="2800" b="1" dirty="0" smtClean="0">
                <a:solidFill>
                  <a:schemeClr val="tx1"/>
                </a:solidFill>
              </a:rPr>
              <a:t>FORMAL DEFINITIONS - </a:t>
            </a:r>
            <a:r>
              <a:rPr lang="en-US" altLang="en-US" sz="2800" b="1" dirty="0" err="1" smtClean="0">
                <a:solidFill>
                  <a:schemeClr val="tx1"/>
                </a:solidFill>
              </a:rPr>
              <a:t>Tuple</a:t>
            </a:r>
            <a:endParaRPr lang="en-US" altLang="en-US" sz="2800" b="1" dirty="0">
              <a:solidFill>
                <a:schemeClr val="tx1"/>
              </a:solidFill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29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 fontScale="92500" lnSpcReduction="10000"/>
          </a:bodyPr>
          <a:lstStyle/>
          <a:p>
            <a:pPr marL="442913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solidFill>
                <a:schemeClr val="bg1"/>
              </a:solidFill>
            </a:endParaRPr>
          </a:p>
          <a:p>
            <a:r>
              <a:rPr lang="en-US" sz="2400" dirty="0" smtClean="0"/>
              <a:t>A </a:t>
            </a:r>
            <a:r>
              <a:rPr lang="en-US" sz="2400" b="1" dirty="0" err="1" smtClean="0"/>
              <a:t>tuple</a:t>
            </a:r>
            <a:r>
              <a:rPr lang="en-US" sz="2400" dirty="0" smtClean="0"/>
              <a:t> is an ordered set of values (enclosed in angled brackets ‘&lt; … &gt;’)</a:t>
            </a:r>
          </a:p>
          <a:p>
            <a:r>
              <a:rPr lang="en-US" sz="2400" dirty="0" smtClean="0"/>
              <a:t>Each value is derived from an appropriate </a:t>
            </a:r>
            <a:r>
              <a:rPr lang="en-US" sz="2400" i="1" dirty="0" smtClean="0"/>
              <a:t>domain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A row in the CUSTOMER relation is a 4-</a:t>
            </a:r>
            <a:r>
              <a:rPr lang="en-US" sz="2400" dirty="0" err="1" smtClean="0"/>
              <a:t>tuple</a:t>
            </a:r>
            <a:r>
              <a:rPr lang="en-US" sz="2400" dirty="0" smtClean="0"/>
              <a:t> and would consist of four values, for example:</a:t>
            </a:r>
          </a:p>
          <a:p>
            <a:pPr lvl="1"/>
            <a:r>
              <a:rPr lang="en-US" sz="2200" dirty="0" smtClean="0"/>
              <a:t>&lt;632895, "John Smith", "101 Main St. Atlanta, GA  30332", "(404) 894-2000"&gt;</a:t>
            </a:r>
          </a:p>
          <a:p>
            <a:pPr lvl="1"/>
            <a:r>
              <a:rPr lang="en-US" sz="2200" dirty="0" smtClean="0"/>
              <a:t>This is called a 4-</a:t>
            </a:r>
            <a:r>
              <a:rPr lang="en-US" sz="2200" dirty="0" err="1" smtClean="0"/>
              <a:t>tuple</a:t>
            </a:r>
            <a:r>
              <a:rPr lang="en-US" sz="2200" dirty="0" smtClean="0"/>
              <a:t> as it has 4 values</a:t>
            </a:r>
          </a:p>
          <a:p>
            <a:pPr lvl="2"/>
            <a:r>
              <a:rPr lang="en-US" dirty="0" smtClean="0"/>
              <a:t>n-</a:t>
            </a:r>
            <a:r>
              <a:rPr lang="en-US" dirty="0" err="1" smtClean="0"/>
              <a:t>tuple</a:t>
            </a:r>
            <a:r>
              <a:rPr lang="en-US" dirty="0" smtClean="0"/>
              <a:t> with n values</a:t>
            </a:r>
          </a:p>
          <a:p>
            <a:pPr lvl="1"/>
            <a:r>
              <a:rPr lang="en-US" sz="2200" dirty="0" smtClean="0"/>
              <a:t>A </a:t>
            </a:r>
            <a:r>
              <a:rPr lang="en-US" sz="2200" dirty="0" err="1" smtClean="0"/>
              <a:t>tuple</a:t>
            </a:r>
            <a:r>
              <a:rPr lang="en-US" sz="2200" dirty="0" smtClean="0"/>
              <a:t> (row) in the CUSTOMER relation.</a:t>
            </a:r>
          </a:p>
          <a:p>
            <a:r>
              <a:rPr lang="en-US" sz="2400" dirty="0" smtClean="0"/>
              <a:t>A relation is a </a:t>
            </a:r>
            <a:r>
              <a:rPr lang="en-US" sz="2400" b="1" dirty="0" smtClean="0"/>
              <a:t>set </a:t>
            </a:r>
            <a:r>
              <a:rPr lang="en-US" sz="2400" dirty="0" smtClean="0"/>
              <a:t>of such </a:t>
            </a:r>
            <a:r>
              <a:rPr lang="en-US" sz="2400" dirty="0" err="1" smtClean="0"/>
              <a:t>tuples</a:t>
            </a:r>
            <a:r>
              <a:rPr lang="en-US" sz="2400" dirty="0" smtClean="0"/>
              <a:t> (rows)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Manages </a:t>
            </a:r>
            <a:r>
              <a:rPr lang="en-US" alt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1:1 relationship type between EMPLOYEE and 	   </a:t>
            </a:r>
            <a:r>
              <a:rPr lang="en-US" altLang="en-US" sz="2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smtClean="0">
                <a:solidFill>
                  <a:srgbClr val="0066FF"/>
                </a:solidFill>
                <a:latin typeface="Times New Roman" panose="02020603050405020304" pitchFamily="18" charset="0"/>
              </a:rPr>
              <a:t>.</a:t>
            </a:r>
            <a:endParaRPr lang="en-US" altLang="en-US" sz="24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</a:t>
            </a:r>
            <a:r>
              <a:rPr lang="en-US" alt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Employee participation is partial. Department participation is not clear </a:t>
            </a:r>
            <a:r>
              <a:rPr lang="en-US" altLang="en-US" sz="2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</a:t>
            </a:r>
            <a:endParaRPr lang="en-US" altLang="en-US" sz="24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r>
              <a:rPr lang="en-US" altLang="en-US" dirty="0" smtClean="0">
                <a:solidFill>
                  <a:schemeClr val="bg1"/>
                </a:solidFill>
              </a:rPr>
              <a:t> </a:t>
            </a:r>
            <a:r>
              <a:rPr lang="en-US" altLang="en-US" dirty="0">
                <a:solidFill>
                  <a:schemeClr val="bg1"/>
                </a:solidFill>
              </a:rPr>
              <a:t>are the relationship types observed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68908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703138"/>
          </a:xfrm>
        </p:spPr>
        <p:txBody>
          <a:bodyPr>
            <a:normAutofit/>
          </a:bodyPr>
          <a:lstStyle/>
          <a:p>
            <a:r>
              <a:rPr lang="en-US" dirty="0" smtClean="0"/>
              <a:t>ER-to-Relational Mapping Algorithm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3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648692"/>
            <a:ext cx="10515600" cy="494383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endParaRPr lang="en-US" sz="2400" b="1" dirty="0" smtClean="0"/>
          </a:p>
          <a:p>
            <a:pPr lvl="1">
              <a:lnSpc>
                <a:spcPct val="80000"/>
              </a:lnSpc>
            </a:pPr>
            <a:r>
              <a:rPr lang="en-US" sz="2600" dirty="0" smtClean="0"/>
              <a:t>Step 1: Mapping of Regular Entity Types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/>
              <a:t>Step 2: Mapping of Weak Entity Types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/>
              <a:t>Step 3: Mapping of Binary 1:1 Relation Types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/>
              <a:t>Step 4: Mapping of Binary </a:t>
            </a:r>
            <a:r>
              <a:rPr lang="en-US" sz="2600" dirty="0" err="1" smtClean="0"/>
              <a:t>1:N</a:t>
            </a:r>
            <a:r>
              <a:rPr lang="en-US" sz="2600" dirty="0" smtClean="0"/>
              <a:t> Relationship Types.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/>
              <a:t>Step 5: Mapping of Binary M:N Relationship Types.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/>
              <a:t>Step 6: Mapping of </a:t>
            </a:r>
            <a:r>
              <a:rPr lang="en-US" sz="2600" dirty="0" err="1" smtClean="0"/>
              <a:t>Multivalued</a:t>
            </a:r>
            <a:r>
              <a:rPr lang="en-US" sz="2600" dirty="0" smtClean="0"/>
              <a:t> attributes.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/>
              <a:t>Step 7: Mapping of N-</a:t>
            </a:r>
            <a:r>
              <a:rPr lang="en-US" sz="2600" dirty="0" err="1" smtClean="0"/>
              <a:t>ary</a:t>
            </a:r>
            <a:r>
              <a:rPr lang="en-US" sz="2600" dirty="0" smtClean="0"/>
              <a:t> Relationship Types.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6000" dirty="0" smtClean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18426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pPr lvl="2" algn="ctr"/>
            <a:r>
              <a:rPr lang="en-US" altLang="en-US" sz="2800" b="1" dirty="0" smtClean="0">
                <a:solidFill>
                  <a:schemeClr val="tx1"/>
                </a:solidFill>
              </a:rPr>
              <a:t>FORMAL DEFINITIONS - DOMAIN</a:t>
            </a:r>
            <a:endParaRPr lang="en-US" altLang="en-US" sz="2800" b="1" dirty="0">
              <a:solidFill>
                <a:schemeClr val="tx1"/>
              </a:solidFill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30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/>
          </a:bodyPr>
          <a:lstStyle/>
          <a:p>
            <a:r>
              <a:rPr lang="en-IN" sz="2000" dirty="0" smtClean="0"/>
              <a:t>A </a:t>
            </a:r>
            <a:r>
              <a:rPr lang="en-IN" sz="2000" b="1" dirty="0" smtClean="0"/>
              <a:t>domain </a:t>
            </a:r>
            <a:r>
              <a:rPr lang="en-IN" sz="2000" b="1" i="1" dirty="0" smtClean="0"/>
              <a:t>D is a set of atomic values. By atomic we mean that each value in the </a:t>
            </a:r>
            <a:r>
              <a:rPr lang="en-IN" sz="2000" dirty="0" smtClean="0"/>
              <a:t>domain is indivisible</a:t>
            </a:r>
            <a:endParaRPr lang="en-US" sz="2000" dirty="0" smtClean="0">
              <a:solidFill>
                <a:srgbClr val="C00000"/>
              </a:solidFill>
            </a:endParaRPr>
          </a:p>
          <a:p>
            <a:r>
              <a:rPr lang="en-US" sz="2000" dirty="0" smtClean="0">
                <a:solidFill>
                  <a:srgbClr val="C00000"/>
                </a:solidFill>
              </a:rPr>
              <a:t>A </a:t>
            </a:r>
            <a:r>
              <a:rPr lang="en-US" sz="2000" b="1" dirty="0" smtClean="0">
                <a:solidFill>
                  <a:srgbClr val="C00000"/>
                </a:solidFill>
              </a:rPr>
              <a:t>domain</a:t>
            </a:r>
            <a:r>
              <a:rPr lang="en-US" sz="2000" dirty="0" smtClean="0">
                <a:solidFill>
                  <a:srgbClr val="C00000"/>
                </a:solidFill>
              </a:rPr>
              <a:t> has a logical definition i.e. the name given to the domain, it helps interpret its values</a:t>
            </a:r>
            <a:r>
              <a:rPr lang="en-US" sz="2000" dirty="0" smtClean="0"/>
              <a:t>.</a:t>
            </a:r>
          </a:p>
          <a:p>
            <a:pPr lvl="1"/>
            <a:r>
              <a:rPr lang="en-US" sz="1900" dirty="0" smtClean="0"/>
              <a:t>Example: “</a:t>
            </a:r>
            <a:r>
              <a:rPr lang="en-US" sz="1900" dirty="0" err="1" smtClean="0"/>
              <a:t>USA_phone_numbers</a:t>
            </a:r>
            <a:r>
              <a:rPr lang="en-US" sz="1900" dirty="0" smtClean="0"/>
              <a:t>” are the set of 10 digit phone numbers valid in the U.S.</a:t>
            </a:r>
          </a:p>
          <a:p>
            <a:pPr lvl="1"/>
            <a:r>
              <a:rPr lang="en-IN" sz="2000" dirty="0" smtClean="0"/>
              <a:t>Names: The set of character strings that represent names of persons.</a:t>
            </a:r>
          </a:p>
          <a:p>
            <a:pPr lvl="1"/>
            <a:r>
              <a:rPr lang="en-IN" sz="2000" dirty="0" err="1" smtClean="0"/>
              <a:t>Employee_ages</a:t>
            </a:r>
            <a:r>
              <a:rPr lang="en-IN" sz="2000" dirty="0" smtClean="0"/>
              <a:t>. Possible ages of employees in a company; each must be an integer value between 15 and 80.</a:t>
            </a:r>
            <a:endParaRPr lang="en-US" sz="2000" dirty="0" smtClean="0"/>
          </a:p>
          <a:p>
            <a:r>
              <a:rPr lang="en-US" sz="2000" dirty="0" smtClean="0">
                <a:solidFill>
                  <a:srgbClr val="C00000"/>
                </a:solidFill>
              </a:rPr>
              <a:t>A domain also has a data-type or a format defined for it.</a:t>
            </a:r>
          </a:p>
          <a:p>
            <a:pPr lvl="1"/>
            <a:r>
              <a:rPr lang="en-US" sz="1800" dirty="0" smtClean="0"/>
              <a:t>The </a:t>
            </a:r>
            <a:r>
              <a:rPr lang="en-US" sz="1800" dirty="0" err="1" smtClean="0"/>
              <a:t>USA_phone_numbers</a:t>
            </a:r>
            <a:r>
              <a:rPr lang="en-US" sz="1800" dirty="0" smtClean="0"/>
              <a:t> may have a format: (</a:t>
            </a:r>
            <a:r>
              <a:rPr lang="en-US" sz="1800" dirty="0" err="1" smtClean="0"/>
              <a:t>ddd</a:t>
            </a:r>
            <a:r>
              <a:rPr lang="en-US" sz="1800" dirty="0" smtClean="0"/>
              <a:t>)</a:t>
            </a:r>
            <a:r>
              <a:rPr lang="en-US" sz="1800" dirty="0" err="1" smtClean="0"/>
              <a:t>ddd-dddd</a:t>
            </a:r>
            <a:r>
              <a:rPr lang="en-US" sz="1800" dirty="0" smtClean="0"/>
              <a:t> where each d is a numeric digit. </a:t>
            </a:r>
            <a:r>
              <a:rPr lang="en-IN" sz="1800" dirty="0" smtClean="0"/>
              <a:t>and the first three digits form a </a:t>
            </a:r>
            <a:r>
              <a:rPr lang="en-IN" sz="1800" dirty="0" err="1" smtClean="0"/>
              <a:t>validtelephone</a:t>
            </a:r>
            <a:r>
              <a:rPr lang="en-IN" sz="1800" dirty="0" smtClean="0"/>
              <a:t> area code.</a:t>
            </a:r>
            <a:endParaRPr lang="en-US" sz="1800" dirty="0" smtClean="0"/>
          </a:p>
          <a:p>
            <a:pPr lvl="1"/>
            <a:r>
              <a:rPr lang="en-US" sz="1800" dirty="0" smtClean="0"/>
              <a:t>Dates have various formats such as year, month, date formatted as </a:t>
            </a:r>
            <a:r>
              <a:rPr lang="en-US" sz="1800" dirty="0" err="1" smtClean="0"/>
              <a:t>yyyy</a:t>
            </a:r>
            <a:r>
              <a:rPr lang="en-US" sz="1800" dirty="0" smtClean="0"/>
              <a:t>-mm-</a:t>
            </a:r>
            <a:r>
              <a:rPr lang="en-US" sz="1800" dirty="0" err="1" smtClean="0"/>
              <a:t>dd</a:t>
            </a:r>
            <a:r>
              <a:rPr lang="en-US" sz="1800" dirty="0" smtClean="0"/>
              <a:t>, or as </a:t>
            </a:r>
            <a:r>
              <a:rPr lang="en-US" sz="1800" dirty="0" err="1" smtClean="0"/>
              <a:t>dd</a:t>
            </a:r>
            <a:r>
              <a:rPr lang="en-US" sz="1800" dirty="0" smtClean="0"/>
              <a:t> </a:t>
            </a:r>
            <a:r>
              <a:rPr lang="en-US" sz="1800" dirty="0" err="1" smtClean="0"/>
              <a:t>mm,yyyy</a:t>
            </a:r>
            <a:r>
              <a:rPr lang="en-US" sz="1800" dirty="0" smtClean="0"/>
              <a:t> etc.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The attribute name designates the role played by a domain in a relation:</a:t>
            </a:r>
          </a:p>
          <a:p>
            <a:pPr lvl="1"/>
            <a:r>
              <a:rPr lang="en-US" sz="2000" dirty="0" smtClean="0"/>
              <a:t>Used to interpret the meaning of the data elements corresponding to that attribute</a:t>
            </a:r>
          </a:p>
          <a:p>
            <a:pPr lvl="1"/>
            <a:r>
              <a:rPr lang="en-US" sz="1900" dirty="0" smtClean="0"/>
              <a:t>Example: The domain Date may be used to define two attributes named “Invoice-date” and “Payment-date” with different meanings</a:t>
            </a:r>
          </a:p>
        </p:txBody>
      </p:sp>
    </p:spTree>
    <p:extLst>
      <p:ext uri="{BB962C8B-B14F-4D97-AF65-F5344CB8AC3E}">
        <p14:creationId xmlns="" xmlns:p14="http://schemas.microsoft.com/office/powerpoint/2010/main" val="261613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pPr lvl="2" algn="ctr"/>
            <a:r>
              <a:rPr lang="en-US" altLang="en-US" sz="2800" b="1" dirty="0" smtClean="0">
                <a:solidFill>
                  <a:schemeClr val="tx1"/>
                </a:solidFill>
              </a:rPr>
              <a:t>FORMAL DEFINITIONS - STATE</a:t>
            </a:r>
            <a:endParaRPr lang="en-US" altLang="en-US" sz="2800" b="1" dirty="0">
              <a:solidFill>
                <a:schemeClr val="tx1"/>
              </a:solidFill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31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 fontScale="32500" lnSpcReduction="20000"/>
          </a:bodyPr>
          <a:lstStyle/>
          <a:p>
            <a:endParaRPr lang="en-US" altLang="en-US" dirty="0" smtClean="0"/>
          </a:p>
          <a:p>
            <a:endParaRPr lang="en-US" altLang="en-US" sz="7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9600" kern="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9600" b="1" kern="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state</a:t>
            </a:r>
            <a:r>
              <a:rPr lang="en-US" altLang="en-US" sz="9600" kern="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subset of the Cartesian product of the domains of its attributes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9600" kern="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domain contains the set of all possible values the attribute can take</a:t>
            </a:r>
            <a:r>
              <a:rPr lang="en-US" altLang="en-US" sz="9600" kern="0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endParaRPr lang="en-US" altLang="en-US" sz="9600" kern="0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9600" kern="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attribute </a:t>
            </a:r>
            <a:r>
              <a:rPr lang="en-US" altLang="en-US" sz="9600" kern="0" dirty="0" err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</a:t>
            </a:r>
            <a:r>
              <a:rPr lang="en-US" altLang="en-US" sz="9600" kern="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-name is defined over the domain of character strings of maximum length 25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9600" kern="0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altLang="en-US" sz="9600" kern="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9600" kern="0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</a:t>
            </a:r>
            <a:r>
              <a:rPr lang="en-US" altLang="en-US" sz="9600" kern="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-name) is varchar(25</a:t>
            </a:r>
            <a:r>
              <a:rPr lang="en-US" altLang="en-US" sz="9600" kern="0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lvl="1" indent="0" fontAlgn="base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None/>
            </a:pPr>
            <a:endParaRPr lang="en-US" altLang="en-US" sz="9600" kern="0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9600" kern="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role these strings play in the CUSTOMER relation is that of the </a:t>
            </a:r>
            <a:r>
              <a:rPr lang="en-US" altLang="en-US" sz="9600" i="1" kern="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of a customer</a:t>
            </a:r>
            <a:r>
              <a:rPr lang="en-US" altLang="en-US" sz="9600" kern="0" dirty="0" smtClean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9600" kern="0" dirty="0">
              <a:solidFill>
                <a:srgbClr val="3333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5953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pPr lvl="2" algn="ctr"/>
            <a:r>
              <a:rPr lang="en-US" altLang="en-US" sz="2800" b="1" dirty="0" smtClean="0">
                <a:solidFill>
                  <a:schemeClr val="tx1"/>
                </a:solidFill>
              </a:rPr>
              <a:t>FORMAL DEFINITIONS - Summary</a:t>
            </a:r>
            <a:endParaRPr lang="en-US" altLang="en-US" sz="2800" b="1" dirty="0">
              <a:solidFill>
                <a:schemeClr val="tx1"/>
              </a:solidFill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32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/>
          </a:bodyPr>
          <a:lstStyle/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None/>
            </a:pPr>
            <a:r>
              <a:rPr lang="en-US" altLang="en-US" sz="2400" kern="0" dirty="0" smtClean="0">
                <a:solidFill>
                  <a:srgbClr val="333399"/>
                </a:solidFill>
                <a:latin typeface="Arial"/>
              </a:rPr>
              <a:t>Formally</a:t>
            </a: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,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Given R(A1, A2, .........., An)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 	r(R) </a:t>
            </a:r>
            <a:r>
              <a:rPr lang="en-US" altLang="en-US" sz="2200" kern="0" dirty="0">
                <a:solidFill>
                  <a:srgbClr val="800000"/>
                </a:solidFill>
                <a:latin typeface="Arial"/>
                <a:sym typeface="Symbol" panose="05050102010706020507" pitchFamily="18" charset="2"/>
              </a:rPr>
              <a:t></a:t>
            </a: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 </a:t>
            </a:r>
            <a:r>
              <a:rPr lang="en-US" altLang="en-US" sz="2200" kern="0" dirty="0" err="1">
                <a:solidFill>
                  <a:srgbClr val="800000"/>
                </a:solidFill>
                <a:latin typeface="Arial"/>
              </a:rPr>
              <a:t>dom</a:t>
            </a: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 (A1) X </a:t>
            </a:r>
            <a:r>
              <a:rPr lang="en-US" altLang="en-US" sz="2200" kern="0" dirty="0" err="1">
                <a:solidFill>
                  <a:srgbClr val="800000"/>
                </a:solidFill>
                <a:latin typeface="Arial"/>
              </a:rPr>
              <a:t>dom</a:t>
            </a: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 (A2) X ....X </a:t>
            </a:r>
            <a:r>
              <a:rPr lang="en-US" altLang="en-US" sz="2200" kern="0" dirty="0" err="1">
                <a:solidFill>
                  <a:srgbClr val="800000"/>
                </a:solidFill>
                <a:latin typeface="Arial"/>
              </a:rPr>
              <a:t>dom</a:t>
            </a: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(An)</a:t>
            </a: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R(A1, A2, …, An) is the </a:t>
            </a:r>
            <a:r>
              <a:rPr lang="en-US" altLang="en-US" sz="2400" b="1" kern="0" dirty="0">
                <a:solidFill>
                  <a:srgbClr val="333399"/>
                </a:solidFill>
                <a:latin typeface="Arial"/>
              </a:rPr>
              <a:t>schema</a:t>
            </a: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 of the relation</a:t>
            </a: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R is the </a:t>
            </a:r>
            <a:r>
              <a:rPr lang="en-US" altLang="en-US" sz="2400" b="1" kern="0" dirty="0">
                <a:solidFill>
                  <a:srgbClr val="333399"/>
                </a:solidFill>
                <a:latin typeface="Arial"/>
              </a:rPr>
              <a:t>name</a:t>
            </a: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 of the relation</a:t>
            </a: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A1, A2, …, An are the </a:t>
            </a:r>
            <a:r>
              <a:rPr lang="en-US" altLang="en-US" sz="2400" b="1" kern="0" dirty="0">
                <a:solidFill>
                  <a:srgbClr val="333399"/>
                </a:solidFill>
                <a:latin typeface="Arial"/>
              </a:rPr>
              <a:t>attributes</a:t>
            </a: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 of the relation</a:t>
            </a: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r(R):  a specific </a:t>
            </a:r>
            <a:r>
              <a:rPr lang="en-US" altLang="en-US" sz="2400" b="1" kern="0" dirty="0">
                <a:solidFill>
                  <a:srgbClr val="333399"/>
                </a:solidFill>
                <a:latin typeface="Arial"/>
              </a:rPr>
              <a:t>state</a:t>
            </a: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 (or "value" or “population”) of relation R – this is a </a:t>
            </a:r>
            <a:r>
              <a:rPr lang="en-US" altLang="en-US" sz="2400" i="1" kern="0" dirty="0">
                <a:solidFill>
                  <a:srgbClr val="333399"/>
                </a:solidFill>
                <a:latin typeface="Arial"/>
              </a:rPr>
              <a:t>set of </a:t>
            </a:r>
            <a:r>
              <a:rPr lang="en-US" altLang="en-US" sz="2400" i="1" kern="0" dirty="0" smtClean="0">
                <a:solidFill>
                  <a:srgbClr val="333399"/>
                </a:solidFill>
                <a:latin typeface="Arial"/>
              </a:rPr>
              <a:t>n-</a:t>
            </a:r>
            <a:r>
              <a:rPr lang="en-US" altLang="en-US" sz="2400" i="1" kern="0" dirty="0" err="1" smtClean="0">
                <a:solidFill>
                  <a:srgbClr val="333399"/>
                </a:solidFill>
                <a:latin typeface="Arial"/>
              </a:rPr>
              <a:t>tuples</a:t>
            </a:r>
            <a:r>
              <a:rPr lang="en-US" altLang="en-US" sz="2400" kern="0" dirty="0" smtClean="0">
                <a:solidFill>
                  <a:srgbClr val="333399"/>
                </a:solidFill>
                <a:latin typeface="Arial"/>
              </a:rPr>
              <a:t> </a:t>
            </a: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(rows)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r(R) = {t1, t2, …, tm} where each </a:t>
            </a:r>
            <a:r>
              <a:rPr lang="en-US" altLang="en-US" sz="2200" kern="0" dirty="0" smtClean="0">
                <a:solidFill>
                  <a:srgbClr val="800000"/>
                </a:solidFill>
                <a:latin typeface="Arial"/>
              </a:rPr>
              <a:t>n-</a:t>
            </a:r>
            <a:r>
              <a:rPr lang="en-US" altLang="en-US" sz="2200" kern="0" dirty="0" err="1" smtClean="0">
                <a:solidFill>
                  <a:srgbClr val="800000"/>
                </a:solidFill>
                <a:latin typeface="Arial"/>
              </a:rPr>
              <a:t>tuple</a:t>
            </a:r>
            <a:r>
              <a:rPr lang="en-US" altLang="en-US" sz="2200" kern="0" dirty="0" smtClean="0">
                <a:solidFill>
                  <a:srgbClr val="800000"/>
                </a:solidFill>
                <a:latin typeface="Arial"/>
              </a:rPr>
              <a:t> </a:t>
            </a:r>
            <a:r>
              <a:rPr lang="en-US" altLang="en-US" sz="2200" kern="0" dirty="0" err="1" smtClean="0">
                <a:solidFill>
                  <a:srgbClr val="800000"/>
                </a:solidFill>
                <a:latin typeface="Arial"/>
              </a:rPr>
              <a:t>ti</a:t>
            </a:r>
            <a:r>
              <a:rPr lang="en-US" altLang="en-US" sz="2200" kern="0" dirty="0" smtClean="0">
                <a:solidFill>
                  <a:srgbClr val="800000"/>
                </a:solidFill>
                <a:latin typeface="Arial"/>
              </a:rPr>
              <a:t> is ordered list of n-values</a:t>
            </a:r>
            <a:endParaRPr lang="en-US" altLang="en-US" sz="2200" kern="0" dirty="0">
              <a:solidFill>
                <a:srgbClr val="800000"/>
              </a:solidFill>
              <a:latin typeface="Arial"/>
            </a:endParaRP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 err="1">
                <a:solidFill>
                  <a:srgbClr val="800000"/>
                </a:solidFill>
                <a:latin typeface="Arial"/>
              </a:rPr>
              <a:t>ti</a:t>
            </a: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 = &lt;v1, v2, …, </a:t>
            </a:r>
            <a:r>
              <a:rPr lang="en-US" altLang="en-US" sz="2200" kern="0" dirty="0" err="1">
                <a:solidFill>
                  <a:srgbClr val="800000"/>
                </a:solidFill>
                <a:latin typeface="Arial"/>
              </a:rPr>
              <a:t>vn</a:t>
            </a: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&gt; where each </a:t>
            </a:r>
            <a:r>
              <a:rPr lang="en-US" altLang="en-US" sz="2200" kern="0" dirty="0" err="1">
                <a:solidFill>
                  <a:srgbClr val="800000"/>
                </a:solidFill>
                <a:latin typeface="Arial"/>
              </a:rPr>
              <a:t>vj</a:t>
            </a: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 </a:t>
            </a:r>
            <a:r>
              <a:rPr lang="en-US" altLang="en-US" sz="2200" kern="0" dirty="0" smtClean="0">
                <a:solidFill>
                  <a:srgbClr val="800000"/>
                </a:solidFill>
                <a:latin typeface="Arial"/>
              </a:rPr>
              <a:t>is </a:t>
            </a:r>
            <a:r>
              <a:rPr lang="en-US" altLang="en-US" sz="2200" i="1" kern="0" dirty="0" smtClean="0">
                <a:solidFill>
                  <a:srgbClr val="800000"/>
                </a:solidFill>
                <a:latin typeface="Arial"/>
              </a:rPr>
              <a:t>element-of</a:t>
            </a:r>
            <a:r>
              <a:rPr lang="en-US" altLang="en-US" sz="2200" kern="0" dirty="0" smtClean="0">
                <a:solidFill>
                  <a:srgbClr val="800000"/>
                </a:solidFill>
                <a:latin typeface="Arial"/>
              </a:rPr>
              <a:t> </a:t>
            </a:r>
            <a:r>
              <a:rPr lang="en-US" altLang="en-US" sz="2200" kern="0" dirty="0" err="1">
                <a:solidFill>
                  <a:srgbClr val="800000"/>
                </a:solidFill>
                <a:latin typeface="Arial"/>
              </a:rPr>
              <a:t>dom</a:t>
            </a: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(</a:t>
            </a:r>
            <a:r>
              <a:rPr lang="en-US" altLang="en-US" sz="2200" kern="0" dirty="0" err="1">
                <a:solidFill>
                  <a:srgbClr val="800000"/>
                </a:solidFill>
                <a:latin typeface="Arial"/>
              </a:rPr>
              <a:t>Aj</a:t>
            </a: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)</a:t>
            </a:r>
          </a:p>
          <a:p>
            <a:pPr>
              <a:buNone/>
            </a:pP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87512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pPr lvl="2" algn="ctr"/>
            <a:r>
              <a:rPr lang="en-US" altLang="en-US" sz="2800" b="1" dirty="0" smtClean="0">
                <a:solidFill>
                  <a:schemeClr val="tx1"/>
                </a:solidFill>
              </a:rPr>
              <a:t>FORMAL DEFINITIONS - Example</a:t>
            </a:r>
            <a:endParaRPr lang="en-US" altLang="en-US" sz="2800" b="1" dirty="0">
              <a:solidFill>
                <a:schemeClr val="tx1"/>
              </a:solidFill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33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 fontScale="62500" lnSpcReduction="20000"/>
          </a:bodyPr>
          <a:lstStyle/>
          <a:p>
            <a:pPr lvl="2"/>
            <a:endParaRPr lang="en-US" altLang="en-US" sz="2400" dirty="0">
              <a:solidFill>
                <a:schemeClr val="bg1"/>
              </a:solidFill>
            </a:endParaRP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4400" kern="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R(A1, A2) be a relation schema: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4400" kern="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altLang="en-US" sz="4400" kern="0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altLang="en-US" sz="4400" kern="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(A1) = {0,1}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4400" kern="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 </a:t>
            </a:r>
            <a:r>
              <a:rPr lang="en-US" altLang="en-US" sz="4400" kern="0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altLang="en-US" sz="4400" kern="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(A2) =  {</a:t>
            </a:r>
            <a:r>
              <a:rPr lang="en-US" altLang="en-US" sz="4400" kern="0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r>
              <a:rPr lang="en-US" altLang="en-US" sz="4400" kern="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4400" kern="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Then: </a:t>
            </a:r>
            <a:r>
              <a:rPr lang="en-US" altLang="en-US" sz="4400" kern="0" dirty="0" err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altLang="en-US" sz="4400" kern="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(A1) X </a:t>
            </a:r>
            <a:r>
              <a:rPr lang="en-US" altLang="en-US" sz="4400" kern="0" dirty="0" err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altLang="en-US" sz="4400" kern="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(A2) is all possible combinations: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None/>
            </a:pPr>
            <a:r>
              <a:rPr lang="en-US" altLang="en-US" sz="4400" kern="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{&lt;0,a&gt; , &lt;0,b&gt; , &lt;0,c&gt;, &lt;1,a&gt;, &lt;1,b&gt;, &lt;1,c&gt; } 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None/>
            </a:pPr>
            <a:endParaRPr lang="en-US" altLang="en-US" sz="4400" kern="0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4400" kern="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relation state r(R) </a:t>
            </a:r>
            <a:r>
              <a:rPr lang="en-US" altLang="en-US" sz="4400" kern="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lang="en-US" altLang="en-US" sz="4400" kern="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400" kern="0" dirty="0" err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altLang="en-US" sz="4400" kern="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(A1) X </a:t>
            </a:r>
            <a:r>
              <a:rPr lang="en-US" altLang="en-US" sz="4400" kern="0" dirty="0" err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altLang="en-US" sz="4400" kern="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(A2)</a:t>
            </a: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4400" kern="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example: r(R) could be {&lt;0,a&gt; , &lt;0,b&gt; , &lt;1,c&gt; }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4400" kern="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one possible state (or “population” or “extension”) of the relation R, defined over A1 and A2.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4400" kern="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has three 2-tuples: &lt;0,a&gt; , &lt;0,b&gt; , &lt;1,c&gt; 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600" dirty="0" smtClean="0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5415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 dirty="0"/>
              <a:t>The attributes and tuples of a relation STUDENT</a:t>
            </a:r>
            <a:endParaRPr lang="en-US" altLang="en-US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34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/>
          </a:bodyPr>
          <a:lstStyle/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100" b="1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600" dirty="0" smtClean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Manages </a:t>
            </a:r>
            <a:r>
              <a:rPr lang="en-US" alt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1:1 relationship type between EMPLOYEE and 	   </a:t>
            </a:r>
            <a:r>
              <a:rPr lang="en-US" altLang="en-US" sz="2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smtClean="0">
                <a:solidFill>
                  <a:srgbClr val="0066FF"/>
                </a:solidFill>
                <a:latin typeface="Times New Roman" panose="02020603050405020304" pitchFamily="18" charset="0"/>
              </a:rPr>
              <a:t>.</a:t>
            </a:r>
            <a:endParaRPr lang="en-US" altLang="en-US" sz="24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</a:t>
            </a:r>
            <a:r>
              <a:rPr lang="en-US" alt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Employee participation is partial. Department participation is not clear </a:t>
            </a:r>
            <a:r>
              <a:rPr lang="en-US" altLang="en-US" sz="2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</a:t>
            </a:r>
            <a:endParaRPr lang="en-US" altLang="en-US" sz="24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r>
              <a:rPr lang="en-US" altLang="en-US" dirty="0" smtClean="0">
                <a:solidFill>
                  <a:schemeClr val="bg1"/>
                </a:solidFill>
              </a:rPr>
              <a:t> </a:t>
            </a:r>
            <a:r>
              <a:rPr lang="en-US" altLang="en-US" dirty="0">
                <a:solidFill>
                  <a:schemeClr val="bg1"/>
                </a:solidFill>
              </a:rPr>
              <a:t>are the relationship types observed</a:t>
            </a:r>
          </a:p>
          <a:p>
            <a:endParaRPr lang="en-GB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607" y="1988133"/>
            <a:ext cx="9660194" cy="4029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95402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pPr lvl="2" algn="ctr"/>
            <a:r>
              <a:rPr lang="en-US" altLang="en-US" sz="2800" b="1" u="sng" dirty="0" smtClean="0">
                <a:solidFill>
                  <a:srgbClr val="FFFF00"/>
                </a:solidFill>
              </a:rPr>
              <a:t/>
            </a:r>
            <a:br>
              <a:rPr lang="en-US" altLang="en-US" sz="2800" b="1" u="sng" dirty="0" smtClean="0">
                <a:solidFill>
                  <a:srgbClr val="FFFF00"/>
                </a:solidFill>
              </a:rPr>
            </a:br>
            <a:r>
              <a:rPr lang="en-US" altLang="en-US" sz="2800" b="1" dirty="0" smtClean="0">
                <a:solidFill>
                  <a:schemeClr val="tx1"/>
                </a:solidFill>
              </a:rPr>
              <a:t>DEFINITION SUMMARY</a:t>
            </a:r>
            <a:r>
              <a:rPr lang="en-US" altLang="en-US" sz="2400" b="1" dirty="0" smtClean="0">
                <a:solidFill>
                  <a:schemeClr val="tx1"/>
                </a:solidFill>
              </a:rPr>
              <a:t/>
            </a:r>
            <a:br>
              <a:rPr lang="en-US" altLang="en-US" sz="2400" b="1" dirty="0" smtClean="0">
                <a:solidFill>
                  <a:schemeClr val="tx1"/>
                </a:solidFill>
              </a:rPr>
            </a:br>
            <a:endParaRPr lang="en-US" altLang="en-US" sz="2800" b="1" dirty="0">
              <a:solidFill>
                <a:schemeClr val="tx1"/>
              </a:solidFill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35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/>
          </a:bodyPr>
          <a:lstStyle/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1:1 relationship type between EMPLOYEE and 	   DE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400" dirty="0">
              <a:solidFill>
                <a:srgbClr val="333399"/>
              </a:solidFill>
              <a:latin typeface="Arial" charset="0"/>
            </a:endParaRP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None/>
            </a:pPr>
            <a:r>
              <a:rPr lang="en-US" sz="2400" dirty="0" smtClean="0">
                <a:solidFill>
                  <a:srgbClr val="333399"/>
                </a:solidFill>
                <a:latin typeface="Arial" charset="0"/>
              </a:rPr>
              <a:t>		</a:t>
            </a:r>
            <a:endParaRPr lang="en-US" sz="2400" dirty="0">
              <a:solidFill>
                <a:srgbClr val="333399"/>
              </a:solidFill>
              <a:latin typeface="Arial" charset="0"/>
            </a:endParaRP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None/>
            </a:pPr>
            <a:endParaRPr lang="en-US" sz="2400" dirty="0" smtClean="0">
              <a:solidFill>
                <a:srgbClr val="333399"/>
              </a:solidFill>
              <a:latin typeface="Arial" charset="0"/>
            </a:endParaRPr>
          </a:p>
        </p:txBody>
      </p:sp>
      <p:graphicFrame>
        <p:nvGraphicFramePr>
          <p:cNvPr id="15" name="Group 52"/>
          <p:cNvGraphicFramePr>
            <a:graphicFrameLocks/>
          </p:cNvGraphicFramePr>
          <p:nvPr/>
        </p:nvGraphicFramePr>
        <p:xfrm>
          <a:off x="2174875" y="1657350"/>
          <a:ext cx="8494713" cy="4000500"/>
        </p:xfrm>
        <a:graphic>
          <a:graphicData uri="http://schemas.openxmlformats.org/drawingml/2006/table">
            <a:tbl>
              <a:tblPr/>
              <a:tblGrid>
                <a:gridCol w="3883025"/>
                <a:gridCol w="1111250"/>
                <a:gridCol w="3500438"/>
              </a:tblGrid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Informal Terms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Formal Terms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Table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Relation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Column Header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Attribute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All possible Column Values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Domain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Row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Tuple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Table Definition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Schema of a Relation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Populated Table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State of the Relation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04244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pPr lvl="2" algn="l"/>
            <a:r>
              <a:rPr lang="en-US" altLang="en-US" sz="2800" b="1" dirty="0" smtClean="0">
                <a:solidFill>
                  <a:schemeClr val="tx1"/>
                </a:solidFill>
              </a:rPr>
              <a:t> Characteristics of Relations</a:t>
            </a:r>
            <a:endParaRPr lang="en-US" altLang="en-US" b="1" dirty="0">
              <a:solidFill>
                <a:schemeClr val="tx1"/>
              </a:solidFill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36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517856"/>
            <a:ext cx="10515600" cy="5265174"/>
          </a:xfrm>
        </p:spPr>
        <p:txBody>
          <a:bodyPr>
            <a:normAutofit fontScale="85000" lnSpcReduction="20000"/>
          </a:bodyPr>
          <a:lstStyle/>
          <a:p>
            <a:pPr marL="444500" lvl="2" indent="-2667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0066FF"/>
                </a:solidFill>
                <a:latin typeface="Times New Roman" panose="02020603050405020304" pitchFamily="18" charset="0"/>
              </a:rPr>
              <a:t>Ordering of tuples in a relation r(R)</a:t>
            </a:r>
            <a:r>
              <a:rPr lang="en-US" altLang="en-US" sz="2800" dirty="0">
                <a:solidFill>
                  <a:srgbClr val="0066FF"/>
                </a:solidFill>
                <a:latin typeface="Times New Roman" panose="02020603050405020304" pitchFamily="18" charset="0"/>
              </a:rPr>
              <a:t>: The tuples are </a:t>
            </a:r>
            <a:r>
              <a:rPr lang="en-US" altLang="en-US" sz="2800" i="1" dirty="0">
                <a:solidFill>
                  <a:srgbClr val="0066FF"/>
                </a:solidFill>
                <a:latin typeface="Times New Roman" panose="02020603050405020304" pitchFamily="18" charset="0"/>
              </a:rPr>
              <a:t>not</a:t>
            </a:r>
            <a:r>
              <a:rPr lang="en-US" altLang="en-US" sz="2800" dirty="0">
                <a:solidFill>
                  <a:srgbClr val="0066FF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 sz="2800" dirty="0" smtClean="0">
                <a:solidFill>
                  <a:srgbClr val="0066FF"/>
                </a:solidFill>
                <a:latin typeface="Times New Roman" panose="02020603050405020304" pitchFamily="18" charset="0"/>
              </a:rPr>
              <a:t>considered </a:t>
            </a:r>
            <a:r>
              <a:rPr lang="en-US" altLang="en-US" sz="2800" dirty="0">
                <a:solidFill>
                  <a:srgbClr val="0066FF"/>
                </a:solidFill>
                <a:latin typeface="Times New Roman" panose="02020603050405020304" pitchFamily="18" charset="0"/>
              </a:rPr>
              <a:t>to be ordered, even though they appear to be </a:t>
            </a:r>
            <a:r>
              <a:rPr lang="en-US" altLang="en-US" sz="2800" dirty="0" smtClean="0">
                <a:solidFill>
                  <a:srgbClr val="0066FF"/>
                </a:solidFill>
                <a:latin typeface="Times New Roman" panose="02020603050405020304" pitchFamily="18" charset="0"/>
              </a:rPr>
              <a:t>in </a:t>
            </a:r>
            <a:r>
              <a:rPr lang="en-US" altLang="en-US" sz="2800" dirty="0">
                <a:solidFill>
                  <a:srgbClr val="0066FF"/>
                </a:solidFill>
                <a:latin typeface="Times New Roman" panose="02020603050405020304" pitchFamily="18" charset="0"/>
              </a:rPr>
              <a:t>the tabular form.</a:t>
            </a:r>
          </a:p>
          <a:p>
            <a:pPr marL="444500" lvl="2" indent="-2667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444500" lvl="2" indent="-2667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0066FF"/>
                </a:solidFill>
                <a:latin typeface="Times New Roman" panose="02020603050405020304" pitchFamily="18" charset="0"/>
              </a:rPr>
              <a:t>Ordering of attributes in a relation schema R</a:t>
            </a:r>
            <a:r>
              <a:rPr lang="en-US" altLang="en-US" sz="2800" dirty="0">
                <a:solidFill>
                  <a:srgbClr val="0066FF"/>
                </a:solidFill>
                <a:latin typeface="Times New Roman" panose="02020603050405020304" pitchFamily="18" charset="0"/>
              </a:rPr>
              <a:t> (and </a:t>
            </a:r>
            <a:r>
              <a:rPr lang="en-US" altLang="en-US" sz="2800" dirty="0" smtClean="0">
                <a:solidFill>
                  <a:srgbClr val="0066FF"/>
                </a:solidFill>
                <a:latin typeface="Times New Roman" panose="02020603050405020304" pitchFamily="18" charset="0"/>
              </a:rPr>
              <a:t>ordering of  values </a:t>
            </a:r>
            <a:r>
              <a:rPr lang="en-US" altLang="en-US" sz="2800" dirty="0">
                <a:solidFill>
                  <a:srgbClr val="0066FF"/>
                </a:solidFill>
                <a:latin typeface="Times New Roman" panose="02020603050405020304" pitchFamily="18" charset="0"/>
              </a:rPr>
              <a:t>within each tuple):</a:t>
            </a:r>
          </a:p>
          <a:p>
            <a:pPr marL="901700" lvl="2" indent="-2667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solidFill>
                  <a:srgbClr val="0066FF"/>
                </a:solidFill>
                <a:latin typeface="Times New Roman" panose="02020603050405020304" pitchFamily="18" charset="0"/>
              </a:rPr>
              <a:t>We will consider the attributes in R(A</a:t>
            </a:r>
            <a:r>
              <a:rPr lang="en-US" altLang="en-US" sz="2800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800" dirty="0">
                <a:solidFill>
                  <a:srgbClr val="0066FF"/>
                </a:solidFill>
                <a:latin typeface="Times New Roman" panose="02020603050405020304" pitchFamily="18" charset="0"/>
              </a:rPr>
              <a:t>, A</a:t>
            </a:r>
            <a:r>
              <a:rPr lang="en-US" altLang="en-US" sz="2800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2800" dirty="0">
                <a:solidFill>
                  <a:srgbClr val="0066FF"/>
                </a:solidFill>
                <a:latin typeface="Times New Roman" panose="02020603050405020304" pitchFamily="18" charset="0"/>
              </a:rPr>
              <a:t>, ..., A</a:t>
            </a:r>
            <a:r>
              <a:rPr lang="en-US" altLang="en-US" sz="2800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800" dirty="0">
                <a:solidFill>
                  <a:srgbClr val="0066FF"/>
                </a:solidFill>
                <a:latin typeface="Times New Roman" panose="02020603050405020304" pitchFamily="18" charset="0"/>
              </a:rPr>
              <a:t>) and </a:t>
            </a:r>
            <a:r>
              <a:rPr lang="en-US" altLang="en-US" sz="2800" dirty="0" smtClean="0">
                <a:solidFill>
                  <a:srgbClr val="0066FF"/>
                </a:solidFill>
                <a:latin typeface="Times New Roman" panose="02020603050405020304" pitchFamily="18" charset="0"/>
              </a:rPr>
              <a:t>the values </a:t>
            </a:r>
            <a:r>
              <a:rPr lang="en-US" altLang="en-US" sz="2800" dirty="0">
                <a:solidFill>
                  <a:srgbClr val="0066FF"/>
                </a:solidFill>
                <a:latin typeface="Times New Roman" panose="02020603050405020304" pitchFamily="18" charset="0"/>
              </a:rPr>
              <a:t>in t=&lt;v</a:t>
            </a:r>
            <a:r>
              <a:rPr lang="en-US" altLang="en-US" sz="2800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800" dirty="0">
                <a:solidFill>
                  <a:srgbClr val="0066FF"/>
                </a:solidFill>
                <a:latin typeface="Times New Roman" panose="02020603050405020304" pitchFamily="18" charset="0"/>
              </a:rPr>
              <a:t>, v</a:t>
            </a:r>
            <a:r>
              <a:rPr lang="en-US" altLang="en-US" sz="2800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2800" dirty="0">
                <a:solidFill>
                  <a:srgbClr val="0066FF"/>
                </a:solidFill>
                <a:latin typeface="Times New Roman" panose="02020603050405020304" pitchFamily="18" charset="0"/>
              </a:rPr>
              <a:t>, ..., </a:t>
            </a:r>
            <a:r>
              <a:rPr lang="en-US" altLang="en-US" sz="2800" dirty="0" err="1">
                <a:solidFill>
                  <a:srgbClr val="0066FF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sz="2800" baseline="-25000" dirty="0" err="1">
                <a:solidFill>
                  <a:srgbClr val="0066FF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800" dirty="0">
                <a:solidFill>
                  <a:srgbClr val="0066FF"/>
                </a:solidFill>
                <a:latin typeface="Times New Roman" panose="02020603050405020304" pitchFamily="18" charset="0"/>
              </a:rPr>
              <a:t>&gt; to be </a:t>
            </a:r>
            <a:r>
              <a:rPr lang="en-US" altLang="en-US" sz="2800" i="1" dirty="0">
                <a:solidFill>
                  <a:srgbClr val="0066FF"/>
                </a:solidFill>
                <a:latin typeface="Times New Roman" panose="02020603050405020304" pitchFamily="18" charset="0"/>
              </a:rPr>
              <a:t>ordered</a:t>
            </a:r>
            <a:r>
              <a:rPr lang="en-US" altLang="en-US" sz="2800" dirty="0">
                <a:solidFill>
                  <a:srgbClr val="0066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dirty="0" smtClean="0">
                <a:solidFill>
                  <a:srgbClr val="0066FF"/>
                </a:solidFill>
                <a:latin typeface="Times New Roman" panose="02020603050405020304" pitchFamily="18" charset="0"/>
              </a:rPr>
              <a:t>.</a:t>
            </a:r>
          </a:p>
          <a:p>
            <a:pPr marL="901700" lvl="2" indent="-2667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8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901700" lvl="2" indent="-2667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solidFill>
                  <a:srgbClr val="0066FF"/>
                </a:solidFill>
                <a:latin typeface="Times New Roman" panose="02020603050405020304" pitchFamily="18" charset="0"/>
              </a:rPr>
              <a:t>(However, a more general </a:t>
            </a:r>
            <a:r>
              <a:rPr lang="en-US" altLang="en-US" sz="2800" i="1" dirty="0">
                <a:solidFill>
                  <a:srgbClr val="0066FF"/>
                </a:solidFill>
                <a:latin typeface="Times New Roman" panose="02020603050405020304" pitchFamily="18" charset="0"/>
              </a:rPr>
              <a:t>alternative definition</a:t>
            </a:r>
            <a:r>
              <a:rPr lang="en-US" altLang="en-US" sz="2800" dirty="0">
                <a:solidFill>
                  <a:srgbClr val="0066FF"/>
                </a:solidFill>
                <a:latin typeface="Times New Roman" panose="02020603050405020304" pitchFamily="18" charset="0"/>
              </a:rPr>
              <a:t>  of </a:t>
            </a:r>
            <a:r>
              <a:rPr lang="en-US" altLang="en-US" sz="2800" dirty="0" smtClean="0">
                <a:solidFill>
                  <a:srgbClr val="0066FF"/>
                </a:solidFill>
                <a:latin typeface="Times New Roman" panose="02020603050405020304" pitchFamily="18" charset="0"/>
              </a:rPr>
              <a:t>relation does </a:t>
            </a:r>
            <a:r>
              <a:rPr lang="en-US" altLang="en-US" sz="2800" dirty="0">
                <a:solidFill>
                  <a:srgbClr val="0066FF"/>
                </a:solidFill>
                <a:latin typeface="Times New Roman" panose="02020603050405020304" pitchFamily="18" charset="0"/>
              </a:rPr>
              <a:t>not require this ordering).</a:t>
            </a:r>
          </a:p>
          <a:p>
            <a:pPr marL="444500" lvl="2" indent="-2667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635000" lvl="2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 smtClean="0">
                <a:solidFill>
                  <a:srgbClr val="0066FF"/>
                </a:solidFill>
                <a:latin typeface="Times New Roman" panose="02020603050405020304" pitchFamily="18" charset="0"/>
              </a:rPr>
              <a:t>Values </a:t>
            </a:r>
            <a:r>
              <a:rPr lang="en-US" altLang="en-US" sz="2800" b="1" dirty="0">
                <a:solidFill>
                  <a:srgbClr val="0066FF"/>
                </a:solidFill>
                <a:latin typeface="Times New Roman" panose="02020603050405020304" pitchFamily="18" charset="0"/>
              </a:rPr>
              <a:t>in a tuple: </a:t>
            </a:r>
            <a:r>
              <a:rPr lang="en-US" altLang="en-US" sz="2800" dirty="0">
                <a:solidFill>
                  <a:srgbClr val="0066FF"/>
                </a:solidFill>
                <a:latin typeface="Times New Roman" panose="02020603050405020304" pitchFamily="18" charset="0"/>
              </a:rPr>
              <a:t>All values are considered </a:t>
            </a:r>
            <a:r>
              <a:rPr lang="en-US" altLang="en-US" sz="2800" i="1" dirty="0">
                <a:solidFill>
                  <a:srgbClr val="0066FF"/>
                </a:solidFill>
                <a:latin typeface="Times New Roman" panose="02020603050405020304" pitchFamily="18" charset="0"/>
              </a:rPr>
              <a:t>atomic</a:t>
            </a:r>
            <a:r>
              <a:rPr lang="en-US" altLang="en-US" sz="2800" dirty="0">
                <a:solidFill>
                  <a:srgbClr val="0066FF"/>
                </a:solidFill>
                <a:latin typeface="Times New Roman" panose="02020603050405020304" pitchFamily="18" charset="0"/>
              </a:rPr>
              <a:t>  (indivisible). A special </a:t>
            </a:r>
            <a:r>
              <a:rPr lang="en-US" altLang="en-US" sz="2800" dirty="0" smtClean="0">
                <a:solidFill>
                  <a:srgbClr val="0066FF"/>
                </a:solidFill>
                <a:latin typeface="Times New Roman" panose="02020603050405020304" pitchFamily="18" charset="0"/>
              </a:rPr>
              <a:t> 	</a:t>
            </a:r>
            <a:r>
              <a:rPr lang="en-US" altLang="en-US" sz="2800" b="1" dirty="0" smtClean="0">
                <a:solidFill>
                  <a:srgbClr val="0066FF"/>
                </a:solidFill>
                <a:latin typeface="Times New Roman" panose="02020603050405020304" pitchFamily="18" charset="0"/>
              </a:rPr>
              <a:t>null</a:t>
            </a:r>
            <a:r>
              <a:rPr lang="en-US" altLang="en-US" sz="2800" dirty="0" smtClean="0">
                <a:solidFill>
                  <a:srgbClr val="0066FF"/>
                </a:solidFill>
                <a:latin typeface="Times New Roman" panose="02020603050405020304" pitchFamily="18" charset="0"/>
              </a:rPr>
              <a:t> value is used to represent values that are unknown or inapplicable to 	certain </a:t>
            </a:r>
            <a:r>
              <a:rPr lang="en-US" altLang="en-US" sz="2800" dirty="0" err="1" smtClean="0">
                <a:solidFill>
                  <a:srgbClr val="0066FF"/>
                </a:solidFill>
                <a:latin typeface="Times New Roman" panose="02020603050405020304" pitchFamily="18" charset="0"/>
              </a:rPr>
              <a:t>tuples</a:t>
            </a:r>
            <a:r>
              <a:rPr lang="en-US" altLang="en-US" sz="2800" dirty="0" smtClean="0">
                <a:solidFill>
                  <a:srgbClr val="0066FF"/>
                </a:solidFill>
                <a:latin typeface="Times New Roman" panose="02020603050405020304" pitchFamily="18" charset="0"/>
              </a:rPr>
              <a:t>.</a:t>
            </a:r>
            <a:endParaRPr lang="en-US" altLang="en-US" sz="28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Manages </a:t>
            </a:r>
            <a:r>
              <a:rPr lang="en-US" alt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1:1 relationship type between EMPLOYEE and 	   </a:t>
            </a:r>
            <a:r>
              <a:rPr lang="en-US" altLang="en-US" sz="2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</a:p>
          <a:p>
            <a:pPr marL="0" indent="0">
              <a:buNone/>
            </a:pPr>
            <a:r>
              <a:rPr lang="en-US" altLang="en-US" sz="2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</a:t>
            </a:r>
            <a:r>
              <a:rPr lang="en-US" alt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Employee participation is partial. Department participation is not clear </a:t>
            </a:r>
            <a:r>
              <a:rPr lang="en-US" altLang="en-US" sz="2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</a:t>
            </a:r>
            <a:endParaRPr lang="en-US" altLang="en-US" sz="24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r>
              <a:rPr lang="en-US" altLang="en-US" dirty="0" smtClean="0">
                <a:solidFill>
                  <a:schemeClr val="bg1"/>
                </a:solidFill>
              </a:rPr>
              <a:t> </a:t>
            </a:r>
            <a:r>
              <a:rPr lang="en-US" altLang="en-US" dirty="0">
                <a:solidFill>
                  <a:schemeClr val="bg1"/>
                </a:solidFill>
              </a:rPr>
              <a:t>are the relationship types observed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18781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pPr lvl="2" algn="l"/>
            <a:r>
              <a:rPr lang="en-US" altLang="en-US" sz="2800" b="1" dirty="0" smtClean="0">
                <a:solidFill>
                  <a:schemeClr val="tx1"/>
                </a:solidFill>
              </a:rPr>
              <a:t> Characteristics of Relations</a:t>
            </a:r>
            <a:endParaRPr lang="en-US" altLang="en-US" b="1" dirty="0">
              <a:solidFill>
                <a:schemeClr val="tx1"/>
              </a:solidFill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37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517856"/>
            <a:ext cx="10515600" cy="5265174"/>
          </a:xfrm>
        </p:spPr>
        <p:txBody>
          <a:bodyPr>
            <a:normAutofit/>
          </a:bodyPr>
          <a:lstStyle/>
          <a:p>
            <a:pPr marL="276225" lvl="2" indent="-266700" defTabSz="2730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smtClean="0">
                <a:solidFill>
                  <a:srgbClr val="0066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800" dirty="0">
                <a:solidFill>
                  <a:srgbClr val="0066FF"/>
                </a:solidFill>
                <a:latin typeface="Times New Roman" panose="02020603050405020304" pitchFamily="18" charset="0"/>
              </a:rPr>
              <a:t>However, a more general </a:t>
            </a:r>
            <a:r>
              <a:rPr lang="en-US" altLang="en-US" sz="2800" i="1" dirty="0">
                <a:solidFill>
                  <a:srgbClr val="0066FF"/>
                </a:solidFill>
                <a:latin typeface="Times New Roman" panose="02020603050405020304" pitchFamily="18" charset="0"/>
              </a:rPr>
              <a:t>alternative definition</a:t>
            </a:r>
            <a:r>
              <a:rPr lang="en-US" altLang="en-US" sz="2800" dirty="0">
                <a:solidFill>
                  <a:srgbClr val="0066FF"/>
                </a:solidFill>
                <a:latin typeface="Times New Roman" panose="02020603050405020304" pitchFamily="18" charset="0"/>
              </a:rPr>
              <a:t>  of </a:t>
            </a:r>
            <a:r>
              <a:rPr lang="en-US" altLang="en-US" sz="2800" dirty="0" smtClean="0">
                <a:solidFill>
                  <a:srgbClr val="0066FF"/>
                </a:solidFill>
                <a:latin typeface="Times New Roman" panose="02020603050405020304" pitchFamily="18" charset="0"/>
              </a:rPr>
              <a:t>relation does </a:t>
            </a:r>
            <a:r>
              <a:rPr lang="en-US" altLang="en-US" sz="2800" dirty="0">
                <a:solidFill>
                  <a:srgbClr val="0066FF"/>
                </a:solidFill>
                <a:latin typeface="Times New Roman" panose="02020603050405020304" pitchFamily="18" charset="0"/>
              </a:rPr>
              <a:t>not require this ordering).</a:t>
            </a:r>
          </a:p>
          <a:p>
            <a:r>
              <a:rPr lang="en-IN" dirty="0" smtClean="0"/>
              <a:t>a relation schema </a:t>
            </a:r>
            <a:r>
              <a:rPr lang="en-IN" i="1" dirty="0" smtClean="0"/>
              <a:t>R = {</a:t>
            </a:r>
            <a:r>
              <a:rPr lang="en-IN" i="1" dirty="0" err="1" smtClean="0"/>
              <a:t>A1</a:t>
            </a:r>
            <a:r>
              <a:rPr lang="en-IN" i="1" dirty="0" smtClean="0"/>
              <a:t>, </a:t>
            </a:r>
            <a:r>
              <a:rPr lang="en-IN" i="1" dirty="0" err="1" smtClean="0"/>
              <a:t>A2</a:t>
            </a:r>
            <a:r>
              <a:rPr lang="en-IN" i="1" dirty="0" smtClean="0"/>
              <a:t>, … , An} is a set of attributes (instead of an ordered list of attributes), and a relation state r(R) is </a:t>
            </a:r>
            <a:r>
              <a:rPr lang="en-IN" dirty="0" smtClean="0"/>
              <a:t>a finite set of mappings </a:t>
            </a:r>
            <a:r>
              <a:rPr lang="en-IN" i="1" dirty="0" smtClean="0"/>
              <a:t>r = {</a:t>
            </a:r>
            <a:r>
              <a:rPr lang="en-IN" i="1" dirty="0" err="1" smtClean="0"/>
              <a:t>t1</a:t>
            </a:r>
            <a:r>
              <a:rPr lang="en-IN" i="1" dirty="0" smtClean="0"/>
              <a:t>, </a:t>
            </a:r>
            <a:r>
              <a:rPr lang="en-IN" i="1" dirty="0" err="1" smtClean="0"/>
              <a:t>t2</a:t>
            </a:r>
            <a:r>
              <a:rPr lang="en-IN" i="1" dirty="0" smtClean="0"/>
              <a:t>, … , tm}, </a:t>
            </a:r>
            <a:r>
              <a:rPr lang="en-IN" dirty="0" smtClean="0"/>
              <a:t>a </a:t>
            </a:r>
            <a:r>
              <a:rPr lang="en-IN" b="1" dirty="0" err="1" smtClean="0"/>
              <a:t>tuple</a:t>
            </a:r>
            <a:r>
              <a:rPr lang="en-IN" b="1" dirty="0" smtClean="0"/>
              <a:t> can be considered as a set of (&lt;attribute&gt;, &lt;value&gt;) pairs, where each pair gives the value of the mapping </a:t>
            </a:r>
            <a:r>
              <a:rPr lang="en-IN" dirty="0" smtClean="0"/>
              <a:t>from an attribute </a:t>
            </a:r>
            <a:r>
              <a:rPr lang="en-IN" i="1" dirty="0" smtClean="0"/>
              <a:t>Ai to a value vi from </a:t>
            </a:r>
            <a:r>
              <a:rPr lang="en-IN" i="1" dirty="0" err="1" smtClean="0"/>
              <a:t>dom</a:t>
            </a:r>
            <a:r>
              <a:rPr lang="en-IN" i="1" dirty="0" smtClean="0"/>
              <a:t>(Ai). The ordering of attributes is not </a:t>
            </a:r>
            <a:r>
              <a:rPr lang="en-IN" dirty="0" smtClean="0"/>
              <a:t>important, because the </a:t>
            </a:r>
            <a:r>
              <a:rPr lang="en-IN" i="1" dirty="0" smtClean="0"/>
              <a:t>attribute name appears with its value.</a:t>
            </a:r>
            <a:endParaRPr lang="en-US" altLang="en-US" dirty="0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8781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 dirty="0"/>
              <a:t>Relation STUDENT with different order of tuples</a:t>
            </a:r>
            <a:endParaRPr lang="en-US" altLang="en-US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38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699" y="1839452"/>
            <a:ext cx="10381191" cy="3761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17380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1"/>
            <a:ext cx="10515600" cy="1153355"/>
          </a:xfrm>
        </p:spPr>
        <p:txBody>
          <a:bodyPr>
            <a:normAutofit fontScale="90000"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Two </a:t>
            </a:r>
            <a:r>
              <a:rPr lang="en-US" altLang="en-US" dirty="0"/>
              <a:t>identical tuples when order of attributes and values is not part of the definition of a relation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39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2080230"/>
            <a:ext cx="10388241" cy="3633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91610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ER-to-Relational Mapping Algorithm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4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/>
          </a:bodyPr>
          <a:lstStyle/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b="1" kern="0" dirty="0" smtClean="0">
                <a:solidFill>
                  <a:srgbClr val="333399"/>
                </a:solidFill>
                <a:latin typeface="Arial"/>
              </a:rPr>
              <a:t>Step </a:t>
            </a:r>
            <a:r>
              <a:rPr lang="en-US" altLang="en-US" sz="2400" b="1" kern="0" dirty="0">
                <a:solidFill>
                  <a:srgbClr val="333399"/>
                </a:solidFill>
                <a:latin typeface="Arial"/>
              </a:rPr>
              <a:t>1: Mapping of Regular Entity Types</a:t>
            </a:r>
          </a:p>
          <a:p>
            <a:pPr marL="742950" lvl="1" indent="-28575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For each regular (strong) entity type E in the ER schema, create a relation R that includes all the simple attributes of E.</a:t>
            </a:r>
          </a:p>
          <a:p>
            <a:pPr marL="742950" lvl="1" indent="-28575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Choose one of the </a:t>
            </a:r>
            <a:r>
              <a:rPr lang="en-US" altLang="en-US" sz="2200" i="1" kern="0" dirty="0">
                <a:solidFill>
                  <a:srgbClr val="800000"/>
                </a:solidFill>
                <a:latin typeface="Arial"/>
              </a:rPr>
              <a:t>key attributes</a:t>
            </a: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 of E as the primary key for R.</a:t>
            </a:r>
          </a:p>
          <a:p>
            <a:pPr marL="742950" lvl="1" indent="-28575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If the chosen key of E is composite, the set of simple attributes that form it will together form the primary key of R.</a:t>
            </a:r>
            <a:endParaRPr lang="en-US" altLang="en-US" sz="2200" b="1" kern="0" dirty="0">
              <a:solidFill>
                <a:srgbClr val="800000"/>
              </a:solidFill>
              <a:latin typeface="Arial"/>
            </a:endParaRP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b="1" kern="0" dirty="0">
                <a:solidFill>
                  <a:srgbClr val="333399"/>
                </a:solidFill>
                <a:latin typeface="Arial"/>
              </a:rPr>
              <a:t>Example:</a:t>
            </a: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 We create the relations EMPLOYEE, DEPARTMENT, and PROJECT in the relational schema corresponding to the regular entities in the ER diagram.</a:t>
            </a:r>
          </a:p>
          <a:p>
            <a:pPr marL="742950" lvl="1" indent="-28575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SSN, DNUMBER, and PNUMBER are the primary keys for the relations EMPLOYEE, DEPARTMENT, and PROJECT as shown.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6000" dirty="0" smtClean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49704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315191" y="820861"/>
            <a:ext cx="10515600" cy="892963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Characteristics Of Relations (cont</a:t>
            </a:r>
            <a:r>
              <a:rPr lang="en-US" altLang="en-US" dirty="0" smtClean="0"/>
              <a:t>.)</a:t>
            </a:r>
            <a:endParaRPr lang="en-US" altLang="en-US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40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/>
          </a:bodyPr>
          <a:lstStyle/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kern="0" dirty="0" smtClean="0">
              <a:solidFill>
                <a:srgbClr val="333399"/>
              </a:solidFill>
              <a:latin typeface="Arial"/>
            </a:endParaRP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kern="0" dirty="0" smtClean="0">
                <a:solidFill>
                  <a:srgbClr val="333399"/>
                </a:solidFill>
                <a:latin typeface="Arial"/>
              </a:rPr>
              <a:t>Values </a:t>
            </a:r>
            <a:r>
              <a:rPr lang="en-US" altLang="en-US" kern="0" dirty="0">
                <a:solidFill>
                  <a:srgbClr val="333399"/>
                </a:solidFill>
                <a:latin typeface="Arial"/>
              </a:rPr>
              <a:t>in a tuple: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600" kern="0" dirty="0">
                <a:solidFill>
                  <a:srgbClr val="800000"/>
                </a:solidFill>
                <a:latin typeface="Arial"/>
              </a:rPr>
              <a:t>All values are considered atomic (indivisible).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600" kern="0" dirty="0">
                <a:solidFill>
                  <a:srgbClr val="800000"/>
                </a:solidFill>
                <a:latin typeface="Arial"/>
              </a:rPr>
              <a:t>Each value in a tuple must be from the domain of the attribute for that column</a:t>
            </a:r>
          </a:p>
          <a:p>
            <a:pPr lvl="2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If tuple t = &lt;v1, v2, …, </a:t>
            </a:r>
            <a:r>
              <a:rPr lang="en-US" altLang="en-US" sz="2400" kern="0" dirty="0" err="1">
                <a:solidFill>
                  <a:srgbClr val="333399"/>
                </a:solidFill>
                <a:latin typeface="Arial"/>
              </a:rPr>
              <a:t>vn</a:t>
            </a: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&gt; is a tuple (row) in the relation state </a:t>
            </a:r>
            <a:r>
              <a:rPr lang="en-US" altLang="en-US" sz="2400" kern="0" dirty="0" smtClean="0">
                <a:solidFill>
                  <a:srgbClr val="333399"/>
                </a:solidFill>
                <a:latin typeface="Arial"/>
              </a:rPr>
              <a:t>r(R) </a:t>
            </a: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of R(A1, A2, …, An)</a:t>
            </a:r>
          </a:p>
          <a:p>
            <a:pPr lvl="2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Then each </a:t>
            </a:r>
            <a:r>
              <a:rPr lang="en-US" altLang="en-US" sz="2400" i="1" kern="0" dirty="0">
                <a:solidFill>
                  <a:srgbClr val="333399"/>
                </a:solidFill>
                <a:latin typeface="Arial"/>
              </a:rPr>
              <a:t>vi</a:t>
            </a: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 must be a value from </a:t>
            </a:r>
            <a:r>
              <a:rPr lang="en-US" altLang="en-US" sz="2400" i="1" kern="0" dirty="0" err="1">
                <a:solidFill>
                  <a:srgbClr val="333399"/>
                </a:solidFill>
                <a:latin typeface="Arial"/>
              </a:rPr>
              <a:t>dom</a:t>
            </a:r>
            <a:r>
              <a:rPr lang="en-US" altLang="en-US" sz="2400" i="1" kern="0" dirty="0">
                <a:solidFill>
                  <a:srgbClr val="333399"/>
                </a:solidFill>
                <a:latin typeface="Arial"/>
              </a:rPr>
              <a:t>(Ai)</a:t>
            </a:r>
          </a:p>
          <a:p>
            <a:pPr lvl="2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</a:pPr>
            <a:endParaRPr lang="en-US" altLang="en-US" sz="2400" kern="0" dirty="0">
              <a:solidFill>
                <a:srgbClr val="333399"/>
              </a:solidFill>
              <a:latin typeface="Arial"/>
            </a:endParaRP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600" kern="0" dirty="0">
                <a:solidFill>
                  <a:srgbClr val="800000"/>
                </a:solidFill>
                <a:latin typeface="Arial"/>
              </a:rPr>
              <a:t>A special </a:t>
            </a:r>
            <a:r>
              <a:rPr lang="en-US" altLang="en-US" sz="2600" b="1" kern="0" dirty="0">
                <a:solidFill>
                  <a:srgbClr val="800000"/>
                </a:solidFill>
                <a:latin typeface="Arial"/>
              </a:rPr>
              <a:t>null</a:t>
            </a:r>
            <a:r>
              <a:rPr lang="en-US" altLang="en-US" sz="2600" kern="0" dirty="0">
                <a:solidFill>
                  <a:srgbClr val="800000"/>
                </a:solidFill>
                <a:latin typeface="Arial"/>
              </a:rPr>
              <a:t> value is used to represent values that are unknown or inapplicable to certain </a:t>
            </a:r>
            <a:r>
              <a:rPr lang="en-US" altLang="en-US" sz="2600" kern="0" dirty="0" err="1" smtClean="0">
                <a:solidFill>
                  <a:srgbClr val="800000"/>
                </a:solidFill>
                <a:latin typeface="Arial"/>
              </a:rPr>
              <a:t>tuples</a:t>
            </a:r>
            <a:endParaRPr lang="en-US" altLang="en-US" dirty="0">
              <a:solidFill>
                <a:schemeClr val="bg1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96379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708891" y="757362"/>
            <a:ext cx="10515600" cy="779082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Characteristics Of Relations (cont</a:t>
            </a:r>
            <a:r>
              <a:rPr lang="en-US" altLang="en-US" dirty="0" smtClean="0"/>
              <a:t>.)</a:t>
            </a:r>
            <a:endParaRPr lang="en-US" altLang="en-US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41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 fontScale="92500" lnSpcReduction="10000"/>
          </a:bodyPr>
          <a:lstStyle/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2400" kern="0" dirty="0" smtClean="0">
              <a:solidFill>
                <a:srgbClr val="333399"/>
              </a:solidFill>
              <a:latin typeface="Arial"/>
            </a:endParaRP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kern="0" dirty="0" smtClean="0">
                <a:solidFill>
                  <a:srgbClr val="333399"/>
                </a:solidFill>
                <a:latin typeface="Arial"/>
              </a:rPr>
              <a:t>Notation</a:t>
            </a: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: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endParaRPr lang="en-US" altLang="en-US" sz="2200" kern="0" dirty="0" smtClean="0">
              <a:solidFill>
                <a:srgbClr val="800000"/>
              </a:solidFill>
              <a:latin typeface="Arial"/>
            </a:endParaRP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 smtClean="0">
                <a:solidFill>
                  <a:srgbClr val="800000"/>
                </a:solidFill>
                <a:latin typeface="Arial"/>
              </a:rPr>
              <a:t>We </a:t>
            </a: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refer to </a:t>
            </a:r>
            <a:r>
              <a:rPr lang="en-US" altLang="en-US" sz="2200" b="1" kern="0" dirty="0">
                <a:solidFill>
                  <a:srgbClr val="800000"/>
                </a:solidFill>
                <a:latin typeface="Arial"/>
              </a:rPr>
              <a:t>component values</a:t>
            </a: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 of a tuple t by:</a:t>
            </a:r>
          </a:p>
          <a:p>
            <a:pPr lvl="2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en-US" kern="0" dirty="0">
                <a:solidFill>
                  <a:srgbClr val="333399"/>
                </a:solidFill>
                <a:latin typeface="Arial"/>
              </a:rPr>
              <a:t>t[Ai] or </a:t>
            </a:r>
            <a:r>
              <a:rPr lang="en-US" altLang="en-US" kern="0" dirty="0" err="1">
                <a:solidFill>
                  <a:srgbClr val="333399"/>
                </a:solidFill>
                <a:latin typeface="Arial"/>
              </a:rPr>
              <a:t>t.Ai</a:t>
            </a:r>
            <a:endParaRPr lang="en-US" altLang="en-US" kern="0" dirty="0">
              <a:solidFill>
                <a:srgbClr val="333399"/>
              </a:solidFill>
              <a:latin typeface="Arial"/>
            </a:endParaRPr>
          </a:p>
          <a:p>
            <a:pPr lvl="2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en-US" kern="0" dirty="0">
                <a:solidFill>
                  <a:srgbClr val="333399"/>
                </a:solidFill>
                <a:latin typeface="Arial"/>
              </a:rPr>
              <a:t>This is the value vi of attribute Ai for tuple t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endParaRPr lang="en-US" altLang="en-US" sz="2200" kern="0" dirty="0" smtClean="0">
              <a:solidFill>
                <a:srgbClr val="800000"/>
              </a:solidFill>
              <a:latin typeface="Arial"/>
            </a:endParaRP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 smtClean="0">
                <a:solidFill>
                  <a:srgbClr val="800000"/>
                </a:solidFill>
                <a:latin typeface="Arial"/>
              </a:rPr>
              <a:t>Similarly</a:t>
            </a: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, t[Au, Av, ..., Aw] refers to the </a:t>
            </a:r>
            <a:r>
              <a:rPr lang="en-US" altLang="en-US" sz="2200" kern="0" dirty="0" smtClean="0">
                <a:solidFill>
                  <a:srgbClr val="800000"/>
                </a:solidFill>
                <a:latin typeface="Arial"/>
              </a:rPr>
              <a:t>sub-</a:t>
            </a:r>
            <a:r>
              <a:rPr lang="en-US" altLang="en-US" sz="2200" kern="0" dirty="0" err="1" smtClean="0">
                <a:solidFill>
                  <a:srgbClr val="800000"/>
                </a:solidFill>
                <a:latin typeface="Arial"/>
              </a:rPr>
              <a:t>tuple</a:t>
            </a:r>
            <a:r>
              <a:rPr lang="en-US" altLang="en-US" sz="2200" kern="0" dirty="0" smtClean="0">
                <a:solidFill>
                  <a:srgbClr val="800000"/>
                </a:solidFill>
                <a:latin typeface="Arial"/>
              </a:rPr>
              <a:t> </a:t>
            </a: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of t containing the values of attributes Au, Av, ..., Aw, respectively in t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endParaRPr lang="en-US" altLang="en-US" sz="2200" kern="0" dirty="0" smtClean="0">
              <a:solidFill>
                <a:srgbClr val="800000"/>
              </a:solidFill>
              <a:latin typeface="Arial"/>
            </a:endParaRP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 smtClean="0">
                <a:solidFill>
                  <a:srgbClr val="800000"/>
                </a:solidFill>
                <a:latin typeface="Arial"/>
              </a:rPr>
              <a:t>For </a:t>
            </a: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example</a:t>
            </a:r>
          </a:p>
          <a:p>
            <a:pPr lvl="2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en-US" kern="0" dirty="0">
                <a:solidFill>
                  <a:srgbClr val="333399"/>
                </a:solidFill>
                <a:latin typeface="Arial"/>
              </a:rPr>
              <a:t>In STUDENT relation, t=&lt;‘Barbara Benson’, ‘533-69-1238’, ‘839-8461’, ‘7384 Fontana Lane’, NULL, 19, 3.25&gt;</a:t>
            </a:r>
          </a:p>
          <a:p>
            <a:pPr lvl="2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en-US" kern="0" dirty="0">
                <a:solidFill>
                  <a:srgbClr val="333399"/>
                </a:solidFill>
                <a:latin typeface="Arial"/>
              </a:rPr>
              <a:t>t[Name]=&lt;‘Barbara Benson’&gt;, t[</a:t>
            </a:r>
            <a:r>
              <a:rPr lang="en-US" altLang="en-US" kern="0" dirty="0" err="1">
                <a:solidFill>
                  <a:srgbClr val="333399"/>
                </a:solidFill>
                <a:latin typeface="Arial"/>
              </a:rPr>
              <a:t>Ssn</a:t>
            </a:r>
            <a:r>
              <a:rPr lang="en-US" altLang="en-US" kern="0" dirty="0">
                <a:solidFill>
                  <a:srgbClr val="333399"/>
                </a:solidFill>
                <a:latin typeface="Arial"/>
              </a:rPr>
              <a:t>, </a:t>
            </a:r>
            <a:r>
              <a:rPr lang="en-US" altLang="en-US" kern="0" dirty="0" err="1">
                <a:solidFill>
                  <a:srgbClr val="333399"/>
                </a:solidFill>
                <a:latin typeface="Arial"/>
              </a:rPr>
              <a:t>Gpa</a:t>
            </a:r>
            <a:r>
              <a:rPr lang="en-US" altLang="en-US" kern="0" dirty="0">
                <a:solidFill>
                  <a:srgbClr val="333399"/>
                </a:solidFill>
                <a:latin typeface="Arial"/>
              </a:rPr>
              <a:t>, Age]=&lt;‘533-69-1238’, 3.25, 19&gt;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None/>
            </a:pPr>
            <a:r>
              <a:rPr lang="en-US" altLang="en-US" dirty="0" smtClean="0">
                <a:solidFill>
                  <a:schemeClr val="bg1"/>
                </a:solidFill>
              </a:rPr>
              <a:t> 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12370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722960"/>
            <a:ext cx="10515600" cy="604396"/>
          </a:xfrm>
        </p:spPr>
        <p:txBody>
          <a:bodyPr>
            <a:normAutofit fontScale="90000"/>
          </a:bodyPr>
          <a:lstStyle/>
          <a:p>
            <a:pPr>
              <a:spcBef>
                <a:spcPct val="50000"/>
              </a:spcBef>
            </a:pPr>
            <a:r>
              <a:rPr lang="en-US" altLang="en-US" b="1" u="sng" dirty="0" smtClean="0">
                <a:solidFill>
                  <a:srgbClr val="FFFF00"/>
                </a:solidFill>
              </a:rPr>
              <a:t/>
            </a:r>
            <a:br>
              <a:rPr lang="en-US" altLang="en-US" b="1" u="sng" dirty="0" smtClean="0">
                <a:solidFill>
                  <a:srgbClr val="FFFF00"/>
                </a:solidFill>
              </a:rPr>
            </a:br>
            <a:r>
              <a:rPr lang="en-US" altLang="en-US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Integrity Constraints</a:t>
            </a:r>
            <a:r>
              <a:rPr lang="en-US" altLang="en-US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42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61738" y="1391524"/>
            <a:ext cx="10515600" cy="5265174"/>
          </a:xfrm>
        </p:spPr>
        <p:txBody>
          <a:bodyPr>
            <a:normAutofit/>
          </a:bodyPr>
          <a:lstStyle/>
          <a:p>
            <a:pPr marL="800100" lvl="1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3600" kern="0" dirty="0" smtClean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Constraints </a:t>
            </a:r>
            <a:r>
              <a:rPr lang="en-US" altLang="en-US" sz="3600" kern="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en-US" sz="3600" b="1" kern="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conditions</a:t>
            </a:r>
            <a:r>
              <a:rPr lang="en-US" altLang="en-US" sz="3600" kern="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that must hold on </a:t>
            </a:r>
            <a:r>
              <a:rPr lang="en-US" altLang="en-US" sz="3600" b="1" kern="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altLang="en-US" sz="3600" kern="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valid relation states.</a:t>
            </a:r>
          </a:p>
          <a:p>
            <a:pPr marL="800100" lvl="1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3600" kern="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</a:t>
            </a:r>
            <a:r>
              <a:rPr lang="en-US" altLang="en-US" sz="3600" i="1" kern="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types</a:t>
            </a:r>
            <a:r>
              <a:rPr lang="en-US" altLang="en-US" sz="3600" kern="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constraints in the relational model:</a:t>
            </a:r>
          </a:p>
          <a:p>
            <a:pPr marL="1200150" lvl="2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3600" b="1" kern="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altLang="en-US" sz="3600" kern="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constraints</a:t>
            </a:r>
          </a:p>
          <a:p>
            <a:pPr marL="1200150" lvl="2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3600" b="1" kern="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  <a:r>
              <a:rPr lang="en-US" altLang="en-US" sz="3600" kern="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b="1" kern="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integrity</a:t>
            </a:r>
            <a:r>
              <a:rPr lang="en-US" altLang="en-US" sz="3600" kern="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constraints</a:t>
            </a:r>
          </a:p>
          <a:p>
            <a:pPr marL="1200150" lvl="2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3600" b="1" kern="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Referential integrity</a:t>
            </a:r>
            <a:r>
              <a:rPr lang="en-US" altLang="en-US" sz="3600" kern="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constraints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8000" dirty="0" smtClean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8000" dirty="0" smtClean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8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2721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362381"/>
          </a:xfrm>
        </p:spPr>
        <p:txBody>
          <a:bodyPr>
            <a:normAutofit fontScale="90000"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Key Constraints</a:t>
            </a: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43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/>
          </a:bodyPr>
          <a:lstStyle/>
          <a:p>
            <a:pPr marL="34290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b="1" kern="0" dirty="0" err="1" smtClean="0">
                <a:solidFill>
                  <a:srgbClr val="333399"/>
                </a:solidFill>
                <a:latin typeface="Arial"/>
              </a:rPr>
              <a:t>Superkey</a:t>
            </a:r>
            <a:r>
              <a:rPr lang="en-US" altLang="en-US" sz="2400" b="1" kern="0" dirty="0" smtClean="0">
                <a:solidFill>
                  <a:srgbClr val="333399"/>
                </a:solidFill>
                <a:latin typeface="Arial"/>
              </a:rPr>
              <a:t> </a:t>
            </a:r>
            <a:r>
              <a:rPr lang="en-US" altLang="en-US" sz="2400" b="1" kern="0" dirty="0">
                <a:solidFill>
                  <a:srgbClr val="333399"/>
                </a:solidFill>
                <a:latin typeface="Arial"/>
              </a:rPr>
              <a:t>(SK) of R: 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Is a set of attributes SK of R with the following condition:</a:t>
            </a:r>
          </a:p>
          <a:p>
            <a:pPr lvl="2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en-US" kern="0" dirty="0">
                <a:solidFill>
                  <a:srgbClr val="333399"/>
                </a:solidFill>
                <a:latin typeface="Arial"/>
              </a:rPr>
              <a:t>No two tuples in any valid relation state r(R) will have the same value for SK</a:t>
            </a:r>
          </a:p>
          <a:p>
            <a:pPr lvl="2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en-US" kern="0" dirty="0">
                <a:solidFill>
                  <a:srgbClr val="333399"/>
                </a:solidFill>
                <a:latin typeface="Arial"/>
              </a:rPr>
              <a:t>That is, for any distinct tuples t1 and t2 in r(R), t1[SK] </a:t>
            </a:r>
            <a:r>
              <a:rPr lang="en-US" altLang="en-US" kern="0" dirty="0">
                <a:solidFill>
                  <a:srgbClr val="333399"/>
                </a:solidFill>
                <a:latin typeface="Arial"/>
                <a:sym typeface="Symbol" panose="05050102010706020507" pitchFamily="18" charset="2"/>
              </a:rPr>
              <a:t></a:t>
            </a:r>
            <a:r>
              <a:rPr lang="en-US" altLang="en-US" kern="0" dirty="0">
                <a:solidFill>
                  <a:srgbClr val="333399"/>
                </a:solidFill>
                <a:latin typeface="Arial"/>
              </a:rPr>
              <a:t> t2[SK]</a:t>
            </a:r>
          </a:p>
          <a:p>
            <a:pPr lvl="2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en-US" kern="0" dirty="0">
                <a:solidFill>
                  <a:srgbClr val="333399"/>
                </a:solidFill>
                <a:latin typeface="Arial"/>
              </a:rPr>
              <a:t>This condition must hold in </a:t>
            </a:r>
            <a:r>
              <a:rPr lang="en-US" altLang="en-US" i="1" kern="0" dirty="0">
                <a:solidFill>
                  <a:srgbClr val="333399"/>
                </a:solidFill>
                <a:latin typeface="Arial"/>
              </a:rPr>
              <a:t>any valid state</a:t>
            </a:r>
            <a:r>
              <a:rPr lang="en-US" altLang="en-US" kern="0" dirty="0">
                <a:solidFill>
                  <a:srgbClr val="333399"/>
                </a:solidFill>
                <a:latin typeface="Arial"/>
              </a:rPr>
              <a:t> r(R)</a:t>
            </a: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b="1" kern="0" dirty="0">
                <a:solidFill>
                  <a:srgbClr val="333399"/>
                </a:solidFill>
                <a:latin typeface="Arial"/>
              </a:rPr>
              <a:t>Key</a:t>
            </a: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 of R: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A "minimal" </a:t>
            </a:r>
            <a:r>
              <a:rPr lang="en-US" altLang="en-US" sz="2200" kern="0" dirty="0" smtClean="0">
                <a:solidFill>
                  <a:srgbClr val="800000"/>
                </a:solidFill>
                <a:latin typeface="Arial"/>
              </a:rPr>
              <a:t>super key</a:t>
            </a:r>
            <a:endParaRPr lang="en-US" altLang="en-US" sz="2200" kern="0" dirty="0">
              <a:solidFill>
                <a:srgbClr val="800000"/>
              </a:solidFill>
              <a:latin typeface="Arial"/>
            </a:endParaRP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That is, a key is a </a:t>
            </a:r>
            <a:r>
              <a:rPr lang="en-US" altLang="en-US" sz="2200" kern="0" dirty="0" smtClean="0">
                <a:solidFill>
                  <a:srgbClr val="800000"/>
                </a:solidFill>
                <a:latin typeface="Arial"/>
              </a:rPr>
              <a:t>super key </a:t>
            </a: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K such that removal of any attribute from K results in a set of attributes that is not a </a:t>
            </a:r>
            <a:r>
              <a:rPr lang="en-US" altLang="en-US" sz="2200" kern="0" dirty="0" smtClean="0">
                <a:solidFill>
                  <a:srgbClr val="800000"/>
                </a:solidFill>
                <a:latin typeface="Arial"/>
              </a:rPr>
              <a:t>super key </a:t>
            </a: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(does not possess the </a:t>
            </a:r>
            <a:r>
              <a:rPr lang="en-US" altLang="en-US" sz="2200" kern="0" dirty="0" smtClean="0">
                <a:solidFill>
                  <a:srgbClr val="800000"/>
                </a:solidFill>
                <a:latin typeface="Arial"/>
              </a:rPr>
              <a:t>super key </a:t>
            </a: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uniqueness property)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83860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460285"/>
          </a:xfrm>
        </p:spPr>
        <p:txBody>
          <a:bodyPr>
            <a:normAutofit fontScale="90000"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Key Constraints (continued)</a:t>
            </a: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44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/>
          </a:bodyPr>
          <a:lstStyle/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alt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 EMPLOYEE and 	   </a:t>
            </a:r>
            <a:r>
              <a:rPr lang="en-US" altLang="en-US" sz="2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Example: Consider the CAR relation schema: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CAR(State, </a:t>
            </a:r>
            <a:r>
              <a:rPr lang="en-US" altLang="en-US" sz="2200" kern="0" dirty="0" err="1">
                <a:solidFill>
                  <a:srgbClr val="800000"/>
                </a:solidFill>
                <a:latin typeface="Arial"/>
              </a:rPr>
              <a:t>Reg</a:t>
            </a: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#, </a:t>
            </a:r>
            <a:r>
              <a:rPr lang="en-US" altLang="en-US" sz="2200" kern="0" dirty="0" err="1">
                <a:solidFill>
                  <a:srgbClr val="800000"/>
                </a:solidFill>
                <a:latin typeface="Arial"/>
              </a:rPr>
              <a:t>SerialNo</a:t>
            </a: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, Make, Model, Year)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CAR has two keys:</a:t>
            </a:r>
          </a:p>
          <a:p>
            <a:pPr lvl="2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en-US" kern="0" dirty="0">
                <a:solidFill>
                  <a:srgbClr val="333399"/>
                </a:solidFill>
                <a:latin typeface="Arial"/>
              </a:rPr>
              <a:t>Key1 = {State, </a:t>
            </a:r>
            <a:r>
              <a:rPr lang="en-US" altLang="en-US" kern="0" dirty="0" err="1">
                <a:solidFill>
                  <a:srgbClr val="333399"/>
                </a:solidFill>
                <a:latin typeface="Arial"/>
              </a:rPr>
              <a:t>Reg</a:t>
            </a:r>
            <a:r>
              <a:rPr lang="en-US" altLang="en-US" kern="0" dirty="0">
                <a:solidFill>
                  <a:srgbClr val="333399"/>
                </a:solidFill>
                <a:latin typeface="Arial"/>
              </a:rPr>
              <a:t>#}</a:t>
            </a:r>
          </a:p>
          <a:p>
            <a:pPr lvl="2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en-US" kern="0" dirty="0">
                <a:solidFill>
                  <a:srgbClr val="333399"/>
                </a:solidFill>
                <a:latin typeface="Arial"/>
              </a:rPr>
              <a:t>Key2 = {</a:t>
            </a:r>
            <a:r>
              <a:rPr lang="en-US" altLang="en-US" kern="0" dirty="0" err="1">
                <a:solidFill>
                  <a:srgbClr val="333399"/>
                </a:solidFill>
                <a:latin typeface="Arial"/>
              </a:rPr>
              <a:t>SerialNo</a:t>
            </a:r>
            <a:r>
              <a:rPr lang="en-US" altLang="en-US" kern="0" dirty="0">
                <a:solidFill>
                  <a:srgbClr val="333399"/>
                </a:solidFill>
                <a:latin typeface="Arial"/>
              </a:rPr>
              <a:t>}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Both are also </a:t>
            </a:r>
            <a:r>
              <a:rPr lang="en-US" altLang="en-US" sz="2200" kern="0" dirty="0" err="1">
                <a:solidFill>
                  <a:srgbClr val="800000"/>
                </a:solidFill>
                <a:latin typeface="Arial"/>
              </a:rPr>
              <a:t>superkeys</a:t>
            </a: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 of CAR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{</a:t>
            </a:r>
            <a:r>
              <a:rPr lang="en-US" altLang="en-US" sz="2200" kern="0" dirty="0" err="1">
                <a:solidFill>
                  <a:srgbClr val="800000"/>
                </a:solidFill>
                <a:latin typeface="Arial"/>
              </a:rPr>
              <a:t>SerialNo</a:t>
            </a: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, Make} is a </a:t>
            </a:r>
            <a:r>
              <a:rPr lang="en-US" altLang="en-US" sz="2200" kern="0" dirty="0" err="1">
                <a:solidFill>
                  <a:srgbClr val="800000"/>
                </a:solidFill>
                <a:latin typeface="Arial"/>
              </a:rPr>
              <a:t>superkey</a:t>
            </a: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 but </a:t>
            </a:r>
            <a:r>
              <a:rPr lang="en-US" altLang="en-US" sz="2200" i="1" kern="0" dirty="0">
                <a:solidFill>
                  <a:srgbClr val="800000"/>
                </a:solidFill>
                <a:latin typeface="Arial"/>
              </a:rPr>
              <a:t>not</a:t>
            </a: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 a key.</a:t>
            </a: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In general: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Any </a:t>
            </a:r>
            <a:r>
              <a:rPr lang="en-US" altLang="en-US" sz="2200" i="1" kern="0" dirty="0">
                <a:solidFill>
                  <a:srgbClr val="800000"/>
                </a:solidFill>
                <a:latin typeface="Arial"/>
              </a:rPr>
              <a:t>key</a:t>
            </a: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 is a </a:t>
            </a:r>
            <a:r>
              <a:rPr lang="en-US" altLang="en-US" sz="2200" i="1" kern="0" dirty="0" err="1">
                <a:solidFill>
                  <a:srgbClr val="800000"/>
                </a:solidFill>
                <a:latin typeface="Arial"/>
              </a:rPr>
              <a:t>superkey</a:t>
            </a:r>
            <a:r>
              <a:rPr lang="en-US" altLang="en-US" sz="2200" i="1" kern="0" dirty="0">
                <a:solidFill>
                  <a:srgbClr val="800000"/>
                </a:solidFill>
                <a:latin typeface="Arial"/>
              </a:rPr>
              <a:t> </a:t>
            </a: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(but not vice versa)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Any set of attributes that </a:t>
            </a:r>
            <a:r>
              <a:rPr lang="en-US" altLang="en-US" sz="2200" i="1" kern="0" dirty="0">
                <a:solidFill>
                  <a:srgbClr val="800000"/>
                </a:solidFill>
                <a:latin typeface="Arial"/>
              </a:rPr>
              <a:t>includes a key</a:t>
            </a: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 is a </a:t>
            </a:r>
            <a:r>
              <a:rPr lang="en-US" altLang="en-US" sz="2200" i="1" kern="0" dirty="0" smtClean="0">
                <a:solidFill>
                  <a:srgbClr val="800000"/>
                </a:solidFill>
                <a:latin typeface="Arial"/>
              </a:rPr>
              <a:t>super key</a:t>
            </a:r>
            <a:endParaRPr lang="en-US" altLang="en-US" sz="2200" i="1" kern="0" dirty="0">
              <a:solidFill>
                <a:srgbClr val="800000"/>
              </a:solidFill>
              <a:latin typeface="Arial"/>
            </a:endParaRP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A </a:t>
            </a:r>
            <a:r>
              <a:rPr lang="en-US" altLang="en-US" sz="2200" i="1" kern="0" dirty="0">
                <a:solidFill>
                  <a:srgbClr val="800000"/>
                </a:solidFill>
                <a:latin typeface="Arial"/>
              </a:rPr>
              <a:t>minimal</a:t>
            </a: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 </a:t>
            </a:r>
            <a:r>
              <a:rPr lang="en-US" altLang="en-US" sz="2200" kern="0" dirty="0" smtClean="0">
                <a:solidFill>
                  <a:srgbClr val="800000"/>
                </a:solidFill>
                <a:latin typeface="Arial"/>
              </a:rPr>
              <a:t>super key </a:t>
            </a: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is also a key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76338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460285"/>
          </a:xfrm>
        </p:spPr>
        <p:txBody>
          <a:bodyPr>
            <a:normAutofit fontScale="90000"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Key Constraints (continued)</a:t>
            </a: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45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/>
          </a:bodyPr>
          <a:lstStyle/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alt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 EMPLOYEE and 	   </a:t>
            </a:r>
            <a:r>
              <a:rPr lang="en-US" altLang="en-US" sz="2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If a relation has several </a:t>
            </a:r>
            <a:r>
              <a:rPr lang="en-US" altLang="en-US" sz="2400" b="1" kern="0" dirty="0">
                <a:solidFill>
                  <a:srgbClr val="333399"/>
                </a:solidFill>
                <a:latin typeface="Arial"/>
              </a:rPr>
              <a:t>candidate keys</a:t>
            </a: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, one is chosen arbitrarily to be the </a:t>
            </a:r>
            <a:r>
              <a:rPr lang="en-US" altLang="en-US" sz="2400" b="1" kern="0" dirty="0">
                <a:solidFill>
                  <a:srgbClr val="333399"/>
                </a:solidFill>
                <a:latin typeface="Arial"/>
              </a:rPr>
              <a:t>primary key</a:t>
            </a: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. </a:t>
            </a:r>
          </a:p>
          <a:p>
            <a:pPr marL="742950" lvl="1" indent="-28575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The primary key attributes are </a:t>
            </a:r>
            <a:r>
              <a:rPr lang="en-US" altLang="en-US" sz="2200" u="sng" kern="0" dirty="0">
                <a:solidFill>
                  <a:srgbClr val="800000"/>
                </a:solidFill>
                <a:latin typeface="Arial"/>
              </a:rPr>
              <a:t>underlined</a:t>
            </a: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.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Example: Consider the CAR relation schema:</a:t>
            </a:r>
          </a:p>
          <a:p>
            <a:pPr marL="742950" lvl="1" indent="-28575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CAR(State, </a:t>
            </a:r>
            <a:r>
              <a:rPr lang="en-US" altLang="en-US" sz="2200" kern="0" dirty="0" err="1">
                <a:solidFill>
                  <a:srgbClr val="800000"/>
                </a:solidFill>
                <a:latin typeface="Arial"/>
              </a:rPr>
              <a:t>Reg</a:t>
            </a: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#, </a:t>
            </a:r>
            <a:r>
              <a:rPr lang="en-US" altLang="en-US" sz="2200" u="sng" kern="0" dirty="0" err="1">
                <a:solidFill>
                  <a:srgbClr val="800000"/>
                </a:solidFill>
                <a:latin typeface="Arial"/>
              </a:rPr>
              <a:t>SerialNo</a:t>
            </a: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, Make, Model, Year)</a:t>
            </a:r>
          </a:p>
          <a:p>
            <a:pPr marL="742950" lvl="1" indent="-28575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We chose </a:t>
            </a:r>
            <a:r>
              <a:rPr lang="en-US" altLang="en-US" sz="2200" kern="0" dirty="0" err="1">
                <a:solidFill>
                  <a:srgbClr val="800000"/>
                </a:solidFill>
                <a:latin typeface="Arial"/>
              </a:rPr>
              <a:t>SerialNo</a:t>
            </a: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 as the primary key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The primary key value is used to </a:t>
            </a:r>
            <a:r>
              <a:rPr lang="en-US" altLang="en-US" sz="2400" i="1" kern="0" dirty="0">
                <a:solidFill>
                  <a:srgbClr val="333399"/>
                </a:solidFill>
                <a:latin typeface="Arial"/>
              </a:rPr>
              <a:t>uniquely identify</a:t>
            </a: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 each tuple in a relation</a:t>
            </a:r>
          </a:p>
          <a:p>
            <a:pPr marL="742950" lvl="1" indent="-28575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Provides the tuple identity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Also used to </a:t>
            </a:r>
            <a:r>
              <a:rPr lang="en-US" altLang="en-US" sz="2400" i="1" kern="0" dirty="0">
                <a:solidFill>
                  <a:srgbClr val="333399"/>
                </a:solidFill>
                <a:latin typeface="Arial"/>
              </a:rPr>
              <a:t>reference</a:t>
            </a: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 the tuple from another tuple</a:t>
            </a:r>
          </a:p>
          <a:p>
            <a:pPr marL="742950" lvl="1" indent="-28575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General rule: Choose as primary key the smallest of the candidate keys (in terms of size)</a:t>
            </a:r>
          </a:p>
          <a:p>
            <a:pPr marL="742950" lvl="1" indent="-28575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Not always applicable – choice is sometimes subjective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30893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460285"/>
          </a:xfrm>
        </p:spPr>
        <p:txBody>
          <a:bodyPr>
            <a:normAutofit fontScale="90000"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Key Constraints (continued)</a:t>
            </a: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46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/>
          </a:bodyPr>
          <a:lstStyle/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alt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 EMPLOYEE and 	   </a:t>
            </a:r>
            <a:r>
              <a:rPr lang="en-US" altLang="en-US" sz="2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</a:p>
          <a:p>
            <a:r>
              <a:rPr lang="en-GB" dirty="0" smtClean="0"/>
              <a:t>Key (ER – Schema)</a:t>
            </a:r>
          </a:p>
          <a:p>
            <a:r>
              <a:rPr lang="en-GB" dirty="0" smtClean="0"/>
              <a:t>Partial Key (Weak Entity Type [ER-Schema])</a:t>
            </a:r>
          </a:p>
          <a:p>
            <a:r>
              <a:rPr lang="en-GB" dirty="0" smtClean="0"/>
              <a:t>Candidate Keys (Relational Schema)</a:t>
            </a:r>
          </a:p>
          <a:p>
            <a:r>
              <a:rPr lang="en-GB" dirty="0" smtClean="0"/>
              <a:t>Primary Key</a:t>
            </a:r>
          </a:p>
          <a:p>
            <a:r>
              <a:rPr lang="en-GB" dirty="0" smtClean="0"/>
              <a:t>Super Keys</a:t>
            </a:r>
          </a:p>
          <a:p>
            <a:r>
              <a:rPr lang="en-GB" dirty="0" smtClean="0"/>
              <a:t>Alternate Keys or Secondary Keys</a:t>
            </a:r>
          </a:p>
          <a:p>
            <a:r>
              <a:rPr lang="en-GB" dirty="0" smtClean="0"/>
              <a:t>Artificial Keys or Surrogate Keys</a:t>
            </a:r>
          </a:p>
          <a:p>
            <a:r>
              <a:rPr lang="en-GB" dirty="0" smtClean="0"/>
              <a:t>Foreign Keys</a:t>
            </a:r>
          </a:p>
          <a:p>
            <a:pPr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="" xmlns:p14="http://schemas.microsoft.com/office/powerpoint/2010/main" val="230893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710022"/>
            <a:ext cx="10515600" cy="89296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b="1" dirty="0"/>
              <a:t>CAR relation with 2 candidate keys License Number and Engine Serial Number</a:t>
            </a: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47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2118330"/>
            <a:ext cx="10587806" cy="3633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63681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722960"/>
            <a:ext cx="10515600" cy="604396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</a:pPr>
            <a:r>
              <a:rPr lang="en-US" altLang="en-US" sz="4000" dirty="0" smtClean="0"/>
              <a:t>Relational </a:t>
            </a:r>
            <a:r>
              <a:rPr lang="en-US" altLang="en-US" sz="4000" dirty="0"/>
              <a:t>Database Schema</a:t>
            </a:r>
            <a:endParaRPr lang="en-US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48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b="1" kern="0" dirty="0">
                <a:solidFill>
                  <a:srgbClr val="333399"/>
                </a:solidFill>
                <a:latin typeface="Arial"/>
              </a:rPr>
              <a:t>Relational Database Schema: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600" kern="0" dirty="0">
                <a:solidFill>
                  <a:srgbClr val="800000"/>
                </a:solidFill>
                <a:latin typeface="Arial"/>
              </a:rPr>
              <a:t>A set S of relation schemas that belong to the same database.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600" kern="0" dirty="0">
                <a:solidFill>
                  <a:srgbClr val="800000"/>
                </a:solidFill>
                <a:latin typeface="Arial"/>
              </a:rPr>
              <a:t>S is the name of the whole </a:t>
            </a:r>
            <a:r>
              <a:rPr lang="en-US" altLang="en-US" sz="2600" b="1" kern="0" dirty="0">
                <a:solidFill>
                  <a:srgbClr val="800000"/>
                </a:solidFill>
                <a:latin typeface="Arial"/>
              </a:rPr>
              <a:t>database schema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600" kern="0" dirty="0">
                <a:solidFill>
                  <a:srgbClr val="800000"/>
                </a:solidFill>
                <a:latin typeface="Arial"/>
              </a:rPr>
              <a:t>S = {R1, R2, ..., Rn}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600" kern="0" dirty="0">
                <a:solidFill>
                  <a:srgbClr val="800000"/>
                </a:solidFill>
                <a:latin typeface="Arial"/>
              </a:rPr>
              <a:t>R1, R2, …, Rn are the names of the individual </a:t>
            </a:r>
            <a:r>
              <a:rPr lang="en-US" altLang="en-US" sz="2600" b="1" kern="0" dirty="0">
                <a:solidFill>
                  <a:srgbClr val="800000"/>
                </a:solidFill>
                <a:latin typeface="Arial"/>
              </a:rPr>
              <a:t>relation schemas</a:t>
            </a:r>
            <a:r>
              <a:rPr lang="en-US" altLang="en-US" sz="2600" kern="0" dirty="0">
                <a:solidFill>
                  <a:srgbClr val="800000"/>
                </a:solidFill>
                <a:latin typeface="Arial"/>
              </a:rPr>
              <a:t> within the database S</a:t>
            </a: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kern="0" dirty="0">
                <a:solidFill>
                  <a:srgbClr val="333399"/>
                </a:solidFill>
                <a:latin typeface="Arial"/>
              </a:rPr>
              <a:t>Following slide shows a COMPANY database schema with 6 relation schemas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94339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592262"/>
            <a:ext cx="10515600" cy="892962"/>
          </a:xfrm>
        </p:spPr>
        <p:txBody>
          <a:bodyPr>
            <a:normAutofit fontScale="90000"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 dirty="0"/>
              <a:t>Schema diagram for the company relational DB</a:t>
            </a:r>
            <a:endParaRPr lang="en-US" altLang="en-US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49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790" y="1646237"/>
            <a:ext cx="7381875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03894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ER-to-Relational Mapping Algorithm (cont.)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5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b="1" kern="0" dirty="0">
                <a:solidFill>
                  <a:srgbClr val="333399"/>
                </a:solidFill>
                <a:latin typeface="Arial"/>
              </a:rPr>
              <a:t>Step 2: Mapping of Weak Entity Types</a:t>
            </a:r>
            <a:endParaRPr lang="en-US" altLang="en-US" sz="2000" b="1" kern="0" dirty="0">
              <a:solidFill>
                <a:srgbClr val="333399"/>
              </a:solidFill>
              <a:latin typeface="Arial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000" kern="0" dirty="0">
                <a:solidFill>
                  <a:srgbClr val="800000"/>
                </a:solidFill>
                <a:latin typeface="Arial"/>
              </a:rPr>
              <a:t>For each weak entity type W in the ER schema with owner entity type E, </a:t>
            </a:r>
            <a:r>
              <a:rPr lang="en-US" altLang="en-US" sz="2000" i="1" kern="0" dirty="0">
                <a:solidFill>
                  <a:srgbClr val="800000"/>
                </a:solidFill>
                <a:latin typeface="Arial"/>
              </a:rPr>
              <a:t>create</a:t>
            </a:r>
            <a:r>
              <a:rPr lang="en-US" altLang="en-US" sz="2000" kern="0" dirty="0">
                <a:solidFill>
                  <a:srgbClr val="800000"/>
                </a:solidFill>
                <a:latin typeface="Arial"/>
              </a:rPr>
              <a:t> a relation R &amp; include all simple attributes (or simple components of composite attributes) of W as attributes of R.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000" kern="0" dirty="0">
                <a:solidFill>
                  <a:srgbClr val="800000"/>
                </a:solidFill>
                <a:latin typeface="Arial"/>
              </a:rPr>
              <a:t>Also, include as foreign key attributes of R the </a:t>
            </a:r>
            <a:r>
              <a:rPr lang="en-US" altLang="en-US" sz="2000" i="1" kern="0" dirty="0">
                <a:solidFill>
                  <a:srgbClr val="800000"/>
                </a:solidFill>
                <a:latin typeface="Arial"/>
              </a:rPr>
              <a:t>primary key</a:t>
            </a:r>
            <a:r>
              <a:rPr lang="en-US" altLang="en-US" sz="2000" kern="0" dirty="0">
                <a:solidFill>
                  <a:srgbClr val="800000"/>
                </a:solidFill>
                <a:latin typeface="Arial"/>
              </a:rPr>
              <a:t> attribute(s) of the relation(s) that correspond to the </a:t>
            </a:r>
            <a:r>
              <a:rPr lang="en-US" altLang="en-US" sz="2000" i="1" kern="0" dirty="0">
                <a:solidFill>
                  <a:srgbClr val="800000"/>
                </a:solidFill>
                <a:latin typeface="Arial"/>
              </a:rPr>
              <a:t>owner entity</a:t>
            </a:r>
            <a:r>
              <a:rPr lang="en-US" altLang="en-US" sz="2000" kern="0" dirty="0">
                <a:solidFill>
                  <a:srgbClr val="800000"/>
                </a:solidFill>
                <a:latin typeface="Arial"/>
              </a:rPr>
              <a:t> type(s).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000" kern="0" dirty="0">
                <a:solidFill>
                  <a:srgbClr val="800000"/>
                </a:solidFill>
                <a:latin typeface="Arial"/>
              </a:rPr>
              <a:t>The primary key of R is the </a:t>
            </a:r>
            <a:r>
              <a:rPr lang="en-US" altLang="en-US" sz="2000" i="1" kern="0" dirty="0">
                <a:solidFill>
                  <a:srgbClr val="800000"/>
                </a:solidFill>
                <a:latin typeface="Arial"/>
              </a:rPr>
              <a:t>combination of the primary key(s) of the owner(s) and the partial key of the weak entity type</a:t>
            </a:r>
            <a:r>
              <a:rPr lang="en-US" altLang="en-US" sz="2000" kern="0" dirty="0">
                <a:solidFill>
                  <a:srgbClr val="800000"/>
                </a:solidFill>
                <a:latin typeface="Arial"/>
              </a:rPr>
              <a:t> W, if any.</a:t>
            </a:r>
            <a:endParaRPr lang="en-US" altLang="en-US" sz="2000" b="1" kern="0" dirty="0">
              <a:solidFill>
                <a:srgbClr val="800000"/>
              </a:solidFill>
              <a:latin typeface="Arial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b="1" kern="0" dirty="0">
                <a:solidFill>
                  <a:srgbClr val="333399"/>
                </a:solidFill>
                <a:latin typeface="Arial"/>
              </a:rPr>
              <a:t>Example:</a:t>
            </a: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 Create the relation DEPENDENT in this step to correspond to the weak entity type DEPENDENT.</a:t>
            </a:r>
            <a:endParaRPr lang="en-US" altLang="en-US" sz="2000" kern="0" dirty="0">
              <a:solidFill>
                <a:srgbClr val="333399"/>
              </a:solidFill>
              <a:latin typeface="Arial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000" kern="0" dirty="0">
                <a:solidFill>
                  <a:srgbClr val="800000"/>
                </a:solidFill>
                <a:latin typeface="Arial"/>
              </a:rPr>
              <a:t>Include the primary key SSN of the EMPLOYEE relation as a foreign key attribute of DEPENDENT (renamed to ESSN). 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000" kern="0" dirty="0">
                <a:solidFill>
                  <a:srgbClr val="800000"/>
                </a:solidFill>
                <a:latin typeface="Arial"/>
              </a:rPr>
              <a:t>The primary key of the DEPENDENT relation is the combination {ESSN, DEPENDENT_NAME} because DEPENDENT_NAME is the partial key of DEPENDENT</a:t>
            </a:r>
            <a:endParaRPr lang="en-US" altLang="en-US" sz="2400" b="1" kern="0" dirty="0" smtClean="0">
              <a:solidFill>
                <a:srgbClr val="333399"/>
              </a:solidFill>
              <a:latin typeface="Arial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6000" dirty="0" smtClean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4888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668724"/>
          </a:xfrm>
        </p:spPr>
        <p:txBody>
          <a:bodyPr>
            <a:normAutofit fontScale="90000"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/>
              <a:t>One possible relational DB state corresponding to the COMPANY DB</a:t>
            </a: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50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473" y="1587488"/>
            <a:ext cx="9323566" cy="4901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90163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668724"/>
          </a:xfrm>
        </p:spPr>
        <p:txBody>
          <a:bodyPr>
            <a:normAutofit fontScale="90000"/>
          </a:bodyPr>
          <a:lstStyle/>
          <a:p>
            <a:pPr>
              <a:spcBef>
                <a:spcPct val="50000"/>
              </a:spcBef>
            </a:pPr>
            <a:r>
              <a:rPr lang="en-US" altLang="en-US" b="1" u="sng" dirty="0" smtClean="0">
                <a:solidFill>
                  <a:srgbClr val="FFFF00"/>
                </a:solidFill>
              </a:rPr>
              <a:t/>
            </a:r>
            <a:br>
              <a:rPr lang="en-US" altLang="en-US" b="1" u="sng" dirty="0" smtClean="0">
                <a:solidFill>
                  <a:srgbClr val="FFFF00"/>
                </a:solidFill>
              </a:rPr>
            </a:b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Entity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Integrity</a:t>
            </a:r>
            <a:r>
              <a:rPr lang="en-US" altLang="en-US" b="1" u="sng" dirty="0">
                <a:solidFill>
                  <a:srgbClr val="000000"/>
                </a:solidFill>
              </a:rPr>
              <a:t/>
            </a:r>
            <a:br>
              <a:rPr lang="en-US" altLang="en-US" b="1" u="sng" dirty="0">
                <a:solidFill>
                  <a:srgbClr val="000000"/>
                </a:solidFill>
              </a:rPr>
            </a:br>
            <a:endParaRPr lang="en-US" altLang="en-US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51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/>
          </a:bodyPr>
          <a:lstStyle/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b="1" kern="0" dirty="0">
                <a:solidFill>
                  <a:srgbClr val="333399"/>
                </a:solidFill>
                <a:latin typeface="Arial"/>
              </a:rPr>
              <a:t>Entity Integrity: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kern="0" dirty="0">
                <a:solidFill>
                  <a:srgbClr val="800000"/>
                </a:solidFill>
                <a:latin typeface="Arial"/>
              </a:rPr>
              <a:t>The </a:t>
            </a:r>
            <a:r>
              <a:rPr lang="en-US" altLang="en-US" i="1" kern="0" dirty="0">
                <a:solidFill>
                  <a:srgbClr val="800000"/>
                </a:solidFill>
                <a:latin typeface="Arial"/>
              </a:rPr>
              <a:t>primary key attributes</a:t>
            </a:r>
            <a:r>
              <a:rPr lang="en-US" altLang="en-US" kern="0" dirty="0">
                <a:solidFill>
                  <a:srgbClr val="800000"/>
                </a:solidFill>
                <a:latin typeface="Arial"/>
              </a:rPr>
              <a:t> PK of each relation schema R in S cannot have null values in any tuple of r(R).</a:t>
            </a:r>
          </a:p>
          <a:p>
            <a:pPr lvl="2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en-US" kern="0" dirty="0">
                <a:solidFill>
                  <a:srgbClr val="333399"/>
                </a:solidFill>
                <a:latin typeface="Arial"/>
              </a:rPr>
              <a:t>This is because primary key values are used to </a:t>
            </a:r>
            <a:r>
              <a:rPr lang="en-US" altLang="en-US" i="1" kern="0" dirty="0">
                <a:solidFill>
                  <a:srgbClr val="333399"/>
                </a:solidFill>
                <a:latin typeface="Arial"/>
              </a:rPr>
              <a:t>identify</a:t>
            </a:r>
            <a:r>
              <a:rPr lang="en-US" altLang="en-US" kern="0" dirty="0">
                <a:solidFill>
                  <a:srgbClr val="333399"/>
                </a:solidFill>
                <a:latin typeface="Arial"/>
              </a:rPr>
              <a:t> the individual tuples.</a:t>
            </a:r>
          </a:p>
          <a:p>
            <a:pPr lvl="2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en-US" kern="0" dirty="0">
                <a:solidFill>
                  <a:srgbClr val="333399"/>
                </a:solidFill>
                <a:latin typeface="Arial"/>
              </a:rPr>
              <a:t>t[PK] </a:t>
            </a:r>
            <a:r>
              <a:rPr lang="en-US" altLang="en-US" kern="0" dirty="0">
                <a:solidFill>
                  <a:srgbClr val="333399"/>
                </a:solidFill>
                <a:latin typeface="Arial"/>
                <a:sym typeface="Symbol" panose="05050102010706020507" pitchFamily="18" charset="2"/>
              </a:rPr>
              <a:t></a:t>
            </a:r>
            <a:r>
              <a:rPr lang="en-US" altLang="en-US" kern="0" dirty="0">
                <a:solidFill>
                  <a:srgbClr val="333399"/>
                </a:solidFill>
                <a:latin typeface="Arial"/>
              </a:rPr>
              <a:t> null for any tuple t in r(R)</a:t>
            </a:r>
          </a:p>
          <a:p>
            <a:pPr lvl="2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en-US" kern="0" dirty="0">
                <a:solidFill>
                  <a:srgbClr val="333399"/>
                </a:solidFill>
                <a:latin typeface="Arial"/>
              </a:rPr>
              <a:t>If PK has several attributes, null is not allowed in any of these attributes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kern="0" dirty="0">
                <a:solidFill>
                  <a:srgbClr val="800000"/>
                </a:solidFill>
                <a:latin typeface="Arial"/>
              </a:rPr>
              <a:t>Note: Other attributes of R may be constrained  to disallow null values, even though they are not members of the primary key</a:t>
            </a:r>
            <a:r>
              <a:rPr lang="en-US" altLang="en-US" kern="0" dirty="0" smtClean="0">
                <a:solidFill>
                  <a:srgbClr val="800000"/>
                </a:solidFill>
                <a:latin typeface="Arial"/>
              </a:rPr>
              <a:t>.</a:t>
            </a:r>
            <a:endParaRPr lang="en-US" altLang="en-US" kern="0" dirty="0">
              <a:solidFill>
                <a:srgbClr val="800000"/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8661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4"/>
          </a:xfrm>
        </p:spPr>
        <p:txBody>
          <a:bodyPr>
            <a:normAutofit fontScale="90000"/>
          </a:bodyPr>
          <a:lstStyle/>
          <a:p>
            <a:pPr>
              <a:spcBef>
                <a:spcPct val="50000"/>
              </a:spcBef>
            </a:pPr>
            <a:r>
              <a:rPr lang="en-US" altLang="en-US" b="1" u="sng" dirty="0" smtClean="0">
                <a:solidFill>
                  <a:srgbClr val="FFFF00"/>
                </a:solidFill>
              </a:rPr>
              <a:t/>
            </a:r>
            <a:br>
              <a:rPr lang="en-US" altLang="en-US" b="1" u="sng" dirty="0" smtClean="0">
                <a:solidFill>
                  <a:srgbClr val="FFFF00"/>
                </a:solidFill>
              </a:rPr>
            </a:br>
            <a:r>
              <a:rPr lang="en-US" altLang="en-US" b="1" u="sng" dirty="0" smtClean="0">
                <a:solidFill>
                  <a:srgbClr val="FFFF00"/>
                </a:solidFill>
              </a:rPr>
              <a:t/>
            </a:r>
            <a:br>
              <a:rPr lang="en-US" altLang="en-US" b="1" u="sng" dirty="0" smtClean="0">
                <a:solidFill>
                  <a:srgbClr val="FFFF00"/>
                </a:solidFill>
              </a:rPr>
            </a:b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Referential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Integrity</a:t>
            </a:r>
            <a:r>
              <a:rPr lang="en-US" altLang="en-US" b="1" dirty="0">
                <a:solidFill>
                  <a:srgbClr val="000000"/>
                </a:solidFill>
              </a:rPr>
              <a:t/>
            </a:r>
            <a:br>
              <a:rPr lang="en-US" altLang="en-US" b="1" dirty="0">
                <a:solidFill>
                  <a:srgbClr val="000000"/>
                </a:solidFill>
              </a:rPr>
            </a:br>
            <a:r>
              <a:rPr lang="en-US" altLang="en-US" b="1" u="sng" dirty="0">
                <a:solidFill>
                  <a:srgbClr val="000000"/>
                </a:solidFill>
              </a:rPr>
              <a:t/>
            </a:r>
            <a:br>
              <a:rPr lang="en-US" altLang="en-US" b="1" u="sng" dirty="0">
                <a:solidFill>
                  <a:srgbClr val="000000"/>
                </a:solidFill>
              </a:rPr>
            </a:br>
            <a:endParaRPr lang="en-US" altLang="en-US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52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/>
          </a:bodyPr>
          <a:lstStyle/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kern="0" dirty="0">
                <a:solidFill>
                  <a:srgbClr val="333399"/>
                </a:solidFill>
                <a:latin typeface="Arial"/>
              </a:rPr>
              <a:t>A constraint involving </a:t>
            </a:r>
            <a:r>
              <a:rPr lang="en-US" altLang="en-US" b="1" kern="0" dirty="0">
                <a:solidFill>
                  <a:srgbClr val="333399"/>
                </a:solidFill>
                <a:latin typeface="Arial"/>
              </a:rPr>
              <a:t>two</a:t>
            </a:r>
            <a:r>
              <a:rPr lang="en-US" altLang="en-US" kern="0" dirty="0">
                <a:solidFill>
                  <a:srgbClr val="333399"/>
                </a:solidFill>
                <a:latin typeface="Arial"/>
              </a:rPr>
              <a:t> relations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600" kern="0" dirty="0">
                <a:solidFill>
                  <a:srgbClr val="800000"/>
                </a:solidFill>
                <a:latin typeface="Arial"/>
              </a:rPr>
              <a:t>The previous constraints involve a single relation.</a:t>
            </a: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kern="0" dirty="0">
                <a:solidFill>
                  <a:srgbClr val="333399"/>
                </a:solidFill>
                <a:latin typeface="Arial"/>
              </a:rPr>
              <a:t>Used to specify a </a:t>
            </a:r>
            <a:r>
              <a:rPr lang="en-US" altLang="en-US" b="1" kern="0" dirty="0">
                <a:solidFill>
                  <a:srgbClr val="333399"/>
                </a:solidFill>
                <a:latin typeface="Arial"/>
              </a:rPr>
              <a:t>relationship</a:t>
            </a:r>
            <a:r>
              <a:rPr lang="en-US" altLang="en-US" kern="0" dirty="0">
                <a:solidFill>
                  <a:srgbClr val="333399"/>
                </a:solidFill>
                <a:latin typeface="Arial"/>
              </a:rPr>
              <a:t> among tuples in two relations: 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600" kern="0" dirty="0">
                <a:solidFill>
                  <a:srgbClr val="800000"/>
                </a:solidFill>
                <a:latin typeface="Arial"/>
              </a:rPr>
              <a:t>The </a:t>
            </a:r>
            <a:r>
              <a:rPr lang="en-US" altLang="en-US" sz="2600" b="1" kern="0" dirty="0">
                <a:solidFill>
                  <a:srgbClr val="800000"/>
                </a:solidFill>
                <a:latin typeface="Arial"/>
              </a:rPr>
              <a:t>referencing relation </a:t>
            </a:r>
            <a:r>
              <a:rPr lang="en-US" altLang="en-US" sz="2600" kern="0" dirty="0">
                <a:solidFill>
                  <a:srgbClr val="800000"/>
                </a:solidFill>
                <a:latin typeface="Arial"/>
              </a:rPr>
              <a:t>and the </a:t>
            </a:r>
            <a:r>
              <a:rPr lang="en-US" altLang="en-US" sz="2600" b="1" kern="0" dirty="0">
                <a:solidFill>
                  <a:srgbClr val="800000"/>
                </a:solidFill>
                <a:latin typeface="Arial"/>
              </a:rPr>
              <a:t>referenced relation</a:t>
            </a:r>
            <a:r>
              <a:rPr lang="en-US" altLang="en-US" sz="2600" kern="0" dirty="0" smtClean="0">
                <a:solidFill>
                  <a:srgbClr val="800000"/>
                </a:solidFill>
                <a:latin typeface="Arial"/>
              </a:rPr>
              <a:t>.</a:t>
            </a:r>
            <a:endParaRPr lang="en-US" altLang="en-US" sz="2600" kern="0" dirty="0">
              <a:solidFill>
                <a:srgbClr val="800000"/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358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4"/>
          </a:xfrm>
        </p:spPr>
        <p:txBody>
          <a:bodyPr>
            <a:normAutofit fontScale="90000"/>
          </a:bodyPr>
          <a:lstStyle/>
          <a:p>
            <a:pPr>
              <a:spcBef>
                <a:spcPct val="50000"/>
              </a:spcBef>
            </a:pPr>
            <a:r>
              <a:rPr lang="en-US" altLang="en-US" b="1" u="sng" dirty="0" smtClean="0">
                <a:solidFill>
                  <a:srgbClr val="FFFF00"/>
                </a:solidFill>
              </a:rPr>
              <a:t/>
            </a:r>
            <a:br>
              <a:rPr lang="en-US" altLang="en-US" b="1" u="sng" dirty="0" smtClean="0">
                <a:solidFill>
                  <a:srgbClr val="FFFF00"/>
                </a:solidFill>
              </a:rPr>
            </a:br>
            <a:r>
              <a:rPr lang="en-US" altLang="en-US" b="1" u="sng" dirty="0" smtClean="0">
                <a:solidFill>
                  <a:srgbClr val="FFFF00"/>
                </a:solidFill>
              </a:rPr>
              <a:t/>
            </a:r>
            <a:br>
              <a:rPr lang="en-US" altLang="en-US" b="1" u="sng" dirty="0" smtClean="0">
                <a:solidFill>
                  <a:srgbClr val="FFFF00"/>
                </a:solidFill>
              </a:rPr>
            </a:b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Referential Integrity(cont.)</a:t>
            </a:r>
            <a:r>
              <a:rPr lang="en-US" altLang="en-US" b="1" dirty="0">
                <a:solidFill>
                  <a:srgbClr val="000000"/>
                </a:solidFill>
              </a:rPr>
              <a:t/>
            </a:r>
            <a:br>
              <a:rPr lang="en-US" altLang="en-US" b="1" dirty="0">
                <a:solidFill>
                  <a:srgbClr val="000000"/>
                </a:solidFill>
              </a:rPr>
            </a:br>
            <a:r>
              <a:rPr lang="en-US" altLang="en-US" b="1" u="sng" dirty="0">
                <a:solidFill>
                  <a:srgbClr val="000000"/>
                </a:solidFill>
              </a:rPr>
              <a:t/>
            </a:r>
            <a:br>
              <a:rPr lang="en-US" altLang="en-US" b="1" u="sng" dirty="0">
                <a:solidFill>
                  <a:srgbClr val="000000"/>
                </a:solidFill>
              </a:rPr>
            </a:br>
            <a:endParaRPr lang="en-US" altLang="en-US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53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en-US" sz="2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partial. Department participation is not clear </a:t>
            </a:r>
            <a:r>
              <a:rPr lang="en-US" altLang="en-US" sz="2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</a:t>
            </a:r>
            <a:endParaRPr lang="en-US" altLang="en-US" sz="24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kern="0" dirty="0" smtClean="0">
                <a:solidFill>
                  <a:srgbClr val="333399"/>
                </a:solidFill>
                <a:latin typeface="Arial"/>
              </a:rPr>
              <a:t>Tuples </a:t>
            </a:r>
            <a:r>
              <a:rPr lang="en-US" altLang="en-US" kern="0" dirty="0">
                <a:solidFill>
                  <a:srgbClr val="333399"/>
                </a:solidFill>
                <a:latin typeface="Arial"/>
              </a:rPr>
              <a:t>in the </a:t>
            </a:r>
            <a:r>
              <a:rPr lang="en-US" altLang="en-US" b="1" kern="0" dirty="0">
                <a:solidFill>
                  <a:srgbClr val="333399"/>
                </a:solidFill>
                <a:latin typeface="Arial"/>
              </a:rPr>
              <a:t>referencing relation</a:t>
            </a:r>
            <a:r>
              <a:rPr lang="en-US" altLang="en-US" kern="0" dirty="0">
                <a:solidFill>
                  <a:srgbClr val="333399"/>
                </a:solidFill>
                <a:latin typeface="Arial"/>
              </a:rPr>
              <a:t> R1 have attributes FK (called </a:t>
            </a:r>
            <a:r>
              <a:rPr lang="en-US" altLang="en-US" b="1" kern="0" dirty="0">
                <a:solidFill>
                  <a:srgbClr val="333399"/>
                </a:solidFill>
                <a:latin typeface="Arial"/>
              </a:rPr>
              <a:t>foreign key</a:t>
            </a:r>
            <a:r>
              <a:rPr lang="en-US" altLang="en-US" kern="0" dirty="0">
                <a:solidFill>
                  <a:srgbClr val="333399"/>
                </a:solidFill>
                <a:latin typeface="Arial"/>
              </a:rPr>
              <a:t> attributes) that reference the primary key attributes PK of the </a:t>
            </a:r>
            <a:r>
              <a:rPr lang="en-US" altLang="en-US" b="1" kern="0" dirty="0">
                <a:solidFill>
                  <a:srgbClr val="333399"/>
                </a:solidFill>
                <a:latin typeface="Arial"/>
              </a:rPr>
              <a:t>referenced relation</a:t>
            </a:r>
            <a:r>
              <a:rPr lang="en-US" altLang="en-US" kern="0" dirty="0">
                <a:solidFill>
                  <a:srgbClr val="333399"/>
                </a:solidFill>
                <a:latin typeface="Arial"/>
              </a:rPr>
              <a:t> R2.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600" kern="0" dirty="0">
                <a:solidFill>
                  <a:srgbClr val="800000"/>
                </a:solidFill>
                <a:latin typeface="Arial"/>
              </a:rPr>
              <a:t>A tuple t1 in R1 is said to </a:t>
            </a:r>
            <a:r>
              <a:rPr lang="en-US" altLang="en-US" sz="2600" b="1" kern="0" dirty="0">
                <a:solidFill>
                  <a:srgbClr val="800000"/>
                </a:solidFill>
                <a:latin typeface="Arial"/>
              </a:rPr>
              <a:t>reference</a:t>
            </a:r>
            <a:r>
              <a:rPr lang="en-US" altLang="en-US" sz="2600" kern="0" dirty="0">
                <a:solidFill>
                  <a:srgbClr val="800000"/>
                </a:solidFill>
                <a:latin typeface="Arial"/>
              </a:rPr>
              <a:t> a tuple t2 in R2 if t1[FK] = t2[PK].</a:t>
            </a: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kern="0" dirty="0">
                <a:solidFill>
                  <a:srgbClr val="333399"/>
                </a:solidFill>
                <a:latin typeface="Arial"/>
              </a:rPr>
              <a:t>A referential integrity constraint can be displayed in a relational database schema as a directed arc from R1.FK to </a:t>
            </a:r>
            <a:r>
              <a:rPr lang="en-US" altLang="en-US" kern="0" dirty="0" smtClean="0">
                <a:solidFill>
                  <a:srgbClr val="333399"/>
                </a:solidFill>
                <a:latin typeface="Arial"/>
              </a:rPr>
              <a:t>R2.PK</a:t>
            </a:r>
            <a:endParaRPr lang="en-US" altLang="en-US" kern="0" dirty="0">
              <a:solidFill>
                <a:srgbClr val="333399"/>
              </a:solidFill>
              <a:latin typeface="Arial"/>
            </a:endParaRPr>
          </a:p>
          <a:p>
            <a:pPr algn="just"/>
            <a:r>
              <a:rPr lang="en-US" altLang="en-US" dirty="0" smtClean="0">
                <a:solidFill>
                  <a:schemeClr val="bg1"/>
                </a:solidFill>
              </a:rPr>
              <a:t> 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7544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4"/>
          </a:xfrm>
        </p:spPr>
        <p:txBody>
          <a:bodyPr>
            <a:normAutofit fontScale="90000"/>
          </a:bodyPr>
          <a:lstStyle/>
          <a:p>
            <a:pPr>
              <a:spcBef>
                <a:spcPct val="50000"/>
              </a:spcBef>
            </a:pPr>
            <a:r>
              <a:rPr lang="en-US" altLang="en-US" b="1" u="sng" dirty="0" smtClean="0">
                <a:solidFill>
                  <a:srgbClr val="FFFF00"/>
                </a:solidFill>
              </a:rPr>
              <a:t/>
            </a:r>
            <a:br>
              <a:rPr lang="en-US" altLang="en-US" b="1" u="sng" dirty="0" smtClean="0">
                <a:solidFill>
                  <a:srgbClr val="FFFF00"/>
                </a:solidFill>
              </a:rPr>
            </a:br>
            <a:r>
              <a:rPr lang="en-US" altLang="en-US" b="1" u="sng" dirty="0" smtClean="0">
                <a:solidFill>
                  <a:srgbClr val="FFFF00"/>
                </a:solidFill>
              </a:rPr>
              <a:t/>
            </a:r>
            <a:br>
              <a:rPr lang="en-US" altLang="en-US" b="1" u="sng" dirty="0" smtClean="0">
                <a:solidFill>
                  <a:srgbClr val="FFFF00"/>
                </a:solidFill>
              </a:rPr>
            </a:b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Referential Integrity(or Foreign Key)</a:t>
            </a:r>
            <a:r>
              <a:rPr lang="en-US" altLang="en-US" b="1" dirty="0">
                <a:solidFill>
                  <a:srgbClr val="000000"/>
                </a:solidFill>
              </a:rPr>
              <a:t/>
            </a:r>
            <a:br>
              <a:rPr lang="en-US" altLang="en-US" b="1" dirty="0">
                <a:solidFill>
                  <a:srgbClr val="000000"/>
                </a:solidFill>
              </a:rPr>
            </a:br>
            <a:r>
              <a:rPr lang="en-US" altLang="en-US" b="1" u="sng" dirty="0">
                <a:solidFill>
                  <a:srgbClr val="000000"/>
                </a:solidFill>
              </a:rPr>
              <a:t/>
            </a:r>
            <a:br>
              <a:rPr lang="en-US" altLang="en-US" b="1" u="sng" dirty="0">
                <a:solidFill>
                  <a:srgbClr val="000000"/>
                </a:solidFill>
              </a:rPr>
            </a:br>
            <a:endParaRPr lang="en-US" altLang="en-US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54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/>
          </a:bodyPr>
          <a:lstStyle/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kern="0" dirty="0" smtClean="0">
                <a:solidFill>
                  <a:srgbClr val="333399"/>
                </a:solidFill>
                <a:latin typeface="Arial"/>
              </a:rPr>
              <a:t>Statement </a:t>
            </a:r>
            <a:r>
              <a:rPr lang="en-US" altLang="en-US" kern="0" dirty="0">
                <a:solidFill>
                  <a:srgbClr val="333399"/>
                </a:solidFill>
                <a:latin typeface="Arial"/>
              </a:rPr>
              <a:t>of the constraint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600" kern="0" dirty="0">
                <a:solidFill>
                  <a:srgbClr val="800000"/>
                </a:solidFill>
                <a:latin typeface="Arial"/>
              </a:rPr>
              <a:t>The value in the foreign key column (or columns) FK of the </a:t>
            </a:r>
            <a:r>
              <a:rPr lang="en-US" altLang="en-US" sz="2600" kern="0" dirty="0" err="1">
                <a:solidFill>
                  <a:srgbClr val="800000"/>
                </a:solidFill>
                <a:latin typeface="Arial"/>
              </a:rPr>
              <a:t>the</a:t>
            </a:r>
            <a:r>
              <a:rPr lang="en-US" altLang="en-US" sz="2600" kern="0" dirty="0">
                <a:solidFill>
                  <a:srgbClr val="800000"/>
                </a:solidFill>
                <a:latin typeface="Arial"/>
              </a:rPr>
              <a:t> </a:t>
            </a:r>
            <a:r>
              <a:rPr lang="en-US" altLang="en-US" sz="2600" b="1" kern="0" dirty="0">
                <a:solidFill>
                  <a:srgbClr val="800000"/>
                </a:solidFill>
                <a:latin typeface="Arial"/>
              </a:rPr>
              <a:t>referencing relation</a:t>
            </a:r>
            <a:r>
              <a:rPr lang="en-US" altLang="en-US" sz="2600" kern="0" dirty="0">
                <a:solidFill>
                  <a:srgbClr val="800000"/>
                </a:solidFill>
                <a:latin typeface="Arial"/>
              </a:rPr>
              <a:t> R1 can be </a:t>
            </a:r>
            <a:r>
              <a:rPr lang="en-US" altLang="en-US" sz="2600" b="1" kern="0" dirty="0">
                <a:solidFill>
                  <a:srgbClr val="800000"/>
                </a:solidFill>
                <a:latin typeface="Arial"/>
              </a:rPr>
              <a:t>either</a:t>
            </a:r>
            <a:r>
              <a:rPr lang="en-US" altLang="en-US" sz="2600" kern="0" dirty="0">
                <a:solidFill>
                  <a:srgbClr val="800000"/>
                </a:solidFill>
                <a:latin typeface="Arial"/>
              </a:rPr>
              <a:t>:</a:t>
            </a:r>
          </a:p>
          <a:p>
            <a:pPr lvl="2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(1) a value of an existing primary key value of a corresponding primary key PK in the </a:t>
            </a:r>
            <a:r>
              <a:rPr lang="en-US" altLang="en-US" sz="2400" b="1" kern="0" dirty="0">
                <a:solidFill>
                  <a:srgbClr val="333399"/>
                </a:solidFill>
                <a:latin typeface="Arial"/>
              </a:rPr>
              <a:t>referenced relation</a:t>
            </a: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 R2, </a:t>
            </a:r>
            <a:r>
              <a:rPr lang="en-US" altLang="en-US" sz="2400" u="sng" kern="0" dirty="0">
                <a:solidFill>
                  <a:srgbClr val="333399"/>
                </a:solidFill>
                <a:latin typeface="Arial"/>
              </a:rPr>
              <a:t>or</a:t>
            </a:r>
          </a:p>
          <a:p>
            <a:pPr lvl="2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(2) a </a:t>
            </a:r>
            <a:r>
              <a:rPr lang="en-US" altLang="en-US" sz="2400" b="1" kern="0" dirty="0">
                <a:solidFill>
                  <a:srgbClr val="333399"/>
                </a:solidFill>
                <a:latin typeface="Arial"/>
              </a:rPr>
              <a:t>null</a:t>
            </a: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.</a:t>
            </a: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kern="0" dirty="0">
                <a:solidFill>
                  <a:srgbClr val="333399"/>
                </a:solidFill>
                <a:latin typeface="Arial"/>
              </a:rPr>
              <a:t>In case (2), the FK in R1 should </a:t>
            </a:r>
            <a:r>
              <a:rPr lang="en-US" altLang="en-US" b="1" kern="0" dirty="0">
                <a:solidFill>
                  <a:srgbClr val="333399"/>
                </a:solidFill>
                <a:latin typeface="Arial"/>
              </a:rPr>
              <a:t>not</a:t>
            </a:r>
            <a:r>
              <a:rPr lang="en-US" altLang="en-US" kern="0" dirty="0">
                <a:solidFill>
                  <a:srgbClr val="333399"/>
                </a:solidFill>
                <a:latin typeface="Arial"/>
              </a:rPr>
              <a:t> be a part of its own primary key</a:t>
            </a:r>
            <a:r>
              <a:rPr lang="en-US" altLang="en-US" kern="0" dirty="0" smtClean="0">
                <a:solidFill>
                  <a:srgbClr val="333399"/>
                </a:solidFill>
                <a:latin typeface="Arial"/>
              </a:rPr>
              <a:t>.</a:t>
            </a:r>
            <a:endParaRPr lang="en-US" altLang="en-US" kern="0" dirty="0">
              <a:solidFill>
                <a:srgbClr val="333399"/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6122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1109428"/>
            <a:ext cx="10515600" cy="217928"/>
          </a:xfrm>
        </p:spPr>
        <p:txBody>
          <a:bodyPr>
            <a:normAutofit fontScale="90000"/>
          </a:bodyPr>
          <a:lstStyle/>
          <a:p>
            <a:pPr>
              <a:spcBef>
                <a:spcPct val="50000"/>
              </a:spcBef>
            </a:pPr>
            <a:r>
              <a:rPr lang="en-US" altLang="en-US" b="1" u="sng" dirty="0" smtClean="0">
                <a:solidFill>
                  <a:srgbClr val="FFFF00"/>
                </a:solidFill>
              </a:rPr>
              <a:t/>
            </a:r>
            <a:br>
              <a:rPr lang="en-US" altLang="en-US" b="1" u="sng" dirty="0" smtClean="0">
                <a:solidFill>
                  <a:srgbClr val="FFFF00"/>
                </a:solidFill>
              </a:rPr>
            </a:br>
            <a:r>
              <a:rPr lang="en-US" altLang="en-US" b="1" u="sng" dirty="0" smtClean="0">
                <a:solidFill>
                  <a:srgbClr val="FFFF00"/>
                </a:solidFill>
              </a:rPr>
              <a:t/>
            </a:r>
            <a:br>
              <a:rPr lang="en-US" altLang="en-US" b="1" u="sng" dirty="0" smtClean="0">
                <a:solidFill>
                  <a:srgbClr val="FFFF00"/>
                </a:solidFill>
              </a:rPr>
            </a:br>
            <a:r>
              <a:rPr lang="en-US" altLang="en-US" dirty="0"/>
              <a:t>Displaying a relational database schema and its constraints</a:t>
            </a:r>
            <a:r>
              <a:rPr lang="en-US" altLang="en-US" b="1" dirty="0">
                <a:solidFill>
                  <a:srgbClr val="000000"/>
                </a:solidFill>
              </a:rPr>
              <a:t/>
            </a:r>
            <a:br>
              <a:rPr lang="en-US" altLang="en-US" b="1" dirty="0">
                <a:solidFill>
                  <a:srgbClr val="000000"/>
                </a:solidFill>
              </a:rPr>
            </a:br>
            <a:r>
              <a:rPr lang="en-US" altLang="en-US" b="1" u="sng" dirty="0">
                <a:solidFill>
                  <a:srgbClr val="000000"/>
                </a:solidFill>
              </a:rPr>
              <a:t/>
            </a:r>
            <a:br>
              <a:rPr lang="en-US" altLang="en-US" b="1" u="sng" dirty="0">
                <a:solidFill>
                  <a:srgbClr val="000000"/>
                </a:solidFill>
              </a:rPr>
            </a:br>
            <a:endParaRPr lang="en-US" altLang="en-US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55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2600" kern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kern="0" dirty="0" smtClean="0">
                <a:solidFill>
                  <a:srgbClr val="333399"/>
                </a:solidFill>
                <a:latin typeface="Arial"/>
              </a:rPr>
              <a:t>Each </a:t>
            </a: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relation schema can be displayed as a row of attribute names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The name of the relation is written above the attribute names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The primary key attribute (or attributes) will be underlined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A foreign key (referential integrity) constraints is displayed as a directed arc (arrow) from the foreign key attributes to the referenced table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Can also point the </a:t>
            </a:r>
            <a:r>
              <a:rPr lang="en-US" altLang="en-US" sz="2200" kern="0" dirty="0" smtClean="0">
                <a:solidFill>
                  <a:srgbClr val="800000"/>
                </a:solidFill>
                <a:latin typeface="Arial"/>
              </a:rPr>
              <a:t>primary </a:t>
            </a: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key of the referenced relation for clarity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Next slide shows the COMPANY </a:t>
            </a:r>
            <a:r>
              <a:rPr lang="en-US" altLang="en-US" sz="2400" b="1" kern="0" dirty="0">
                <a:solidFill>
                  <a:srgbClr val="333399"/>
                </a:solidFill>
                <a:latin typeface="Arial"/>
              </a:rPr>
              <a:t>relational schema </a:t>
            </a:r>
            <a:r>
              <a:rPr lang="en-US" altLang="en-US" sz="2400" b="1" kern="0" dirty="0" smtClean="0">
                <a:solidFill>
                  <a:srgbClr val="333399"/>
                </a:solidFill>
                <a:latin typeface="Arial"/>
              </a:rPr>
              <a:t>diagram</a:t>
            </a:r>
            <a:endParaRPr lang="en-US" altLang="en-US" sz="2400" b="1" kern="0" dirty="0">
              <a:solidFill>
                <a:srgbClr val="333399"/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8468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1"/>
            <a:ext cx="10515600" cy="653977"/>
          </a:xfrm>
        </p:spPr>
        <p:txBody>
          <a:bodyPr>
            <a:normAutofit fontScale="90000"/>
          </a:bodyPr>
          <a:lstStyle/>
          <a:p>
            <a:pPr>
              <a:spcBef>
                <a:spcPct val="50000"/>
              </a:spcBef>
            </a:pPr>
            <a:r>
              <a:rPr lang="en-US" altLang="en-US" b="1" u="sng" dirty="0" smtClean="0">
                <a:solidFill>
                  <a:srgbClr val="FFFF00"/>
                </a:solidFill>
              </a:rPr>
              <a:t/>
            </a:r>
            <a:br>
              <a:rPr lang="en-US" altLang="en-US" b="1" u="sng" dirty="0" smtClean="0">
                <a:solidFill>
                  <a:srgbClr val="FFFF00"/>
                </a:solidFill>
              </a:rPr>
            </a:br>
            <a:r>
              <a:rPr lang="en-US" altLang="en-US" b="1" u="sng" dirty="0" smtClean="0">
                <a:solidFill>
                  <a:srgbClr val="FFFF00"/>
                </a:solidFill>
              </a:rPr>
              <a:t/>
            </a:r>
            <a:br>
              <a:rPr lang="en-US" altLang="en-US" b="1" u="sng" dirty="0" smtClean="0">
                <a:solidFill>
                  <a:srgbClr val="FFFF00"/>
                </a:solidFill>
              </a:rPr>
            </a:br>
            <a:r>
              <a:rPr lang="en-US" altLang="en-US" b="1" u="sng" dirty="0" smtClean="0">
                <a:solidFill>
                  <a:srgbClr val="FFFF00"/>
                </a:solidFill>
              </a:rPr>
              <a:t/>
            </a:r>
            <a:br>
              <a:rPr lang="en-US" altLang="en-US" b="1" u="sng" dirty="0" smtClean="0">
                <a:solidFill>
                  <a:srgbClr val="FFFF00"/>
                </a:solidFill>
              </a:rPr>
            </a:br>
            <a:r>
              <a:rPr lang="en-US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Referential </a:t>
            </a:r>
            <a:r>
              <a:rPr lang="en-US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integrity constraints displayed on the COMPANY relational </a:t>
            </a:r>
            <a:br>
              <a:rPr lang="en-US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 schema diagram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b="1" dirty="0">
                <a:solidFill>
                  <a:srgbClr val="000000"/>
                </a:solidFill>
              </a:rPr>
              <a:t/>
            </a:r>
            <a:br>
              <a:rPr lang="en-US" altLang="en-US" b="1" dirty="0">
                <a:solidFill>
                  <a:srgbClr val="000000"/>
                </a:solidFill>
              </a:rPr>
            </a:br>
            <a:r>
              <a:rPr lang="en-US" altLang="en-US" b="1" u="sng" dirty="0">
                <a:solidFill>
                  <a:srgbClr val="000000"/>
                </a:solidFill>
              </a:rPr>
              <a:t/>
            </a:r>
            <a:br>
              <a:rPr lang="en-US" altLang="en-US" b="1" u="sng" dirty="0">
                <a:solidFill>
                  <a:srgbClr val="000000"/>
                </a:solidFill>
              </a:rPr>
            </a:br>
            <a:endParaRPr lang="en-US" altLang="en-US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56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en-US" sz="2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partial. Department participation is not clear </a:t>
            </a:r>
            <a:r>
              <a:rPr lang="en-US" altLang="en-US" sz="2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</a:t>
            </a:r>
            <a:endParaRPr lang="en-US" altLang="en-US" sz="24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altLang="en-US" dirty="0" smtClean="0">
                <a:solidFill>
                  <a:schemeClr val="bg1"/>
                </a:solidFill>
              </a:rPr>
              <a:t> </a:t>
            </a:r>
            <a:r>
              <a:rPr lang="en-US" altLang="en-US" dirty="0">
                <a:solidFill>
                  <a:schemeClr val="bg1"/>
                </a:solidFill>
              </a:rPr>
              <a:t>are the relationship types observed</a:t>
            </a:r>
          </a:p>
          <a:p>
            <a:endParaRPr lang="en-GB" dirty="0"/>
          </a:p>
        </p:txBody>
      </p:sp>
      <p:pic>
        <p:nvPicPr>
          <p:cNvPr id="15" name="Picture 5" descr="fig05_0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92263"/>
            <a:ext cx="9531096" cy="480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19418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67072"/>
            <a:ext cx="10515600" cy="583776"/>
          </a:xfrm>
        </p:spPr>
        <p:txBody>
          <a:bodyPr>
            <a:normAutofit fontScale="90000"/>
          </a:bodyPr>
          <a:lstStyle/>
          <a:p>
            <a:pPr>
              <a:spcBef>
                <a:spcPct val="50000"/>
              </a:spcBef>
            </a:pPr>
            <a:r>
              <a:rPr lang="en-US" altLang="en-US" b="1" u="sng" dirty="0" smtClean="0">
                <a:solidFill>
                  <a:srgbClr val="FFFF00"/>
                </a:solidFill>
              </a:rPr>
              <a:t/>
            </a:r>
            <a:br>
              <a:rPr lang="en-US" altLang="en-US" b="1" u="sng" dirty="0" smtClean="0">
                <a:solidFill>
                  <a:srgbClr val="FFFF00"/>
                </a:solidFill>
              </a:rPr>
            </a:br>
            <a:r>
              <a:rPr lang="en-US" altLang="en-US" b="1" u="sng" dirty="0" smtClean="0">
                <a:solidFill>
                  <a:srgbClr val="FFFF00"/>
                </a:solidFill>
              </a:rPr>
              <a:t/>
            </a:r>
            <a:br>
              <a:rPr lang="en-US" altLang="en-US" b="1" u="sng" dirty="0" smtClean="0">
                <a:solidFill>
                  <a:srgbClr val="FFFF00"/>
                </a:solidFill>
              </a:rPr>
            </a:br>
            <a:r>
              <a:rPr lang="en-US" altLang="en-US" dirty="0"/>
              <a:t>Populated Database State</a:t>
            </a:r>
            <a:r>
              <a:rPr lang="en-US" altLang="en-US" b="1" dirty="0">
                <a:solidFill>
                  <a:srgbClr val="000000"/>
                </a:solidFill>
              </a:rPr>
              <a:t/>
            </a:r>
            <a:br>
              <a:rPr lang="en-US" altLang="en-US" b="1" dirty="0">
                <a:solidFill>
                  <a:srgbClr val="000000"/>
                </a:solidFill>
              </a:rPr>
            </a:br>
            <a:r>
              <a:rPr lang="en-US" altLang="en-US" b="1" u="sng" dirty="0">
                <a:solidFill>
                  <a:srgbClr val="000000"/>
                </a:solidFill>
              </a:rPr>
              <a:t/>
            </a:r>
            <a:br>
              <a:rPr lang="en-US" altLang="en-US" b="1" u="sng" dirty="0">
                <a:solidFill>
                  <a:srgbClr val="000000"/>
                </a:solidFill>
              </a:rPr>
            </a:br>
            <a:endParaRPr lang="en-US" altLang="en-US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57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Each </a:t>
            </a:r>
            <a:r>
              <a:rPr lang="en-US" altLang="en-US" sz="2400" i="1" kern="0" dirty="0">
                <a:solidFill>
                  <a:srgbClr val="333399"/>
                </a:solidFill>
                <a:latin typeface="Arial"/>
              </a:rPr>
              <a:t>relation</a:t>
            </a: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 will have many tuples in its current relation state</a:t>
            </a: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The </a:t>
            </a:r>
            <a:r>
              <a:rPr lang="en-US" altLang="en-US" sz="2400" i="1" kern="0" dirty="0">
                <a:solidFill>
                  <a:srgbClr val="333399"/>
                </a:solidFill>
                <a:latin typeface="Arial"/>
              </a:rPr>
              <a:t>relational database state</a:t>
            </a: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 is a union of all the individual relation states</a:t>
            </a: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Whenever the database is changed, a new state arises</a:t>
            </a: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Basic operations for changing the database: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INSERT a new tuple in a relation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DELETE an existing tuple from a relation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MODIFY an attribute of an existing tuple</a:t>
            </a: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Next slide shows an example state for the COMPANY </a:t>
            </a:r>
            <a:r>
              <a:rPr lang="en-US" altLang="en-US" sz="2400" kern="0" dirty="0" smtClean="0">
                <a:solidFill>
                  <a:srgbClr val="333399"/>
                </a:solidFill>
                <a:latin typeface="Arial"/>
              </a:rPr>
              <a:t>database</a:t>
            </a:r>
            <a:endParaRPr lang="en-US" altLang="en-US" sz="2400" kern="0" dirty="0">
              <a:solidFill>
                <a:srgbClr val="333399"/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2431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460680"/>
            <a:ext cx="10515600" cy="583776"/>
          </a:xfrm>
        </p:spPr>
        <p:txBody>
          <a:bodyPr>
            <a:normAutofit fontScale="90000"/>
          </a:bodyPr>
          <a:lstStyle/>
          <a:p>
            <a:pPr>
              <a:spcBef>
                <a:spcPct val="50000"/>
              </a:spcBef>
            </a:pPr>
            <a:r>
              <a:rPr lang="en-US" altLang="en-US" b="1" u="sng" dirty="0" smtClean="0">
                <a:solidFill>
                  <a:srgbClr val="FFFF00"/>
                </a:solidFill>
              </a:rPr>
              <a:t/>
            </a:r>
            <a:br>
              <a:rPr lang="en-US" altLang="en-US" b="1" u="sng" dirty="0" smtClean="0">
                <a:solidFill>
                  <a:srgbClr val="FFFF00"/>
                </a:solidFill>
              </a:rPr>
            </a:br>
            <a:r>
              <a:rPr lang="en-US" altLang="en-US" b="1" u="sng" dirty="0" smtClean="0">
                <a:solidFill>
                  <a:srgbClr val="FFFF00"/>
                </a:solidFill>
              </a:rPr>
              <a:t/>
            </a:r>
            <a:br>
              <a:rPr lang="en-US" altLang="en-US" b="1" u="sng" dirty="0" smtClean="0">
                <a:solidFill>
                  <a:srgbClr val="FFFF00"/>
                </a:solidFill>
              </a:rPr>
            </a:br>
            <a:r>
              <a:rPr lang="en-US" altLang="en-US" dirty="0"/>
              <a:t>Populated database state for COMPANY</a:t>
            </a:r>
            <a:r>
              <a:rPr lang="en-US" altLang="en-US" b="1" dirty="0">
                <a:solidFill>
                  <a:srgbClr val="000000"/>
                </a:solidFill>
              </a:rPr>
              <a:t/>
            </a:r>
            <a:br>
              <a:rPr lang="en-US" altLang="en-US" b="1" dirty="0">
                <a:solidFill>
                  <a:srgbClr val="000000"/>
                </a:solidFill>
              </a:rPr>
            </a:br>
            <a:r>
              <a:rPr lang="en-US" altLang="en-US" b="1" u="sng" dirty="0">
                <a:solidFill>
                  <a:srgbClr val="000000"/>
                </a:solidFill>
              </a:rPr>
              <a:t/>
            </a:r>
            <a:br>
              <a:rPr lang="en-US" altLang="en-US" b="1" u="sng" dirty="0">
                <a:solidFill>
                  <a:srgbClr val="000000"/>
                </a:solidFill>
              </a:rPr>
            </a:br>
            <a:endParaRPr lang="en-US" altLang="en-US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58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2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9" descr="fig05_0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70" y="1059543"/>
            <a:ext cx="10987315" cy="5493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91315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1"/>
            <a:ext cx="10515600" cy="653977"/>
          </a:xfrm>
        </p:spPr>
        <p:txBody>
          <a:bodyPr>
            <a:normAutofit fontScale="90000"/>
          </a:bodyPr>
          <a:lstStyle/>
          <a:p>
            <a:pPr>
              <a:spcBef>
                <a:spcPct val="50000"/>
              </a:spcBef>
            </a:pPr>
            <a:r>
              <a:rPr lang="en-US" altLang="en-US" b="1" u="sng" dirty="0" smtClean="0">
                <a:solidFill>
                  <a:srgbClr val="FFFF00"/>
                </a:solidFill>
              </a:rPr>
              <a:t/>
            </a:r>
            <a:br>
              <a:rPr lang="en-US" altLang="en-US" b="1" u="sng" dirty="0" smtClean="0">
                <a:solidFill>
                  <a:srgbClr val="FFFF00"/>
                </a:solidFill>
              </a:rPr>
            </a:br>
            <a:r>
              <a:rPr lang="en-US" altLang="en-US" b="1" u="sng" dirty="0" smtClean="0">
                <a:solidFill>
                  <a:srgbClr val="FFFF00"/>
                </a:solidFill>
              </a:rPr>
              <a:t/>
            </a:r>
            <a:br>
              <a:rPr lang="en-US" altLang="en-US" b="1" u="sng" dirty="0" smtClean="0">
                <a:solidFill>
                  <a:srgbClr val="FFFF00"/>
                </a:solidFill>
              </a:rPr>
            </a:br>
            <a:r>
              <a:rPr lang="en-US" altLang="en-US" b="1" u="sng" dirty="0" smtClean="0">
                <a:solidFill>
                  <a:srgbClr val="FFFF00"/>
                </a:solidFill>
              </a:rPr>
              <a:t/>
            </a:r>
            <a:br>
              <a:rPr lang="en-US" altLang="en-US" b="1" u="sng" dirty="0" smtClean="0">
                <a:solidFill>
                  <a:srgbClr val="FFFF00"/>
                </a:solidFill>
              </a:rPr>
            </a:br>
            <a:r>
              <a:rPr lang="en-US" altLang="en-US" b="1" u="sng" dirty="0" smtClean="0">
                <a:solidFill>
                  <a:srgbClr val="FFFF00"/>
                </a:solidFill>
              </a:rPr>
              <a:t/>
            </a:r>
            <a:br>
              <a:rPr lang="en-US" altLang="en-US" b="1" u="sng" dirty="0" smtClean="0">
                <a:solidFill>
                  <a:srgbClr val="FFFF00"/>
                </a:solidFill>
              </a:rPr>
            </a:br>
            <a:r>
              <a:rPr lang="en-US" altLang="en-US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lang="en-US" alt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on Relations</a:t>
            </a:r>
            <a:r>
              <a:rPr lang="en-US" altLang="en-US" sz="2800" b="1" dirty="0">
                <a:solidFill>
                  <a:srgbClr val="000000"/>
                </a:solidFill>
              </a:rPr>
              <a:t/>
            </a:r>
            <a:br>
              <a:rPr lang="en-US" altLang="en-US" sz="2800" b="1" dirty="0">
                <a:solidFill>
                  <a:srgbClr val="000000"/>
                </a:solidFill>
              </a:rPr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b="1" dirty="0">
                <a:solidFill>
                  <a:srgbClr val="000000"/>
                </a:solidFill>
              </a:rPr>
              <a:t/>
            </a:r>
            <a:br>
              <a:rPr lang="en-US" altLang="en-US" b="1" dirty="0">
                <a:solidFill>
                  <a:srgbClr val="000000"/>
                </a:solidFill>
              </a:rPr>
            </a:br>
            <a:r>
              <a:rPr lang="en-US" altLang="en-US" b="1" u="sng" dirty="0">
                <a:solidFill>
                  <a:srgbClr val="000000"/>
                </a:solidFill>
              </a:rPr>
              <a:t/>
            </a:r>
            <a:br>
              <a:rPr lang="en-US" altLang="en-US" b="1" u="sng" dirty="0">
                <a:solidFill>
                  <a:srgbClr val="000000"/>
                </a:solidFill>
              </a:rPr>
            </a:br>
            <a:endParaRPr lang="en-US" altLang="en-US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59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/>
          </a:bodyPr>
          <a:lstStyle/>
          <a:p>
            <a:pPr lvl="3"/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	INSERT a tuple.</a:t>
            </a:r>
          </a:p>
          <a:p>
            <a:pPr marL="985838" lvl="3" indent="-633413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	INSERT a tuple.</a:t>
            </a:r>
          </a:p>
          <a:p>
            <a:pPr marL="985838" lvl="3" indent="-633413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sz="28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 </a:t>
            </a:r>
            <a:r>
              <a:rPr lang="en-US" altLang="en-US" sz="28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tuple.</a:t>
            </a:r>
          </a:p>
          <a:p>
            <a:pPr marL="985838" lvl="3" indent="-633413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sz="28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MODIFY </a:t>
            </a:r>
            <a:r>
              <a:rPr lang="en-US" altLang="en-US" sz="28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tuple.</a:t>
            </a:r>
          </a:p>
          <a:p>
            <a:pPr marL="985838" lvl="3" indent="-633413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sz="28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Integrity </a:t>
            </a:r>
            <a:r>
              <a:rPr lang="en-US" altLang="en-US" sz="28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constraints should not be violated </a:t>
            </a:r>
            <a:r>
              <a:rPr lang="en-US" altLang="en-US" sz="28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altLang="en-US" sz="28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update operations</a:t>
            </a:r>
            <a:r>
              <a:rPr lang="en-US" altLang="en-US" sz="28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800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85838" lvl="3" indent="-633413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	Several update operations may have to be </a:t>
            </a:r>
            <a:r>
              <a:rPr lang="en-US" altLang="en-US" sz="28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grouped together.</a:t>
            </a:r>
            <a:endParaRPr lang="en-US" altLang="en-US" sz="2800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85838" lvl="3" indent="-633413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	Updates may </a:t>
            </a:r>
            <a:r>
              <a:rPr lang="en-US" altLang="en-US" sz="2800" i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propagate</a:t>
            </a:r>
            <a:r>
              <a:rPr lang="en-US" altLang="en-US" sz="28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to cause other updates </a:t>
            </a:r>
            <a:r>
              <a:rPr lang="en-US" altLang="en-US" sz="28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</a:t>
            </a:r>
            <a:r>
              <a:rPr lang="en-US" altLang="en-US" sz="28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This may be necessary to maintain </a:t>
            </a:r>
            <a:r>
              <a:rPr lang="en-US" altLang="en-US" sz="28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integrity </a:t>
            </a:r>
            <a:r>
              <a:rPr lang="en-US" altLang="en-US" sz="28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  <a:r>
              <a:rPr lang="en-US" altLang="en-US" sz="28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800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8355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ER-to-Relational Mapping Algorithm (cont.)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6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b="1" kern="0" dirty="0">
                <a:solidFill>
                  <a:srgbClr val="333399"/>
                </a:solidFill>
                <a:latin typeface="Arial"/>
              </a:rPr>
              <a:t>Step 3: Mapping of Binary 1:1 Relation Types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For each binary 1:1 relationship type R in the ER schema, identify the relations S and T that correspond to the entity types participating in R.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There are three possible approaches:</a:t>
            </a:r>
            <a:endParaRPr lang="en-US" altLang="en-US" sz="1800" i="1" kern="0" dirty="0">
              <a:solidFill>
                <a:srgbClr val="800000"/>
              </a:solidFill>
              <a:latin typeface="Arial"/>
            </a:endParaRPr>
          </a:p>
          <a:p>
            <a:pPr lvl="2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en-US" sz="1800" i="1" kern="0" dirty="0">
                <a:solidFill>
                  <a:srgbClr val="333399"/>
                </a:solidFill>
                <a:latin typeface="Arial"/>
              </a:rPr>
              <a:t>Foreign Key approach</a:t>
            </a:r>
            <a:r>
              <a:rPr lang="en-US" altLang="en-US" sz="1800" kern="0" dirty="0">
                <a:solidFill>
                  <a:srgbClr val="333399"/>
                </a:solidFill>
                <a:latin typeface="Arial"/>
              </a:rPr>
              <a:t>: Choose one of the relations-S, say-and include as a foreign key in S the </a:t>
            </a:r>
            <a:r>
              <a:rPr lang="en-US" altLang="en-US" sz="1800" i="1" kern="0" dirty="0">
                <a:solidFill>
                  <a:srgbClr val="333399"/>
                </a:solidFill>
                <a:latin typeface="Arial"/>
              </a:rPr>
              <a:t>primary key</a:t>
            </a:r>
            <a:r>
              <a:rPr lang="en-US" altLang="en-US" sz="1800" kern="0" dirty="0">
                <a:solidFill>
                  <a:srgbClr val="333399"/>
                </a:solidFill>
                <a:latin typeface="Arial"/>
              </a:rPr>
              <a:t> of T. It is better to choose an entity type with </a:t>
            </a:r>
            <a:r>
              <a:rPr lang="en-US" altLang="en-US" sz="1800" i="1" kern="0" dirty="0">
                <a:solidFill>
                  <a:srgbClr val="333399"/>
                </a:solidFill>
                <a:latin typeface="Arial"/>
              </a:rPr>
              <a:t>total</a:t>
            </a:r>
            <a:r>
              <a:rPr lang="en-US" altLang="en-US" sz="1800" kern="0" dirty="0">
                <a:solidFill>
                  <a:srgbClr val="333399"/>
                </a:solidFill>
                <a:latin typeface="Arial"/>
              </a:rPr>
              <a:t> participation in R in the role of S.</a:t>
            </a:r>
            <a:r>
              <a:rPr lang="en-US" altLang="en-US" kern="0" dirty="0">
                <a:solidFill>
                  <a:srgbClr val="333399"/>
                </a:solidFill>
                <a:latin typeface="Arial"/>
              </a:rPr>
              <a:t> </a:t>
            </a:r>
            <a:endParaRPr lang="en-US" altLang="en-US" b="1" kern="0" dirty="0">
              <a:solidFill>
                <a:srgbClr val="333399"/>
              </a:solidFill>
              <a:latin typeface="Arial"/>
            </a:endParaRPr>
          </a:p>
          <a:p>
            <a:pPr lvl="3" fontAlgn="base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b="1" kern="0" dirty="0">
                <a:solidFill>
                  <a:srgbClr val="800000"/>
                </a:solidFill>
                <a:latin typeface="Arial"/>
              </a:rPr>
              <a:t>Example:</a:t>
            </a:r>
            <a:r>
              <a:rPr lang="en-US" altLang="en-US" kern="0" dirty="0">
                <a:solidFill>
                  <a:srgbClr val="800000"/>
                </a:solidFill>
                <a:latin typeface="Arial"/>
              </a:rPr>
              <a:t> 1:1 relation MANAGES is mapped by choosing the participating entity type DEPARTMENT to serve in the role of S, because its participation in the MANAGES relationship type is total.</a:t>
            </a:r>
            <a:endParaRPr lang="en-US" altLang="en-US" i="1" kern="0" dirty="0">
              <a:solidFill>
                <a:srgbClr val="800000"/>
              </a:solidFill>
              <a:latin typeface="Arial"/>
            </a:endParaRPr>
          </a:p>
          <a:p>
            <a:pPr lvl="2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en-US" sz="1800" i="1" kern="0" dirty="0">
                <a:solidFill>
                  <a:srgbClr val="333399"/>
                </a:solidFill>
                <a:latin typeface="Arial"/>
              </a:rPr>
              <a:t>Merged relation option</a:t>
            </a:r>
            <a:r>
              <a:rPr lang="en-US" altLang="en-US" sz="1800" kern="0" dirty="0">
                <a:solidFill>
                  <a:srgbClr val="333399"/>
                </a:solidFill>
                <a:latin typeface="Arial"/>
              </a:rPr>
              <a:t>: An alternate mapping is possible by merging the two entity types and the relationship into a single relation. This may be appropriate when both participations are </a:t>
            </a:r>
            <a:r>
              <a:rPr lang="en-US" altLang="en-US" sz="1800" i="1" kern="0" dirty="0">
                <a:solidFill>
                  <a:srgbClr val="333399"/>
                </a:solidFill>
                <a:latin typeface="Arial"/>
              </a:rPr>
              <a:t>total</a:t>
            </a:r>
            <a:r>
              <a:rPr lang="en-US" altLang="en-US" sz="1800" kern="0" dirty="0">
                <a:solidFill>
                  <a:srgbClr val="333399"/>
                </a:solidFill>
                <a:latin typeface="Arial"/>
              </a:rPr>
              <a:t>.</a:t>
            </a:r>
            <a:endParaRPr lang="en-US" altLang="en-US" sz="1800" i="1" kern="0" dirty="0">
              <a:solidFill>
                <a:srgbClr val="333399"/>
              </a:solidFill>
              <a:latin typeface="Arial"/>
            </a:endParaRPr>
          </a:p>
          <a:p>
            <a:pPr lvl="2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en-US" sz="1800" i="1" kern="0" dirty="0">
                <a:solidFill>
                  <a:srgbClr val="333399"/>
                </a:solidFill>
                <a:latin typeface="Arial"/>
              </a:rPr>
              <a:t>Cross-reference or relationship relation option</a:t>
            </a:r>
            <a:r>
              <a:rPr lang="en-US" altLang="en-US" sz="1800" kern="0" dirty="0">
                <a:solidFill>
                  <a:srgbClr val="333399"/>
                </a:solidFill>
                <a:latin typeface="Arial"/>
              </a:rPr>
              <a:t>: The third alternative is to set up a third relation R for the purpose of cross-referencing the </a:t>
            </a:r>
            <a:r>
              <a:rPr lang="en-US" altLang="en-US" sz="1800" i="1" kern="0" dirty="0">
                <a:solidFill>
                  <a:srgbClr val="333399"/>
                </a:solidFill>
                <a:latin typeface="Arial"/>
              </a:rPr>
              <a:t>primary keys</a:t>
            </a:r>
            <a:r>
              <a:rPr lang="en-US" altLang="en-US" sz="1800" kern="0" dirty="0">
                <a:solidFill>
                  <a:srgbClr val="333399"/>
                </a:solidFill>
                <a:latin typeface="Arial"/>
              </a:rPr>
              <a:t> of the two relations S and T representing the entity types.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6000" dirty="0" smtClean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70785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67072"/>
            <a:ext cx="10515600" cy="583776"/>
          </a:xfrm>
        </p:spPr>
        <p:txBody>
          <a:bodyPr>
            <a:normAutofit fontScale="90000"/>
          </a:bodyPr>
          <a:lstStyle/>
          <a:p>
            <a:pPr>
              <a:spcBef>
                <a:spcPct val="50000"/>
              </a:spcBef>
            </a:pPr>
            <a:r>
              <a:rPr lang="en-US" altLang="en-US" b="1" u="sng" dirty="0" smtClean="0">
                <a:solidFill>
                  <a:srgbClr val="FFFF00"/>
                </a:solidFill>
              </a:rPr>
              <a:t/>
            </a:r>
            <a:br>
              <a:rPr lang="en-US" altLang="en-US" b="1" u="sng" dirty="0" smtClean="0">
                <a:solidFill>
                  <a:srgbClr val="FFFF00"/>
                </a:solidFill>
              </a:rPr>
            </a:br>
            <a:r>
              <a:rPr lang="en-US" altLang="en-US" b="1" u="sng" dirty="0" smtClean="0">
                <a:solidFill>
                  <a:srgbClr val="FFFF00"/>
                </a:solidFill>
              </a:rPr>
              <a:t/>
            </a:r>
            <a:br>
              <a:rPr lang="en-US" altLang="en-US" b="1" u="sng" dirty="0" smtClean="0">
                <a:solidFill>
                  <a:srgbClr val="FFFF00"/>
                </a:solidFill>
              </a:rPr>
            </a:br>
            <a:r>
              <a:rPr lang="en-US" altLang="en-US" dirty="0" smtClean="0"/>
              <a:t>Update Operations on Relations </a:t>
            </a:r>
            <a:r>
              <a:rPr lang="en-US" altLang="en-US" b="1" dirty="0">
                <a:solidFill>
                  <a:srgbClr val="000000"/>
                </a:solidFill>
              </a:rPr>
              <a:t/>
            </a:r>
            <a:br>
              <a:rPr lang="en-US" altLang="en-US" b="1" dirty="0">
                <a:solidFill>
                  <a:srgbClr val="000000"/>
                </a:solidFill>
              </a:rPr>
            </a:br>
            <a:r>
              <a:rPr lang="en-US" altLang="en-US" b="1" u="sng" dirty="0">
                <a:solidFill>
                  <a:srgbClr val="000000"/>
                </a:solidFill>
              </a:rPr>
              <a:t/>
            </a:r>
            <a:br>
              <a:rPr lang="en-US" altLang="en-US" b="1" u="sng" dirty="0">
                <a:solidFill>
                  <a:srgbClr val="000000"/>
                </a:solidFill>
              </a:rPr>
            </a:br>
            <a:endParaRPr lang="en-US" altLang="en-US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60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2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kern="0" dirty="0">
                <a:solidFill>
                  <a:srgbClr val="333399"/>
                </a:solidFill>
                <a:latin typeface="Arial"/>
              </a:rPr>
              <a:t>In case of integrity violation, several actions can be taken: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600" kern="0" dirty="0">
                <a:solidFill>
                  <a:srgbClr val="800000"/>
                </a:solidFill>
                <a:latin typeface="Arial"/>
              </a:rPr>
              <a:t>Cancel the operation that causes the violation (</a:t>
            </a:r>
            <a:r>
              <a:rPr lang="en-US" altLang="en-US" sz="2600" kern="0" dirty="0" smtClean="0">
                <a:solidFill>
                  <a:srgbClr val="800000"/>
                </a:solidFill>
                <a:latin typeface="Arial"/>
              </a:rPr>
              <a:t>RESTRICT option</a:t>
            </a:r>
            <a:r>
              <a:rPr lang="en-US" altLang="en-US" sz="2600" kern="0" dirty="0">
                <a:solidFill>
                  <a:srgbClr val="800000"/>
                </a:solidFill>
                <a:latin typeface="Arial"/>
              </a:rPr>
              <a:t>)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600" kern="0" dirty="0">
                <a:solidFill>
                  <a:srgbClr val="800000"/>
                </a:solidFill>
                <a:latin typeface="Arial"/>
              </a:rPr>
              <a:t>Perform the operation but inform the user of the violation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600" kern="0" dirty="0">
                <a:solidFill>
                  <a:srgbClr val="800000"/>
                </a:solidFill>
                <a:latin typeface="Arial"/>
              </a:rPr>
              <a:t>Trigger additional updates so the violation is corrected (CASCADE option, SET NULL option)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600" kern="0" dirty="0">
                <a:solidFill>
                  <a:srgbClr val="800000"/>
                </a:solidFill>
                <a:latin typeface="Arial"/>
              </a:rPr>
              <a:t>Execute a user-specified error-correction routine 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None/>
            </a:pPr>
            <a:endParaRPr lang="en-US" altLang="en-US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751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67072"/>
            <a:ext cx="10515600" cy="583776"/>
          </a:xfrm>
        </p:spPr>
        <p:txBody>
          <a:bodyPr>
            <a:normAutofit fontScale="90000"/>
          </a:bodyPr>
          <a:lstStyle/>
          <a:p>
            <a:pPr>
              <a:spcBef>
                <a:spcPct val="50000"/>
              </a:spcBef>
            </a:pPr>
            <a:r>
              <a:rPr lang="en-US" altLang="en-US" b="1" u="sng" dirty="0" smtClean="0">
                <a:solidFill>
                  <a:srgbClr val="FFFF00"/>
                </a:solidFill>
              </a:rPr>
              <a:t/>
            </a:r>
            <a:br>
              <a:rPr lang="en-US" altLang="en-US" b="1" u="sng" dirty="0" smtClean="0">
                <a:solidFill>
                  <a:srgbClr val="FFFF00"/>
                </a:solidFill>
              </a:rPr>
            </a:br>
            <a:r>
              <a:rPr lang="en-US" altLang="en-US" b="1" u="sng" dirty="0" smtClean="0">
                <a:solidFill>
                  <a:srgbClr val="FFFF00"/>
                </a:solidFill>
              </a:rPr>
              <a:t/>
            </a:r>
            <a:br>
              <a:rPr lang="en-US" altLang="en-US" b="1" u="sng" dirty="0" smtClean="0">
                <a:solidFill>
                  <a:srgbClr val="FFFF00"/>
                </a:solidFill>
              </a:rPr>
            </a:br>
            <a:r>
              <a:rPr lang="en-US" altLang="en-US" dirty="0" smtClean="0"/>
              <a:t>Possible </a:t>
            </a:r>
            <a:r>
              <a:rPr lang="en-US" altLang="en-US" dirty="0"/>
              <a:t>violations for </a:t>
            </a:r>
            <a:r>
              <a:rPr lang="en-US" altLang="en-US" dirty="0" smtClean="0"/>
              <a:t>INSERT </a:t>
            </a:r>
            <a:r>
              <a:rPr lang="en-US" altLang="en-US" dirty="0"/>
              <a:t>operation</a:t>
            </a:r>
            <a:r>
              <a:rPr lang="en-US" altLang="en-US" b="1" dirty="0">
                <a:solidFill>
                  <a:srgbClr val="000000"/>
                </a:solidFill>
              </a:rPr>
              <a:t/>
            </a:r>
            <a:br>
              <a:rPr lang="en-US" altLang="en-US" b="1" dirty="0">
                <a:solidFill>
                  <a:srgbClr val="000000"/>
                </a:solidFill>
              </a:rPr>
            </a:br>
            <a:r>
              <a:rPr lang="en-US" altLang="en-US" b="1" u="sng" dirty="0">
                <a:solidFill>
                  <a:srgbClr val="000000"/>
                </a:solidFill>
              </a:rPr>
              <a:t/>
            </a:r>
            <a:br>
              <a:rPr lang="en-US" altLang="en-US" b="1" u="sng" dirty="0">
                <a:solidFill>
                  <a:srgbClr val="000000"/>
                </a:solidFill>
              </a:rPr>
            </a:br>
            <a:endParaRPr lang="en-US" altLang="en-US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61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2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INSERT may violate any of the constraints: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Domain constraint:</a:t>
            </a:r>
          </a:p>
          <a:p>
            <a:pPr lvl="2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en-US" kern="0" dirty="0">
                <a:solidFill>
                  <a:srgbClr val="333399"/>
                </a:solidFill>
                <a:latin typeface="Arial"/>
              </a:rPr>
              <a:t>if one of the attribute values provided for the new tuple is not of the specified attribute domain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Key constraint:</a:t>
            </a:r>
          </a:p>
          <a:p>
            <a:pPr lvl="2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en-US" kern="0" dirty="0">
                <a:solidFill>
                  <a:srgbClr val="333399"/>
                </a:solidFill>
                <a:latin typeface="Arial"/>
              </a:rPr>
              <a:t>if the value of a key attribute in the new tuple already exists in another tuple in the relation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Referential integrity:</a:t>
            </a:r>
          </a:p>
          <a:p>
            <a:pPr lvl="2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en-US" kern="0" dirty="0">
                <a:solidFill>
                  <a:srgbClr val="333399"/>
                </a:solidFill>
                <a:latin typeface="Arial"/>
              </a:rPr>
              <a:t>if a foreign key value in the new tuple references a primary key value that does not exist in the referenced relation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Entity integrity:</a:t>
            </a:r>
          </a:p>
          <a:p>
            <a:pPr lvl="2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en-US" kern="0" dirty="0">
                <a:solidFill>
                  <a:srgbClr val="333399"/>
                </a:solidFill>
                <a:latin typeface="Arial"/>
              </a:rPr>
              <a:t>if the primary key value is null in the new tuple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78100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750960"/>
            <a:ext cx="10515600" cy="583776"/>
          </a:xfrm>
        </p:spPr>
        <p:txBody>
          <a:bodyPr>
            <a:normAutofit fontScale="90000"/>
          </a:bodyPr>
          <a:lstStyle/>
          <a:p>
            <a:pPr>
              <a:spcBef>
                <a:spcPct val="50000"/>
              </a:spcBef>
            </a:pPr>
            <a:r>
              <a:rPr lang="en-US" altLang="en-US" b="1" u="sng" dirty="0" smtClean="0">
                <a:solidFill>
                  <a:srgbClr val="FFFF00"/>
                </a:solidFill>
              </a:rPr>
              <a:t/>
            </a:r>
            <a:br>
              <a:rPr lang="en-US" altLang="en-US" b="1" u="sng" dirty="0" smtClean="0">
                <a:solidFill>
                  <a:srgbClr val="FFFF00"/>
                </a:solidFill>
              </a:rPr>
            </a:br>
            <a:r>
              <a:rPr lang="en-US" altLang="en-US" b="1" u="sng" dirty="0" smtClean="0">
                <a:solidFill>
                  <a:srgbClr val="FFFF00"/>
                </a:solidFill>
              </a:rPr>
              <a:t/>
            </a:r>
            <a:br>
              <a:rPr lang="en-US" altLang="en-US" b="1" u="sng" dirty="0" smtClean="0">
                <a:solidFill>
                  <a:srgbClr val="FFFF00"/>
                </a:solidFill>
              </a:rPr>
            </a:br>
            <a:r>
              <a:rPr lang="en-US" altLang="en-US" dirty="0" smtClean="0"/>
              <a:t>Possible </a:t>
            </a:r>
            <a:r>
              <a:rPr lang="en-US" altLang="en-US" dirty="0"/>
              <a:t>violations for </a:t>
            </a:r>
            <a:r>
              <a:rPr lang="en-US" altLang="en-US" dirty="0" smtClean="0"/>
              <a:t>INSERT </a:t>
            </a:r>
            <a:r>
              <a:rPr lang="en-US" altLang="en-US" dirty="0"/>
              <a:t>operation</a:t>
            </a:r>
            <a:r>
              <a:rPr lang="en-US" altLang="en-US" b="1" dirty="0">
                <a:solidFill>
                  <a:srgbClr val="000000"/>
                </a:solidFill>
              </a:rPr>
              <a:t/>
            </a:r>
            <a:br>
              <a:rPr lang="en-US" altLang="en-US" b="1" dirty="0">
                <a:solidFill>
                  <a:srgbClr val="000000"/>
                </a:solidFill>
              </a:rPr>
            </a:br>
            <a:r>
              <a:rPr lang="en-US" altLang="en-US" b="1" u="sng" dirty="0">
                <a:solidFill>
                  <a:srgbClr val="000000"/>
                </a:solidFill>
              </a:rPr>
              <a:t/>
            </a:r>
            <a:br>
              <a:rPr lang="en-US" altLang="en-US" b="1" u="sng" dirty="0">
                <a:solidFill>
                  <a:srgbClr val="000000"/>
                </a:solidFill>
              </a:rPr>
            </a:br>
            <a:endParaRPr lang="en-US" altLang="en-US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62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/>
          </a:bodyPr>
          <a:lstStyle/>
          <a:p>
            <a:r>
              <a:rPr lang="en-IN" dirty="0" smtClean="0"/>
              <a:t>Operation 1</a:t>
            </a:r>
          </a:p>
          <a:p>
            <a:pPr>
              <a:buNone/>
            </a:pPr>
            <a:r>
              <a:rPr lang="en-IN" dirty="0" smtClean="0"/>
              <a:t>	Insert &lt;‘Cecilia’, ‘F’, ‘</a:t>
            </a:r>
            <a:r>
              <a:rPr lang="en-IN" dirty="0" err="1" smtClean="0"/>
              <a:t>Kolonsky</a:t>
            </a:r>
            <a:r>
              <a:rPr lang="en-IN" dirty="0" smtClean="0"/>
              <a:t>’, NULL, ‘1960-04-05’, ‘6357 Windy Lane, Katy, TX’, F, 28000, NULL, 4&gt; into EMPLOYEE.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Operation 2</a:t>
            </a:r>
          </a:p>
          <a:p>
            <a:pPr>
              <a:buNone/>
            </a:pPr>
            <a:r>
              <a:rPr lang="en-IN" sz="2400" dirty="0" smtClean="0"/>
              <a:t>    </a:t>
            </a:r>
            <a:r>
              <a:rPr lang="en-IN" dirty="0" smtClean="0"/>
              <a:t>Insert &lt;‘Cecilia’, ‘F’, ‘</a:t>
            </a:r>
            <a:r>
              <a:rPr lang="en-IN" dirty="0" err="1" smtClean="0"/>
              <a:t>Kolonsky</a:t>
            </a:r>
            <a:r>
              <a:rPr lang="en-IN" dirty="0" smtClean="0"/>
              <a:t>’, ‘677678989’, ‘1960-04-05’, ‘6357 Windswept, Katy, TX’, F, 28000, ‘987654321’, 7&gt; into EMPLOYEE.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Operation 3:</a:t>
            </a:r>
          </a:p>
          <a:p>
            <a:r>
              <a:rPr lang="en-IN" dirty="0" smtClean="0"/>
              <a:t>Insert &lt;‘Alicia’, ‘J’, ‘</a:t>
            </a:r>
            <a:r>
              <a:rPr lang="en-IN" dirty="0" err="1" smtClean="0"/>
              <a:t>Zelaya</a:t>
            </a:r>
            <a:r>
              <a:rPr lang="en-IN" dirty="0" smtClean="0"/>
              <a:t>’, ‘999887777’, ‘1960-04-05’, ‘6357 Windy Lane, Katy, TX’, F, 28000, ‘987654321’, 4&gt; into EMPLOYEE.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 lvl="2"/>
            <a:endParaRPr lang="en-IN" sz="2200" i="1" dirty="0" smtClean="0"/>
          </a:p>
        </p:txBody>
      </p:sp>
    </p:spTree>
    <p:extLst>
      <p:ext uri="{BB962C8B-B14F-4D97-AF65-F5344CB8AC3E}">
        <p14:creationId xmlns="" xmlns:p14="http://schemas.microsoft.com/office/powerpoint/2010/main" val="178100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750960"/>
            <a:ext cx="10515600" cy="583776"/>
          </a:xfrm>
        </p:spPr>
        <p:txBody>
          <a:bodyPr>
            <a:normAutofit fontScale="90000"/>
          </a:bodyPr>
          <a:lstStyle/>
          <a:p>
            <a:pPr>
              <a:spcBef>
                <a:spcPct val="50000"/>
              </a:spcBef>
            </a:pPr>
            <a:r>
              <a:rPr lang="en-US" altLang="en-US" b="1" u="sng" dirty="0" smtClean="0">
                <a:solidFill>
                  <a:srgbClr val="FFFF00"/>
                </a:solidFill>
              </a:rPr>
              <a:t/>
            </a:r>
            <a:br>
              <a:rPr lang="en-US" altLang="en-US" b="1" u="sng" dirty="0" smtClean="0">
                <a:solidFill>
                  <a:srgbClr val="FFFF00"/>
                </a:solidFill>
              </a:rPr>
            </a:br>
            <a:r>
              <a:rPr lang="en-US" altLang="en-US" b="1" u="sng" dirty="0" smtClean="0">
                <a:solidFill>
                  <a:srgbClr val="FFFF00"/>
                </a:solidFill>
              </a:rPr>
              <a:t/>
            </a:r>
            <a:br>
              <a:rPr lang="en-US" altLang="en-US" b="1" u="sng" dirty="0" smtClean="0">
                <a:solidFill>
                  <a:srgbClr val="FFFF00"/>
                </a:solidFill>
              </a:rPr>
            </a:br>
            <a:r>
              <a:rPr lang="en-US" altLang="en-US" dirty="0" smtClean="0"/>
              <a:t>Possible </a:t>
            </a:r>
            <a:r>
              <a:rPr lang="en-US" altLang="en-US" dirty="0"/>
              <a:t>violations for </a:t>
            </a:r>
            <a:r>
              <a:rPr lang="en-US" altLang="en-US" dirty="0" smtClean="0"/>
              <a:t>INSERT </a:t>
            </a:r>
            <a:r>
              <a:rPr lang="en-US" altLang="en-US" dirty="0"/>
              <a:t>operation</a:t>
            </a:r>
            <a:r>
              <a:rPr lang="en-US" altLang="en-US" b="1" dirty="0">
                <a:solidFill>
                  <a:srgbClr val="000000"/>
                </a:solidFill>
              </a:rPr>
              <a:t/>
            </a:r>
            <a:br>
              <a:rPr lang="en-US" altLang="en-US" b="1" dirty="0">
                <a:solidFill>
                  <a:srgbClr val="000000"/>
                </a:solidFill>
              </a:rPr>
            </a:br>
            <a:r>
              <a:rPr lang="en-US" altLang="en-US" b="1" u="sng" dirty="0">
                <a:solidFill>
                  <a:srgbClr val="000000"/>
                </a:solidFill>
              </a:rPr>
              <a:t/>
            </a:r>
            <a:br>
              <a:rPr lang="en-US" altLang="en-US" b="1" u="sng" dirty="0">
                <a:solidFill>
                  <a:srgbClr val="000000"/>
                </a:solidFill>
              </a:rPr>
            </a:br>
            <a:endParaRPr lang="en-US" altLang="en-US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63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/>
          </a:bodyPr>
          <a:lstStyle/>
          <a:p>
            <a:r>
              <a:rPr lang="en-IN" dirty="0" smtClean="0"/>
              <a:t>Operation 1</a:t>
            </a:r>
          </a:p>
          <a:p>
            <a:pPr>
              <a:buNone/>
            </a:pPr>
            <a:r>
              <a:rPr lang="en-IN" dirty="0" smtClean="0"/>
              <a:t>	Insert &lt;‘Cecilia’, ‘F’, ‘</a:t>
            </a:r>
            <a:r>
              <a:rPr lang="en-IN" dirty="0" err="1" smtClean="0"/>
              <a:t>Kolonsky</a:t>
            </a:r>
            <a:r>
              <a:rPr lang="en-IN" dirty="0" smtClean="0"/>
              <a:t>’, NULL, ‘1960-04-05’, ‘6357 Windy Lane, Katy, TX’, F, 28000, NULL, 4&gt; into EMPLOYEE.</a:t>
            </a:r>
          </a:p>
          <a:p>
            <a:pPr lvl="2"/>
            <a:endParaRPr lang="en-IN" sz="2200" i="1" dirty="0" smtClean="0"/>
          </a:p>
          <a:p>
            <a:pPr marL="896938" lvl="2"/>
            <a:r>
              <a:rPr lang="en-IN" sz="2400" i="1" dirty="0" smtClean="0"/>
              <a:t>Result: This insertion violates the entity integrity constraint (NULL for the </a:t>
            </a:r>
            <a:r>
              <a:rPr lang="en-IN" sz="2400" dirty="0" smtClean="0"/>
              <a:t>primary key </a:t>
            </a:r>
            <a:r>
              <a:rPr lang="en-IN" sz="2400" dirty="0" err="1" smtClean="0"/>
              <a:t>Ssn</a:t>
            </a:r>
            <a:r>
              <a:rPr lang="en-IN" sz="2400" dirty="0" smtClean="0"/>
              <a:t>), so it is rejected.</a:t>
            </a:r>
          </a:p>
          <a:p>
            <a:endParaRPr lang="en-US" dirty="0" smtClean="0"/>
          </a:p>
          <a:p>
            <a:r>
              <a:rPr lang="en-US" dirty="0" smtClean="0"/>
              <a:t>Action to be taken to enforce the constraints </a:t>
            </a:r>
          </a:p>
          <a:p>
            <a:pPr marL="971550" lvl="1" indent="-260350">
              <a:buFont typeface="+mj-lt"/>
              <a:buAutoNum type="romanLcPeriod"/>
            </a:pPr>
            <a:r>
              <a:rPr lang="en-US" dirty="0" smtClean="0"/>
              <a:t>Reject the insertion</a:t>
            </a:r>
          </a:p>
          <a:p>
            <a:pPr marL="971550" lvl="1" indent="-260350">
              <a:buFont typeface="+mj-lt"/>
              <a:buAutoNum type="romanLcPeriod"/>
            </a:pPr>
            <a:r>
              <a:rPr lang="en-US" dirty="0" smtClean="0"/>
              <a:t>changing the value of </a:t>
            </a:r>
            <a:r>
              <a:rPr lang="en-US" dirty="0" err="1" smtClean="0"/>
              <a:t>SSN</a:t>
            </a:r>
            <a:r>
              <a:rPr lang="en-US" dirty="0" smtClean="0"/>
              <a:t> in the new Employee </a:t>
            </a:r>
            <a:r>
              <a:rPr lang="en-US" dirty="0" err="1" smtClean="0"/>
              <a:t>tuple</a:t>
            </a:r>
            <a:r>
              <a:rPr lang="en-US" dirty="0" smtClean="0"/>
              <a:t> to a valid </a:t>
            </a:r>
            <a:r>
              <a:rPr lang="en-US" dirty="0" err="1" smtClean="0"/>
              <a:t>SSN</a:t>
            </a:r>
            <a:r>
              <a:rPr lang="en-US" dirty="0" smtClean="0"/>
              <a:t> value. </a:t>
            </a:r>
          </a:p>
          <a:p>
            <a:pPr marL="971550" lvl="1" indent="-514350">
              <a:buFont typeface="+mj-lt"/>
              <a:buAutoNum type="romanLcPeriod"/>
            </a:pPr>
            <a:endParaRPr lang="en-IN" sz="5000" dirty="0" smtClean="0"/>
          </a:p>
        </p:txBody>
      </p:sp>
    </p:spTree>
    <p:extLst>
      <p:ext uri="{BB962C8B-B14F-4D97-AF65-F5344CB8AC3E}">
        <p14:creationId xmlns="" xmlns:p14="http://schemas.microsoft.com/office/powerpoint/2010/main" val="178100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750960"/>
            <a:ext cx="10515600" cy="583776"/>
          </a:xfrm>
        </p:spPr>
        <p:txBody>
          <a:bodyPr>
            <a:normAutofit fontScale="90000"/>
          </a:bodyPr>
          <a:lstStyle/>
          <a:p>
            <a:pPr>
              <a:spcBef>
                <a:spcPct val="50000"/>
              </a:spcBef>
            </a:pPr>
            <a:r>
              <a:rPr lang="en-US" altLang="en-US" b="1" u="sng" dirty="0" smtClean="0">
                <a:solidFill>
                  <a:srgbClr val="FFFF00"/>
                </a:solidFill>
              </a:rPr>
              <a:t/>
            </a:r>
            <a:br>
              <a:rPr lang="en-US" altLang="en-US" b="1" u="sng" dirty="0" smtClean="0">
                <a:solidFill>
                  <a:srgbClr val="FFFF00"/>
                </a:solidFill>
              </a:rPr>
            </a:br>
            <a:r>
              <a:rPr lang="en-US" altLang="en-US" b="1" u="sng" dirty="0" smtClean="0">
                <a:solidFill>
                  <a:srgbClr val="FFFF00"/>
                </a:solidFill>
              </a:rPr>
              <a:t/>
            </a:r>
            <a:br>
              <a:rPr lang="en-US" altLang="en-US" b="1" u="sng" dirty="0" smtClean="0">
                <a:solidFill>
                  <a:srgbClr val="FFFF00"/>
                </a:solidFill>
              </a:rPr>
            </a:br>
            <a:r>
              <a:rPr lang="en-US" altLang="en-US" dirty="0" smtClean="0"/>
              <a:t>Possible </a:t>
            </a:r>
            <a:r>
              <a:rPr lang="en-US" altLang="en-US" dirty="0"/>
              <a:t>violations for </a:t>
            </a:r>
            <a:r>
              <a:rPr lang="en-US" altLang="en-US" dirty="0" smtClean="0"/>
              <a:t>INSERT </a:t>
            </a:r>
            <a:r>
              <a:rPr lang="en-US" altLang="en-US" dirty="0"/>
              <a:t>operation</a:t>
            </a:r>
            <a:r>
              <a:rPr lang="en-US" altLang="en-US" b="1" dirty="0">
                <a:solidFill>
                  <a:srgbClr val="000000"/>
                </a:solidFill>
              </a:rPr>
              <a:t/>
            </a:r>
            <a:br>
              <a:rPr lang="en-US" altLang="en-US" b="1" dirty="0">
                <a:solidFill>
                  <a:srgbClr val="000000"/>
                </a:solidFill>
              </a:rPr>
            </a:br>
            <a:r>
              <a:rPr lang="en-US" altLang="en-US" b="1" u="sng" dirty="0">
                <a:solidFill>
                  <a:srgbClr val="000000"/>
                </a:solidFill>
              </a:rPr>
              <a:t/>
            </a:r>
            <a:br>
              <a:rPr lang="en-US" altLang="en-US" b="1" u="sng" dirty="0">
                <a:solidFill>
                  <a:srgbClr val="000000"/>
                </a:solidFill>
              </a:rPr>
            </a:br>
            <a:endParaRPr lang="en-US" altLang="en-US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64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Operation 2</a:t>
            </a:r>
          </a:p>
          <a:p>
            <a:pPr>
              <a:buNone/>
            </a:pPr>
            <a:r>
              <a:rPr lang="en-IN" sz="2400" dirty="0" smtClean="0"/>
              <a:t>    </a:t>
            </a:r>
            <a:r>
              <a:rPr lang="en-IN" dirty="0" smtClean="0"/>
              <a:t>Insert &lt;‘Cecilia’, ‘F’, ‘</a:t>
            </a:r>
            <a:r>
              <a:rPr lang="en-IN" dirty="0" err="1" smtClean="0"/>
              <a:t>Kolonsky</a:t>
            </a:r>
            <a:r>
              <a:rPr lang="en-IN" dirty="0" smtClean="0"/>
              <a:t>’, ‘677678989’, ‘1960-04-05’, ‘6357 Windswept, Katy, TX’, F, 28000, ‘987654321’, 7&gt; into EMPLOYEE.</a:t>
            </a:r>
          </a:p>
          <a:p>
            <a:pPr>
              <a:buNone/>
            </a:pPr>
            <a:endParaRPr lang="en-IN" dirty="0" smtClean="0"/>
          </a:p>
          <a:p>
            <a:pPr lvl="1"/>
            <a:r>
              <a:rPr lang="en-IN" i="1" dirty="0" smtClean="0"/>
              <a:t>Result: This insertion violates the referential integrity constraint specified on </a:t>
            </a:r>
            <a:r>
              <a:rPr lang="en-IN" i="1" dirty="0" err="1" smtClean="0"/>
              <a:t>Dno</a:t>
            </a:r>
            <a:r>
              <a:rPr lang="en-IN" i="1" dirty="0" smtClean="0"/>
              <a:t> in EMPLOYEE because no corresponding referenced </a:t>
            </a:r>
            <a:r>
              <a:rPr lang="en-IN" i="1" dirty="0" err="1" smtClean="0"/>
              <a:t>tuple</a:t>
            </a:r>
            <a:r>
              <a:rPr lang="en-IN" i="1" dirty="0" smtClean="0"/>
              <a:t> exists in DEPARTMENT with </a:t>
            </a:r>
            <a:r>
              <a:rPr lang="en-IN" i="1" dirty="0" err="1" smtClean="0"/>
              <a:t>Dnumber</a:t>
            </a:r>
            <a:r>
              <a:rPr lang="en-IN" i="1" dirty="0" smtClean="0"/>
              <a:t> = 7.</a:t>
            </a:r>
            <a:endParaRPr lang="en-GB" i="1" dirty="0" smtClean="0"/>
          </a:p>
          <a:p>
            <a:pPr lvl="1">
              <a:buNone/>
            </a:pPr>
            <a:endParaRPr lang="en-US" sz="2200" i="1" dirty="0" smtClean="0"/>
          </a:p>
          <a:p>
            <a:pPr marL="265113" lvl="1"/>
            <a:r>
              <a:rPr lang="en-US" sz="2800" dirty="0" smtClean="0"/>
              <a:t>Action to be taken to enforce the constraints </a:t>
            </a:r>
          </a:p>
          <a:p>
            <a:pPr marL="971550" lvl="1" indent="-260350">
              <a:buFont typeface="+mj-lt"/>
              <a:buAutoNum type="romanLcPeriod"/>
            </a:pPr>
            <a:r>
              <a:rPr lang="en-US" dirty="0" smtClean="0"/>
              <a:t>Reject the insertion</a:t>
            </a:r>
          </a:p>
          <a:p>
            <a:pPr marL="971550" lvl="1" indent="-260350">
              <a:buFont typeface="+mj-lt"/>
              <a:buAutoNum type="romanLcPeriod"/>
            </a:pPr>
            <a:r>
              <a:rPr lang="en-US" dirty="0" smtClean="0"/>
              <a:t>changing the value of </a:t>
            </a:r>
            <a:r>
              <a:rPr lang="en-US" dirty="0" err="1" smtClean="0"/>
              <a:t>Dnumber</a:t>
            </a:r>
            <a:r>
              <a:rPr lang="en-US" dirty="0" smtClean="0"/>
              <a:t> in the new Employee </a:t>
            </a:r>
            <a:r>
              <a:rPr lang="en-US" dirty="0" err="1" smtClean="0"/>
              <a:t>tuple</a:t>
            </a:r>
            <a:r>
              <a:rPr lang="en-US" dirty="0" smtClean="0"/>
              <a:t> to an existing </a:t>
            </a:r>
            <a:r>
              <a:rPr lang="en-US" dirty="0" err="1" smtClean="0"/>
              <a:t>DNO</a:t>
            </a:r>
            <a:r>
              <a:rPr lang="en-US" dirty="0" smtClean="0"/>
              <a:t> value (or set it to DEFAULT value) in Department Relation</a:t>
            </a:r>
            <a:r>
              <a:rPr lang="en-US" sz="2800" dirty="0" smtClean="0"/>
              <a:t>.</a:t>
            </a:r>
          </a:p>
          <a:p>
            <a:pPr marL="971550" lvl="1" indent="-260350">
              <a:buFont typeface="+mj-lt"/>
              <a:buAutoNum type="romanLcPeriod"/>
            </a:pPr>
            <a:r>
              <a:rPr lang="en-US" sz="2800" dirty="0" smtClean="0"/>
              <a:t> </a:t>
            </a:r>
            <a:r>
              <a:rPr lang="en-IN" dirty="0" smtClean="0"/>
              <a:t>inserting a new </a:t>
            </a:r>
            <a:r>
              <a:rPr lang="en-IN" sz="2400" dirty="0" smtClean="0"/>
              <a:t>DEPARTMENT </a:t>
            </a:r>
            <a:r>
              <a:rPr lang="en-IN" dirty="0" err="1" smtClean="0"/>
              <a:t>tuple</a:t>
            </a:r>
            <a:r>
              <a:rPr lang="en-IN" dirty="0" smtClean="0"/>
              <a:t> with </a:t>
            </a:r>
            <a:r>
              <a:rPr lang="en-IN" dirty="0" err="1" smtClean="0"/>
              <a:t>Dnumber</a:t>
            </a:r>
            <a:r>
              <a:rPr lang="en-IN" dirty="0" smtClean="0"/>
              <a:t> = 7</a:t>
            </a:r>
            <a:endParaRPr lang="en-US" dirty="0" smtClean="0"/>
          </a:p>
          <a:p>
            <a:pPr marL="265113" lvl="1"/>
            <a:endParaRPr lang="en-US" sz="2800" dirty="0" smtClean="0"/>
          </a:p>
          <a:p>
            <a:pPr lvl="1">
              <a:buNone/>
            </a:pPr>
            <a:endParaRPr lang="en-IN" sz="2200" i="1" dirty="0" smtClean="0"/>
          </a:p>
        </p:txBody>
      </p:sp>
    </p:spTree>
    <p:extLst>
      <p:ext uri="{BB962C8B-B14F-4D97-AF65-F5344CB8AC3E}">
        <p14:creationId xmlns="" xmlns:p14="http://schemas.microsoft.com/office/powerpoint/2010/main" val="178100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750960"/>
            <a:ext cx="10515600" cy="583776"/>
          </a:xfrm>
        </p:spPr>
        <p:txBody>
          <a:bodyPr>
            <a:normAutofit fontScale="90000"/>
          </a:bodyPr>
          <a:lstStyle/>
          <a:p>
            <a:pPr>
              <a:spcBef>
                <a:spcPct val="50000"/>
              </a:spcBef>
            </a:pPr>
            <a:r>
              <a:rPr lang="en-US" altLang="en-US" b="1" u="sng" dirty="0" smtClean="0">
                <a:solidFill>
                  <a:srgbClr val="FFFF00"/>
                </a:solidFill>
              </a:rPr>
              <a:t/>
            </a:r>
            <a:br>
              <a:rPr lang="en-US" altLang="en-US" b="1" u="sng" dirty="0" smtClean="0">
                <a:solidFill>
                  <a:srgbClr val="FFFF00"/>
                </a:solidFill>
              </a:rPr>
            </a:br>
            <a:r>
              <a:rPr lang="en-US" altLang="en-US" b="1" u="sng" dirty="0" smtClean="0">
                <a:solidFill>
                  <a:srgbClr val="FFFF00"/>
                </a:solidFill>
              </a:rPr>
              <a:t/>
            </a:r>
            <a:br>
              <a:rPr lang="en-US" altLang="en-US" b="1" u="sng" dirty="0" smtClean="0">
                <a:solidFill>
                  <a:srgbClr val="FFFF00"/>
                </a:solidFill>
              </a:rPr>
            </a:br>
            <a:r>
              <a:rPr lang="en-US" altLang="en-US" dirty="0" smtClean="0"/>
              <a:t>Possible </a:t>
            </a:r>
            <a:r>
              <a:rPr lang="en-US" altLang="en-US" dirty="0"/>
              <a:t>violations for </a:t>
            </a:r>
            <a:r>
              <a:rPr lang="en-US" altLang="en-US" dirty="0" smtClean="0"/>
              <a:t>INSERT </a:t>
            </a:r>
            <a:r>
              <a:rPr lang="en-US" altLang="en-US" dirty="0"/>
              <a:t>operation</a:t>
            </a:r>
            <a:r>
              <a:rPr lang="en-US" altLang="en-US" b="1" dirty="0">
                <a:solidFill>
                  <a:srgbClr val="000000"/>
                </a:solidFill>
              </a:rPr>
              <a:t/>
            </a:r>
            <a:br>
              <a:rPr lang="en-US" altLang="en-US" b="1" dirty="0">
                <a:solidFill>
                  <a:srgbClr val="000000"/>
                </a:solidFill>
              </a:rPr>
            </a:br>
            <a:r>
              <a:rPr lang="en-US" altLang="en-US" b="1" u="sng" dirty="0">
                <a:solidFill>
                  <a:srgbClr val="000000"/>
                </a:solidFill>
              </a:rPr>
              <a:t/>
            </a:r>
            <a:br>
              <a:rPr lang="en-US" altLang="en-US" b="1" u="sng" dirty="0">
                <a:solidFill>
                  <a:srgbClr val="000000"/>
                </a:solidFill>
              </a:rPr>
            </a:br>
            <a:endParaRPr lang="en-US" altLang="en-US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65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2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dirty="0" smtClean="0"/>
              <a:t>Operation 3:</a:t>
            </a:r>
          </a:p>
          <a:p>
            <a:r>
              <a:rPr lang="en-IN" sz="2400" dirty="0" smtClean="0"/>
              <a:t>Insert &lt;‘Alicia’, ‘J’, ‘</a:t>
            </a:r>
            <a:r>
              <a:rPr lang="en-IN" sz="2400" dirty="0" err="1" smtClean="0"/>
              <a:t>Zelaya</a:t>
            </a:r>
            <a:r>
              <a:rPr lang="en-IN" sz="2400" dirty="0" smtClean="0"/>
              <a:t>’, ‘999887777’, ‘1960-04-05’, ‘6357 Windy Lane, Katy, TX’, F, 28000, ‘987654321’, 4&gt; into EMPLOYEE.</a:t>
            </a:r>
          </a:p>
          <a:p>
            <a:pPr lvl="1"/>
            <a:r>
              <a:rPr lang="en-IN" sz="2200" i="1" dirty="0" smtClean="0"/>
              <a:t>Result: This insertion violates the key constraint because another </a:t>
            </a:r>
            <a:r>
              <a:rPr lang="en-IN" sz="2200" i="1" dirty="0" err="1" smtClean="0"/>
              <a:t>tuple</a:t>
            </a:r>
            <a:r>
              <a:rPr lang="en-IN" sz="2200" i="1" dirty="0" smtClean="0"/>
              <a:t> with </a:t>
            </a:r>
            <a:r>
              <a:rPr lang="en-IN" sz="2200" dirty="0" smtClean="0"/>
              <a:t>the same </a:t>
            </a:r>
            <a:r>
              <a:rPr lang="en-IN" sz="2200" dirty="0" err="1" smtClean="0"/>
              <a:t>Ssn</a:t>
            </a:r>
            <a:r>
              <a:rPr lang="en-IN" sz="2200" dirty="0" smtClean="0"/>
              <a:t> value already exists in the EMPLOYEE relation, and so it is rejected. </a:t>
            </a:r>
          </a:p>
          <a:p>
            <a:endParaRPr lang="en-US" dirty="0" smtClean="0"/>
          </a:p>
          <a:p>
            <a:r>
              <a:rPr lang="en-US" dirty="0" smtClean="0"/>
              <a:t>Action to be taken to enforce the constraints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 smtClean="0"/>
              <a:t>Reject the insertion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 smtClean="0"/>
              <a:t>changing the value of </a:t>
            </a:r>
            <a:r>
              <a:rPr lang="en-US" dirty="0" err="1" smtClean="0"/>
              <a:t>SSN</a:t>
            </a:r>
            <a:r>
              <a:rPr lang="en-US" dirty="0" smtClean="0"/>
              <a:t> in the new Employee </a:t>
            </a:r>
            <a:r>
              <a:rPr lang="en-US" dirty="0" err="1" smtClean="0"/>
              <a:t>tuple</a:t>
            </a:r>
            <a:r>
              <a:rPr lang="en-US" dirty="0" smtClean="0"/>
              <a:t> to a value that does not violate the key constraint.</a:t>
            </a:r>
          </a:p>
          <a:p>
            <a:pPr lvl="1">
              <a:buNone/>
            </a:pPr>
            <a:endParaRPr lang="en-IN" sz="2200" dirty="0" smtClean="0"/>
          </a:p>
        </p:txBody>
      </p:sp>
    </p:spTree>
    <p:extLst>
      <p:ext uri="{BB962C8B-B14F-4D97-AF65-F5344CB8AC3E}">
        <p14:creationId xmlns="" xmlns:p14="http://schemas.microsoft.com/office/powerpoint/2010/main" val="178100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67072"/>
            <a:ext cx="10515600" cy="583776"/>
          </a:xfrm>
        </p:spPr>
        <p:txBody>
          <a:bodyPr>
            <a:normAutofit fontScale="90000"/>
          </a:bodyPr>
          <a:lstStyle/>
          <a:p>
            <a:pPr>
              <a:spcBef>
                <a:spcPct val="50000"/>
              </a:spcBef>
            </a:pPr>
            <a:r>
              <a:rPr lang="en-US" altLang="en-US" b="1" u="sng" dirty="0" smtClean="0">
                <a:solidFill>
                  <a:srgbClr val="FFFF00"/>
                </a:solidFill>
              </a:rPr>
              <a:t/>
            </a:r>
            <a:br>
              <a:rPr lang="en-US" altLang="en-US" b="1" u="sng" dirty="0" smtClean="0">
                <a:solidFill>
                  <a:srgbClr val="FFFF00"/>
                </a:solidFill>
              </a:rPr>
            </a:br>
            <a:r>
              <a:rPr lang="en-US" altLang="en-US" b="1" u="sng" dirty="0" smtClean="0">
                <a:solidFill>
                  <a:srgbClr val="FFFF00"/>
                </a:solidFill>
              </a:rPr>
              <a:t/>
            </a:r>
            <a:br>
              <a:rPr lang="en-US" altLang="en-US" b="1" u="sng" dirty="0" smtClean="0">
                <a:solidFill>
                  <a:srgbClr val="FFFF00"/>
                </a:solidFill>
              </a:rPr>
            </a:br>
            <a:r>
              <a:rPr lang="en-US" altLang="en-US" dirty="0" smtClean="0"/>
              <a:t>Possible </a:t>
            </a:r>
            <a:r>
              <a:rPr lang="en-US" altLang="en-US" dirty="0"/>
              <a:t>violations for </a:t>
            </a:r>
            <a:r>
              <a:rPr lang="en-US" altLang="en-US" dirty="0" smtClean="0"/>
              <a:t>Delete </a:t>
            </a:r>
            <a:r>
              <a:rPr lang="en-US" altLang="en-US" dirty="0"/>
              <a:t>operation</a:t>
            </a:r>
            <a:r>
              <a:rPr lang="en-US" altLang="en-US" b="1" dirty="0">
                <a:solidFill>
                  <a:srgbClr val="000000"/>
                </a:solidFill>
              </a:rPr>
              <a:t/>
            </a:r>
            <a:br>
              <a:rPr lang="en-US" altLang="en-US" b="1" dirty="0">
                <a:solidFill>
                  <a:srgbClr val="000000"/>
                </a:solidFill>
              </a:rPr>
            </a:br>
            <a:r>
              <a:rPr lang="en-US" altLang="en-US" b="1" u="sng" dirty="0">
                <a:solidFill>
                  <a:srgbClr val="000000"/>
                </a:solidFill>
              </a:rPr>
              <a:t/>
            </a:r>
            <a:br>
              <a:rPr lang="en-US" altLang="en-US" b="1" u="sng" dirty="0">
                <a:solidFill>
                  <a:srgbClr val="000000"/>
                </a:solidFill>
              </a:rPr>
            </a:br>
            <a:endParaRPr lang="en-US" altLang="en-US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66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2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DELETE may violate only referential integrity: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If the primary key value of the tuple being deleted is referenced from other tuples in the database</a:t>
            </a:r>
          </a:p>
          <a:p>
            <a:pPr lvl="2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en-US" kern="0" dirty="0">
                <a:solidFill>
                  <a:srgbClr val="333399"/>
                </a:solidFill>
                <a:latin typeface="Arial"/>
              </a:rPr>
              <a:t>Can be remedied by several actions: RESTRICT, CASCADE, SET NULL (see Chapter 8 for more details)</a:t>
            </a:r>
          </a:p>
          <a:p>
            <a:pPr lvl="3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kern="0" dirty="0">
                <a:solidFill>
                  <a:srgbClr val="800000"/>
                </a:solidFill>
                <a:latin typeface="Arial"/>
              </a:rPr>
              <a:t>RESTRICT option: reject the deletion</a:t>
            </a:r>
          </a:p>
          <a:p>
            <a:pPr lvl="3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kern="0" dirty="0">
                <a:solidFill>
                  <a:srgbClr val="800000"/>
                </a:solidFill>
                <a:latin typeface="Arial"/>
              </a:rPr>
              <a:t>CASCADE option: propagate the deletion by deleting the tuples that are referencing primary key that is being deleted.</a:t>
            </a:r>
          </a:p>
          <a:p>
            <a:pPr lvl="3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kern="0" dirty="0">
                <a:solidFill>
                  <a:srgbClr val="800000"/>
                </a:solidFill>
                <a:latin typeface="Arial"/>
              </a:rPr>
              <a:t>SET NULL option: set the foreign keys of the referencing tuples to NULL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One of the above options must be specified during database design for each foreign key constraint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2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57100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692904"/>
            <a:ext cx="10515600" cy="583776"/>
          </a:xfrm>
        </p:spPr>
        <p:txBody>
          <a:bodyPr>
            <a:normAutofit fontScale="90000"/>
          </a:bodyPr>
          <a:lstStyle/>
          <a:p>
            <a:pPr>
              <a:spcBef>
                <a:spcPct val="50000"/>
              </a:spcBef>
            </a:pPr>
            <a:r>
              <a:rPr lang="en-US" altLang="en-US" b="1" u="sng" dirty="0" smtClean="0">
                <a:solidFill>
                  <a:srgbClr val="FFFF00"/>
                </a:solidFill>
              </a:rPr>
              <a:t/>
            </a:r>
            <a:br>
              <a:rPr lang="en-US" altLang="en-US" b="1" u="sng" dirty="0" smtClean="0">
                <a:solidFill>
                  <a:srgbClr val="FFFF00"/>
                </a:solidFill>
              </a:rPr>
            </a:br>
            <a:r>
              <a:rPr lang="en-US" altLang="en-US" b="1" u="sng" dirty="0" smtClean="0">
                <a:solidFill>
                  <a:srgbClr val="FFFF00"/>
                </a:solidFill>
              </a:rPr>
              <a:t/>
            </a:r>
            <a:br>
              <a:rPr lang="en-US" altLang="en-US" b="1" u="sng" dirty="0" smtClean="0">
                <a:solidFill>
                  <a:srgbClr val="FFFF00"/>
                </a:solidFill>
              </a:rPr>
            </a:br>
            <a:r>
              <a:rPr lang="en-US" altLang="en-US" dirty="0" smtClean="0"/>
              <a:t>Possible </a:t>
            </a:r>
            <a:r>
              <a:rPr lang="en-US" altLang="en-US" dirty="0"/>
              <a:t>violations for </a:t>
            </a:r>
            <a:r>
              <a:rPr lang="en-US" altLang="en-US" dirty="0" smtClean="0"/>
              <a:t>Delete operation</a:t>
            </a:r>
            <a:r>
              <a:rPr lang="en-US" altLang="en-US" b="1" dirty="0">
                <a:solidFill>
                  <a:srgbClr val="000000"/>
                </a:solidFill>
              </a:rPr>
              <a:t/>
            </a:r>
            <a:br>
              <a:rPr lang="en-US" altLang="en-US" b="1" dirty="0">
                <a:solidFill>
                  <a:srgbClr val="000000"/>
                </a:solidFill>
              </a:rPr>
            </a:br>
            <a:r>
              <a:rPr lang="en-US" altLang="en-US" b="1" u="sng" dirty="0">
                <a:solidFill>
                  <a:srgbClr val="000000"/>
                </a:solidFill>
              </a:rPr>
              <a:t/>
            </a:r>
            <a:br>
              <a:rPr lang="en-US" altLang="en-US" b="1" u="sng" dirty="0">
                <a:solidFill>
                  <a:srgbClr val="000000"/>
                </a:solidFill>
              </a:rPr>
            </a:br>
            <a:endParaRPr lang="en-US" altLang="en-US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67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2400" i="1" dirty="0" smtClean="0"/>
          </a:p>
          <a:p>
            <a:pPr>
              <a:buNone/>
            </a:pPr>
            <a:r>
              <a:rPr lang="en-IN" sz="2400" i="1" dirty="0" smtClean="0"/>
              <a:t>Operation 1:</a:t>
            </a:r>
          </a:p>
          <a:p>
            <a:r>
              <a:rPr lang="en-IN" sz="2400" dirty="0" smtClean="0"/>
              <a:t>Delete the </a:t>
            </a:r>
            <a:r>
              <a:rPr lang="en-IN" sz="2400" dirty="0" err="1" smtClean="0"/>
              <a:t>WORKS_ON</a:t>
            </a:r>
            <a:r>
              <a:rPr lang="en-IN" sz="2400" dirty="0" smtClean="0"/>
              <a:t> </a:t>
            </a:r>
            <a:r>
              <a:rPr lang="en-IN" sz="2400" dirty="0" err="1" smtClean="0"/>
              <a:t>tuple</a:t>
            </a:r>
            <a:r>
              <a:rPr lang="en-IN" sz="2400" dirty="0" smtClean="0"/>
              <a:t> with </a:t>
            </a:r>
            <a:r>
              <a:rPr lang="en-IN" sz="2400" dirty="0" err="1" smtClean="0"/>
              <a:t>Essn</a:t>
            </a:r>
            <a:r>
              <a:rPr lang="en-IN" sz="2400" dirty="0" smtClean="0"/>
              <a:t> = ‘999887777’ and </a:t>
            </a:r>
            <a:r>
              <a:rPr lang="en-IN" sz="2400" dirty="0" err="1" smtClean="0"/>
              <a:t>Pno</a:t>
            </a:r>
            <a:r>
              <a:rPr lang="en-IN" sz="2400" dirty="0" smtClean="0"/>
              <a:t> = 10.</a:t>
            </a:r>
          </a:p>
          <a:p>
            <a:pPr lvl="1">
              <a:buNone/>
            </a:pPr>
            <a:endParaRPr lang="en-IN" i="1" dirty="0" smtClean="0"/>
          </a:p>
          <a:p>
            <a:pPr>
              <a:buNone/>
            </a:pPr>
            <a:r>
              <a:rPr lang="en-IN" sz="2400" i="1" dirty="0" smtClean="0"/>
              <a:t>Operation 2:</a:t>
            </a:r>
          </a:p>
          <a:p>
            <a:r>
              <a:rPr lang="en-IN" sz="2400" dirty="0" smtClean="0"/>
              <a:t>Delete the EMPLOYEE </a:t>
            </a:r>
            <a:r>
              <a:rPr lang="en-IN" sz="2400" dirty="0" err="1" smtClean="0"/>
              <a:t>tuple</a:t>
            </a:r>
            <a:r>
              <a:rPr lang="en-IN" sz="2400" dirty="0" smtClean="0"/>
              <a:t> with </a:t>
            </a:r>
            <a:r>
              <a:rPr lang="en-IN" sz="2400" dirty="0" err="1" smtClean="0"/>
              <a:t>Ssn</a:t>
            </a:r>
            <a:r>
              <a:rPr lang="en-IN" sz="2400" dirty="0" smtClean="0"/>
              <a:t> = ‘999887777’.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IN" sz="2400" i="1" dirty="0" smtClean="0"/>
              <a:t>Operation 3:</a:t>
            </a:r>
          </a:p>
          <a:p>
            <a:r>
              <a:rPr lang="en-IN" sz="2400" dirty="0" smtClean="0"/>
              <a:t>Delete the EMPLOYEE </a:t>
            </a:r>
            <a:r>
              <a:rPr lang="en-IN" sz="2400" dirty="0" err="1" smtClean="0"/>
              <a:t>tuple</a:t>
            </a:r>
            <a:r>
              <a:rPr lang="en-IN" sz="2400" dirty="0" smtClean="0"/>
              <a:t> with </a:t>
            </a:r>
            <a:r>
              <a:rPr lang="en-IN" sz="2400" dirty="0" err="1" smtClean="0"/>
              <a:t>Ssn</a:t>
            </a:r>
            <a:r>
              <a:rPr lang="en-IN" sz="2400" dirty="0" smtClean="0"/>
              <a:t> = ‘333445555’.</a:t>
            </a:r>
          </a:p>
          <a:p>
            <a:endParaRPr lang="en-IN" sz="2400" dirty="0" smtClean="0"/>
          </a:p>
          <a:p>
            <a:pPr>
              <a:buNone/>
            </a:pP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57100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692904"/>
            <a:ext cx="10515600" cy="583776"/>
          </a:xfrm>
        </p:spPr>
        <p:txBody>
          <a:bodyPr>
            <a:normAutofit fontScale="90000"/>
          </a:bodyPr>
          <a:lstStyle/>
          <a:p>
            <a:pPr>
              <a:spcBef>
                <a:spcPct val="50000"/>
              </a:spcBef>
            </a:pPr>
            <a:r>
              <a:rPr lang="en-US" altLang="en-US" b="1" u="sng" dirty="0" smtClean="0">
                <a:solidFill>
                  <a:srgbClr val="FFFF00"/>
                </a:solidFill>
              </a:rPr>
              <a:t/>
            </a:r>
            <a:br>
              <a:rPr lang="en-US" altLang="en-US" b="1" u="sng" dirty="0" smtClean="0">
                <a:solidFill>
                  <a:srgbClr val="FFFF00"/>
                </a:solidFill>
              </a:rPr>
            </a:br>
            <a:r>
              <a:rPr lang="en-US" altLang="en-US" b="1" u="sng" dirty="0" smtClean="0">
                <a:solidFill>
                  <a:srgbClr val="FFFF00"/>
                </a:solidFill>
              </a:rPr>
              <a:t/>
            </a:r>
            <a:br>
              <a:rPr lang="en-US" altLang="en-US" b="1" u="sng" dirty="0" smtClean="0">
                <a:solidFill>
                  <a:srgbClr val="FFFF00"/>
                </a:solidFill>
              </a:rPr>
            </a:br>
            <a:r>
              <a:rPr lang="en-US" altLang="en-US" dirty="0" smtClean="0"/>
              <a:t>Possible </a:t>
            </a:r>
            <a:r>
              <a:rPr lang="en-US" altLang="en-US" dirty="0"/>
              <a:t>violations for </a:t>
            </a:r>
            <a:r>
              <a:rPr lang="en-US" altLang="en-US" dirty="0" smtClean="0"/>
              <a:t>Delete operation</a:t>
            </a:r>
            <a:r>
              <a:rPr lang="en-US" altLang="en-US" b="1" dirty="0">
                <a:solidFill>
                  <a:srgbClr val="000000"/>
                </a:solidFill>
              </a:rPr>
              <a:t/>
            </a:r>
            <a:br>
              <a:rPr lang="en-US" altLang="en-US" b="1" dirty="0">
                <a:solidFill>
                  <a:srgbClr val="000000"/>
                </a:solidFill>
              </a:rPr>
            </a:br>
            <a:r>
              <a:rPr lang="en-US" altLang="en-US" b="1" u="sng" dirty="0">
                <a:solidFill>
                  <a:srgbClr val="000000"/>
                </a:solidFill>
              </a:rPr>
              <a:t/>
            </a:r>
            <a:br>
              <a:rPr lang="en-US" altLang="en-US" b="1" u="sng" dirty="0">
                <a:solidFill>
                  <a:srgbClr val="000000"/>
                </a:solidFill>
              </a:rPr>
            </a:br>
            <a:endParaRPr lang="en-US" altLang="en-US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68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2400" i="1" dirty="0" smtClean="0"/>
          </a:p>
          <a:p>
            <a:pPr>
              <a:buNone/>
            </a:pPr>
            <a:r>
              <a:rPr lang="en-IN" b="1" dirty="0" smtClean="0"/>
              <a:t>Operation 1:</a:t>
            </a:r>
          </a:p>
          <a:p>
            <a:r>
              <a:rPr lang="en-IN" sz="2400" dirty="0" smtClean="0"/>
              <a:t>Delete the </a:t>
            </a:r>
            <a:r>
              <a:rPr lang="en-IN" sz="2400" dirty="0" err="1" smtClean="0"/>
              <a:t>WORKS_ON</a:t>
            </a:r>
            <a:r>
              <a:rPr lang="en-IN" sz="2400" dirty="0" smtClean="0"/>
              <a:t> </a:t>
            </a:r>
            <a:r>
              <a:rPr lang="en-IN" sz="2400" dirty="0" err="1" smtClean="0"/>
              <a:t>tuple</a:t>
            </a:r>
            <a:r>
              <a:rPr lang="en-IN" sz="2400" dirty="0" smtClean="0"/>
              <a:t> with </a:t>
            </a:r>
            <a:r>
              <a:rPr lang="en-IN" sz="2400" dirty="0" err="1" smtClean="0"/>
              <a:t>Essn</a:t>
            </a:r>
            <a:r>
              <a:rPr lang="en-IN" sz="2400" dirty="0" smtClean="0"/>
              <a:t> = ‘999887777’ and </a:t>
            </a:r>
            <a:r>
              <a:rPr lang="en-IN" sz="2400" dirty="0" err="1" smtClean="0"/>
              <a:t>Pno</a:t>
            </a:r>
            <a:r>
              <a:rPr lang="en-IN" sz="2400" dirty="0" smtClean="0"/>
              <a:t> = 10.</a:t>
            </a:r>
          </a:p>
          <a:p>
            <a:pPr lvl="1"/>
            <a:r>
              <a:rPr lang="en-IN" i="1" dirty="0" smtClean="0"/>
              <a:t>Result: This deletion is acceptable and deletes exactly one </a:t>
            </a:r>
            <a:r>
              <a:rPr lang="en-IN" i="1" dirty="0" err="1" smtClean="0"/>
              <a:t>tuple</a:t>
            </a:r>
            <a:r>
              <a:rPr lang="en-IN" i="1" dirty="0" smtClean="0"/>
              <a:t>.</a:t>
            </a:r>
          </a:p>
          <a:p>
            <a:pPr lvl="1">
              <a:buNone/>
            </a:pPr>
            <a:endParaRPr lang="en-IN" i="1" dirty="0" smtClean="0"/>
          </a:p>
          <a:p>
            <a:pPr>
              <a:buNone/>
            </a:pP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57100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67072"/>
            <a:ext cx="10515600" cy="583776"/>
          </a:xfrm>
        </p:spPr>
        <p:txBody>
          <a:bodyPr>
            <a:normAutofit fontScale="90000"/>
          </a:bodyPr>
          <a:lstStyle/>
          <a:p>
            <a:pPr>
              <a:spcBef>
                <a:spcPct val="50000"/>
              </a:spcBef>
            </a:pPr>
            <a:r>
              <a:rPr lang="en-US" altLang="en-US" b="1" u="sng" dirty="0" smtClean="0">
                <a:solidFill>
                  <a:srgbClr val="FFFF00"/>
                </a:solidFill>
              </a:rPr>
              <a:t/>
            </a:r>
            <a:br>
              <a:rPr lang="en-US" altLang="en-US" b="1" u="sng" dirty="0" smtClean="0">
                <a:solidFill>
                  <a:srgbClr val="FFFF00"/>
                </a:solidFill>
              </a:rPr>
            </a:br>
            <a:r>
              <a:rPr lang="en-US" altLang="en-US" b="1" u="sng" dirty="0" smtClean="0">
                <a:solidFill>
                  <a:srgbClr val="FFFF00"/>
                </a:solidFill>
              </a:rPr>
              <a:t/>
            </a:r>
            <a:br>
              <a:rPr lang="en-US" altLang="en-US" b="1" u="sng" dirty="0" smtClean="0">
                <a:solidFill>
                  <a:srgbClr val="FFFF00"/>
                </a:solidFill>
              </a:rPr>
            </a:br>
            <a:r>
              <a:rPr lang="en-US" altLang="en-US" dirty="0" smtClean="0"/>
              <a:t>Possible </a:t>
            </a:r>
            <a:r>
              <a:rPr lang="en-US" altLang="en-US" dirty="0"/>
              <a:t>violations for </a:t>
            </a:r>
            <a:r>
              <a:rPr lang="en-US" altLang="en-US" dirty="0" smtClean="0"/>
              <a:t>Delete operation</a:t>
            </a:r>
            <a:r>
              <a:rPr lang="en-US" altLang="en-US" b="1" dirty="0">
                <a:solidFill>
                  <a:srgbClr val="000000"/>
                </a:solidFill>
              </a:rPr>
              <a:t/>
            </a:r>
            <a:br>
              <a:rPr lang="en-US" altLang="en-US" b="1" dirty="0">
                <a:solidFill>
                  <a:srgbClr val="000000"/>
                </a:solidFill>
              </a:rPr>
            </a:br>
            <a:r>
              <a:rPr lang="en-US" altLang="en-US" b="1" u="sng" dirty="0">
                <a:solidFill>
                  <a:srgbClr val="000000"/>
                </a:solidFill>
              </a:rPr>
              <a:t/>
            </a:r>
            <a:br>
              <a:rPr lang="en-US" altLang="en-US" b="1" u="sng" dirty="0">
                <a:solidFill>
                  <a:srgbClr val="000000"/>
                </a:solidFill>
              </a:rPr>
            </a:br>
            <a:endParaRPr lang="en-US" altLang="en-US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69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IN" sz="2400" i="1" dirty="0" smtClean="0"/>
          </a:p>
          <a:p>
            <a:pPr>
              <a:buNone/>
            </a:pPr>
            <a:r>
              <a:rPr lang="en-IN" sz="3000" b="1" dirty="0" smtClean="0"/>
              <a:t>Operation 2:</a:t>
            </a:r>
          </a:p>
          <a:p>
            <a:r>
              <a:rPr lang="en-IN" sz="2400" dirty="0" smtClean="0"/>
              <a:t>Delete the EMPLOYEE </a:t>
            </a:r>
            <a:r>
              <a:rPr lang="en-IN" sz="2400" dirty="0" err="1" smtClean="0"/>
              <a:t>tuple</a:t>
            </a:r>
            <a:r>
              <a:rPr lang="en-IN" sz="2400" dirty="0" smtClean="0"/>
              <a:t> with </a:t>
            </a:r>
            <a:r>
              <a:rPr lang="en-IN" sz="2400" dirty="0" err="1" smtClean="0"/>
              <a:t>Ssn</a:t>
            </a:r>
            <a:r>
              <a:rPr lang="en-IN" sz="2400" dirty="0" smtClean="0"/>
              <a:t> = ‘999887777’.</a:t>
            </a:r>
          </a:p>
          <a:p>
            <a:pPr lvl="1"/>
            <a:r>
              <a:rPr lang="en-IN" sz="2000" i="1" dirty="0" smtClean="0"/>
              <a:t>Result: This deletion is not acceptable, because there are </a:t>
            </a:r>
            <a:r>
              <a:rPr lang="en-IN" sz="2000" i="1" dirty="0" err="1" smtClean="0"/>
              <a:t>tuples</a:t>
            </a:r>
            <a:r>
              <a:rPr lang="en-IN" sz="2000" i="1" dirty="0" smtClean="0"/>
              <a:t> in </a:t>
            </a:r>
            <a:r>
              <a:rPr lang="en-IN" sz="2400" dirty="0" err="1" smtClean="0"/>
              <a:t>WORKS_ON</a:t>
            </a:r>
            <a:r>
              <a:rPr lang="en-IN" sz="2400" dirty="0" smtClean="0"/>
              <a:t> that refer to this </a:t>
            </a:r>
            <a:r>
              <a:rPr lang="en-IN" sz="2400" dirty="0" err="1" smtClean="0"/>
              <a:t>tuple</a:t>
            </a:r>
            <a:r>
              <a:rPr lang="en-IN" sz="2400" dirty="0" smtClean="0"/>
              <a:t>. Hence, if the </a:t>
            </a:r>
            <a:r>
              <a:rPr lang="en-IN" sz="2400" dirty="0" err="1" smtClean="0"/>
              <a:t>tuple</a:t>
            </a:r>
            <a:r>
              <a:rPr lang="en-IN" sz="2400" dirty="0" smtClean="0"/>
              <a:t> in EMPLOYEE is deleted</a:t>
            </a:r>
            <a:r>
              <a:rPr lang="en-IN" sz="2400" b="1" dirty="0" smtClean="0"/>
              <a:t>, referential integrity violations </a:t>
            </a:r>
            <a:r>
              <a:rPr lang="en-IN" sz="2400" dirty="0" smtClean="0"/>
              <a:t>will result.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Action to be taken to enforce the constraints 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IN" dirty="0" smtClean="0"/>
              <a:t>The first option, called </a:t>
            </a:r>
            <a:r>
              <a:rPr lang="en-IN" b="1" dirty="0" smtClean="0"/>
              <a:t>restrict, is to </a:t>
            </a:r>
            <a:r>
              <a:rPr lang="en-IN" b="1" i="1" dirty="0" smtClean="0"/>
              <a:t>reject the deletion. 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IN" b="1" dirty="0" smtClean="0"/>
              <a:t>The second option, called cascade</a:t>
            </a:r>
            <a:r>
              <a:rPr lang="en-IN" dirty="0" smtClean="0"/>
              <a:t>, is to </a:t>
            </a:r>
            <a:r>
              <a:rPr lang="en-IN" i="1" dirty="0" smtClean="0"/>
              <a:t>attempt to cascade (or propagate) the deletion by deleting </a:t>
            </a:r>
            <a:r>
              <a:rPr lang="en-IN" i="1" dirty="0" err="1" smtClean="0"/>
              <a:t>tuples</a:t>
            </a:r>
            <a:r>
              <a:rPr lang="en-IN" i="1" dirty="0" smtClean="0"/>
              <a:t> that reference the </a:t>
            </a:r>
            <a:r>
              <a:rPr lang="en-IN" dirty="0" err="1" smtClean="0"/>
              <a:t>tuple</a:t>
            </a:r>
            <a:r>
              <a:rPr lang="en-IN" dirty="0" smtClean="0"/>
              <a:t> that is being deleted. For example, in operation 2, the DBMS could automatically delete the offending </a:t>
            </a:r>
            <a:r>
              <a:rPr lang="en-IN" dirty="0" err="1" smtClean="0"/>
              <a:t>tuples</a:t>
            </a:r>
            <a:r>
              <a:rPr lang="en-IN" dirty="0" smtClean="0"/>
              <a:t> from </a:t>
            </a:r>
            <a:r>
              <a:rPr lang="en-IN" sz="2400" dirty="0" err="1" smtClean="0"/>
              <a:t>WORKS_ON</a:t>
            </a:r>
            <a:r>
              <a:rPr lang="en-IN" sz="2400" dirty="0" smtClean="0"/>
              <a:t> </a:t>
            </a:r>
            <a:r>
              <a:rPr lang="en-IN" dirty="0" smtClean="0"/>
              <a:t>with </a:t>
            </a:r>
            <a:r>
              <a:rPr lang="en-IN" sz="2400" dirty="0" err="1" smtClean="0"/>
              <a:t>Essn</a:t>
            </a:r>
            <a:r>
              <a:rPr lang="en-IN" sz="2400" dirty="0" smtClean="0"/>
              <a:t> </a:t>
            </a:r>
            <a:r>
              <a:rPr lang="en-IN" dirty="0" smtClean="0"/>
              <a:t>= ‘999887777’. 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IN" dirty="0" smtClean="0"/>
              <a:t>A third option, called </a:t>
            </a:r>
            <a:r>
              <a:rPr lang="en-IN" b="1" dirty="0" smtClean="0"/>
              <a:t>set null or set default, is to </a:t>
            </a:r>
            <a:r>
              <a:rPr lang="en-IN" b="1" i="1" dirty="0" smtClean="0"/>
              <a:t>modify the referencing attribute </a:t>
            </a:r>
            <a:r>
              <a:rPr lang="en-IN" i="1" dirty="0" smtClean="0"/>
              <a:t>values that cause the violation; each such value is either set to </a:t>
            </a:r>
            <a:r>
              <a:rPr lang="en-IN" sz="2400" i="1" dirty="0" smtClean="0"/>
              <a:t>NULL </a:t>
            </a:r>
            <a:r>
              <a:rPr lang="en-IN" i="1" dirty="0" smtClean="0"/>
              <a:t>or changed to reference another default value</a:t>
            </a:r>
            <a:endParaRPr lang="en-IN" sz="6600" dirty="0" smtClean="0"/>
          </a:p>
          <a:p>
            <a:pPr lvl="1">
              <a:buNone/>
            </a:pPr>
            <a:endParaRPr lang="en-IN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357100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ER-to-Relational Mapping Algorithm (cont.)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7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b="1" kern="0" dirty="0" smtClean="0">
                <a:solidFill>
                  <a:srgbClr val="333399"/>
                </a:solidFill>
                <a:latin typeface="Arial"/>
              </a:rPr>
              <a:t>Step </a:t>
            </a:r>
            <a:r>
              <a:rPr lang="en-US" altLang="en-US" sz="2400" b="1" kern="0" dirty="0">
                <a:solidFill>
                  <a:srgbClr val="333399"/>
                </a:solidFill>
                <a:latin typeface="Arial"/>
              </a:rPr>
              <a:t>4: Mapping of Binary 1:N Relationship Types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For each regular binary 1:N relationship type R, identify the relation S that represent the participating entity type at the </a:t>
            </a:r>
            <a:r>
              <a:rPr lang="en-US" altLang="en-US" sz="2200" i="1" kern="0" dirty="0">
                <a:solidFill>
                  <a:srgbClr val="800000"/>
                </a:solidFill>
                <a:latin typeface="Arial"/>
              </a:rPr>
              <a:t>N-side</a:t>
            </a: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 of the relationship type. 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Include as </a:t>
            </a:r>
            <a:r>
              <a:rPr lang="en-US" altLang="en-US" sz="2200" i="1" kern="0" dirty="0">
                <a:solidFill>
                  <a:srgbClr val="800000"/>
                </a:solidFill>
                <a:latin typeface="Arial"/>
              </a:rPr>
              <a:t>foreign key</a:t>
            </a: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 in S the </a:t>
            </a:r>
            <a:r>
              <a:rPr lang="en-US" altLang="en-US" sz="2200" i="1" kern="0" dirty="0">
                <a:solidFill>
                  <a:srgbClr val="800000"/>
                </a:solidFill>
                <a:latin typeface="Arial"/>
              </a:rPr>
              <a:t>primary key</a:t>
            </a: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 of the relation T. 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Include any simple attributes of the 1:N relation type as attributes of S.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An alternative is use cross-reference like Step 3.</a:t>
            </a:r>
            <a:endParaRPr lang="en-US" altLang="en-US" sz="2200" i="1" kern="0" dirty="0">
              <a:solidFill>
                <a:srgbClr val="800000"/>
              </a:solidFill>
              <a:latin typeface="Arial"/>
            </a:endParaRPr>
          </a:p>
          <a:p>
            <a:pPr lvl="2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en-US" i="1" kern="0" dirty="0">
                <a:solidFill>
                  <a:srgbClr val="333399"/>
                </a:solidFill>
                <a:latin typeface="Arial"/>
              </a:rPr>
              <a:t>Create a new relationship R</a:t>
            </a:r>
            <a:r>
              <a:rPr lang="en-US" altLang="en-US" kern="0" dirty="0">
                <a:solidFill>
                  <a:srgbClr val="333399"/>
                </a:solidFill>
                <a:latin typeface="Arial"/>
              </a:rPr>
              <a:t> whose attributes are the </a:t>
            </a:r>
            <a:r>
              <a:rPr lang="en-US" altLang="en-US" i="1" kern="0" dirty="0">
                <a:solidFill>
                  <a:srgbClr val="333399"/>
                </a:solidFill>
                <a:latin typeface="Arial"/>
              </a:rPr>
              <a:t>keys of S and T</a:t>
            </a:r>
            <a:r>
              <a:rPr lang="en-US" altLang="en-US" kern="0" dirty="0">
                <a:solidFill>
                  <a:srgbClr val="333399"/>
                </a:solidFill>
                <a:latin typeface="Arial"/>
              </a:rPr>
              <a:t>, and whose primary key is the same as the </a:t>
            </a:r>
            <a:r>
              <a:rPr lang="en-US" altLang="en-US" i="1" kern="0" dirty="0">
                <a:solidFill>
                  <a:srgbClr val="333399"/>
                </a:solidFill>
                <a:latin typeface="Arial"/>
              </a:rPr>
              <a:t>key of S</a:t>
            </a:r>
            <a:r>
              <a:rPr lang="en-US" altLang="en-US" kern="0" dirty="0">
                <a:solidFill>
                  <a:srgbClr val="333399"/>
                </a:solidFill>
                <a:latin typeface="Arial"/>
              </a:rPr>
              <a:t>.</a:t>
            </a:r>
            <a:endParaRPr lang="en-US" altLang="en-US" b="1" kern="0" dirty="0">
              <a:solidFill>
                <a:srgbClr val="333399"/>
              </a:solidFill>
              <a:latin typeface="Arial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b="1" kern="0" dirty="0">
                <a:solidFill>
                  <a:srgbClr val="333399"/>
                </a:solidFill>
                <a:latin typeface="Arial"/>
              </a:rPr>
              <a:t>Example:</a:t>
            </a: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 1:N relationship types WORKS_FOR, CONTROLS, and SUPERVISION in the figure.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For WORKS_FOR we include the primary key DNUMBER of the DEPARTMENT relation as foreign key in the EMPLOYEE relation and call it DNO. 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6000" dirty="0" smtClean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79817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67072"/>
            <a:ext cx="10515600" cy="583776"/>
          </a:xfrm>
        </p:spPr>
        <p:txBody>
          <a:bodyPr>
            <a:normAutofit fontScale="90000"/>
          </a:bodyPr>
          <a:lstStyle/>
          <a:p>
            <a:pPr>
              <a:spcBef>
                <a:spcPct val="50000"/>
              </a:spcBef>
            </a:pPr>
            <a:r>
              <a:rPr lang="en-US" altLang="en-US" b="1" u="sng" dirty="0" smtClean="0">
                <a:solidFill>
                  <a:srgbClr val="FFFF00"/>
                </a:solidFill>
              </a:rPr>
              <a:t/>
            </a:r>
            <a:br>
              <a:rPr lang="en-US" altLang="en-US" b="1" u="sng" dirty="0" smtClean="0">
                <a:solidFill>
                  <a:srgbClr val="FFFF00"/>
                </a:solidFill>
              </a:rPr>
            </a:br>
            <a:r>
              <a:rPr lang="en-US" altLang="en-US" b="1" u="sng" dirty="0" smtClean="0">
                <a:solidFill>
                  <a:srgbClr val="FFFF00"/>
                </a:solidFill>
              </a:rPr>
              <a:t/>
            </a:r>
            <a:br>
              <a:rPr lang="en-US" altLang="en-US" b="1" u="sng" dirty="0" smtClean="0">
                <a:solidFill>
                  <a:srgbClr val="FFFF00"/>
                </a:solidFill>
              </a:rPr>
            </a:br>
            <a:r>
              <a:rPr lang="en-US" altLang="en-US" dirty="0" smtClean="0"/>
              <a:t>Possible </a:t>
            </a:r>
            <a:r>
              <a:rPr lang="en-US" altLang="en-US" dirty="0"/>
              <a:t>violations for </a:t>
            </a:r>
            <a:r>
              <a:rPr lang="en-US" altLang="en-US" dirty="0" smtClean="0"/>
              <a:t>Delete operation</a:t>
            </a:r>
            <a:r>
              <a:rPr lang="en-US" altLang="en-US" b="1" dirty="0">
                <a:solidFill>
                  <a:srgbClr val="000000"/>
                </a:solidFill>
              </a:rPr>
              <a:t/>
            </a:r>
            <a:br>
              <a:rPr lang="en-US" altLang="en-US" b="1" dirty="0">
                <a:solidFill>
                  <a:srgbClr val="000000"/>
                </a:solidFill>
              </a:rPr>
            </a:br>
            <a:r>
              <a:rPr lang="en-US" altLang="en-US" b="1" u="sng" dirty="0">
                <a:solidFill>
                  <a:srgbClr val="000000"/>
                </a:solidFill>
              </a:rPr>
              <a:t/>
            </a:r>
            <a:br>
              <a:rPr lang="en-US" altLang="en-US" b="1" u="sng" dirty="0">
                <a:solidFill>
                  <a:srgbClr val="000000"/>
                </a:solidFill>
              </a:rPr>
            </a:br>
            <a:endParaRPr lang="en-US" altLang="en-US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70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/>
          </a:bodyPr>
          <a:lstStyle/>
          <a:p>
            <a:pPr>
              <a:buNone/>
            </a:pPr>
            <a:endParaRPr lang="en-IN" b="1" dirty="0" smtClean="0"/>
          </a:p>
          <a:p>
            <a:r>
              <a:rPr lang="en-IN" dirty="0" smtClean="0"/>
              <a:t>Notice that if a referencing attribute that causes a violation is </a:t>
            </a:r>
            <a:r>
              <a:rPr lang="en-IN" i="1" dirty="0" smtClean="0"/>
              <a:t>part of the primary key, it cannot be set to NULL; otherwise, it </a:t>
            </a:r>
            <a:r>
              <a:rPr lang="en-IN" dirty="0" smtClean="0"/>
              <a:t>would violate entity integrity.</a:t>
            </a:r>
          </a:p>
          <a:p>
            <a:pPr>
              <a:buNone/>
            </a:pPr>
            <a:endParaRPr lang="en-IN" b="1" dirty="0" smtClean="0"/>
          </a:p>
          <a:p>
            <a:pPr>
              <a:buNone/>
            </a:pPr>
            <a:r>
              <a:rPr lang="en-IN" b="1" dirty="0" smtClean="0"/>
              <a:t>Operation 3: </a:t>
            </a:r>
          </a:p>
          <a:p>
            <a:r>
              <a:rPr lang="en-IN" sz="2400" dirty="0" smtClean="0"/>
              <a:t>Delete the EMPLOYEE </a:t>
            </a:r>
            <a:r>
              <a:rPr lang="en-IN" sz="2400" dirty="0" err="1" smtClean="0"/>
              <a:t>tuple</a:t>
            </a:r>
            <a:r>
              <a:rPr lang="en-IN" sz="2400" dirty="0" smtClean="0"/>
              <a:t> with </a:t>
            </a:r>
            <a:r>
              <a:rPr lang="en-IN" sz="2400" dirty="0" err="1" smtClean="0"/>
              <a:t>Ssn</a:t>
            </a:r>
            <a:r>
              <a:rPr lang="en-IN" sz="2400" dirty="0" smtClean="0"/>
              <a:t> = ‘333445555’.</a:t>
            </a:r>
          </a:p>
          <a:p>
            <a:pPr lvl="1"/>
            <a:r>
              <a:rPr lang="en-IN" sz="2000" i="1" dirty="0" smtClean="0"/>
              <a:t>Result: This deletion will result in </a:t>
            </a:r>
            <a:r>
              <a:rPr lang="en-IN" sz="2000" b="1" i="1" dirty="0" smtClean="0"/>
              <a:t>even worse referential integrity violations</a:t>
            </a:r>
            <a:r>
              <a:rPr lang="en-IN" sz="2000" i="1" dirty="0" smtClean="0"/>
              <a:t>, </a:t>
            </a:r>
            <a:r>
              <a:rPr lang="en-IN" sz="2000" dirty="0" smtClean="0"/>
              <a:t>because the </a:t>
            </a:r>
            <a:r>
              <a:rPr lang="en-IN" sz="2000" dirty="0" err="1" smtClean="0"/>
              <a:t>tuple</a:t>
            </a:r>
            <a:r>
              <a:rPr lang="en-IN" sz="2000" dirty="0" smtClean="0"/>
              <a:t> involved is referenced by </a:t>
            </a:r>
            <a:r>
              <a:rPr lang="en-IN" sz="2000" dirty="0" err="1" smtClean="0"/>
              <a:t>tuples</a:t>
            </a:r>
            <a:r>
              <a:rPr lang="en-IN" sz="2000" dirty="0" smtClean="0"/>
              <a:t> from the EMPLOYEE, DEPARTMENT, </a:t>
            </a:r>
            <a:r>
              <a:rPr lang="en-IN" sz="2000" dirty="0" err="1" smtClean="0"/>
              <a:t>WORKS_ON</a:t>
            </a:r>
            <a:r>
              <a:rPr lang="en-IN" sz="2000" dirty="0" smtClean="0"/>
              <a:t>, and DEPENDENT relations.</a:t>
            </a:r>
            <a:endParaRPr lang="en-US" altLang="en-US" sz="2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57100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67072"/>
            <a:ext cx="10515600" cy="583776"/>
          </a:xfrm>
        </p:spPr>
        <p:txBody>
          <a:bodyPr>
            <a:normAutofit fontScale="90000"/>
          </a:bodyPr>
          <a:lstStyle/>
          <a:p>
            <a:pPr>
              <a:spcBef>
                <a:spcPct val="50000"/>
              </a:spcBef>
            </a:pPr>
            <a:r>
              <a:rPr lang="en-US" altLang="en-US" b="1" u="sng" dirty="0" smtClean="0">
                <a:solidFill>
                  <a:srgbClr val="FFFF00"/>
                </a:solidFill>
              </a:rPr>
              <a:t/>
            </a:r>
            <a:br>
              <a:rPr lang="en-US" altLang="en-US" b="1" u="sng" dirty="0" smtClean="0">
                <a:solidFill>
                  <a:srgbClr val="FFFF00"/>
                </a:solidFill>
              </a:rPr>
            </a:br>
            <a:r>
              <a:rPr lang="en-US" altLang="en-US" b="1" u="sng" dirty="0" smtClean="0">
                <a:solidFill>
                  <a:srgbClr val="FFFF00"/>
                </a:solidFill>
              </a:rPr>
              <a:t/>
            </a:r>
            <a:br>
              <a:rPr lang="en-US" altLang="en-US" b="1" u="sng" dirty="0" smtClean="0">
                <a:solidFill>
                  <a:srgbClr val="FFFF00"/>
                </a:solidFill>
              </a:rPr>
            </a:br>
            <a:r>
              <a:rPr lang="en-US" altLang="en-US" dirty="0" smtClean="0"/>
              <a:t>Possible </a:t>
            </a:r>
            <a:r>
              <a:rPr lang="en-US" altLang="en-US" dirty="0"/>
              <a:t>violations for </a:t>
            </a:r>
            <a:r>
              <a:rPr lang="en-US" altLang="en-US" dirty="0" smtClean="0"/>
              <a:t>Delete operation 3</a:t>
            </a:r>
            <a:r>
              <a:rPr lang="en-US" altLang="en-US" b="1" dirty="0">
                <a:solidFill>
                  <a:srgbClr val="000000"/>
                </a:solidFill>
              </a:rPr>
              <a:t/>
            </a:r>
            <a:br>
              <a:rPr lang="en-US" altLang="en-US" b="1" dirty="0">
                <a:solidFill>
                  <a:srgbClr val="000000"/>
                </a:solidFill>
              </a:rPr>
            </a:br>
            <a:r>
              <a:rPr lang="en-US" altLang="en-US" b="1" u="sng" dirty="0">
                <a:solidFill>
                  <a:srgbClr val="000000"/>
                </a:solidFill>
              </a:rPr>
              <a:t/>
            </a:r>
            <a:br>
              <a:rPr lang="en-US" altLang="en-US" b="1" u="sng" dirty="0">
                <a:solidFill>
                  <a:srgbClr val="000000"/>
                </a:solidFill>
              </a:rPr>
            </a:br>
            <a:endParaRPr lang="en-US" altLang="en-US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71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/>
          </a:bodyPr>
          <a:lstStyle/>
          <a:p>
            <a:pPr>
              <a:buNone/>
            </a:pPr>
            <a:endParaRPr lang="en-IN" b="1" dirty="0" smtClean="0"/>
          </a:p>
          <a:p>
            <a:r>
              <a:rPr lang="en-US" dirty="0" smtClean="0"/>
              <a:t>Action to be taken to enforce the constraints 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IN" dirty="0" smtClean="0"/>
              <a:t>The first option, called </a:t>
            </a:r>
            <a:r>
              <a:rPr lang="en-IN" b="1" dirty="0" smtClean="0"/>
              <a:t>restrict, is to </a:t>
            </a:r>
            <a:r>
              <a:rPr lang="en-IN" b="1" i="1" dirty="0" smtClean="0"/>
              <a:t>reject the deletion. </a:t>
            </a:r>
          </a:p>
          <a:p>
            <a:pPr marL="1028700" lvl="1" indent="-571500">
              <a:buFont typeface="+mj-lt"/>
              <a:buAutoNum type="romanLcPeriod"/>
            </a:pPr>
            <a:endParaRPr lang="en-IN" b="1" i="1" dirty="0" smtClean="0"/>
          </a:p>
          <a:p>
            <a:pPr marL="1028700" lvl="1" indent="-571500">
              <a:buFont typeface="+mj-lt"/>
              <a:buAutoNum type="romanLcPeriod"/>
            </a:pPr>
            <a:r>
              <a:rPr lang="en-IN" sz="2400" dirty="0" smtClean="0"/>
              <a:t>The second option, called cascade, the DBMS may automatically delete all </a:t>
            </a:r>
            <a:r>
              <a:rPr lang="en-IN" sz="2400" dirty="0" err="1" smtClean="0"/>
              <a:t>tuples</a:t>
            </a:r>
            <a:r>
              <a:rPr lang="en-IN" sz="2400" dirty="0" smtClean="0"/>
              <a:t> from </a:t>
            </a:r>
            <a:r>
              <a:rPr lang="en-IN" sz="2400" dirty="0" err="1" smtClean="0"/>
              <a:t>WORKS_ON</a:t>
            </a:r>
            <a:r>
              <a:rPr lang="en-IN" sz="2400" dirty="0" smtClean="0"/>
              <a:t> and DEPENDENT with </a:t>
            </a:r>
            <a:r>
              <a:rPr lang="en-IN" sz="2400" dirty="0" err="1" smtClean="0"/>
              <a:t>Essn</a:t>
            </a:r>
            <a:r>
              <a:rPr lang="en-IN" sz="2400" dirty="0" smtClean="0"/>
              <a:t> = ‘333445555’. </a:t>
            </a:r>
          </a:p>
          <a:p>
            <a:pPr marL="1028700" lvl="1" indent="-571500">
              <a:buNone/>
            </a:pPr>
            <a:r>
              <a:rPr lang="en-IN" dirty="0" smtClean="0"/>
              <a:t>	</a:t>
            </a:r>
            <a:r>
              <a:rPr lang="en-IN" sz="2400" dirty="0" err="1" smtClean="0"/>
              <a:t>Tuples</a:t>
            </a:r>
            <a:r>
              <a:rPr lang="en-IN" sz="2400" dirty="0" smtClean="0"/>
              <a:t> in EMPLOYEE with </a:t>
            </a:r>
            <a:r>
              <a:rPr lang="en-IN" sz="2400" dirty="0" err="1" smtClean="0"/>
              <a:t>Super_ssn</a:t>
            </a:r>
            <a:r>
              <a:rPr lang="en-IN" sz="2400" dirty="0" smtClean="0"/>
              <a:t> = ‘333445555’ and the </a:t>
            </a:r>
            <a:r>
              <a:rPr lang="en-IN" sz="2400" dirty="0" err="1" smtClean="0"/>
              <a:t>tuple</a:t>
            </a:r>
            <a:r>
              <a:rPr lang="en-IN" sz="2400" dirty="0" smtClean="0"/>
              <a:t> in DEPARTMENT with </a:t>
            </a:r>
            <a:r>
              <a:rPr lang="en-IN" sz="2400" dirty="0" err="1" smtClean="0"/>
              <a:t>Mgr_ssn</a:t>
            </a:r>
            <a:r>
              <a:rPr lang="en-IN" sz="2400" dirty="0" smtClean="0"/>
              <a:t> = ‘333445555’ can have their </a:t>
            </a:r>
            <a:r>
              <a:rPr lang="en-IN" sz="2400" dirty="0" err="1" smtClean="0"/>
              <a:t>Super_ssn</a:t>
            </a:r>
            <a:r>
              <a:rPr lang="en-IN" sz="2400" dirty="0" smtClean="0"/>
              <a:t> and </a:t>
            </a:r>
            <a:r>
              <a:rPr lang="en-IN" sz="2400" dirty="0" err="1" smtClean="0"/>
              <a:t>Mgr_ssn</a:t>
            </a:r>
            <a:r>
              <a:rPr lang="en-IN" sz="2400" dirty="0" smtClean="0"/>
              <a:t> values changed to other valid values or to NULL.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57100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67072"/>
            <a:ext cx="10515600" cy="583776"/>
          </a:xfrm>
        </p:spPr>
        <p:txBody>
          <a:bodyPr>
            <a:normAutofit fontScale="90000"/>
          </a:bodyPr>
          <a:lstStyle/>
          <a:p>
            <a:pPr>
              <a:spcBef>
                <a:spcPct val="50000"/>
              </a:spcBef>
            </a:pPr>
            <a:r>
              <a:rPr lang="en-US" altLang="en-US" b="1" u="sng" dirty="0" smtClean="0">
                <a:solidFill>
                  <a:srgbClr val="FFFF00"/>
                </a:solidFill>
              </a:rPr>
              <a:t/>
            </a:r>
            <a:br>
              <a:rPr lang="en-US" altLang="en-US" b="1" u="sng" dirty="0" smtClean="0">
                <a:solidFill>
                  <a:srgbClr val="FFFF00"/>
                </a:solidFill>
              </a:rPr>
            </a:br>
            <a:r>
              <a:rPr lang="en-US" altLang="en-US" b="1" u="sng" dirty="0" smtClean="0">
                <a:solidFill>
                  <a:srgbClr val="FFFF00"/>
                </a:solidFill>
              </a:rPr>
              <a:t/>
            </a:r>
            <a:br>
              <a:rPr lang="en-US" altLang="en-US" b="1" u="sng" dirty="0" smtClean="0">
                <a:solidFill>
                  <a:srgbClr val="FFFF00"/>
                </a:solidFill>
              </a:rPr>
            </a:br>
            <a:r>
              <a:rPr lang="en-US" altLang="en-US" dirty="0" smtClean="0"/>
              <a:t>Possible </a:t>
            </a:r>
            <a:r>
              <a:rPr lang="en-US" altLang="en-US" dirty="0"/>
              <a:t>violations for </a:t>
            </a:r>
            <a:r>
              <a:rPr lang="en-US" altLang="en-US" dirty="0" smtClean="0"/>
              <a:t>Update </a:t>
            </a:r>
            <a:r>
              <a:rPr lang="en-US" altLang="en-US" dirty="0"/>
              <a:t>O</a:t>
            </a:r>
            <a:r>
              <a:rPr lang="en-US" altLang="en-US" dirty="0" smtClean="0"/>
              <a:t>peration</a:t>
            </a:r>
            <a:r>
              <a:rPr lang="en-US" altLang="en-US" b="1" dirty="0">
                <a:solidFill>
                  <a:srgbClr val="000000"/>
                </a:solidFill>
              </a:rPr>
              <a:t/>
            </a:r>
            <a:br>
              <a:rPr lang="en-US" altLang="en-US" b="1" dirty="0">
                <a:solidFill>
                  <a:srgbClr val="000000"/>
                </a:solidFill>
              </a:rPr>
            </a:br>
            <a:r>
              <a:rPr lang="en-US" altLang="en-US" b="1" u="sng" dirty="0">
                <a:solidFill>
                  <a:srgbClr val="000000"/>
                </a:solidFill>
              </a:rPr>
              <a:t/>
            </a:r>
            <a:br>
              <a:rPr lang="en-US" altLang="en-US" b="1" u="sng" dirty="0">
                <a:solidFill>
                  <a:srgbClr val="000000"/>
                </a:solidFill>
              </a:rPr>
            </a:br>
            <a:endParaRPr lang="en-US" altLang="en-US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72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/>
          </a:bodyPr>
          <a:lstStyle/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2400" kern="0" dirty="0" smtClean="0">
              <a:solidFill>
                <a:srgbClr val="333399"/>
              </a:solidFill>
              <a:latin typeface="Arial"/>
            </a:endParaRP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kern="0" dirty="0" smtClean="0">
                <a:solidFill>
                  <a:srgbClr val="333399"/>
                </a:solidFill>
                <a:latin typeface="Arial"/>
              </a:rPr>
              <a:t>UPDATE </a:t>
            </a: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may violate domain constraint and NOT NULL constraint on an attribute being modified</a:t>
            </a: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Any of the other constraints may also be violated, depending on the attribute being updated: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Updating the primary key (PK):</a:t>
            </a:r>
          </a:p>
          <a:p>
            <a:pPr lvl="2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en-US" kern="0" dirty="0">
                <a:solidFill>
                  <a:srgbClr val="333399"/>
                </a:solidFill>
                <a:latin typeface="Arial"/>
              </a:rPr>
              <a:t>Similar to a DELETE followed by an INSERT</a:t>
            </a:r>
          </a:p>
          <a:p>
            <a:pPr lvl="2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en-US" kern="0" dirty="0">
                <a:solidFill>
                  <a:srgbClr val="333399"/>
                </a:solidFill>
                <a:latin typeface="Arial"/>
              </a:rPr>
              <a:t>Need to specify similar options to DELETE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Updating a foreign key (FK):</a:t>
            </a:r>
          </a:p>
          <a:p>
            <a:pPr lvl="2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en-US" kern="0" dirty="0">
                <a:solidFill>
                  <a:srgbClr val="333399"/>
                </a:solidFill>
                <a:latin typeface="Arial"/>
              </a:rPr>
              <a:t>May violate referential integrity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Updating an ordinary attribute (neither PK nor FK):</a:t>
            </a:r>
          </a:p>
          <a:p>
            <a:pPr lvl="2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en-US" kern="0" dirty="0">
                <a:solidFill>
                  <a:srgbClr val="333399"/>
                </a:solidFill>
                <a:latin typeface="Arial"/>
              </a:rPr>
              <a:t>Can only violate domain constraints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19556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67072"/>
            <a:ext cx="10515600" cy="583776"/>
          </a:xfrm>
        </p:spPr>
        <p:txBody>
          <a:bodyPr>
            <a:normAutofit fontScale="90000"/>
          </a:bodyPr>
          <a:lstStyle/>
          <a:p>
            <a:pPr>
              <a:spcBef>
                <a:spcPct val="50000"/>
              </a:spcBef>
            </a:pPr>
            <a:r>
              <a:rPr lang="en-US" altLang="en-US" b="1" u="sng" dirty="0" smtClean="0">
                <a:solidFill>
                  <a:srgbClr val="FFFF00"/>
                </a:solidFill>
              </a:rPr>
              <a:t/>
            </a:r>
            <a:br>
              <a:rPr lang="en-US" altLang="en-US" b="1" u="sng" dirty="0" smtClean="0">
                <a:solidFill>
                  <a:srgbClr val="FFFF00"/>
                </a:solidFill>
              </a:rPr>
            </a:br>
            <a:r>
              <a:rPr lang="en-US" altLang="en-US" b="1" u="sng" dirty="0" smtClean="0">
                <a:solidFill>
                  <a:srgbClr val="FFFF00"/>
                </a:solidFill>
              </a:rPr>
              <a:t/>
            </a:r>
            <a:br>
              <a:rPr lang="en-US" altLang="en-US" b="1" u="sng" dirty="0" smtClean="0">
                <a:solidFill>
                  <a:srgbClr val="FFFF00"/>
                </a:solidFill>
              </a:rPr>
            </a:br>
            <a:r>
              <a:rPr lang="en-US" altLang="en-US" dirty="0" smtClean="0"/>
              <a:t>Possible </a:t>
            </a:r>
            <a:r>
              <a:rPr lang="en-US" altLang="en-US" dirty="0"/>
              <a:t>violations for each operation</a:t>
            </a:r>
            <a:r>
              <a:rPr lang="en-US" altLang="en-US" b="1" dirty="0">
                <a:solidFill>
                  <a:srgbClr val="000000"/>
                </a:solidFill>
              </a:rPr>
              <a:t/>
            </a:r>
            <a:br>
              <a:rPr lang="en-US" altLang="en-US" b="1" dirty="0">
                <a:solidFill>
                  <a:srgbClr val="000000"/>
                </a:solidFill>
              </a:rPr>
            </a:br>
            <a:r>
              <a:rPr lang="en-US" altLang="en-US" b="1" u="sng" dirty="0">
                <a:solidFill>
                  <a:srgbClr val="000000"/>
                </a:solidFill>
              </a:rPr>
              <a:t/>
            </a:r>
            <a:br>
              <a:rPr lang="en-US" altLang="en-US" b="1" u="sng" dirty="0">
                <a:solidFill>
                  <a:srgbClr val="000000"/>
                </a:solidFill>
              </a:rPr>
            </a:br>
            <a:endParaRPr lang="en-US" altLang="en-US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73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None/>
            </a:pPr>
            <a:endParaRPr lang="en-US" altLang="en-US" sz="2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Presented Relational Model Concepts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Definitions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Characteristics of relations</a:t>
            </a: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Discussed Relational Model Constraints and Relational Database Schemas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Domain constraints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Key constraints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Entity integrity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Referential integrity</a:t>
            </a: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Described the Relational Update Operations and Dealing with Constraint Violations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834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In-Class Exercise</a:t>
            </a:r>
            <a:endParaRPr lang="en-US" altLang="en-US" dirty="0" smtClean="0"/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60576"/>
            <a:ext cx="10515600" cy="4616387"/>
          </a:xfrm>
        </p:spPr>
        <p:txBody>
          <a:bodyPr/>
          <a:lstStyle/>
          <a:p>
            <a:pPr marL="0" lvl="0" indent="0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333399"/>
                </a:solidFill>
                <a:latin typeface="Times New Roman" panose="02020603050405020304" pitchFamily="18" charset="0"/>
              </a:rPr>
              <a:t>(Taken from Exercise 5.15)</a:t>
            </a:r>
          </a:p>
          <a:p>
            <a:pPr marL="0" lvl="0" indent="0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333399"/>
                </a:solidFill>
                <a:latin typeface="Times New Roman" panose="02020603050405020304" pitchFamily="18" charset="0"/>
              </a:rPr>
              <a:t>Consider the following relations for a database that keeps track of student enrollment in courses and the books adopted for each course:</a:t>
            </a:r>
          </a:p>
          <a:p>
            <a:pPr marL="0" lvl="0" indent="0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333399"/>
                </a:solidFill>
                <a:latin typeface="Times New Roman" panose="02020603050405020304" pitchFamily="18" charset="0"/>
              </a:rPr>
              <a:t>STUDENT(</a:t>
            </a:r>
            <a:r>
              <a:rPr lang="en-US" altLang="en-US" sz="2000" u="sng" dirty="0">
                <a:solidFill>
                  <a:srgbClr val="333399"/>
                </a:solidFill>
                <a:latin typeface="Times New Roman" panose="02020603050405020304" pitchFamily="18" charset="0"/>
              </a:rPr>
              <a:t>SSN</a:t>
            </a:r>
            <a:r>
              <a:rPr lang="en-US" altLang="en-US" sz="2000" dirty="0">
                <a:solidFill>
                  <a:srgbClr val="333399"/>
                </a:solidFill>
                <a:latin typeface="Times New Roman" panose="02020603050405020304" pitchFamily="18" charset="0"/>
              </a:rPr>
              <a:t>, Name, Major, </a:t>
            </a:r>
            <a:r>
              <a:rPr lang="en-US" altLang="en-US" sz="2000" dirty="0" err="1">
                <a:solidFill>
                  <a:srgbClr val="333399"/>
                </a:solidFill>
                <a:latin typeface="Times New Roman" panose="02020603050405020304" pitchFamily="18" charset="0"/>
              </a:rPr>
              <a:t>Bdate</a:t>
            </a:r>
            <a:r>
              <a:rPr lang="en-US" altLang="en-US" sz="2000" dirty="0">
                <a:solidFill>
                  <a:srgbClr val="333399"/>
                </a:solidFill>
                <a:latin typeface="Times New Roman" panose="02020603050405020304" pitchFamily="18" charset="0"/>
              </a:rPr>
              <a:t>)</a:t>
            </a:r>
          </a:p>
          <a:p>
            <a:pPr marL="0" lvl="0" indent="0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333399"/>
                </a:solidFill>
                <a:latin typeface="Times New Roman" panose="02020603050405020304" pitchFamily="18" charset="0"/>
              </a:rPr>
              <a:t>COURSE(</a:t>
            </a:r>
            <a:r>
              <a:rPr lang="en-US" altLang="en-US" sz="2000" u="sng" dirty="0">
                <a:solidFill>
                  <a:srgbClr val="333399"/>
                </a:solidFill>
                <a:latin typeface="Times New Roman" panose="02020603050405020304" pitchFamily="18" charset="0"/>
              </a:rPr>
              <a:t>Course#</a:t>
            </a:r>
            <a:r>
              <a:rPr lang="en-US" altLang="en-US" sz="2000" dirty="0">
                <a:solidFill>
                  <a:srgbClr val="333399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2000" dirty="0" err="1">
                <a:solidFill>
                  <a:srgbClr val="333399"/>
                </a:solidFill>
                <a:latin typeface="Times New Roman" panose="02020603050405020304" pitchFamily="18" charset="0"/>
              </a:rPr>
              <a:t>Cname</a:t>
            </a:r>
            <a:r>
              <a:rPr lang="en-US" altLang="en-US" sz="2000" dirty="0">
                <a:solidFill>
                  <a:srgbClr val="333399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2000" dirty="0" err="1">
                <a:solidFill>
                  <a:srgbClr val="333399"/>
                </a:solidFill>
                <a:latin typeface="Times New Roman" panose="02020603050405020304" pitchFamily="18" charset="0"/>
              </a:rPr>
              <a:t>Dept</a:t>
            </a:r>
            <a:r>
              <a:rPr lang="en-US" altLang="en-US" sz="2000" dirty="0">
                <a:solidFill>
                  <a:srgbClr val="333399"/>
                </a:solidFill>
                <a:latin typeface="Times New Roman" panose="02020603050405020304" pitchFamily="18" charset="0"/>
              </a:rPr>
              <a:t>)</a:t>
            </a:r>
          </a:p>
          <a:p>
            <a:pPr marL="0" lvl="0" indent="0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333399"/>
                </a:solidFill>
                <a:latin typeface="Times New Roman" panose="02020603050405020304" pitchFamily="18" charset="0"/>
              </a:rPr>
              <a:t>ENROLL(</a:t>
            </a:r>
            <a:r>
              <a:rPr lang="en-US" altLang="en-US" sz="2000" u="sng" dirty="0">
                <a:solidFill>
                  <a:srgbClr val="333399"/>
                </a:solidFill>
                <a:latin typeface="Times New Roman" panose="02020603050405020304" pitchFamily="18" charset="0"/>
              </a:rPr>
              <a:t>SSN</a:t>
            </a:r>
            <a:r>
              <a:rPr lang="en-US" altLang="en-US" sz="2000" dirty="0">
                <a:solidFill>
                  <a:srgbClr val="333399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2000" u="sng" dirty="0">
                <a:solidFill>
                  <a:srgbClr val="333399"/>
                </a:solidFill>
                <a:latin typeface="Times New Roman" panose="02020603050405020304" pitchFamily="18" charset="0"/>
              </a:rPr>
              <a:t>Course#</a:t>
            </a:r>
            <a:r>
              <a:rPr lang="en-US" altLang="en-US" sz="2000" dirty="0">
                <a:solidFill>
                  <a:srgbClr val="333399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2000" u="sng" dirty="0">
                <a:solidFill>
                  <a:srgbClr val="333399"/>
                </a:solidFill>
                <a:latin typeface="Times New Roman" panose="02020603050405020304" pitchFamily="18" charset="0"/>
              </a:rPr>
              <a:t>Quarter</a:t>
            </a:r>
            <a:r>
              <a:rPr lang="en-US" altLang="en-US" sz="2000" dirty="0">
                <a:solidFill>
                  <a:srgbClr val="333399"/>
                </a:solidFill>
                <a:latin typeface="Times New Roman" panose="02020603050405020304" pitchFamily="18" charset="0"/>
              </a:rPr>
              <a:t>, Grade)</a:t>
            </a:r>
          </a:p>
          <a:p>
            <a:pPr marL="0" lvl="0" indent="0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333399"/>
                </a:solidFill>
                <a:latin typeface="Times New Roman" panose="02020603050405020304" pitchFamily="18" charset="0"/>
              </a:rPr>
              <a:t>BOOK_ADOPTION(</a:t>
            </a:r>
            <a:r>
              <a:rPr lang="en-US" altLang="en-US" sz="2000" u="sng" dirty="0">
                <a:solidFill>
                  <a:srgbClr val="333399"/>
                </a:solidFill>
                <a:latin typeface="Times New Roman" panose="02020603050405020304" pitchFamily="18" charset="0"/>
              </a:rPr>
              <a:t>Course#</a:t>
            </a:r>
            <a:r>
              <a:rPr lang="en-US" altLang="en-US" sz="2000" dirty="0">
                <a:solidFill>
                  <a:srgbClr val="333399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2000" u="sng" dirty="0">
                <a:solidFill>
                  <a:srgbClr val="333399"/>
                </a:solidFill>
                <a:latin typeface="Times New Roman" panose="02020603050405020304" pitchFamily="18" charset="0"/>
              </a:rPr>
              <a:t>Quarter</a:t>
            </a:r>
            <a:r>
              <a:rPr lang="en-US" altLang="en-US" sz="2000" dirty="0">
                <a:solidFill>
                  <a:srgbClr val="333399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2000" dirty="0" err="1">
                <a:solidFill>
                  <a:srgbClr val="333399"/>
                </a:solidFill>
                <a:latin typeface="Times New Roman" panose="02020603050405020304" pitchFamily="18" charset="0"/>
              </a:rPr>
              <a:t>Book_ISBN</a:t>
            </a:r>
            <a:r>
              <a:rPr lang="en-US" altLang="en-US" sz="2000" dirty="0">
                <a:solidFill>
                  <a:srgbClr val="333399"/>
                </a:solidFill>
                <a:latin typeface="Times New Roman" panose="02020603050405020304" pitchFamily="18" charset="0"/>
              </a:rPr>
              <a:t>)</a:t>
            </a:r>
          </a:p>
          <a:p>
            <a:pPr marL="0" lvl="0" indent="0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333399"/>
                </a:solidFill>
                <a:latin typeface="Times New Roman" panose="02020603050405020304" pitchFamily="18" charset="0"/>
              </a:rPr>
              <a:t>TEXT(</a:t>
            </a:r>
            <a:r>
              <a:rPr lang="en-US" altLang="en-US" sz="2000" u="sng" dirty="0" err="1">
                <a:solidFill>
                  <a:srgbClr val="333399"/>
                </a:solidFill>
                <a:latin typeface="Times New Roman" panose="02020603050405020304" pitchFamily="18" charset="0"/>
              </a:rPr>
              <a:t>Book_ISBN</a:t>
            </a:r>
            <a:r>
              <a:rPr lang="en-US" altLang="en-US" sz="2000" dirty="0">
                <a:solidFill>
                  <a:srgbClr val="333399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2000" dirty="0" err="1">
                <a:solidFill>
                  <a:srgbClr val="333399"/>
                </a:solidFill>
                <a:latin typeface="Times New Roman" panose="02020603050405020304" pitchFamily="18" charset="0"/>
              </a:rPr>
              <a:t>Book_Title</a:t>
            </a:r>
            <a:r>
              <a:rPr lang="en-US" altLang="en-US" sz="2000" dirty="0">
                <a:solidFill>
                  <a:srgbClr val="333399"/>
                </a:solidFill>
                <a:latin typeface="Times New Roman" panose="02020603050405020304" pitchFamily="18" charset="0"/>
              </a:rPr>
              <a:t>, Publisher, Author)</a:t>
            </a:r>
          </a:p>
          <a:p>
            <a:pPr marL="0" lvl="0" indent="0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srgbClr val="333399"/>
                </a:solidFill>
                <a:latin typeface="Times New Roman" panose="02020603050405020304" pitchFamily="18" charset="0"/>
              </a:rPr>
              <a:t>Draw a relational schema diagram specifying the foreign keys for this schema.</a:t>
            </a:r>
          </a:p>
          <a:p>
            <a:pPr eaLnBrk="1" hangingPunct="1"/>
            <a:endParaRPr lang="en-US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680285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9816"/>
            <a:ext cx="10515600" cy="110345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75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6000" dirty="0" smtClean="0">
              <a:latin typeface="Edwardian Script ITC" pitchFamily="66" charset="0"/>
            </a:endParaRPr>
          </a:p>
          <a:p>
            <a:pPr>
              <a:buNone/>
            </a:pPr>
            <a:endParaRPr lang="en-US" sz="6000" dirty="0" smtClean="0">
              <a:latin typeface="Edwardian Script ITC" pitchFamily="66" charset="0"/>
            </a:endParaRPr>
          </a:p>
          <a:p>
            <a:pPr>
              <a:buNone/>
            </a:pPr>
            <a:r>
              <a:rPr lang="en-US" sz="6000" dirty="0" smtClean="0">
                <a:latin typeface="Edwardian Script ITC" pitchFamily="66" charset="0"/>
              </a:rPr>
              <a:t>				</a:t>
            </a:r>
            <a:r>
              <a:rPr lang="en-US" sz="9000" dirty="0" smtClean="0">
                <a:latin typeface="Edwardian Script ITC" pitchFamily="66" charset="0"/>
              </a:rPr>
              <a:t>Thank YOU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08398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9816"/>
            <a:ext cx="10515600" cy="110345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76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400" dirty="0" smtClean="0"/>
              <a:t>Class 11</a:t>
            </a:r>
            <a:endParaRPr lang="en-IN" sz="1400" dirty="0" smtClean="0"/>
          </a:p>
          <a:p>
            <a:pPr>
              <a:buNone/>
            </a:pPr>
            <a:r>
              <a:rPr lang="en-IN" sz="1400" dirty="0" smtClean="0">
                <a:hlinkClick r:id="rId3"/>
              </a:rPr>
              <a:t>https://drive.google.com/file/d/1KOZWImTWT4No7lYKx369hX29jXRofxnr/view?usp=sharing</a:t>
            </a:r>
            <a:endParaRPr lang="en-IN" sz="1400" dirty="0" smtClean="0"/>
          </a:p>
          <a:p>
            <a:pPr>
              <a:buNone/>
            </a:pPr>
            <a:r>
              <a:rPr lang="en-US" sz="1400" dirty="0" smtClean="0"/>
              <a:t>Class 12</a:t>
            </a:r>
          </a:p>
          <a:p>
            <a:pPr>
              <a:buNone/>
            </a:pPr>
            <a:r>
              <a:rPr lang="en-US" sz="1400" dirty="0" smtClean="0">
                <a:hlinkClick r:id="rId4"/>
              </a:rPr>
              <a:t>https://drive.google.com/file/d/1y8J99QWoIZWLFgL-0p4I4Eei6qKZmuOl/view?usp=sharing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Class 13</a:t>
            </a:r>
          </a:p>
          <a:p>
            <a:pPr>
              <a:buNone/>
            </a:pPr>
            <a:r>
              <a:rPr lang="en-US" sz="1400" dirty="0" smtClean="0">
                <a:hlinkClick r:id="rId5"/>
              </a:rPr>
              <a:t>https://drive.google.com/file/d/19m1muPoYMIFJ0ohSVh2UO_pBd-aE4ZVc/view?usp=sharing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Class 14</a:t>
            </a:r>
          </a:p>
          <a:p>
            <a:pPr>
              <a:buNone/>
            </a:pPr>
            <a:r>
              <a:rPr lang="en-US" sz="1400" dirty="0" smtClean="0">
                <a:hlinkClick r:id="rId6"/>
              </a:rPr>
              <a:t>https://drive.google.com/file/d/1r0dX5pe_RWzW6JdmDsLn_DZQ99j9t9Av/view?usp=sharing</a:t>
            </a: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IN" sz="14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08398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ER-to-Relational Mapping Algorithm (cont.)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8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/>
          </a:bodyPr>
          <a:lstStyle/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b="1" kern="0" dirty="0" smtClean="0">
                <a:solidFill>
                  <a:srgbClr val="333399"/>
                </a:solidFill>
                <a:latin typeface="Arial"/>
              </a:rPr>
              <a:t>Step </a:t>
            </a:r>
            <a:r>
              <a:rPr lang="en-US" altLang="en-US" sz="2400" b="1" kern="0" dirty="0">
                <a:solidFill>
                  <a:srgbClr val="333399"/>
                </a:solidFill>
                <a:latin typeface="Arial"/>
              </a:rPr>
              <a:t>5: Mapping of Binary M:N Relationship Types</a:t>
            </a:r>
          </a:p>
          <a:p>
            <a:pPr marL="742950" lvl="1" indent="-28575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100" kern="0" dirty="0">
                <a:solidFill>
                  <a:srgbClr val="800000"/>
                </a:solidFill>
                <a:latin typeface="Arial"/>
              </a:rPr>
              <a:t>For each regular binary M:N relationship type R, </a:t>
            </a:r>
            <a:r>
              <a:rPr lang="en-US" altLang="en-US" sz="2000" i="1" kern="0" dirty="0">
                <a:solidFill>
                  <a:srgbClr val="800000"/>
                </a:solidFill>
                <a:latin typeface="Arial"/>
              </a:rPr>
              <a:t>create a new relation</a:t>
            </a:r>
            <a:r>
              <a:rPr lang="en-US" altLang="en-US" sz="2000" kern="0" dirty="0">
                <a:solidFill>
                  <a:srgbClr val="800000"/>
                </a:solidFill>
                <a:latin typeface="Arial"/>
              </a:rPr>
              <a:t> S to represent R. </a:t>
            </a:r>
          </a:p>
          <a:p>
            <a:pPr marL="742950" lvl="1" indent="-28575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000" kern="0" dirty="0">
                <a:solidFill>
                  <a:srgbClr val="800000"/>
                </a:solidFill>
                <a:latin typeface="Arial"/>
              </a:rPr>
              <a:t>Include as foreign key attributes in S the primary keys of the relations that represent the participating entity types; </a:t>
            </a:r>
            <a:r>
              <a:rPr lang="en-US" altLang="en-US" sz="2000" i="1" kern="0" dirty="0">
                <a:solidFill>
                  <a:srgbClr val="800000"/>
                </a:solidFill>
                <a:latin typeface="Arial"/>
              </a:rPr>
              <a:t>their combination will form the primary key</a:t>
            </a:r>
            <a:r>
              <a:rPr lang="en-US" altLang="en-US" sz="2000" kern="0" dirty="0">
                <a:solidFill>
                  <a:srgbClr val="800000"/>
                </a:solidFill>
                <a:latin typeface="Arial"/>
              </a:rPr>
              <a:t> of S. </a:t>
            </a:r>
          </a:p>
          <a:p>
            <a:pPr marL="742950" lvl="1" indent="-28575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000" kern="0" dirty="0">
                <a:solidFill>
                  <a:srgbClr val="800000"/>
                </a:solidFill>
                <a:latin typeface="Arial"/>
              </a:rPr>
              <a:t>Also include any simple attributes of the M:N relationship type (or simple components of composite attributes) as attributes of S.</a:t>
            </a:r>
            <a:endParaRPr lang="en-US" altLang="en-US" sz="2000" b="1" kern="0" dirty="0">
              <a:solidFill>
                <a:srgbClr val="800000"/>
              </a:solidFill>
              <a:latin typeface="Arial"/>
            </a:endParaRP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b="1" kern="0" dirty="0">
                <a:solidFill>
                  <a:srgbClr val="333399"/>
                </a:solidFill>
                <a:latin typeface="Arial"/>
              </a:rPr>
              <a:t>Example:</a:t>
            </a: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 The M:N relationship type WORKS_ON from the ER  diagram is mapped by creating a relation WORKS_ON in the relational database schema.</a:t>
            </a:r>
          </a:p>
          <a:p>
            <a:pPr marL="742950" lvl="1" indent="-28575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000" kern="0" dirty="0">
                <a:solidFill>
                  <a:srgbClr val="800000"/>
                </a:solidFill>
                <a:latin typeface="Arial"/>
              </a:rPr>
              <a:t>The primary keys of the PROJECT and EMPLOYEE relations are included as foreign keys in WORKS_ON and renamed PNO and ESSN, respectively. </a:t>
            </a:r>
          </a:p>
          <a:p>
            <a:pPr marL="742950" lvl="1" indent="-28575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000" kern="0" dirty="0">
                <a:solidFill>
                  <a:srgbClr val="800000"/>
                </a:solidFill>
                <a:latin typeface="Arial"/>
              </a:rPr>
              <a:t>Attribute HOURS in WORKS_ON represents the HOURS attribute of the relation type. The primary key of the WORKS_ON relation is the combination of the foreign key attributes {ESSN, PNO}.</a:t>
            </a:r>
            <a:endParaRPr lang="en-US" altLang="en-US" sz="1300" kern="0" dirty="0">
              <a:solidFill>
                <a:srgbClr val="800000"/>
              </a:solidFill>
              <a:latin typeface="Arial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2400" b="1" kern="0" dirty="0" smtClean="0">
              <a:solidFill>
                <a:srgbClr val="333399"/>
              </a:solidFill>
              <a:latin typeface="Arial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6000" dirty="0" smtClean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25811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ER-to-Relational Mapping Algorithm (cont.)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9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b="1" kern="0" dirty="0">
                <a:solidFill>
                  <a:srgbClr val="333399"/>
                </a:solidFill>
                <a:latin typeface="Arial"/>
              </a:rPr>
              <a:t>Step 6: Mapping of Multivalued Attributes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For each multivalued attribute A, </a:t>
            </a:r>
            <a:r>
              <a:rPr lang="en-US" altLang="en-US" sz="2200" i="1" kern="0" dirty="0">
                <a:solidFill>
                  <a:srgbClr val="800000"/>
                </a:solidFill>
                <a:latin typeface="Arial"/>
              </a:rPr>
              <a:t>create a new relation R</a:t>
            </a: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. 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This relation R will include an attribute corresponding to A, plus the primary key attribute K-as a foreign key in R-of the relation that represents the entity type of relationship type that has A as an attribute. 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The primary key of R is the combination of A and K. If the multivalued attribute is composite, we include its simple components.</a:t>
            </a:r>
            <a:endParaRPr lang="en-US" altLang="en-US" sz="2200" b="1" kern="0" dirty="0">
              <a:solidFill>
                <a:srgbClr val="800000"/>
              </a:solidFill>
              <a:latin typeface="Arial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b="1" kern="0" dirty="0">
                <a:solidFill>
                  <a:srgbClr val="333399"/>
                </a:solidFill>
                <a:latin typeface="Arial"/>
              </a:rPr>
              <a:t>Example:</a:t>
            </a: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 The relation DEPT_LOCATIONS is created. </a:t>
            </a:r>
            <a:endParaRPr lang="en-US" altLang="en-US" sz="2000" kern="0" dirty="0">
              <a:solidFill>
                <a:srgbClr val="333399"/>
              </a:solidFill>
              <a:latin typeface="Arial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000" kern="0" dirty="0">
                <a:solidFill>
                  <a:srgbClr val="800000"/>
                </a:solidFill>
                <a:latin typeface="Arial"/>
              </a:rPr>
              <a:t>The attribute DLOCATION represents the multivalued attribute LOCATIONS of DEPARTMENT, while DNUMBER-as foreign key-represents the primary key of the DEPARTMENT relation.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000" kern="0" dirty="0">
                <a:solidFill>
                  <a:srgbClr val="800000"/>
                </a:solidFill>
                <a:latin typeface="Arial"/>
              </a:rPr>
              <a:t>The primary key of R is the combination of {DNUMBER, DLOCATION}.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2400" b="1" kern="0" dirty="0" smtClean="0">
              <a:solidFill>
                <a:srgbClr val="333399"/>
              </a:solidFill>
              <a:latin typeface="Arial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6000" dirty="0" smtClean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45635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8911</TotalTime>
  <Words>5113</Words>
  <Application>Microsoft Office PowerPoint</Application>
  <PresentationFormat>Custom</PresentationFormat>
  <Paragraphs>869</Paragraphs>
  <Slides>76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78" baseType="lpstr">
      <vt:lpstr>Office Theme</vt:lpstr>
      <vt:lpstr>Bitmap Image</vt:lpstr>
      <vt:lpstr>Slide 1</vt:lpstr>
      <vt:lpstr>Refining ER Diagram for Company Database</vt:lpstr>
      <vt:lpstr>ER-to-Relational Mapping Algorithm</vt:lpstr>
      <vt:lpstr>ER-to-Relational Mapping Algorithm</vt:lpstr>
      <vt:lpstr>ER-to-Relational Mapping Algorithm (cont.)</vt:lpstr>
      <vt:lpstr>ER-to-Relational Mapping Algorithm (cont.)</vt:lpstr>
      <vt:lpstr>ER-to-Relational Mapping Algorithm (cont.)</vt:lpstr>
      <vt:lpstr>ER-to-Relational Mapping Algorithm (cont.)</vt:lpstr>
      <vt:lpstr>ER-to-Relational Mapping Algorithm (cont.)</vt:lpstr>
      <vt:lpstr>ER-to-Relational Mapping Algorithm (cont.)</vt:lpstr>
      <vt:lpstr>Summary of notation for ER Diagrams</vt:lpstr>
      <vt:lpstr>Summary of notation for ER Diagrams</vt:lpstr>
      <vt:lpstr>ER Diagram for Company Database</vt:lpstr>
      <vt:lpstr>ER Diagram with Structural Constraints</vt:lpstr>
      <vt:lpstr>Mapping of ER Schema to Relational Schema</vt:lpstr>
      <vt:lpstr> Ternary relationship types.  (a) The SUPPLY relationship. </vt:lpstr>
      <vt:lpstr>Mapping the n-ary relationship type SUPPLY </vt:lpstr>
      <vt:lpstr>Mapping Exercise 1</vt:lpstr>
      <vt:lpstr>Mapping Exercise 1</vt:lpstr>
      <vt:lpstr>Mapping Exercise 2</vt:lpstr>
      <vt:lpstr>Mapping Exercise 2</vt:lpstr>
      <vt:lpstr>Mapping Exercise 3</vt:lpstr>
      <vt:lpstr>Summary of Mapping Constructs and Constraints</vt:lpstr>
      <vt:lpstr>Relational Data Model</vt:lpstr>
      <vt:lpstr>Relational Model Concepts : BASIS OF THE MODEL </vt:lpstr>
      <vt:lpstr>INFORMAL DEFINITIONS</vt:lpstr>
      <vt:lpstr>INFORMAL DEFINITIONS</vt:lpstr>
      <vt:lpstr>FORMAL DEFINITIONS - Schema</vt:lpstr>
      <vt:lpstr>FORMAL DEFINITIONS - Tuple</vt:lpstr>
      <vt:lpstr>FORMAL DEFINITIONS - DOMAIN</vt:lpstr>
      <vt:lpstr>FORMAL DEFINITIONS - STATE</vt:lpstr>
      <vt:lpstr>FORMAL DEFINITIONS - Summary</vt:lpstr>
      <vt:lpstr>FORMAL DEFINITIONS - Example</vt:lpstr>
      <vt:lpstr>The attributes and tuples of a relation STUDENT</vt:lpstr>
      <vt:lpstr> DEFINITION SUMMARY </vt:lpstr>
      <vt:lpstr> Characteristics of Relations</vt:lpstr>
      <vt:lpstr> Characteristics of Relations</vt:lpstr>
      <vt:lpstr>Relation STUDENT with different order of tuples</vt:lpstr>
      <vt:lpstr> Two identical tuples when order of attributes and values is not part of the definition of a relation </vt:lpstr>
      <vt:lpstr>Characteristics Of Relations (cont.)</vt:lpstr>
      <vt:lpstr>Characteristics Of Relations (cont.)</vt:lpstr>
      <vt:lpstr>  Relational Integrity Constraints </vt:lpstr>
      <vt:lpstr>Key Constraints</vt:lpstr>
      <vt:lpstr>Key Constraints (continued)</vt:lpstr>
      <vt:lpstr>Key Constraints (continued)</vt:lpstr>
      <vt:lpstr>Key Constraints (continued)</vt:lpstr>
      <vt:lpstr>CAR relation with 2 candidate keys License Number and Engine Serial Number</vt:lpstr>
      <vt:lpstr>Relational Database Schema</vt:lpstr>
      <vt:lpstr>Schema diagram for the company relational DB</vt:lpstr>
      <vt:lpstr>One possible relational DB state corresponding to the COMPANY DB</vt:lpstr>
      <vt:lpstr> Entity Integrity </vt:lpstr>
      <vt:lpstr>  Referential Integrity  </vt:lpstr>
      <vt:lpstr>  Referential Integrity(cont.)  </vt:lpstr>
      <vt:lpstr>  Referential Integrity(or Foreign Key)  </vt:lpstr>
      <vt:lpstr>  Displaying a relational database schema and its constraints  </vt:lpstr>
      <vt:lpstr>   Referential integrity constraints displayed on the COMPANY relational  DB schema diagram   </vt:lpstr>
      <vt:lpstr>  Populated Database State  </vt:lpstr>
      <vt:lpstr>  Populated database state for COMPANY  </vt:lpstr>
      <vt:lpstr>    Update Operations on Relations    </vt:lpstr>
      <vt:lpstr>  Update Operations on Relations   </vt:lpstr>
      <vt:lpstr>  Possible violations for INSERT operation  </vt:lpstr>
      <vt:lpstr>  Possible violations for INSERT operation  </vt:lpstr>
      <vt:lpstr>  Possible violations for INSERT operation  </vt:lpstr>
      <vt:lpstr>  Possible violations for INSERT operation  </vt:lpstr>
      <vt:lpstr>  Possible violations for INSERT operation  </vt:lpstr>
      <vt:lpstr>  Possible violations for Delete operation  </vt:lpstr>
      <vt:lpstr>  Possible violations for Delete operation  </vt:lpstr>
      <vt:lpstr>  Possible violations for Delete operation  </vt:lpstr>
      <vt:lpstr>  Possible violations for Delete operation  </vt:lpstr>
      <vt:lpstr>  Possible violations for Delete operation  </vt:lpstr>
      <vt:lpstr>  Possible violations for Delete operation 3  </vt:lpstr>
      <vt:lpstr>  Possible violations for Update Operation  </vt:lpstr>
      <vt:lpstr>  Possible violations for each operation  </vt:lpstr>
      <vt:lpstr>In-Class Exercise</vt:lpstr>
      <vt:lpstr>Slide 75</vt:lpstr>
      <vt:lpstr>Slide 76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Shobha G</dc:creator>
  <cp:lastModifiedBy>poonam</cp:lastModifiedBy>
  <cp:revision>132</cp:revision>
  <dcterms:created xsi:type="dcterms:W3CDTF">2020-07-10T04:48:04Z</dcterms:created>
  <dcterms:modified xsi:type="dcterms:W3CDTF">2020-10-15T05:55:35Z</dcterms:modified>
</cp:coreProperties>
</file>