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7" r:id="rId2"/>
    <p:sldId id="258" r:id="rId3"/>
    <p:sldId id="262" r:id="rId4"/>
    <p:sldId id="302" r:id="rId5"/>
    <p:sldId id="301" r:id="rId6"/>
    <p:sldId id="300" r:id="rId7"/>
    <p:sldId id="299" r:id="rId8"/>
    <p:sldId id="298" r:id="rId9"/>
    <p:sldId id="312" r:id="rId10"/>
    <p:sldId id="297" r:id="rId11"/>
    <p:sldId id="310" r:id="rId12"/>
    <p:sldId id="313" r:id="rId13"/>
    <p:sldId id="314" r:id="rId14"/>
    <p:sldId id="309" r:id="rId15"/>
    <p:sldId id="308" r:id="rId16"/>
    <p:sldId id="307" r:id="rId17"/>
    <p:sldId id="306" r:id="rId18"/>
    <p:sldId id="305" r:id="rId19"/>
    <p:sldId id="304" r:id="rId20"/>
    <p:sldId id="315" r:id="rId21"/>
    <p:sldId id="319" r:id="rId22"/>
    <p:sldId id="318" r:id="rId23"/>
    <p:sldId id="317" r:id="rId24"/>
    <p:sldId id="316" r:id="rId25"/>
    <p:sldId id="325" r:id="rId26"/>
    <p:sldId id="324" r:id="rId27"/>
    <p:sldId id="323" r:id="rId28"/>
    <p:sldId id="322" r:id="rId29"/>
    <p:sldId id="321" r:id="rId30"/>
    <p:sldId id="320" r:id="rId31"/>
    <p:sldId id="259" r:id="rId32"/>
    <p:sldId id="328" r:id="rId33"/>
    <p:sldId id="327" r:id="rId34"/>
    <p:sldId id="326" r:id="rId35"/>
    <p:sldId id="332" r:id="rId36"/>
    <p:sldId id="331" r:id="rId37"/>
    <p:sldId id="330" r:id="rId38"/>
    <p:sldId id="334" r:id="rId39"/>
    <p:sldId id="338" r:id="rId40"/>
    <p:sldId id="339" r:id="rId41"/>
    <p:sldId id="340" r:id="rId42"/>
    <p:sldId id="341" r:id="rId43"/>
    <p:sldId id="344" r:id="rId44"/>
    <p:sldId id="347" r:id="rId45"/>
    <p:sldId id="345" r:id="rId46"/>
    <p:sldId id="346" r:id="rId47"/>
    <p:sldId id="342" r:id="rId48"/>
    <p:sldId id="343" r:id="rId49"/>
    <p:sldId id="353" r:id="rId50"/>
    <p:sldId id="354" r:id="rId51"/>
    <p:sldId id="355" r:id="rId52"/>
    <p:sldId id="356" r:id="rId53"/>
    <p:sldId id="333" r:id="rId54"/>
    <p:sldId id="348" r:id="rId55"/>
    <p:sldId id="350" r:id="rId56"/>
    <p:sldId id="352" r:id="rId57"/>
    <p:sldId id="349"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BF66BA-5C8F-43A2-9A92-A700B9C470A5}" type="datetimeFigureOut">
              <a:rPr lang="en-IN" smtClean="0"/>
              <a:pPr/>
              <a:t>09-10-2020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6A4F18-5AB3-422F-8E78-0011EC1212E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C0D74C-04EF-40BA-9F19-E8F66D5D5B64}"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31267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0D74C-04EF-40BA-9F19-E8F66D5D5B64}"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156768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0D74C-04EF-40BA-9F19-E8F66D5D5B64}"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2328175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0D74C-04EF-40BA-9F19-E8F66D5D5B64}"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31551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C0D74C-04EF-40BA-9F19-E8F66D5D5B64}"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1620638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C0D74C-04EF-40BA-9F19-E8F66D5D5B64}" type="datetimeFigureOut">
              <a:rPr lang="en-US" smtClean="0"/>
              <a:pPr/>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915713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C0D74C-04EF-40BA-9F19-E8F66D5D5B64}" type="datetimeFigureOut">
              <a:rPr lang="en-US" smtClean="0"/>
              <a:pPr/>
              <a:t>10/9/2020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1848599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C0D74C-04EF-40BA-9F19-E8F66D5D5B64}" type="datetimeFigureOut">
              <a:rPr lang="en-US" smtClean="0"/>
              <a:pPr/>
              <a:t>10/9/2020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261103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C0D74C-04EF-40BA-9F19-E8F66D5D5B64}" type="datetimeFigureOut">
              <a:rPr lang="en-US" smtClean="0"/>
              <a:pPr/>
              <a:t>10/9/2020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3989788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C0D74C-04EF-40BA-9F19-E8F66D5D5B64}" type="datetimeFigureOut">
              <a:rPr lang="en-US" smtClean="0"/>
              <a:pPr/>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3381663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C0D74C-04EF-40BA-9F19-E8F66D5D5B64}" type="datetimeFigureOut">
              <a:rPr lang="en-US" smtClean="0"/>
              <a:pPr/>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1646492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0D74C-04EF-40BA-9F19-E8F66D5D5B64}" type="datetimeFigureOut">
              <a:rPr lang="en-US" smtClean="0"/>
              <a:pPr/>
              <a:t>10/9/2020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642069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drive.google.com/file/d/1QxgC0tCMcbBNpHwMjwN04GJu3-fCMu0F/view?usp=sharing"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drive.google.com/file/d/1KnrM-si9OrhSms5mh5kEJL55gvCpSGMh/view?usp=sharing" TargetMode="External"/><Relationship Id="rId4" Type="http://schemas.openxmlformats.org/officeDocument/2006/relationships/hyperlink" Target="https://drive.google.com/file/d/11wUUC4ByEKm6vDhoohtE_FjWpawbnNms/view?usp=sharin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75"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r>
              <a:rPr lang="en-US" sz="1092" b="1" dirty="0" err="1"/>
              <a:t>Improvi</a:t>
            </a:r>
            <a:endParaRPr lang="en-US" sz="1092" dirty="0"/>
          </a:p>
        </p:txBody>
      </p:sp>
      <p:sp>
        <p:nvSpPr>
          <p:cNvPr id="8195" name="object 3"/>
          <p:cNvSpPr>
            <a:spLocks/>
          </p:cNvSpPr>
          <p:nvPr/>
        </p:nvSpPr>
        <p:spPr bwMode="auto">
          <a:xfrm>
            <a:off x="-14974" y="0"/>
            <a:ext cx="5686441" cy="3927659"/>
          </a:xfrm>
          <a:custGeom>
            <a:avLst/>
            <a:gdLst>
              <a:gd name="T0" fmla="*/ 768415866 w 7436484"/>
              <a:gd name="T1" fmla="*/ 0 h 5134610"/>
              <a:gd name="T2" fmla="*/ 0 w 7436484"/>
              <a:gd name="T3" fmla="*/ 0 h 5134610"/>
              <a:gd name="T4" fmla="*/ 0 w 7436484"/>
              <a:gd name="T5" fmla="*/ 534451769 h 5134610"/>
              <a:gd name="T6" fmla="*/ 768415866 w 7436484"/>
              <a:gd name="T7" fmla="*/ 0 h 513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36484" h="5134610">
                <a:moveTo>
                  <a:pt x="7435941" y="0"/>
                </a:moveTo>
                <a:lnTo>
                  <a:pt x="0" y="0"/>
                </a:lnTo>
                <a:lnTo>
                  <a:pt x="0" y="5134513"/>
                </a:lnTo>
                <a:lnTo>
                  <a:pt x="7435941" y="0"/>
                </a:lnTo>
                <a:close/>
              </a:path>
            </a:pathLst>
          </a:custGeom>
          <a:solidFill>
            <a:srgbClr val="005893"/>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8196" name="object 4"/>
          <p:cNvSpPr>
            <a:spLocks noChangeArrowheads="1"/>
          </p:cNvSpPr>
          <p:nvPr/>
        </p:nvSpPr>
        <p:spPr bwMode="auto">
          <a:xfrm>
            <a:off x="286339" y="252217"/>
            <a:ext cx="1119575" cy="1116687"/>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8197" name="object 5"/>
          <p:cNvSpPr>
            <a:spLocks noChangeArrowheads="1"/>
          </p:cNvSpPr>
          <p:nvPr/>
        </p:nvSpPr>
        <p:spPr bwMode="auto">
          <a:xfrm>
            <a:off x="3398623" y="810561"/>
            <a:ext cx="88565" cy="89528"/>
          </a:xfrm>
          <a:prstGeom prst="rect">
            <a:avLst/>
          </a:prstGeom>
          <a:blipFill dpi="0" rotWithShape="1">
            <a:blip r:embed="rId3"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6" name="object 6"/>
          <p:cNvSpPr txBox="1"/>
          <p:nvPr/>
        </p:nvSpPr>
        <p:spPr>
          <a:xfrm>
            <a:off x="1521433" y="437049"/>
            <a:ext cx="2310387" cy="739134"/>
          </a:xfrm>
          <a:prstGeom prst="rect">
            <a:avLst/>
          </a:prstGeom>
        </p:spPr>
        <p:txBody>
          <a:bodyPr lIns="0" tIns="8086" rIns="0" bIns="0">
            <a:spAutoFit/>
          </a:bodyPr>
          <a:lstStyle/>
          <a:p>
            <a:pPr marL="7701">
              <a:lnSpc>
                <a:spcPts val="2847"/>
              </a:lnSpc>
              <a:spcBef>
                <a:spcPts val="64"/>
              </a:spcBef>
              <a:defRPr/>
            </a:pPr>
            <a:r>
              <a:rPr lang="en-IN" sz="2577" b="1" spc="-21" dirty="0">
                <a:solidFill>
                  <a:srgbClr val="FFFFFF"/>
                </a:solidFill>
                <a:latin typeface="Helvetica-Bold"/>
                <a:ea typeface="ＭＳ Ｐゴシック" charset="0"/>
                <a:cs typeface="Helvetica-Bold"/>
              </a:rPr>
              <a:t>RV College of </a:t>
            </a:r>
          </a:p>
          <a:p>
            <a:pPr marL="7701">
              <a:lnSpc>
                <a:spcPts val="2847"/>
              </a:lnSpc>
              <a:spcBef>
                <a:spcPts val="64"/>
              </a:spcBef>
              <a:defRPr/>
            </a:pPr>
            <a:r>
              <a:rPr lang="en-IN" sz="2577" b="1" spc="-21" dirty="0">
                <a:solidFill>
                  <a:srgbClr val="FFFFFF"/>
                </a:solidFill>
                <a:latin typeface="Helvetica-Bold"/>
                <a:ea typeface="ＭＳ Ｐゴシック" charset="0"/>
                <a:cs typeface="Helvetica-Bold"/>
              </a:rPr>
              <a:t>Engineering</a:t>
            </a:r>
            <a:endParaRPr sz="2577" dirty="0">
              <a:latin typeface="Helvetica-Bold"/>
              <a:ea typeface="ＭＳ Ｐゴシック" charset="0"/>
              <a:cs typeface="Helvetica-Bold"/>
            </a:endParaRPr>
          </a:p>
        </p:txBody>
      </p:sp>
      <p:sp>
        <p:nvSpPr>
          <p:cNvPr id="7" name="object 7"/>
          <p:cNvSpPr txBox="1"/>
          <p:nvPr/>
        </p:nvSpPr>
        <p:spPr>
          <a:xfrm>
            <a:off x="9774330" y="247404"/>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8200"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85E639D2-DF99-4E79-9C98-C54A1FDF2458}" type="slidenum">
              <a:rPr lang="en-US" altLang="en-US" smtClean="0">
                <a:solidFill>
                  <a:srgbClr val="898989"/>
                </a:solidFill>
              </a:rPr>
              <a:pPr/>
              <a:t>1</a:t>
            </a:fld>
            <a:endParaRPr lang="en-US" altLang="en-US" smtClean="0">
              <a:solidFill>
                <a:srgbClr val="898989"/>
              </a:solidFill>
            </a:endParaRPr>
          </a:p>
        </p:txBody>
      </p:sp>
      <p:sp>
        <p:nvSpPr>
          <p:cNvPr id="3" name="TextBox 2"/>
          <p:cNvSpPr txBox="1"/>
          <p:nvPr/>
        </p:nvSpPr>
        <p:spPr>
          <a:xfrm>
            <a:off x="2521527" y="2286000"/>
            <a:ext cx="7495309" cy="1938992"/>
          </a:xfrm>
          <a:prstGeom prst="rect">
            <a:avLst/>
          </a:prstGeom>
          <a:noFill/>
        </p:spPr>
        <p:txBody>
          <a:bodyPr wrap="square" rtlCol="0">
            <a:spAutoFit/>
          </a:bodyPr>
          <a:lstStyle/>
          <a:p>
            <a:r>
              <a:rPr lang="en-US" sz="4000" dirty="0" smtClean="0"/>
              <a:t>                      Unit 1</a:t>
            </a:r>
          </a:p>
          <a:p>
            <a:r>
              <a:rPr lang="en-US" sz="4000" dirty="0" smtClean="0"/>
              <a:t>Data Modeling using Entity Relationship (E-R) Diagram</a:t>
            </a:r>
            <a:endParaRPr lang="en-US" sz="4000" dirty="0"/>
          </a:p>
        </p:txBody>
      </p:sp>
      <p:sp>
        <p:nvSpPr>
          <p:cNvPr id="12" name="TextBox 4"/>
          <p:cNvSpPr txBox="1">
            <a:spLocks noChangeArrowheads="1"/>
          </p:cNvSpPr>
          <p:nvPr/>
        </p:nvSpPr>
        <p:spPr bwMode="auto">
          <a:xfrm>
            <a:off x="7476011" y="4831227"/>
            <a:ext cx="4417654" cy="16299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US" sz="1600" dirty="0" smtClean="0">
                <a:solidFill>
                  <a:srgbClr val="000000"/>
                </a:solidFill>
              </a:rPr>
              <a:t>Original Content:                                                        </a:t>
            </a:r>
            <a:r>
              <a:rPr lang="en-US" sz="1600" dirty="0" err="1" smtClean="0">
                <a:solidFill>
                  <a:srgbClr val="000000"/>
                </a:solidFill>
              </a:rPr>
              <a:t>Ramez</a:t>
            </a:r>
            <a:r>
              <a:rPr lang="en-US" sz="1600" dirty="0" smtClean="0">
                <a:solidFill>
                  <a:srgbClr val="000000"/>
                </a:solidFill>
              </a:rPr>
              <a:t> </a:t>
            </a:r>
            <a:r>
              <a:rPr lang="en-US" sz="1600" dirty="0" err="1" smtClean="0">
                <a:solidFill>
                  <a:srgbClr val="000000"/>
                </a:solidFill>
              </a:rPr>
              <a:t>Elmasri</a:t>
            </a:r>
            <a:r>
              <a:rPr lang="en-US" sz="1600" dirty="0" smtClean="0">
                <a:solidFill>
                  <a:srgbClr val="000000"/>
                </a:solidFill>
              </a:rPr>
              <a:t> and </a:t>
            </a:r>
            <a:r>
              <a:rPr lang="en-US" sz="1600" dirty="0" err="1" smtClean="0">
                <a:solidFill>
                  <a:srgbClr val="000000"/>
                </a:solidFill>
              </a:rPr>
              <a:t>Shamkant</a:t>
            </a:r>
            <a:r>
              <a:rPr lang="en-US" sz="1600" dirty="0" smtClean="0">
                <a:solidFill>
                  <a:srgbClr val="000000"/>
                </a:solidFill>
              </a:rPr>
              <a:t> B. </a:t>
            </a:r>
            <a:r>
              <a:rPr lang="en-US" sz="1600" dirty="0" err="1" smtClean="0">
                <a:solidFill>
                  <a:srgbClr val="000000"/>
                </a:solidFill>
              </a:rPr>
              <a:t>Navathe</a:t>
            </a:r>
            <a:endParaRPr lang="en-US" altLang="en-US" sz="2800" i="1" dirty="0" smtClean="0">
              <a:solidFill>
                <a:srgbClr val="FF0000"/>
              </a:solidFill>
              <a:latin typeface="Times New Roman" panose="02020603050405020304" pitchFamily="18" charset="0"/>
              <a:cs typeface="Times New Roman" panose="02020603050405020304" pitchFamily="18" charset="0"/>
            </a:endParaRPr>
          </a:p>
          <a:p>
            <a:endParaRPr lang="en-US" altLang="en-US" sz="1698" i="1" dirty="0" smtClean="0">
              <a:solidFill>
                <a:srgbClr val="FF0000"/>
              </a:solidFill>
              <a:latin typeface="Times New Roman" panose="02020603050405020304" pitchFamily="18" charset="0"/>
              <a:cs typeface="Times New Roman" panose="02020603050405020304" pitchFamily="18" charset="0"/>
            </a:endParaRPr>
          </a:p>
          <a:p>
            <a:r>
              <a:rPr lang="en-US" altLang="en-US" sz="1698" i="1" dirty="0" smtClean="0">
                <a:solidFill>
                  <a:srgbClr val="FF0000"/>
                </a:solidFill>
                <a:latin typeface="Times New Roman" panose="02020603050405020304" pitchFamily="18" charset="0"/>
                <a:cs typeface="Times New Roman" panose="02020603050405020304" pitchFamily="18" charset="0"/>
              </a:rPr>
              <a:t>Dr</a:t>
            </a:r>
            <a:r>
              <a:rPr lang="en-US" altLang="en-US" sz="1698" i="1" dirty="0">
                <a:solidFill>
                  <a:srgbClr val="FF0000"/>
                </a:solidFill>
                <a:latin typeface="Times New Roman" panose="02020603050405020304" pitchFamily="18" charset="0"/>
                <a:cs typeface="Times New Roman" panose="02020603050405020304" pitchFamily="18" charset="0"/>
              </a:rPr>
              <a:t>. </a:t>
            </a:r>
            <a:r>
              <a:rPr lang="en-US" altLang="en-US" sz="1698" i="1" dirty="0" smtClean="0">
                <a:solidFill>
                  <a:srgbClr val="FF0000"/>
                </a:solidFill>
                <a:latin typeface="Times New Roman" panose="02020603050405020304" pitchFamily="18" charset="0"/>
                <a:cs typeface="Times New Roman" panose="02020603050405020304" pitchFamily="18" charset="0"/>
              </a:rPr>
              <a:t>Poonam </a:t>
            </a:r>
            <a:r>
              <a:rPr lang="en-US" altLang="en-US" sz="1698" i="1" dirty="0" err="1" smtClean="0">
                <a:solidFill>
                  <a:srgbClr val="FF0000"/>
                </a:solidFill>
                <a:latin typeface="Times New Roman" panose="02020603050405020304" pitchFamily="18" charset="0"/>
                <a:cs typeface="Times New Roman" panose="02020603050405020304" pitchFamily="18" charset="0"/>
              </a:rPr>
              <a:t>Ghuli</a:t>
            </a:r>
            <a:endParaRPr lang="en-US" altLang="en-US" sz="1698" i="1" dirty="0">
              <a:solidFill>
                <a:srgbClr val="FF0000"/>
              </a:solidFill>
              <a:latin typeface="Times New Roman" panose="02020603050405020304" pitchFamily="18" charset="0"/>
              <a:cs typeface="Times New Roman" panose="02020603050405020304" pitchFamily="18" charset="0"/>
            </a:endParaRPr>
          </a:p>
          <a:p>
            <a:r>
              <a:rPr lang="en-US" altLang="en-US" sz="1698" i="1" dirty="0" smtClean="0">
                <a:solidFill>
                  <a:srgbClr val="FF0000"/>
                </a:solidFill>
                <a:latin typeface="Times New Roman" panose="02020603050405020304" pitchFamily="18" charset="0"/>
                <a:cs typeface="Times New Roman" panose="02020603050405020304" pitchFamily="18" charset="0"/>
              </a:rPr>
              <a:t>Associate Professor</a:t>
            </a:r>
            <a:r>
              <a:rPr lang="en-US" altLang="en-US" sz="1698" i="1" dirty="0">
                <a:solidFill>
                  <a:srgbClr val="FF0000"/>
                </a:solidFill>
                <a:latin typeface="Times New Roman" panose="02020603050405020304" pitchFamily="18" charset="0"/>
                <a:cs typeface="Times New Roman" panose="02020603050405020304" pitchFamily="18" charset="0"/>
              </a:rPr>
              <a:t>, </a:t>
            </a:r>
            <a:r>
              <a:rPr lang="en-US" altLang="en-US" sz="1698" i="1" dirty="0" smtClean="0">
                <a:solidFill>
                  <a:srgbClr val="FF0000"/>
                </a:solidFill>
                <a:latin typeface="Times New Roman" panose="02020603050405020304" pitchFamily="18" charset="0"/>
                <a:cs typeface="Times New Roman" panose="02020603050405020304" pitchFamily="18" charset="0"/>
              </a:rPr>
              <a:t>Department of  </a:t>
            </a:r>
            <a:r>
              <a:rPr lang="en-US" altLang="en-US" sz="1698" i="1" dirty="0" err="1" smtClean="0">
                <a:solidFill>
                  <a:srgbClr val="FF0000"/>
                </a:solidFill>
                <a:latin typeface="Times New Roman" panose="02020603050405020304" pitchFamily="18" charset="0"/>
                <a:cs typeface="Times New Roman" panose="02020603050405020304" pitchFamily="18" charset="0"/>
              </a:rPr>
              <a:t>CSE</a:t>
            </a:r>
            <a:endParaRPr lang="en-US" altLang="en-US" sz="1698" i="1" dirty="0">
              <a:solidFill>
                <a:srgbClr val="FF0000"/>
              </a:solidFill>
              <a:latin typeface="Times New Roman" panose="02020603050405020304" pitchFamily="18" charset="0"/>
              <a:cs typeface="Times New Roman" panose="02020603050405020304" pitchFamily="18" charset="0"/>
            </a:endParaRPr>
          </a:p>
          <a:p>
            <a:r>
              <a:rPr lang="en-US" altLang="en-US" sz="1698" i="1" dirty="0">
                <a:solidFill>
                  <a:srgbClr val="FF0000"/>
                </a:solidFill>
                <a:latin typeface="Times New Roman" panose="02020603050405020304" pitchFamily="18" charset="0"/>
                <a:cs typeface="Times New Roman" panose="02020603050405020304" pitchFamily="18" charset="0"/>
              </a:rPr>
              <a:t>RV College of Engineering, </a:t>
            </a:r>
            <a:r>
              <a:rPr lang="en-US" altLang="en-US" sz="1698" i="1" dirty="0" err="1">
                <a:solidFill>
                  <a:srgbClr val="FF0000"/>
                </a:solidFill>
                <a:latin typeface="Times New Roman" panose="02020603050405020304" pitchFamily="18" charset="0"/>
                <a:cs typeface="Times New Roman" panose="02020603050405020304" pitchFamily="18" charset="0"/>
              </a:rPr>
              <a:t>Bengaluru</a:t>
            </a:r>
            <a:r>
              <a:rPr lang="en-US" altLang="en-US" sz="1698" i="1" dirty="0">
                <a:solidFill>
                  <a:srgbClr val="FF0000"/>
                </a:solidFill>
                <a:latin typeface="Times New Roman" panose="02020603050405020304" pitchFamily="18" charset="0"/>
                <a:cs typeface="Times New Roman" panose="02020603050405020304" pitchFamily="18" charset="0"/>
              </a:rPr>
              <a:t> - 59</a:t>
            </a:r>
          </a:p>
        </p:txBody>
      </p:sp>
    </p:spTree>
    <p:extLst>
      <p:ext uri="{BB962C8B-B14F-4D97-AF65-F5344CB8AC3E}">
        <p14:creationId xmlns="" xmlns:p14="http://schemas.microsoft.com/office/powerpoint/2010/main" val="3725721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a:xfrm>
            <a:off x="838200" y="365125"/>
            <a:ext cx="10515600" cy="1671493"/>
          </a:xfrm>
        </p:spPr>
        <p:txBody>
          <a:bodyPr>
            <a:normAutofit fontScale="90000"/>
          </a:bodyPr>
          <a:lstStyle/>
          <a:p>
            <a:r>
              <a:rPr lang="en-US" altLang="zh-TW" dirty="0" smtClean="0">
                <a:ea typeface="新細明體" charset="-120"/>
              </a:rPr>
              <a:t/>
            </a:r>
            <a:br>
              <a:rPr lang="en-US" altLang="zh-TW" dirty="0" smtClean="0">
                <a:ea typeface="新細明體" charset="-120"/>
              </a:rPr>
            </a:br>
            <a:r>
              <a:rPr lang="en-US" altLang="zh-TW" dirty="0" smtClean="0">
                <a:ea typeface="新細明體" charset="-120"/>
              </a:rPr>
              <a:t>Stored Attributes vs. Derived Attributes</a:t>
            </a:r>
            <a:br>
              <a:rPr lang="en-US" altLang="zh-TW" dirty="0" smtClean="0">
                <a:ea typeface="新細明體" charset="-120"/>
              </a:rPr>
            </a:br>
            <a:r>
              <a:rPr lang="en-US" altLang="zh-TW" dirty="0" smtClean="0">
                <a:ea typeface="新細明體" charset="-120"/>
              </a:rPr>
              <a:t>NULL values</a:t>
            </a:r>
            <a:endParaRPr lang="en-IN" dirty="0"/>
          </a:p>
        </p:txBody>
      </p:sp>
      <p:sp>
        <p:nvSpPr>
          <p:cNvPr id="17" name="Content Placeholder 16"/>
          <p:cNvSpPr>
            <a:spLocks noGrp="1"/>
          </p:cNvSpPr>
          <p:nvPr>
            <p:ph idx="1"/>
          </p:nvPr>
        </p:nvSpPr>
        <p:spPr>
          <a:xfrm>
            <a:off x="838200" y="2268985"/>
            <a:ext cx="10515600" cy="4351338"/>
          </a:xfrm>
        </p:spPr>
        <p:txBody>
          <a:bodyPr>
            <a:normAutofit/>
          </a:bodyPr>
          <a:lstStyle/>
          <a:p>
            <a:r>
              <a:rPr lang="en-US" altLang="zh-TW" sz="3200" dirty="0" smtClean="0">
                <a:ea typeface="新細明體" charset="-120"/>
              </a:rPr>
              <a:t>An derived attribute is derived from a stored attribute</a:t>
            </a:r>
          </a:p>
          <a:p>
            <a:pPr lvl="1"/>
            <a:r>
              <a:rPr lang="en-US" altLang="zh-TW" sz="3000" dirty="0" smtClean="0">
                <a:ea typeface="新細明體" charset="-120"/>
              </a:rPr>
              <a:t>Ex. We can derive a man’s age from his birthday.</a:t>
            </a:r>
          </a:p>
          <a:p>
            <a:r>
              <a:rPr lang="en-US" sz="3200" dirty="0" smtClean="0"/>
              <a:t>Null Values - Its meaning includes</a:t>
            </a:r>
          </a:p>
          <a:p>
            <a:pPr lvl="1"/>
            <a:r>
              <a:rPr lang="en-US" sz="3000" dirty="0" smtClean="0"/>
              <a:t>An attribute value is not applicable (</a:t>
            </a:r>
            <a:r>
              <a:rPr lang="en-US" sz="3000" dirty="0" err="1" smtClean="0"/>
              <a:t>eg</a:t>
            </a:r>
            <a:r>
              <a:rPr lang="en-US" sz="3000" dirty="0" smtClean="0"/>
              <a:t>. Previous Degree)</a:t>
            </a:r>
          </a:p>
          <a:p>
            <a:pPr lvl="1"/>
            <a:r>
              <a:rPr lang="en-US" sz="3000" dirty="0" smtClean="0"/>
              <a:t>An attribute value is unknown</a:t>
            </a:r>
          </a:p>
          <a:p>
            <a:pPr lvl="2"/>
            <a:r>
              <a:rPr lang="en-US" sz="2800" dirty="0" smtClean="0"/>
              <a:t>The value exists but is missing (</a:t>
            </a:r>
            <a:r>
              <a:rPr lang="en-US" sz="2800" dirty="0" err="1" smtClean="0"/>
              <a:t>Eg</a:t>
            </a:r>
            <a:r>
              <a:rPr lang="en-US" sz="2800" dirty="0" smtClean="0"/>
              <a:t>. Height of a Person)</a:t>
            </a:r>
          </a:p>
          <a:p>
            <a:pPr lvl="2"/>
            <a:r>
              <a:rPr lang="en-US" sz="2800" dirty="0" smtClean="0"/>
              <a:t>The value is unknown whether it exists or not (</a:t>
            </a:r>
            <a:r>
              <a:rPr lang="en-US" sz="2800" dirty="0" err="1" smtClean="0"/>
              <a:t>Eg</a:t>
            </a:r>
            <a:r>
              <a:rPr lang="en-US" sz="2800" dirty="0" smtClean="0"/>
              <a:t>. </a:t>
            </a:r>
            <a:r>
              <a:rPr lang="en-US" sz="2800" dirty="0" err="1" smtClean="0"/>
              <a:t>Home_phone</a:t>
            </a:r>
            <a:r>
              <a:rPr lang="en-US" sz="2800" dirty="0" smtClean="0"/>
              <a:t>)</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Entity Types and Key Attributes</a:t>
            </a:r>
            <a:endParaRPr lang="en-IN" dirty="0"/>
          </a:p>
        </p:txBody>
      </p:sp>
      <p:sp>
        <p:nvSpPr>
          <p:cNvPr id="17" name="Content Placeholder 16"/>
          <p:cNvSpPr>
            <a:spLocks noGrp="1"/>
          </p:cNvSpPr>
          <p:nvPr>
            <p:ph idx="1"/>
          </p:nvPr>
        </p:nvSpPr>
        <p:spPr/>
        <p:txBody>
          <a:bodyPr>
            <a:normAutofit/>
          </a:bodyPr>
          <a:lstStyle/>
          <a:p>
            <a:r>
              <a:rPr lang="en-US" sz="3200" dirty="0" smtClean="0"/>
              <a:t>Entities with the same basic attributes are grouped or typed into an entity type. </a:t>
            </a:r>
          </a:p>
          <a:p>
            <a:pPr lvl="1"/>
            <a:r>
              <a:rPr lang="en-US" sz="3000" dirty="0" smtClean="0"/>
              <a:t>For example, the entity type EMPLOYEE and PROJECT.</a:t>
            </a:r>
          </a:p>
          <a:p>
            <a:r>
              <a:rPr lang="en-US" sz="3200" dirty="0" smtClean="0"/>
              <a:t>An attribute of an entity type for which each entity must have a unique value is called a key attribute of the entity type. </a:t>
            </a:r>
          </a:p>
          <a:p>
            <a:pPr lvl="1"/>
            <a:r>
              <a:rPr lang="en-US" sz="3000" dirty="0" smtClean="0"/>
              <a:t>For example, </a:t>
            </a:r>
            <a:r>
              <a:rPr lang="en-US" sz="3000" dirty="0" err="1" smtClean="0"/>
              <a:t>SSN</a:t>
            </a:r>
            <a:r>
              <a:rPr lang="en-US" sz="3000" dirty="0" smtClean="0"/>
              <a:t> of EMPLOYEE.</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Entity Types and Key Attributes</a:t>
            </a:r>
            <a:endParaRPr lang="en-IN" dirty="0"/>
          </a:p>
        </p:txBody>
      </p:sp>
      <p:sp>
        <p:nvSpPr>
          <p:cNvPr id="17" name="Content Placeholder 16"/>
          <p:cNvSpPr>
            <a:spLocks noGrp="1"/>
          </p:cNvSpPr>
          <p:nvPr>
            <p:ph idx="1"/>
          </p:nvPr>
        </p:nvSpPr>
        <p:spPr/>
        <p:txBody>
          <a:bodyPr>
            <a:normAutofit/>
          </a:bodyPr>
          <a:lstStyle/>
          <a:p>
            <a:r>
              <a:rPr lang="en-US" dirty="0" smtClean="0"/>
              <a:t>A key attribute may be composite. </a:t>
            </a:r>
          </a:p>
          <a:p>
            <a:pPr lvl="1"/>
            <a:r>
              <a:rPr lang="en-US" sz="2800" dirty="0" err="1" smtClean="0"/>
              <a:t>VehicleTagNumber</a:t>
            </a:r>
            <a:r>
              <a:rPr lang="en-US" sz="2800" dirty="0" smtClean="0"/>
              <a:t> is a key of the CAR entity type with components (Number, State).</a:t>
            </a:r>
          </a:p>
          <a:p>
            <a:r>
              <a:rPr lang="en-US" dirty="0" smtClean="0"/>
              <a:t>An entity type may have more than one key. </a:t>
            </a:r>
          </a:p>
          <a:p>
            <a:pPr lvl="1"/>
            <a:r>
              <a:rPr lang="en-US" sz="2800" dirty="0" smtClean="0"/>
              <a:t>The CAR entity type may have two keys:</a:t>
            </a:r>
          </a:p>
          <a:p>
            <a:pPr lvl="2"/>
            <a:r>
              <a:rPr lang="en-US" dirty="0" err="1" smtClean="0"/>
              <a:t>VehicleIdentificationNumber</a:t>
            </a:r>
            <a:r>
              <a:rPr lang="en-US" dirty="0" smtClean="0"/>
              <a:t> (popularly called VIN)</a:t>
            </a:r>
          </a:p>
          <a:p>
            <a:pPr lvl="2"/>
            <a:r>
              <a:rPr lang="en-US" dirty="0" err="1" smtClean="0"/>
              <a:t>VehicleTagNumber</a:t>
            </a:r>
            <a:r>
              <a:rPr lang="en-US" dirty="0" smtClean="0"/>
              <a:t> (Number, State), aka license plate number.</a:t>
            </a:r>
          </a:p>
          <a:p>
            <a:r>
              <a:rPr lang="en-US" dirty="0" smtClean="0"/>
              <a:t>Each key is </a:t>
            </a:r>
            <a:r>
              <a:rPr lang="en-US" u="sng" dirty="0" smtClean="0"/>
              <a:t>underlined</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Displaying an Entity Type</a:t>
            </a:r>
            <a:endParaRPr lang="en-IN" dirty="0"/>
          </a:p>
        </p:txBody>
      </p:sp>
      <p:sp>
        <p:nvSpPr>
          <p:cNvPr id="17" name="Content Placeholder 16"/>
          <p:cNvSpPr>
            <a:spLocks noGrp="1"/>
          </p:cNvSpPr>
          <p:nvPr>
            <p:ph idx="1"/>
          </p:nvPr>
        </p:nvSpPr>
        <p:spPr/>
        <p:txBody>
          <a:bodyPr>
            <a:normAutofit/>
          </a:bodyPr>
          <a:lstStyle/>
          <a:p>
            <a:r>
              <a:rPr lang="en-US" sz="2400" dirty="0" smtClean="0"/>
              <a:t>In ER diagrams, an entity type is displayed in a rectangular box</a:t>
            </a:r>
          </a:p>
          <a:p>
            <a:r>
              <a:rPr lang="en-US" sz="2400" dirty="0" smtClean="0"/>
              <a:t>Attributes are displayed in ovals</a:t>
            </a:r>
          </a:p>
          <a:p>
            <a:pPr lvl="1"/>
            <a:r>
              <a:rPr lang="en-US" sz="2200" dirty="0" smtClean="0"/>
              <a:t>Each attribute is connected to its entity type</a:t>
            </a:r>
          </a:p>
          <a:p>
            <a:pPr lvl="1"/>
            <a:r>
              <a:rPr lang="en-US" sz="2200" dirty="0" smtClean="0"/>
              <a:t>Components of a composite attribute are connected to the oval representing the composite attribute</a:t>
            </a:r>
          </a:p>
          <a:p>
            <a:pPr lvl="1"/>
            <a:r>
              <a:rPr lang="en-US" sz="2200" dirty="0" smtClean="0"/>
              <a:t>Derived attributes are denoted by dotted ovals</a:t>
            </a:r>
          </a:p>
          <a:p>
            <a:pPr lvl="1"/>
            <a:r>
              <a:rPr lang="en-US" sz="2200" dirty="0" smtClean="0"/>
              <a:t>Each key attribute is underlined</a:t>
            </a:r>
          </a:p>
          <a:p>
            <a:pPr lvl="1"/>
            <a:r>
              <a:rPr lang="en-US" sz="2200" dirty="0" err="1" smtClean="0"/>
              <a:t>Multivalued</a:t>
            </a:r>
            <a:r>
              <a:rPr lang="en-US" sz="2200" dirty="0" smtClean="0"/>
              <a:t> attributes displayed in double ovals</a:t>
            </a:r>
          </a:p>
          <a:p>
            <a:r>
              <a:rPr lang="en-US" sz="2400" dirty="0" smtClean="0"/>
              <a:t>See CAR example on next slide</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normAutofit fontScale="90000"/>
          </a:bodyPr>
          <a:lstStyle/>
          <a:p>
            <a:r>
              <a:rPr lang="en-US" dirty="0" smtClean="0"/>
              <a:t/>
            </a:r>
            <a:br>
              <a:rPr lang="en-US" dirty="0" smtClean="0"/>
            </a:br>
            <a:r>
              <a:rPr lang="en-US" dirty="0" smtClean="0"/>
              <a:t>Entity Type CAR with two keys and a corresponding Entity Set</a:t>
            </a:r>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14" name="Picture 4" descr="fig03_07"/>
          <p:cNvPicPr>
            <a:picLocks noGrp="1" noChangeAspect="1" noChangeArrowheads="1"/>
          </p:cNvPicPr>
          <p:nvPr>
            <p:ph idx="1"/>
          </p:nvPr>
        </p:nvPicPr>
        <p:blipFill>
          <a:blip r:embed="rId3" cstate="print"/>
          <a:srcRect/>
          <a:stretch>
            <a:fillRect/>
          </a:stretch>
        </p:blipFill>
        <p:spPr bwMode="auto">
          <a:xfrm>
            <a:off x="1260764" y="1825624"/>
            <a:ext cx="8866909" cy="4616739"/>
          </a:xfrm>
          <a:prstGeom prst="rect">
            <a:avLst/>
          </a:prstGeom>
          <a:noFill/>
          <a:ln w="9525">
            <a:noFill/>
            <a:miter lim="800000"/>
            <a:headEnd/>
            <a:tailEnd/>
          </a:ln>
        </p:spPr>
      </p:pic>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Entity Set Value Sets (Domains) of Attributes</a:t>
            </a:r>
            <a:endParaRPr lang="en-IN" dirty="0"/>
          </a:p>
        </p:txBody>
      </p:sp>
      <p:sp>
        <p:nvSpPr>
          <p:cNvPr id="17" name="Content Placeholder 16"/>
          <p:cNvSpPr>
            <a:spLocks noGrp="1"/>
          </p:cNvSpPr>
          <p:nvPr>
            <p:ph idx="1"/>
          </p:nvPr>
        </p:nvSpPr>
        <p:spPr/>
        <p:txBody>
          <a:bodyPr>
            <a:normAutofit lnSpcReduction="10000"/>
          </a:bodyPr>
          <a:lstStyle/>
          <a:p>
            <a:r>
              <a:rPr lang="en-US" sz="2400" dirty="0" smtClean="0"/>
              <a:t>Each entity type will have a collection of entities stored in the database at a given time</a:t>
            </a:r>
          </a:p>
          <a:p>
            <a:pPr lvl="1"/>
            <a:r>
              <a:rPr lang="en-US" sz="2200" dirty="0" smtClean="0"/>
              <a:t>Called the </a:t>
            </a:r>
            <a:r>
              <a:rPr lang="en-US" sz="2200" b="1" dirty="0" smtClean="0"/>
              <a:t>entity set </a:t>
            </a:r>
            <a:r>
              <a:rPr lang="en-US" sz="2200" dirty="0" smtClean="0"/>
              <a:t>(also called the </a:t>
            </a:r>
            <a:r>
              <a:rPr lang="en-US" sz="2200" b="1" dirty="0" smtClean="0"/>
              <a:t>extension</a:t>
            </a:r>
            <a:r>
              <a:rPr lang="en-US" sz="2200" dirty="0" smtClean="0"/>
              <a:t> of the entity type)</a:t>
            </a:r>
          </a:p>
          <a:p>
            <a:pPr lvl="1"/>
            <a:r>
              <a:rPr lang="en-US" sz="2200" dirty="0" smtClean="0"/>
              <a:t>An entity type describes the </a:t>
            </a:r>
            <a:r>
              <a:rPr lang="en-US" sz="2200" b="1" dirty="0" smtClean="0"/>
              <a:t>schema</a:t>
            </a:r>
            <a:r>
              <a:rPr lang="en-US" sz="2200" dirty="0" smtClean="0"/>
              <a:t> or </a:t>
            </a:r>
            <a:r>
              <a:rPr lang="en-US" sz="2200" b="1" dirty="0" smtClean="0"/>
              <a:t>intension</a:t>
            </a:r>
            <a:r>
              <a:rPr lang="en-US" sz="2200" dirty="0" smtClean="0"/>
              <a:t> for a set of entities</a:t>
            </a:r>
          </a:p>
          <a:p>
            <a:r>
              <a:rPr lang="en-US" sz="2400" dirty="0" smtClean="0"/>
              <a:t>Previous slide shows three CAR entity instances in the entity set for CAR</a:t>
            </a:r>
          </a:p>
          <a:p>
            <a:r>
              <a:rPr lang="en-US" sz="2400" dirty="0" smtClean="0"/>
              <a:t>Same name (CAR) used to refer to both the entity type and the entity set</a:t>
            </a:r>
          </a:p>
          <a:p>
            <a:r>
              <a:rPr lang="en-US" sz="2400" dirty="0" smtClean="0"/>
              <a:t>Entity set is the current </a:t>
            </a:r>
            <a:r>
              <a:rPr lang="en-US" sz="2400" i="1" dirty="0" smtClean="0"/>
              <a:t>state</a:t>
            </a:r>
            <a:r>
              <a:rPr lang="en-US" sz="2400" dirty="0" smtClean="0"/>
              <a:t> of the entities of that type that are stored in the database</a:t>
            </a:r>
          </a:p>
          <a:p>
            <a:r>
              <a:rPr lang="en-US" altLang="zh-TW" dirty="0" smtClean="0">
                <a:ea typeface="新細明體" charset="-120"/>
              </a:rPr>
              <a:t>Each simple attribute is associated with a </a:t>
            </a:r>
            <a:r>
              <a:rPr lang="en-US" altLang="zh-TW" b="1" dirty="0" smtClean="0">
                <a:ea typeface="新細明體" charset="-120"/>
              </a:rPr>
              <a:t>value set</a:t>
            </a:r>
            <a:r>
              <a:rPr lang="en-US" altLang="zh-TW" dirty="0" smtClean="0">
                <a:ea typeface="新細明體" charset="-120"/>
              </a:rPr>
              <a:t> (or </a:t>
            </a:r>
            <a:r>
              <a:rPr lang="en-US" altLang="zh-TW" b="1" dirty="0" smtClean="0">
                <a:ea typeface="新細明體" charset="-120"/>
              </a:rPr>
              <a:t>domain</a:t>
            </a:r>
            <a:r>
              <a:rPr lang="en-US" altLang="zh-TW" dirty="0" smtClean="0">
                <a:ea typeface="新細明體" charset="-120"/>
              </a:rPr>
              <a:t> of values) [ set of values assigned to that attribute]</a:t>
            </a:r>
          </a:p>
          <a:p>
            <a:pPr lvl="1"/>
            <a:r>
              <a:rPr lang="en-US" altLang="zh-TW" dirty="0" smtClean="0">
                <a:ea typeface="新細明體" charset="-120"/>
              </a:rPr>
              <a:t>Ex. The </a:t>
            </a:r>
            <a:r>
              <a:rPr lang="en-US" altLang="zh-TW" b="1" dirty="0" smtClean="0">
                <a:ea typeface="新細明體" charset="-120"/>
              </a:rPr>
              <a:t>Age</a:t>
            </a:r>
            <a:r>
              <a:rPr lang="en-US" altLang="zh-TW" dirty="0" smtClean="0">
                <a:ea typeface="新細明體" charset="-120"/>
              </a:rPr>
              <a:t> attribute of </a:t>
            </a:r>
            <a:r>
              <a:rPr lang="en-US" altLang="zh-TW" b="1" dirty="0" smtClean="0">
                <a:ea typeface="新細明體" charset="-120"/>
              </a:rPr>
              <a:t>EMPLOYEE</a:t>
            </a:r>
            <a:r>
              <a:rPr lang="en-US" altLang="zh-TW" dirty="0" smtClean="0">
                <a:ea typeface="新細明體" charset="-120"/>
              </a:rPr>
              <a:t> to be the set of integer numbers between 16 to 70</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Initial Design of Entity Types for the </a:t>
            </a:r>
            <a:r>
              <a:rPr lang="en-US" sz="3200" dirty="0" smtClean="0"/>
              <a:t>COMPANY </a:t>
            </a:r>
            <a:r>
              <a:rPr lang="en-US" dirty="0" smtClean="0"/>
              <a:t>Database Schema</a:t>
            </a:r>
            <a:endParaRPr lang="en-IN" dirty="0"/>
          </a:p>
        </p:txBody>
      </p:sp>
      <p:sp>
        <p:nvSpPr>
          <p:cNvPr id="17" name="Content Placeholder 16"/>
          <p:cNvSpPr>
            <a:spLocks noGrp="1"/>
          </p:cNvSpPr>
          <p:nvPr>
            <p:ph idx="1"/>
          </p:nvPr>
        </p:nvSpPr>
        <p:spPr/>
        <p:txBody>
          <a:bodyPr>
            <a:normAutofit/>
          </a:bodyPr>
          <a:lstStyle/>
          <a:p>
            <a:r>
              <a:rPr lang="en-US" dirty="0" smtClean="0"/>
              <a:t>Based on the requirements, we can identify four initial entity types in the COMPANY database:</a:t>
            </a:r>
          </a:p>
          <a:p>
            <a:pPr lvl="1"/>
            <a:r>
              <a:rPr lang="en-US" dirty="0" smtClean="0"/>
              <a:t>DEPARTMENT</a:t>
            </a:r>
          </a:p>
          <a:p>
            <a:pPr lvl="1"/>
            <a:r>
              <a:rPr lang="en-US" dirty="0" smtClean="0"/>
              <a:t>PROJECT</a:t>
            </a:r>
          </a:p>
          <a:p>
            <a:pPr lvl="1"/>
            <a:r>
              <a:rPr lang="en-US" dirty="0" smtClean="0"/>
              <a:t>EMPLOYEE</a:t>
            </a:r>
          </a:p>
          <a:p>
            <a:pPr lvl="1"/>
            <a:r>
              <a:rPr lang="en-US" dirty="0" smtClean="0"/>
              <a:t>DEPENDENT</a:t>
            </a:r>
          </a:p>
          <a:p>
            <a:r>
              <a:rPr lang="en-US" dirty="0" smtClean="0"/>
              <a:t>Their initial design is shown on the following slide</a:t>
            </a:r>
          </a:p>
          <a:p>
            <a:r>
              <a:rPr lang="en-US" dirty="0" smtClean="0"/>
              <a:t>The initial attributes shown are derived from the requirements description</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normAutofit fontScale="90000"/>
          </a:bodyPr>
          <a:lstStyle/>
          <a:p>
            <a:r>
              <a:rPr lang="en-US" dirty="0" smtClean="0"/>
              <a:t>Initial Design of Entity Types:</a:t>
            </a:r>
            <a:br>
              <a:rPr lang="en-US" dirty="0" smtClean="0"/>
            </a:br>
            <a:r>
              <a:rPr lang="en-US" dirty="0" smtClean="0"/>
              <a:t>EMPLOYEE, DEPARTMENT, PROJECT, DEPENDENT</a:t>
            </a:r>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8194" name="Picture 2"/>
          <p:cNvPicPr>
            <a:picLocks noGrp="1" noChangeAspect="1" noChangeArrowheads="1"/>
          </p:cNvPicPr>
          <p:nvPr>
            <p:ph idx="1"/>
          </p:nvPr>
        </p:nvPicPr>
        <p:blipFill>
          <a:blip r:embed="rId3" cstate="print"/>
          <a:srcRect/>
          <a:stretch>
            <a:fillRect/>
          </a:stretch>
        </p:blipFill>
        <p:spPr bwMode="auto">
          <a:xfrm>
            <a:off x="1911927" y="1884218"/>
            <a:ext cx="9213273" cy="4973782"/>
          </a:xfrm>
          <a:prstGeom prst="rect">
            <a:avLst/>
          </a:prstGeom>
          <a:noFill/>
        </p:spPr>
      </p:pic>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Refining the Initial Design by Introducing </a:t>
            </a:r>
            <a:r>
              <a:rPr lang="en-US" b="1" dirty="0" smtClean="0"/>
              <a:t>Relationships</a:t>
            </a:r>
            <a:endParaRPr lang="en-IN" dirty="0"/>
          </a:p>
        </p:txBody>
      </p:sp>
      <p:sp>
        <p:nvSpPr>
          <p:cNvPr id="17" name="Content Placeholder 16"/>
          <p:cNvSpPr>
            <a:spLocks noGrp="1"/>
          </p:cNvSpPr>
          <p:nvPr>
            <p:ph idx="1"/>
          </p:nvPr>
        </p:nvSpPr>
        <p:spPr/>
        <p:txBody>
          <a:bodyPr>
            <a:normAutofit/>
          </a:bodyPr>
          <a:lstStyle/>
          <a:p>
            <a:r>
              <a:rPr lang="en-US" dirty="0" smtClean="0"/>
              <a:t>The initial design is typically not complete</a:t>
            </a:r>
          </a:p>
          <a:p>
            <a:r>
              <a:rPr lang="en-US" dirty="0" smtClean="0"/>
              <a:t>Some aspects in the requirements will be represented as </a:t>
            </a:r>
            <a:r>
              <a:rPr lang="en-US" b="1" dirty="0" smtClean="0"/>
              <a:t>relationships</a:t>
            </a:r>
            <a:endParaRPr lang="en-US" dirty="0" smtClean="0"/>
          </a:p>
          <a:p>
            <a:r>
              <a:rPr lang="en-US" dirty="0" smtClean="0"/>
              <a:t>ER model has three main concepts:</a:t>
            </a:r>
          </a:p>
          <a:p>
            <a:pPr lvl="1"/>
            <a:r>
              <a:rPr lang="en-US" dirty="0" smtClean="0"/>
              <a:t>Entities (and their entity types and entity sets)</a:t>
            </a:r>
          </a:p>
          <a:p>
            <a:pPr lvl="1"/>
            <a:r>
              <a:rPr lang="en-US" dirty="0" smtClean="0"/>
              <a:t>Attributes (simple, composite, multi-valued, complex, derived)</a:t>
            </a:r>
          </a:p>
          <a:p>
            <a:pPr lvl="1"/>
            <a:r>
              <a:rPr lang="en-US" dirty="0" smtClean="0"/>
              <a:t>Relationships (and their relationship types and relationship sets)</a:t>
            </a:r>
          </a:p>
          <a:p>
            <a:r>
              <a:rPr lang="en-US" dirty="0" smtClean="0"/>
              <a:t>We introduce relationship concepts next</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Relationships and Relationship Types</a:t>
            </a:r>
            <a:endParaRPr lang="en-IN" dirty="0"/>
          </a:p>
        </p:txBody>
      </p:sp>
      <p:sp>
        <p:nvSpPr>
          <p:cNvPr id="17" name="Content Placeholder 16"/>
          <p:cNvSpPr>
            <a:spLocks noGrp="1"/>
          </p:cNvSpPr>
          <p:nvPr>
            <p:ph idx="1"/>
          </p:nvPr>
        </p:nvSpPr>
        <p:spPr/>
        <p:txBody>
          <a:bodyPr>
            <a:normAutofit/>
          </a:bodyPr>
          <a:lstStyle/>
          <a:p>
            <a:pPr>
              <a:lnSpc>
                <a:spcPct val="80000"/>
              </a:lnSpc>
            </a:pPr>
            <a:r>
              <a:rPr lang="en-US" sz="2400" dirty="0" smtClean="0"/>
              <a:t>A </a:t>
            </a:r>
            <a:r>
              <a:rPr lang="en-US" sz="2400" b="1" dirty="0" smtClean="0"/>
              <a:t>relationship</a:t>
            </a:r>
            <a:r>
              <a:rPr lang="en-US" sz="2400" dirty="0" smtClean="0"/>
              <a:t> relates two or more distinct entities with a specific meaning.</a:t>
            </a:r>
          </a:p>
          <a:p>
            <a:pPr lvl="1">
              <a:lnSpc>
                <a:spcPct val="80000"/>
              </a:lnSpc>
            </a:pPr>
            <a:r>
              <a:rPr lang="en-US" sz="2100" dirty="0" smtClean="0"/>
              <a:t>For example, EMPLOYEE John Smith </a:t>
            </a:r>
            <a:r>
              <a:rPr lang="en-US" sz="2100" i="1" dirty="0" smtClean="0"/>
              <a:t>works on</a:t>
            </a:r>
            <a:r>
              <a:rPr lang="en-US" sz="2100" dirty="0" smtClean="0"/>
              <a:t> the </a:t>
            </a:r>
            <a:r>
              <a:rPr lang="en-US" sz="2100" dirty="0" err="1" smtClean="0"/>
              <a:t>ProductX</a:t>
            </a:r>
            <a:r>
              <a:rPr lang="en-US" sz="2100" dirty="0" smtClean="0"/>
              <a:t> PROJECT, or EMPLOYEE Franklin Wong </a:t>
            </a:r>
            <a:r>
              <a:rPr lang="en-US" sz="2100" i="1" dirty="0" smtClean="0"/>
              <a:t>manages</a:t>
            </a:r>
            <a:r>
              <a:rPr lang="en-US" sz="2100" dirty="0" smtClean="0"/>
              <a:t> the Research DEPARTMENT.</a:t>
            </a:r>
          </a:p>
          <a:p>
            <a:pPr>
              <a:lnSpc>
                <a:spcPct val="80000"/>
              </a:lnSpc>
            </a:pPr>
            <a:r>
              <a:rPr lang="en-US" sz="2400" dirty="0" smtClean="0"/>
              <a:t>Relationships of the same type are grouped or typed into a </a:t>
            </a:r>
            <a:r>
              <a:rPr lang="en-US" sz="2400" b="1" dirty="0" smtClean="0"/>
              <a:t>relationship type</a:t>
            </a:r>
            <a:r>
              <a:rPr lang="en-US" sz="2400" dirty="0" smtClean="0"/>
              <a:t>.</a:t>
            </a:r>
          </a:p>
          <a:p>
            <a:pPr lvl="1">
              <a:lnSpc>
                <a:spcPct val="80000"/>
              </a:lnSpc>
            </a:pPr>
            <a:r>
              <a:rPr lang="en-US" sz="2100" dirty="0" smtClean="0"/>
              <a:t>For example, the </a:t>
            </a:r>
            <a:r>
              <a:rPr lang="en-US" sz="2100" dirty="0" err="1" smtClean="0"/>
              <a:t>WORKS_ON</a:t>
            </a:r>
            <a:r>
              <a:rPr lang="en-US" sz="2100" dirty="0" smtClean="0"/>
              <a:t> relationship type in which </a:t>
            </a:r>
            <a:r>
              <a:rPr lang="en-US" sz="2100" dirty="0" err="1" smtClean="0"/>
              <a:t>EMPLOYEEs</a:t>
            </a:r>
            <a:r>
              <a:rPr lang="en-US" sz="2100" dirty="0" smtClean="0"/>
              <a:t> and </a:t>
            </a:r>
            <a:r>
              <a:rPr lang="en-US" sz="2100" dirty="0" err="1" smtClean="0"/>
              <a:t>PROJECTs</a:t>
            </a:r>
            <a:r>
              <a:rPr lang="en-US" sz="2100" dirty="0" smtClean="0"/>
              <a:t> participate, or the MANAGES relationship type in which </a:t>
            </a:r>
            <a:r>
              <a:rPr lang="en-US" sz="2100" dirty="0" err="1" smtClean="0"/>
              <a:t>EMPLOYEEs</a:t>
            </a:r>
            <a:r>
              <a:rPr lang="en-US" sz="2100" dirty="0" smtClean="0"/>
              <a:t> and </a:t>
            </a:r>
            <a:r>
              <a:rPr lang="en-US" sz="2100" dirty="0" err="1" smtClean="0"/>
              <a:t>DEPARTMENTs</a:t>
            </a:r>
            <a:r>
              <a:rPr lang="en-US" sz="2100" dirty="0" smtClean="0"/>
              <a:t> participate.</a:t>
            </a:r>
          </a:p>
          <a:p>
            <a:pPr>
              <a:lnSpc>
                <a:spcPct val="80000"/>
              </a:lnSpc>
            </a:pPr>
            <a:r>
              <a:rPr lang="en-US" sz="2400" dirty="0" smtClean="0"/>
              <a:t>The degree of a relationship type is the number of participating entity types. </a:t>
            </a:r>
          </a:p>
          <a:p>
            <a:pPr lvl="1">
              <a:lnSpc>
                <a:spcPct val="80000"/>
              </a:lnSpc>
            </a:pPr>
            <a:r>
              <a:rPr lang="en-US" sz="2100" dirty="0" smtClean="0"/>
              <a:t>Both MANAGES and </a:t>
            </a:r>
            <a:r>
              <a:rPr lang="en-US" sz="2100" dirty="0" err="1" smtClean="0"/>
              <a:t>WORKS_ON</a:t>
            </a:r>
            <a:r>
              <a:rPr lang="en-US" sz="2100" dirty="0" smtClean="0"/>
              <a:t> are </a:t>
            </a:r>
            <a:r>
              <a:rPr lang="en-US" sz="2100" i="1" dirty="0" smtClean="0"/>
              <a:t>binary</a:t>
            </a:r>
            <a:r>
              <a:rPr lang="en-US" sz="2100" dirty="0" smtClean="0"/>
              <a:t> relationships.</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0"/>
            <a:ext cx="10515600" cy="1316182"/>
          </a:xfrm>
        </p:spPr>
        <p:txBody>
          <a:bodyPr>
            <a:normAutofit fontScale="90000"/>
          </a:bodyPr>
          <a:lstStyle/>
          <a:p>
            <a:r>
              <a:rPr lang="en-US" dirty="0" smtClean="0"/>
              <a:t>		</a:t>
            </a:r>
            <a:br>
              <a:rPr lang="en-US" dirty="0" smtClean="0"/>
            </a:br>
            <a:r>
              <a:rPr lang="en-US" dirty="0" smtClean="0"/>
              <a:t/>
            </a:r>
            <a:br>
              <a:rPr lang="en-US" dirty="0" smtClean="0"/>
            </a:br>
            <a:r>
              <a:rPr lang="en-US" dirty="0" smtClean="0"/>
              <a:t>Contents</a:t>
            </a:r>
            <a:endParaRPr lang="en-IN" dirty="0"/>
          </a:p>
        </p:txBody>
      </p:sp>
      <p:sp>
        <p:nvSpPr>
          <p:cNvPr id="20" name="Content Placeholder 19"/>
          <p:cNvSpPr>
            <a:spLocks noGrp="1"/>
          </p:cNvSpPr>
          <p:nvPr>
            <p:ph idx="1"/>
          </p:nvPr>
        </p:nvSpPr>
        <p:spPr>
          <a:xfrm>
            <a:off x="838200" y="1520814"/>
            <a:ext cx="10515600" cy="5337185"/>
          </a:xfrm>
        </p:spPr>
        <p:txBody>
          <a:bodyPr>
            <a:normAutofit/>
          </a:bodyPr>
          <a:lstStyle/>
          <a:p>
            <a:r>
              <a:rPr lang="en-US" dirty="0" smtClean="0"/>
              <a:t>Conceptual Data Model for Database Design</a:t>
            </a:r>
          </a:p>
          <a:p>
            <a:r>
              <a:rPr lang="en-US" dirty="0" smtClean="0"/>
              <a:t>ER Model Concepts</a:t>
            </a:r>
          </a:p>
          <a:p>
            <a:pPr lvl="1"/>
            <a:r>
              <a:rPr lang="en-US" dirty="0" smtClean="0"/>
              <a:t>Entities and Attributes</a:t>
            </a:r>
          </a:p>
          <a:p>
            <a:pPr lvl="1"/>
            <a:r>
              <a:rPr lang="en-US" dirty="0" smtClean="0"/>
              <a:t>Entity Types, Value Sets, and Key Attributes</a:t>
            </a:r>
          </a:p>
          <a:p>
            <a:pPr lvl="1"/>
            <a:r>
              <a:rPr lang="en-US" dirty="0" smtClean="0"/>
              <a:t>Relationships and Relationship Types</a:t>
            </a:r>
          </a:p>
          <a:p>
            <a:pPr lvl="1"/>
            <a:r>
              <a:rPr lang="en-US" dirty="0" smtClean="0"/>
              <a:t>Weak Entity Types</a:t>
            </a:r>
          </a:p>
          <a:p>
            <a:pPr lvl="1"/>
            <a:r>
              <a:rPr lang="en-US" dirty="0" smtClean="0"/>
              <a:t>Roles and Attributes in Relationship Types</a:t>
            </a:r>
          </a:p>
          <a:p>
            <a:r>
              <a:rPr lang="en-US" dirty="0" smtClean="0"/>
              <a:t>ER Diagrams - Notation</a:t>
            </a: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4184268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a:xfrm>
            <a:off x="838200" y="766920"/>
            <a:ext cx="10515600" cy="1325563"/>
          </a:xfrm>
        </p:spPr>
        <p:txBody>
          <a:bodyPr>
            <a:normAutofit fontScale="90000"/>
          </a:bodyPr>
          <a:lstStyle/>
          <a:p>
            <a:r>
              <a:rPr lang="en-US" dirty="0" smtClean="0"/>
              <a:t>Relationship Instances of the </a:t>
            </a:r>
            <a:r>
              <a:rPr lang="en-US" dirty="0" err="1" smtClean="0"/>
              <a:t>WORKS_FOR</a:t>
            </a:r>
            <a:r>
              <a:rPr lang="en-US" dirty="0" smtClean="0"/>
              <a:t> N:1 Relationship between EMPLOYEE and DEPARTMENT</a:t>
            </a:r>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66563" name="Picture 3"/>
          <p:cNvPicPr>
            <a:picLocks noGrp="1" noChangeAspect="1" noChangeArrowheads="1"/>
          </p:cNvPicPr>
          <p:nvPr>
            <p:ph idx="1"/>
          </p:nvPr>
        </p:nvPicPr>
        <p:blipFill>
          <a:blip r:embed="rId3" cstate="print"/>
          <a:srcRect/>
          <a:stretch>
            <a:fillRect/>
          </a:stretch>
        </p:blipFill>
        <p:spPr bwMode="auto">
          <a:xfrm>
            <a:off x="1787236" y="2244436"/>
            <a:ext cx="8991600" cy="4500582"/>
          </a:xfrm>
          <a:prstGeom prst="rect">
            <a:avLst/>
          </a:prstGeom>
          <a:noFill/>
        </p:spPr>
      </p:pic>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a:xfrm>
            <a:off x="838200" y="365125"/>
            <a:ext cx="10515600" cy="1532948"/>
          </a:xfrm>
        </p:spPr>
        <p:txBody>
          <a:bodyPr>
            <a:normAutofit fontScale="90000"/>
          </a:bodyPr>
          <a:lstStyle/>
          <a:p>
            <a:r>
              <a:rPr lang="en-US" dirty="0" smtClean="0"/>
              <a:t>Relationship Instances of the M:N  </a:t>
            </a:r>
            <a:r>
              <a:rPr lang="en-US" dirty="0" err="1" smtClean="0"/>
              <a:t>WORKS_ON</a:t>
            </a:r>
            <a:r>
              <a:rPr lang="en-US" dirty="0" smtClean="0"/>
              <a:t> Relationship between EMPLOYEE and PROJECT</a:t>
            </a:r>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67587" name="Picture 3"/>
          <p:cNvPicPr>
            <a:picLocks noGrp="1" noChangeAspect="1" noChangeArrowheads="1"/>
          </p:cNvPicPr>
          <p:nvPr>
            <p:ph idx="1"/>
          </p:nvPr>
        </p:nvPicPr>
        <p:blipFill>
          <a:blip r:embed="rId3" cstate="print"/>
          <a:srcRect/>
          <a:stretch>
            <a:fillRect/>
          </a:stretch>
        </p:blipFill>
        <p:spPr bwMode="auto">
          <a:xfrm>
            <a:off x="1856509" y="2105891"/>
            <a:ext cx="7966364" cy="4516582"/>
          </a:xfrm>
          <a:prstGeom prst="rect">
            <a:avLst/>
          </a:prstGeom>
          <a:noFill/>
        </p:spPr>
      </p:pic>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a:xfrm>
            <a:off x="838200" y="420545"/>
            <a:ext cx="10515600" cy="1325563"/>
          </a:xfrm>
        </p:spPr>
        <p:txBody>
          <a:bodyPr/>
          <a:lstStyle/>
          <a:p>
            <a:r>
              <a:rPr lang="en-US" dirty="0" smtClean="0"/>
              <a:t>Relationship Type vs. Relationship Set</a:t>
            </a:r>
            <a:endParaRPr lang="en-IN" dirty="0"/>
          </a:p>
        </p:txBody>
      </p:sp>
      <p:sp>
        <p:nvSpPr>
          <p:cNvPr id="17" name="Content Placeholder 16"/>
          <p:cNvSpPr>
            <a:spLocks noGrp="1"/>
          </p:cNvSpPr>
          <p:nvPr>
            <p:ph idx="1"/>
          </p:nvPr>
        </p:nvSpPr>
        <p:spPr/>
        <p:txBody>
          <a:bodyPr>
            <a:normAutofit/>
          </a:bodyPr>
          <a:lstStyle/>
          <a:p>
            <a:r>
              <a:rPr lang="en-US" dirty="0" smtClean="0"/>
              <a:t>Relationship Type:</a:t>
            </a:r>
          </a:p>
          <a:p>
            <a:pPr lvl="1"/>
            <a:r>
              <a:rPr lang="en-US" dirty="0" smtClean="0"/>
              <a:t>Is the schema description of a relationship</a:t>
            </a:r>
          </a:p>
          <a:p>
            <a:pPr lvl="1"/>
            <a:r>
              <a:rPr lang="en-US" dirty="0" smtClean="0"/>
              <a:t>Identifies the relationship name and the participating entity types</a:t>
            </a:r>
          </a:p>
          <a:p>
            <a:pPr lvl="1"/>
            <a:r>
              <a:rPr lang="en-US" dirty="0" smtClean="0"/>
              <a:t>Also identifies certain relationship constraints</a:t>
            </a:r>
          </a:p>
          <a:p>
            <a:r>
              <a:rPr lang="en-US" dirty="0" smtClean="0"/>
              <a:t>Relationship Set:</a:t>
            </a:r>
          </a:p>
          <a:p>
            <a:pPr lvl="1"/>
            <a:r>
              <a:rPr lang="en-US" dirty="0" smtClean="0"/>
              <a:t>The current set of relationship instances represented in the database</a:t>
            </a:r>
          </a:p>
          <a:p>
            <a:pPr lvl="1"/>
            <a:r>
              <a:rPr lang="en-US" dirty="0" smtClean="0"/>
              <a:t>The current </a:t>
            </a:r>
            <a:r>
              <a:rPr lang="en-US" i="1" dirty="0" smtClean="0"/>
              <a:t>state</a:t>
            </a:r>
            <a:r>
              <a:rPr lang="en-US" dirty="0" smtClean="0"/>
              <a:t> of a relationship type</a:t>
            </a:r>
          </a:p>
          <a:p>
            <a:r>
              <a:rPr lang="en-US" dirty="0" smtClean="0"/>
              <a:t>In ER diagrams, we represent the </a:t>
            </a:r>
            <a:r>
              <a:rPr lang="en-US" i="1" dirty="0" smtClean="0"/>
              <a:t>relationship type </a:t>
            </a:r>
            <a:r>
              <a:rPr lang="en-US" dirty="0" smtClean="0"/>
              <a:t>as follows:</a:t>
            </a:r>
          </a:p>
          <a:p>
            <a:pPr lvl="1"/>
            <a:r>
              <a:rPr lang="en-US" dirty="0" smtClean="0"/>
              <a:t>Diamond-shaped box is used to display a relationship type</a:t>
            </a:r>
          </a:p>
          <a:p>
            <a:pPr lvl="1"/>
            <a:r>
              <a:rPr lang="en-US" dirty="0" smtClean="0"/>
              <a:t>Connected to the participating entity types via straight lines</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a:xfrm>
            <a:off x="838200" y="692727"/>
            <a:ext cx="10515600" cy="1219641"/>
          </a:xfrm>
        </p:spPr>
        <p:txBody>
          <a:bodyPr>
            <a:normAutofit fontScale="90000"/>
          </a:bodyPr>
          <a:lstStyle/>
          <a:p>
            <a:r>
              <a:rPr lang="en-US" dirty="0" smtClean="0"/>
              <a:t>Refining the COMPANY Database Schema by Introducing Relationships</a:t>
            </a:r>
            <a:endParaRPr lang="en-IN" dirty="0"/>
          </a:p>
        </p:txBody>
      </p:sp>
      <p:sp>
        <p:nvSpPr>
          <p:cNvPr id="17" name="Content Placeholder 16"/>
          <p:cNvSpPr>
            <a:spLocks noGrp="1"/>
          </p:cNvSpPr>
          <p:nvPr>
            <p:ph idx="1"/>
          </p:nvPr>
        </p:nvSpPr>
        <p:spPr/>
        <p:txBody>
          <a:bodyPr>
            <a:normAutofit/>
          </a:bodyPr>
          <a:lstStyle/>
          <a:p>
            <a:r>
              <a:rPr lang="en-US" sz="2400" dirty="0" smtClean="0"/>
              <a:t>By examining the requirements, six relationship types are identified</a:t>
            </a:r>
          </a:p>
          <a:p>
            <a:r>
              <a:rPr lang="en-US" sz="2400" dirty="0" smtClean="0"/>
              <a:t>All are </a:t>
            </a:r>
            <a:r>
              <a:rPr lang="en-US" sz="2400" i="1" dirty="0" smtClean="0"/>
              <a:t>binary</a:t>
            </a:r>
            <a:r>
              <a:rPr lang="en-US" sz="2400" dirty="0" smtClean="0"/>
              <a:t> relationships (degree 2)</a:t>
            </a:r>
          </a:p>
          <a:p>
            <a:r>
              <a:rPr lang="en-US" sz="2400" dirty="0" smtClean="0"/>
              <a:t>Listed below with their participating entity types:</a:t>
            </a:r>
          </a:p>
          <a:p>
            <a:pPr lvl="1"/>
            <a:r>
              <a:rPr lang="en-US" sz="2200" dirty="0" err="1" smtClean="0"/>
              <a:t>WORKS_FOR</a:t>
            </a:r>
            <a:r>
              <a:rPr lang="en-US" sz="2200" dirty="0" smtClean="0"/>
              <a:t> (between EMPLOYEE, DEPARTMENT)</a:t>
            </a:r>
          </a:p>
          <a:p>
            <a:pPr lvl="1"/>
            <a:r>
              <a:rPr lang="en-US" sz="2200" dirty="0" smtClean="0"/>
              <a:t>MANAGES (also between EMPLOYEE, DEPARTMENT)</a:t>
            </a:r>
          </a:p>
          <a:p>
            <a:pPr lvl="1"/>
            <a:r>
              <a:rPr lang="en-US" sz="2200" dirty="0" smtClean="0"/>
              <a:t>CONTROLS (between DEPARTMENT, PROJECT)</a:t>
            </a:r>
          </a:p>
          <a:p>
            <a:pPr lvl="1"/>
            <a:r>
              <a:rPr lang="en-US" sz="2200" dirty="0" err="1" smtClean="0"/>
              <a:t>WORKS_ON</a:t>
            </a:r>
            <a:r>
              <a:rPr lang="en-US" sz="2200" dirty="0" smtClean="0"/>
              <a:t> (between EMPLOYEE, PROJECT)</a:t>
            </a:r>
          </a:p>
          <a:p>
            <a:pPr lvl="1"/>
            <a:r>
              <a:rPr lang="en-US" sz="2200" dirty="0" smtClean="0"/>
              <a:t>SUPERVISION (between EMPLOYEE (as subordinate), EMPLOYEE (as supervisor))</a:t>
            </a:r>
          </a:p>
          <a:p>
            <a:pPr lvl="1"/>
            <a:r>
              <a:rPr lang="en-US" sz="2200" dirty="0" err="1" smtClean="0"/>
              <a:t>DEPENDENTS_OF</a:t>
            </a:r>
            <a:r>
              <a:rPr lang="en-US" sz="2200" dirty="0" smtClean="0"/>
              <a:t> (between EMPLOYEE, DEPENDENT)</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Discussion on Relationship Types</a:t>
            </a:r>
            <a:endParaRPr lang="en-IN" dirty="0"/>
          </a:p>
        </p:txBody>
      </p:sp>
      <p:sp>
        <p:nvSpPr>
          <p:cNvPr id="17" name="Content Placeholder 16"/>
          <p:cNvSpPr>
            <a:spLocks noGrp="1"/>
          </p:cNvSpPr>
          <p:nvPr>
            <p:ph idx="1"/>
          </p:nvPr>
        </p:nvSpPr>
        <p:spPr/>
        <p:txBody>
          <a:bodyPr>
            <a:normAutofit fontScale="92500" lnSpcReduction="10000"/>
          </a:bodyPr>
          <a:lstStyle/>
          <a:p>
            <a:r>
              <a:rPr lang="en-US" sz="2400" dirty="0" smtClean="0"/>
              <a:t>In the refined design, some attributes from the initial entity types are refined into relationships:</a:t>
            </a:r>
          </a:p>
          <a:p>
            <a:pPr lvl="1"/>
            <a:r>
              <a:rPr lang="en-US" sz="2200" dirty="0" smtClean="0"/>
              <a:t>Manager of DEPARTMENT -&gt; MANAGES</a:t>
            </a:r>
          </a:p>
          <a:p>
            <a:pPr lvl="1"/>
            <a:r>
              <a:rPr lang="en-US" sz="2200" dirty="0" err="1" smtClean="0"/>
              <a:t>Works_on</a:t>
            </a:r>
            <a:r>
              <a:rPr lang="en-US" sz="2200" dirty="0" smtClean="0"/>
              <a:t> of EMPLOYEE -&gt; </a:t>
            </a:r>
            <a:r>
              <a:rPr lang="en-US" sz="2200" dirty="0" err="1" smtClean="0"/>
              <a:t>WORKS_ON</a:t>
            </a:r>
            <a:endParaRPr lang="en-US" sz="2200" dirty="0" smtClean="0"/>
          </a:p>
          <a:p>
            <a:pPr lvl="1"/>
            <a:r>
              <a:rPr lang="en-US" sz="2200" dirty="0" smtClean="0"/>
              <a:t>Department of EMPLOYEE -&gt; </a:t>
            </a:r>
            <a:r>
              <a:rPr lang="en-US" sz="2200" dirty="0" err="1" smtClean="0"/>
              <a:t>WORKS_FOR</a:t>
            </a:r>
            <a:endParaRPr lang="en-US" sz="2200" dirty="0" smtClean="0"/>
          </a:p>
          <a:p>
            <a:pPr lvl="1"/>
            <a:r>
              <a:rPr lang="en-US" sz="2200" dirty="0" smtClean="0"/>
              <a:t>etc</a:t>
            </a:r>
          </a:p>
          <a:p>
            <a:r>
              <a:rPr lang="en-US" sz="2400" dirty="0" smtClean="0"/>
              <a:t>In general, more than one relationship type can exist between the same participating entity types </a:t>
            </a:r>
          </a:p>
          <a:p>
            <a:pPr lvl="1"/>
            <a:r>
              <a:rPr lang="en-US" sz="2200" dirty="0" smtClean="0"/>
              <a:t>MANAGES and </a:t>
            </a:r>
            <a:r>
              <a:rPr lang="en-US" sz="2200" dirty="0" err="1" smtClean="0"/>
              <a:t>WORKS_FOR</a:t>
            </a:r>
            <a:r>
              <a:rPr lang="en-US" sz="2200" dirty="0" smtClean="0"/>
              <a:t> are distinct relationship types between EMPLOYEE and DEPARTMENT</a:t>
            </a:r>
          </a:p>
          <a:p>
            <a:pPr lvl="1"/>
            <a:r>
              <a:rPr lang="en-US" sz="2200" dirty="0" smtClean="0"/>
              <a:t>Different meanings and different relationship instances.</a:t>
            </a:r>
          </a:p>
          <a:p>
            <a:r>
              <a:rPr lang="en-US" sz="2400" dirty="0" smtClean="0"/>
              <a:t>Each entity type that participates in a relationship type plays a particular </a:t>
            </a:r>
            <a:r>
              <a:rPr lang="en-US" sz="2400" b="1" dirty="0" smtClean="0"/>
              <a:t>role</a:t>
            </a:r>
            <a:r>
              <a:rPr lang="en-US" sz="2400" dirty="0" smtClean="0"/>
              <a:t> in the relationship</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Recursive Relationship Type</a:t>
            </a:r>
            <a:endParaRPr lang="en-IN" dirty="0"/>
          </a:p>
        </p:txBody>
      </p:sp>
      <p:sp>
        <p:nvSpPr>
          <p:cNvPr id="17" name="Content Placeholder 16"/>
          <p:cNvSpPr>
            <a:spLocks noGrp="1"/>
          </p:cNvSpPr>
          <p:nvPr>
            <p:ph idx="1"/>
          </p:nvPr>
        </p:nvSpPr>
        <p:spPr/>
        <p:txBody>
          <a:bodyPr>
            <a:normAutofit/>
          </a:bodyPr>
          <a:lstStyle/>
          <a:p>
            <a:r>
              <a:rPr lang="en-US" sz="2400" dirty="0" smtClean="0"/>
              <a:t>A relationship type where the same entity type participates more than once in the relationship in </a:t>
            </a:r>
            <a:r>
              <a:rPr lang="en-US" sz="2400" b="1" dirty="0" smtClean="0"/>
              <a:t>distinct roles is called recursive relationship</a:t>
            </a:r>
          </a:p>
          <a:p>
            <a:r>
              <a:rPr lang="en-US" sz="2400" dirty="0" smtClean="0"/>
              <a:t>Example: the SUPERVISION relationship</a:t>
            </a:r>
          </a:p>
          <a:p>
            <a:r>
              <a:rPr lang="en-US" sz="2400" dirty="0" smtClean="0"/>
              <a:t>EMPLOYEE participates twice in two distinct roles:</a:t>
            </a:r>
          </a:p>
          <a:p>
            <a:pPr lvl="1"/>
            <a:r>
              <a:rPr lang="en-US" sz="2200" dirty="0" smtClean="0"/>
              <a:t>supervisor (or boss) role</a:t>
            </a:r>
          </a:p>
          <a:p>
            <a:pPr lvl="1"/>
            <a:r>
              <a:rPr lang="en-US" sz="2200" dirty="0" smtClean="0"/>
              <a:t>supervisee (or subordinate) role</a:t>
            </a:r>
          </a:p>
          <a:p>
            <a:r>
              <a:rPr lang="en-US" sz="2400" dirty="0" smtClean="0"/>
              <a:t>Each relationship instance relates two distinct EMPLOYEE entities:</a:t>
            </a:r>
          </a:p>
          <a:p>
            <a:pPr lvl="1"/>
            <a:r>
              <a:rPr lang="en-US" sz="2200" dirty="0" smtClean="0"/>
              <a:t>One employee in </a:t>
            </a:r>
            <a:r>
              <a:rPr lang="en-US" sz="2200" i="1" dirty="0" smtClean="0"/>
              <a:t>supervisor</a:t>
            </a:r>
            <a:r>
              <a:rPr lang="en-US" sz="2200" dirty="0" smtClean="0"/>
              <a:t> role</a:t>
            </a:r>
          </a:p>
          <a:p>
            <a:pPr lvl="1"/>
            <a:r>
              <a:rPr lang="en-US" sz="2200" dirty="0" smtClean="0"/>
              <a:t>One employee in </a:t>
            </a:r>
            <a:r>
              <a:rPr lang="en-US" sz="2200" i="1" dirty="0" smtClean="0"/>
              <a:t>supervisee</a:t>
            </a:r>
            <a:r>
              <a:rPr lang="en-US" sz="2200" dirty="0" smtClean="0"/>
              <a:t> role</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Displaying a Recursive Relationship</a:t>
            </a:r>
            <a:endParaRPr lang="en-IN" dirty="0"/>
          </a:p>
        </p:txBody>
      </p:sp>
      <p:sp>
        <p:nvSpPr>
          <p:cNvPr id="17" name="Content Placeholder 16"/>
          <p:cNvSpPr>
            <a:spLocks noGrp="1"/>
          </p:cNvSpPr>
          <p:nvPr>
            <p:ph idx="1"/>
          </p:nvPr>
        </p:nvSpPr>
        <p:spPr/>
        <p:txBody>
          <a:bodyPr>
            <a:normAutofit/>
          </a:bodyPr>
          <a:lstStyle/>
          <a:p>
            <a:pPr>
              <a:lnSpc>
                <a:spcPct val="80000"/>
              </a:lnSpc>
            </a:pPr>
            <a:r>
              <a:rPr lang="en-US" dirty="0" smtClean="0"/>
              <a:t>In a recursive relationship type.</a:t>
            </a:r>
          </a:p>
          <a:p>
            <a:pPr lvl="1">
              <a:lnSpc>
                <a:spcPct val="80000"/>
              </a:lnSpc>
            </a:pPr>
            <a:r>
              <a:rPr lang="en-US" sz="2800" dirty="0" smtClean="0"/>
              <a:t>Both participations are same entity type in different roles.</a:t>
            </a:r>
          </a:p>
          <a:p>
            <a:pPr lvl="1">
              <a:lnSpc>
                <a:spcPct val="80000"/>
              </a:lnSpc>
            </a:pPr>
            <a:r>
              <a:rPr lang="en-US" sz="2800" dirty="0" smtClean="0"/>
              <a:t>For example, SUPERVISION relationships between EMPLOYEE (in role of supervisor or boss) and (another) EMPLOYEE (in role of subordinate or worker).</a:t>
            </a:r>
          </a:p>
          <a:p>
            <a:pPr>
              <a:lnSpc>
                <a:spcPct val="80000"/>
              </a:lnSpc>
            </a:pPr>
            <a:r>
              <a:rPr lang="en-US" dirty="0" smtClean="0"/>
              <a:t>In following figure, first role participation labeled with 1 and second role participation labeled with 2.</a:t>
            </a:r>
          </a:p>
          <a:p>
            <a:pPr>
              <a:lnSpc>
                <a:spcPct val="80000"/>
              </a:lnSpc>
            </a:pPr>
            <a:r>
              <a:rPr lang="en-US" dirty="0" smtClean="0"/>
              <a:t>In ER diagram, need to display role names to distinguish participations.</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A Recursive Relationship Supervision</a:t>
            </a:r>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14" name="Picture 50" descr="fig03_11"/>
          <p:cNvPicPr>
            <a:picLocks noGrp="1" noChangeAspect="1" noChangeArrowheads="1"/>
          </p:cNvPicPr>
          <p:nvPr>
            <p:ph idx="1"/>
          </p:nvPr>
        </p:nvPicPr>
        <p:blipFill>
          <a:blip r:embed="rId3" cstate="print"/>
          <a:srcRect/>
          <a:stretch>
            <a:fillRect/>
          </a:stretch>
        </p:blipFill>
        <p:spPr bwMode="auto">
          <a:xfrm>
            <a:off x="2409896" y="1825625"/>
            <a:ext cx="7372208" cy="4351338"/>
          </a:xfrm>
          <a:prstGeom prst="rect">
            <a:avLst/>
          </a:prstGeom>
          <a:noFill/>
          <a:ln w="9525">
            <a:noFill/>
            <a:miter lim="800000"/>
            <a:headEnd/>
            <a:tailEnd/>
          </a:ln>
        </p:spPr>
      </p:pic>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Rectangle 2"/>
          <p:cNvSpPr>
            <a:spLocks noGrp="1" noChangeArrowheads="1"/>
          </p:cNvSpPr>
          <p:nvPr>
            <p:ph type="title"/>
          </p:nvPr>
        </p:nvSpPr>
        <p:spPr>
          <a:noFill/>
        </p:spPr>
        <p:txBody>
          <a:bodyPr anchor="ctr"/>
          <a:lstStyle/>
          <a:p>
            <a:pPr eaLnBrk="1" hangingPunct="1">
              <a:lnSpc>
                <a:spcPct val="90000"/>
              </a:lnSpc>
            </a:pPr>
            <a:r>
              <a:rPr lang="en-US" sz="2800" b="1" dirty="0" smtClean="0"/>
              <a:t>Recursive Relationship Type is: </a:t>
            </a:r>
            <a:r>
              <a:rPr lang="en-US" sz="2400" b="1" dirty="0" smtClean="0"/>
              <a:t>SUPERVISION</a:t>
            </a:r>
            <a:br>
              <a:rPr lang="en-US" sz="2400" b="1" dirty="0" smtClean="0"/>
            </a:br>
            <a:r>
              <a:rPr lang="en-US" sz="2800" b="1" dirty="0" smtClean="0"/>
              <a:t>(participation role names are shown)</a:t>
            </a:r>
            <a:endParaRPr lang="en-US" sz="2400" b="1" dirty="0" smtClean="0"/>
          </a:p>
        </p:txBody>
      </p:sp>
      <p:pic>
        <p:nvPicPr>
          <p:cNvPr id="68611" name="Picture 3"/>
          <p:cNvPicPr>
            <a:picLocks noGrp="1" noChangeAspect="1" noChangeArrowheads="1"/>
          </p:cNvPicPr>
          <p:nvPr>
            <p:ph idx="1"/>
          </p:nvPr>
        </p:nvPicPr>
        <p:blipFill>
          <a:blip r:embed="rId3" cstate="print"/>
          <a:srcRect/>
          <a:stretch>
            <a:fillRect/>
          </a:stretch>
        </p:blipFill>
        <p:spPr bwMode="auto">
          <a:xfrm>
            <a:off x="942109" y="1551709"/>
            <a:ext cx="9573491" cy="5015346"/>
          </a:xfrm>
          <a:prstGeom prst="rect">
            <a:avLst/>
          </a:prstGeom>
          <a:noFill/>
        </p:spPr>
      </p:pic>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Weak Entity Types</a:t>
            </a:r>
            <a:endParaRPr lang="en-IN" dirty="0"/>
          </a:p>
        </p:txBody>
      </p:sp>
      <p:sp>
        <p:nvSpPr>
          <p:cNvPr id="17" name="Content Placeholder 16"/>
          <p:cNvSpPr>
            <a:spLocks noGrp="1"/>
          </p:cNvSpPr>
          <p:nvPr>
            <p:ph idx="1"/>
          </p:nvPr>
        </p:nvSpPr>
        <p:spPr>
          <a:xfrm>
            <a:off x="838200" y="1465395"/>
            <a:ext cx="10515600" cy="4866132"/>
          </a:xfrm>
        </p:spPr>
        <p:txBody>
          <a:bodyPr>
            <a:normAutofit fontScale="92500" lnSpcReduction="10000"/>
          </a:bodyPr>
          <a:lstStyle/>
          <a:p>
            <a:r>
              <a:rPr lang="en-US" sz="2000" dirty="0" smtClean="0"/>
              <a:t>An entity that does not have a key attribute</a:t>
            </a:r>
          </a:p>
          <a:p>
            <a:r>
              <a:rPr lang="en-US" sz="2000" dirty="0" smtClean="0"/>
              <a:t>A weak entity must participate in an identifying relationship type with an owner or identifying entity type</a:t>
            </a:r>
          </a:p>
          <a:p>
            <a:r>
              <a:rPr lang="en-US" sz="2000" dirty="0" smtClean="0"/>
              <a:t>Entities are identified by the combination of:</a:t>
            </a:r>
          </a:p>
          <a:p>
            <a:pPr lvl="1"/>
            <a:r>
              <a:rPr lang="en-US" sz="2000" dirty="0" smtClean="0"/>
              <a:t>A partial key of the weak entity type</a:t>
            </a:r>
          </a:p>
          <a:p>
            <a:pPr lvl="1"/>
            <a:r>
              <a:rPr lang="en-US" sz="2000" dirty="0" smtClean="0"/>
              <a:t>The particular entity they are related to in the identifying entity type</a:t>
            </a:r>
          </a:p>
          <a:p>
            <a:r>
              <a:rPr lang="en-US" sz="2000" b="1" dirty="0" smtClean="0"/>
              <a:t>Example: </a:t>
            </a:r>
          </a:p>
          <a:p>
            <a:pPr lvl="1"/>
            <a:r>
              <a:rPr lang="en-US" sz="2000" dirty="0" smtClean="0"/>
              <a:t>A DEPENDENT entity is identified by the dependent’s first name, </a:t>
            </a:r>
            <a:r>
              <a:rPr lang="en-US" sz="2000" i="1" dirty="0" smtClean="0"/>
              <a:t>and</a:t>
            </a:r>
            <a:r>
              <a:rPr lang="en-US" sz="2000" dirty="0" smtClean="0"/>
              <a:t> the specific EMPLOYEE with whom the dependent is related</a:t>
            </a:r>
          </a:p>
          <a:p>
            <a:pPr lvl="1"/>
            <a:r>
              <a:rPr lang="en-US" sz="2000" dirty="0" smtClean="0"/>
              <a:t>Name of DEPENDENT is the </a:t>
            </a:r>
            <a:r>
              <a:rPr lang="en-US" sz="2000" i="1" dirty="0" smtClean="0"/>
              <a:t>partial key</a:t>
            </a:r>
          </a:p>
          <a:p>
            <a:pPr lvl="1"/>
            <a:r>
              <a:rPr lang="en-US" sz="2000" dirty="0" smtClean="0"/>
              <a:t>DEPENDENT is a </a:t>
            </a:r>
            <a:r>
              <a:rPr lang="en-US" sz="2000" i="1" dirty="0" smtClean="0"/>
              <a:t>weak entity type</a:t>
            </a:r>
          </a:p>
          <a:p>
            <a:pPr lvl="1"/>
            <a:r>
              <a:rPr lang="en-US" sz="2000" dirty="0" smtClean="0"/>
              <a:t>EMPLOYEE is its identifying entity type via the identifying relationship type </a:t>
            </a:r>
            <a:r>
              <a:rPr lang="en-US" sz="2000" dirty="0" err="1" smtClean="0"/>
              <a:t>DEPENDENT_OF</a:t>
            </a:r>
            <a:endParaRPr lang="en-US" sz="2000" dirty="0" smtClean="0"/>
          </a:p>
          <a:p>
            <a:r>
              <a:rPr lang="en-US" sz="2600" dirty="0" smtClean="0"/>
              <a:t>A week entity type and its identifying relationship are distinguished by surrounding their boxes and diamonds with double lines</a:t>
            </a:r>
          </a:p>
          <a:p>
            <a:r>
              <a:rPr lang="en-US" sz="2600" dirty="0" smtClean="0"/>
              <a:t>The partial key attribute is underlined with a dashed or dotted line</a:t>
            </a:r>
          </a:p>
          <a:p>
            <a:pPr lvl="1">
              <a:buNone/>
            </a:pPr>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Overview of Database Design Process</a:t>
            </a:r>
            <a:endParaRPr lang="en-IN" dirty="0"/>
          </a:p>
        </p:txBody>
      </p:sp>
      <p:sp>
        <p:nvSpPr>
          <p:cNvPr id="17" name="Content Placeholder 16"/>
          <p:cNvSpPr>
            <a:spLocks noGrp="1"/>
          </p:cNvSpPr>
          <p:nvPr>
            <p:ph idx="1"/>
          </p:nvPr>
        </p:nvSpPr>
        <p:spPr>
          <a:xfrm>
            <a:off x="838200" y="1662545"/>
            <a:ext cx="10515600" cy="4514418"/>
          </a:xfrm>
        </p:spPr>
        <p:txBody>
          <a:bodyPr>
            <a:normAutofit/>
          </a:bodyPr>
          <a:lstStyle/>
          <a:p>
            <a:r>
              <a:rPr lang="en-US" dirty="0" smtClean="0"/>
              <a:t>Two main activities:</a:t>
            </a:r>
          </a:p>
          <a:p>
            <a:pPr lvl="1"/>
            <a:r>
              <a:rPr lang="en-US" dirty="0" smtClean="0"/>
              <a:t>Database design</a:t>
            </a:r>
          </a:p>
          <a:p>
            <a:pPr lvl="1"/>
            <a:r>
              <a:rPr lang="en-US" dirty="0" smtClean="0"/>
              <a:t>Applications design</a:t>
            </a:r>
          </a:p>
          <a:p>
            <a:r>
              <a:rPr lang="en-US" dirty="0" smtClean="0"/>
              <a:t>Focus in this chapter on database design</a:t>
            </a:r>
          </a:p>
          <a:p>
            <a:pPr lvl="1"/>
            <a:r>
              <a:rPr lang="en-US" dirty="0" smtClean="0"/>
              <a:t>To design the conceptual schema for a database application</a:t>
            </a:r>
          </a:p>
          <a:p>
            <a:r>
              <a:rPr lang="en-US" dirty="0" smtClean="0"/>
              <a:t>Applications design focuses on the programs and interfaces that access the database</a:t>
            </a:r>
          </a:p>
          <a:p>
            <a:pPr lvl="1"/>
            <a:r>
              <a:rPr lang="en-US" dirty="0" smtClean="0"/>
              <a:t>Generally considered part of software engineering</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Constraints on Relationships (Structural Constraints) </a:t>
            </a:r>
            <a:endParaRPr lang="en-IN" dirty="0"/>
          </a:p>
        </p:txBody>
      </p:sp>
      <p:sp>
        <p:nvSpPr>
          <p:cNvPr id="17" name="Content Placeholder 16"/>
          <p:cNvSpPr>
            <a:spLocks noGrp="1"/>
          </p:cNvSpPr>
          <p:nvPr>
            <p:ph idx="1"/>
          </p:nvPr>
        </p:nvSpPr>
        <p:spPr/>
        <p:txBody>
          <a:bodyPr>
            <a:normAutofit/>
          </a:bodyPr>
          <a:lstStyle/>
          <a:p>
            <a:r>
              <a:rPr lang="en-US" sz="2400" dirty="0" smtClean="0"/>
              <a:t>Constraints on Relationship Types</a:t>
            </a:r>
          </a:p>
          <a:p>
            <a:pPr lvl="1"/>
            <a:r>
              <a:rPr lang="en-US" sz="2200" dirty="0" smtClean="0"/>
              <a:t>Cardinality Ratio (specifies </a:t>
            </a:r>
            <a:r>
              <a:rPr lang="en-US" sz="2200" b="1" i="1" dirty="0" smtClean="0"/>
              <a:t>maximum</a:t>
            </a:r>
            <a:r>
              <a:rPr lang="en-US" sz="2200" dirty="0" smtClean="0"/>
              <a:t> participation) </a:t>
            </a:r>
          </a:p>
          <a:p>
            <a:pPr lvl="2"/>
            <a:r>
              <a:rPr lang="en-US" dirty="0" smtClean="0"/>
              <a:t>One-to-one (1:1)</a:t>
            </a:r>
          </a:p>
          <a:p>
            <a:pPr lvl="2"/>
            <a:r>
              <a:rPr lang="en-US" dirty="0" smtClean="0"/>
              <a:t>One-to-many (</a:t>
            </a:r>
            <a:r>
              <a:rPr lang="en-US" dirty="0" err="1" smtClean="0"/>
              <a:t>1:N</a:t>
            </a:r>
            <a:r>
              <a:rPr lang="en-US" dirty="0" smtClean="0"/>
              <a:t>) or Many-to-one (N:1)</a:t>
            </a:r>
          </a:p>
          <a:p>
            <a:pPr lvl="2"/>
            <a:r>
              <a:rPr lang="en-US" dirty="0" smtClean="0"/>
              <a:t>Many-to-many (M:N)</a:t>
            </a:r>
          </a:p>
          <a:p>
            <a:pPr lvl="1"/>
            <a:r>
              <a:rPr lang="en-US" sz="2200" dirty="0" smtClean="0"/>
              <a:t>Existence Dependency Constraint (specifies </a:t>
            </a:r>
            <a:r>
              <a:rPr lang="en-US" sz="2200" b="1" i="1" dirty="0" smtClean="0"/>
              <a:t>minimum</a:t>
            </a:r>
            <a:r>
              <a:rPr lang="en-US" sz="2200" dirty="0" smtClean="0"/>
              <a:t> participation) (</a:t>
            </a:r>
            <a:r>
              <a:rPr lang="en-US" sz="2200" b="1" dirty="0" smtClean="0"/>
              <a:t>also called participation constraint</a:t>
            </a:r>
            <a:r>
              <a:rPr lang="en-US" sz="2200" dirty="0" smtClean="0"/>
              <a:t>)</a:t>
            </a:r>
          </a:p>
          <a:p>
            <a:pPr lvl="2"/>
            <a:r>
              <a:rPr lang="en-US" b="1" dirty="0" smtClean="0"/>
              <a:t>partial participation</a:t>
            </a:r>
            <a:r>
              <a:rPr lang="en-US" dirty="0" smtClean="0"/>
              <a:t>, optional participation, not existence-dependent</a:t>
            </a:r>
          </a:p>
          <a:p>
            <a:pPr lvl="3"/>
            <a:r>
              <a:rPr lang="en-IN" dirty="0" smtClean="0"/>
              <a:t>If some entities of an entity type need not participate in any relationship of the relationship type then the participation of that entity type in the relationship type is partial (or optional).</a:t>
            </a:r>
            <a:endParaRPr lang="en-US" dirty="0" smtClean="0"/>
          </a:p>
          <a:p>
            <a:pPr lvl="2"/>
            <a:r>
              <a:rPr lang="en-US" b="1" dirty="0" smtClean="0"/>
              <a:t>total participation</a:t>
            </a:r>
            <a:r>
              <a:rPr lang="en-US" dirty="0" smtClean="0"/>
              <a:t>, mandatory participation, existence-dependent</a:t>
            </a:r>
          </a:p>
          <a:p>
            <a:pPr lvl="3"/>
            <a:r>
              <a:rPr lang="en-IN" dirty="0" smtClean="0"/>
              <a:t>If every entity of an entity type must participate in some relationship(s) of the relationship type then that entity type has total (or mandatory) participation in the relationship type. </a:t>
            </a:r>
            <a:endParaRPr lang="en-US" dirty="0" smtClean="0"/>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Many-to-One (N:1) Relationship</a:t>
            </a:r>
            <a:r>
              <a:rPr lang="en-US" dirty="0"/>
              <a:t/>
            </a:r>
            <a:br>
              <a:rPr lang="en-US" dirty="0"/>
            </a:b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31</a:t>
            </a:fld>
            <a:endParaRPr lang="en-US" altLang="en-US" smtClean="0">
              <a:solidFill>
                <a:srgbClr val="898989"/>
              </a:solidFill>
            </a:endParaRPr>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14" name="Picture 30" descr="fig03_09"/>
          <p:cNvPicPr>
            <a:picLocks noGrp="1" noChangeAspect="1" noChangeArrowheads="1"/>
          </p:cNvPicPr>
          <p:nvPr>
            <p:ph idx="1"/>
          </p:nvPr>
        </p:nvPicPr>
        <p:blipFill>
          <a:blip r:embed="rId3" cstate="print"/>
          <a:srcRect/>
          <a:stretch>
            <a:fillRect/>
          </a:stretch>
        </p:blipFill>
        <p:spPr bwMode="auto">
          <a:xfrm>
            <a:off x="2446387" y="1825625"/>
            <a:ext cx="7299225" cy="4351338"/>
          </a:xfrm>
          <a:prstGeom prst="rect">
            <a:avLst/>
          </a:prstGeom>
          <a:noFill/>
          <a:ln w="9525">
            <a:noFill/>
            <a:miter lim="800000"/>
            <a:headEnd/>
            <a:tailEnd/>
          </a:ln>
        </p:spPr>
      </p:pic>
    </p:spTree>
    <p:extLst>
      <p:ext uri="{BB962C8B-B14F-4D97-AF65-F5344CB8AC3E}">
        <p14:creationId xmlns="" xmlns:p14="http://schemas.microsoft.com/office/powerpoint/2010/main" val="20843400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Many-to-Many (M:N) Relationship</a:t>
            </a:r>
            <a:br>
              <a:rPr lang="en-US" dirty="0" smtClean="0"/>
            </a:br>
            <a:r>
              <a:rPr lang="en-US" dirty="0"/>
              <a:t/>
            </a:r>
            <a:br>
              <a:rPr lang="en-US" dirty="0"/>
            </a:b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32</a:t>
            </a:fld>
            <a:endParaRPr lang="en-US" altLang="en-US" smtClean="0">
              <a:solidFill>
                <a:srgbClr val="898989"/>
              </a:solidFill>
            </a:endParaRPr>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13" name="Picture 1062" descr="fig03_13"/>
          <p:cNvPicPr>
            <a:picLocks noGrp="1" noChangeAspect="1" noChangeArrowheads="1"/>
          </p:cNvPicPr>
          <p:nvPr>
            <p:ph idx="1"/>
          </p:nvPr>
        </p:nvPicPr>
        <p:blipFill>
          <a:blip r:embed="rId3" cstate="print"/>
          <a:srcRect/>
          <a:stretch>
            <a:fillRect/>
          </a:stretch>
        </p:blipFill>
        <p:spPr bwMode="auto">
          <a:xfrm>
            <a:off x="2934938" y="1825625"/>
            <a:ext cx="6322123" cy="4351338"/>
          </a:xfrm>
          <a:prstGeom prst="rect">
            <a:avLst/>
          </a:prstGeom>
          <a:noFill/>
          <a:ln w="9525">
            <a:noFill/>
            <a:miter lim="800000"/>
            <a:headEnd/>
            <a:tailEnd/>
          </a:ln>
        </p:spPr>
      </p:pic>
    </p:spTree>
    <p:extLst>
      <p:ext uri="{BB962C8B-B14F-4D97-AF65-F5344CB8AC3E}">
        <p14:creationId xmlns="" xmlns:p14="http://schemas.microsoft.com/office/powerpoint/2010/main" val="20843400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Attributes of Relationship Types</a:t>
            </a:r>
            <a:r>
              <a:rPr lang="en-US" dirty="0"/>
              <a:t/>
            </a:r>
            <a:br>
              <a:rPr lang="en-US" dirty="0"/>
            </a:br>
            <a:endParaRPr lang="en-US" dirty="0"/>
          </a:p>
        </p:txBody>
      </p:sp>
      <p:sp>
        <p:nvSpPr>
          <p:cNvPr id="17" name="Content Placeholder 16"/>
          <p:cNvSpPr>
            <a:spLocks noGrp="1"/>
          </p:cNvSpPr>
          <p:nvPr>
            <p:ph idx="1"/>
          </p:nvPr>
        </p:nvSpPr>
        <p:spPr/>
        <p:txBody>
          <a:bodyPr>
            <a:normAutofit lnSpcReduction="10000"/>
          </a:bodyPr>
          <a:lstStyle/>
          <a:p>
            <a:r>
              <a:rPr lang="en-US" sz="2400" dirty="0" smtClean="0"/>
              <a:t>A relationship type can have attributes:</a:t>
            </a:r>
          </a:p>
          <a:p>
            <a:pPr lvl="1"/>
            <a:r>
              <a:rPr lang="en-US" sz="2200" dirty="0" smtClean="0"/>
              <a:t>For example, </a:t>
            </a:r>
            <a:r>
              <a:rPr lang="en-US" sz="2200" dirty="0" err="1" smtClean="0"/>
              <a:t>HoursPerWeek</a:t>
            </a:r>
            <a:r>
              <a:rPr lang="en-US" sz="2200" dirty="0" smtClean="0"/>
              <a:t> of </a:t>
            </a:r>
            <a:r>
              <a:rPr lang="en-US" sz="2200" dirty="0" err="1" smtClean="0"/>
              <a:t>WORKS_ON</a:t>
            </a:r>
            <a:endParaRPr lang="en-US" sz="2200" dirty="0" smtClean="0"/>
          </a:p>
          <a:p>
            <a:pPr lvl="2"/>
            <a:r>
              <a:rPr lang="en-US" dirty="0" smtClean="0"/>
              <a:t>Its value for each relationship instance describes the number of hours per week that an EMPLOYEE works on a PROJECT.</a:t>
            </a:r>
          </a:p>
          <a:p>
            <a:pPr lvl="2"/>
            <a:r>
              <a:rPr lang="en-US" dirty="0" smtClean="0"/>
              <a:t>A value of </a:t>
            </a:r>
            <a:r>
              <a:rPr lang="en-US" dirty="0" err="1" smtClean="0"/>
              <a:t>HoursPerWeek</a:t>
            </a:r>
            <a:r>
              <a:rPr lang="en-US" dirty="0" smtClean="0"/>
              <a:t> depends on a particular (employee, project) combination</a:t>
            </a:r>
          </a:p>
          <a:p>
            <a:pPr lvl="1"/>
            <a:r>
              <a:rPr lang="en-US" sz="2200" dirty="0" smtClean="0"/>
              <a:t>Most relationship attributes are used with M:N relationships</a:t>
            </a:r>
          </a:p>
          <a:p>
            <a:pPr lvl="2"/>
            <a:r>
              <a:rPr lang="en-US" dirty="0" smtClean="0"/>
              <a:t>For M:N relationships, some attributes are determined by the combination of participating entities, not by a single entity. Such attributes must be specified as relationship attributes</a:t>
            </a:r>
          </a:p>
          <a:p>
            <a:pPr lvl="2"/>
            <a:r>
              <a:rPr lang="en-US" dirty="0" smtClean="0"/>
              <a:t>In 1:1 relationships, they can be transferred to one of the participating entities</a:t>
            </a:r>
          </a:p>
          <a:p>
            <a:pPr lvl="2"/>
            <a:r>
              <a:rPr lang="en-US" dirty="0" smtClean="0"/>
              <a:t>In </a:t>
            </a:r>
            <a:r>
              <a:rPr lang="en-US" dirty="0" err="1" smtClean="0"/>
              <a:t>1:N</a:t>
            </a:r>
            <a:r>
              <a:rPr lang="en-US" dirty="0" smtClean="0"/>
              <a:t> relationships, they can be transferred to the entity type on the N-side of the relationship</a:t>
            </a:r>
          </a:p>
          <a:p>
            <a:pPr lvl="2"/>
            <a:r>
              <a:rPr lang="en-US" dirty="0" smtClean="0"/>
              <a:t>The decision as to where a relationship attribute should be placed is determined subjectively by the schema designers</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33</a:t>
            </a:fld>
            <a:endParaRPr lang="en-US" altLang="en-US" smtClean="0">
              <a:solidFill>
                <a:srgbClr val="898989"/>
              </a:solidFill>
            </a:endParaRPr>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20843400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Attribute of a Relationship Type: </a:t>
            </a:r>
            <a:br>
              <a:rPr lang="en-US" dirty="0" smtClean="0"/>
            </a:br>
            <a:r>
              <a:rPr lang="en-US" dirty="0" smtClean="0"/>
              <a:t>Hours of </a:t>
            </a:r>
            <a:r>
              <a:rPr lang="en-US" dirty="0" err="1" smtClean="0"/>
              <a:t>WORKS_ON</a:t>
            </a:r>
            <a:r>
              <a:rPr lang="en-US" dirty="0"/>
              <a:t/>
            </a:r>
            <a:br>
              <a:rPr lang="en-US" dirty="0"/>
            </a:br>
            <a:r>
              <a:rPr lang="en-US" dirty="0" smtClean="0"/>
              <a:t/>
            </a:r>
            <a:br>
              <a:rPr lang="en-US" dirty="0" smtClean="0"/>
            </a:br>
            <a:r>
              <a:rPr lang="en-US" dirty="0"/>
              <a:t/>
            </a:r>
            <a:br>
              <a:rPr lang="en-US" dirty="0"/>
            </a:br>
            <a:endParaRPr lang="en-US" dirty="0"/>
          </a:p>
        </p:txBody>
      </p:sp>
      <p:sp>
        <p:nvSpPr>
          <p:cNvPr id="17" name="Content Placeholder 16"/>
          <p:cNvSpPr>
            <a:spLocks noGrp="1"/>
          </p:cNvSpPr>
          <p:nvPr>
            <p:ph idx="1"/>
          </p:nvPr>
        </p:nvSpPr>
        <p:spPr/>
        <p:txBody>
          <a:bodyPr/>
          <a:lstStyle/>
          <a:p>
            <a:pPr>
              <a:buNone/>
            </a:pPr>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34</a:t>
            </a:fld>
            <a:endParaRPr lang="en-US" altLang="en-US" smtClean="0">
              <a:solidFill>
                <a:srgbClr val="898989"/>
              </a:solidFill>
            </a:endParaRPr>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13" name="Picture 4" descr="fig03_02"/>
          <p:cNvPicPr>
            <a:picLocks noChangeAspect="1" noChangeArrowheads="1"/>
          </p:cNvPicPr>
          <p:nvPr/>
        </p:nvPicPr>
        <p:blipFill>
          <a:blip r:embed="rId3" cstate="print"/>
          <a:srcRect/>
          <a:stretch>
            <a:fillRect/>
          </a:stretch>
        </p:blipFill>
        <p:spPr bwMode="auto">
          <a:xfrm>
            <a:off x="1066801" y="1801091"/>
            <a:ext cx="9975272" cy="4675909"/>
          </a:xfrm>
          <a:prstGeom prst="rect">
            <a:avLst/>
          </a:prstGeom>
          <a:noFill/>
          <a:ln w="9525">
            <a:noFill/>
            <a:miter lim="800000"/>
            <a:headEnd/>
            <a:tailEnd/>
          </a:ln>
        </p:spPr>
      </p:pic>
    </p:spTree>
    <p:extLst>
      <p:ext uri="{BB962C8B-B14F-4D97-AF65-F5344CB8AC3E}">
        <p14:creationId xmlns="" xmlns:p14="http://schemas.microsoft.com/office/powerpoint/2010/main" val="20843400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Notation for Constraints on Relationships</a:t>
            </a:r>
            <a:br>
              <a:rPr lang="en-US" dirty="0" smtClean="0"/>
            </a:br>
            <a:r>
              <a:rPr lang="en-US" dirty="0"/>
              <a:t/>
            </a:r>
            <a:br>
              <a:rPr lang="en-US" dirty="0"/>
            </a:br>
            <a:endParaRPr lang="en-US" dirty="0"/>
          </a:p>
        </p:txBody>
      </p:sp>
      <p:sp>
        <p:nvSpPr>
          <p:cNvPr id="17" name="Content Placeholder 16"/>
          <p:cNvSpPr>
            <a:spLocks noGrp="1"/>
          </p:cNvSpPr>
          <p:nvPr>
            <p:ph idx="1"/>
          </p:nvPr>
        </p:nvSpPr>
        <p:spPr/>
        <p:txBody>
          <a:bodyPr/>
          <a:lstStyle/>
          <a:p>
            <a:r>
              <a:rPr lang="en-US" sz="2400" dirty="0" smtClean="0"/>
              <a:t>Cardinality ratio (of a binary relationship): 1:1, </a:t>
            </a:r>
            <a:r>
              <a:rPr lang="en-US" sz="2400" dirty="0" err="1" smtClean="0"/>
              <a:t>1:N</a:t>
            </a:r>
            <a:r>
              <a:rPr lang="en-US" sz="2400" dirty="0" smtClean="0"/>
              <a:t>, N:1, or M:N</a:t>
            </a:r>
          </a:p>
          <a:p>
            <a:pPr lvl="1"/>
            <a:r>
              <a:rPr lang="en-US" sz="2200" dirty="0" smtClean="0"/>
              <a:t>Shown by placing appropriate numbers on the relationship edges.</a:t>
            </a:r>
          </a:p>
          <a:p>
            <a:r>
              <a:rPr lang="en-US" sz="2400" dirty="0" smtClean="0"/>
              <a:t>Participation constraint (on each participating entity type): </a:t>
            </a:r>
            <a:r>
              <a:rPr lang="en-US" sz="2400" b="1" dirty="0" smtClean="0"/>
              <a:t>total</a:t>
            </a:r>
            <a:r>
              <a:rPr lang="en-US" sz="2400" dirty="0" smtClean="0"/>
              <a:t> (called existence dependency) or </a:t>
            </a:r>
            <a:r>
              <a:rPr lang="en-US" sz="2400" b="1" dirty="0" smtClean="0"/>
              <a:t>partial</a:t>
            </a:r>
            <a:r>
              <a:rPr lang="en-US" sz="2400" dirty="0" smtClean="0"/>
              <a:t>.</a:t>
            </a:r>
          </a:p>
          <a:p>
            <a:pPr lvl="1"/>
            <a:r>
              <a:rPr lang="en-US" sz="2200" dirty="0" smtClean="0"/>
              <a:t>Total shown by double line, partial by single line.</a:t>
            </a:r>
          </a:p>
          <a:p>
            <a:r>
              <a:rPr lang="en-US" sz="2400" dirty="0" smtClean="0"/>
              <a:t>NOTE: These are easy to specify for Binary Relationship Types.</a:t>
            </a:r>
          </a:p>
          <a:p>
            <a:r>
              <a:rPr lang="en-US" sz="2400" dirty="0" smtClean="0"/>
              <a:t>Structural Constraints = Cardinality Ratio Constraints + Participation Constraints</a:t>
            </a:r>
          </a:p>
          <a:p>
            <a:pPr>
              <a:buNone/>
            </a:pPr>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35</a:t>
            </a:fld>
            <a:endParaRPr lang="en-US" altLang="en-US" smtClean="0">
              <a:solidFill>
                <a:srgbClr val="898989"/>
              </a:solidFill>
            </a:endParaRPr>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20843400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Alternative (min, max) Notation for Relationship Structural Constraints</a:t>
            </a:r>
            <a:r>
              <a:rPr lang="en-US" dirty="0"/>
              <a:t/>
            </a:r>
            <a:br>
              <a:rPr lang="en-US" dirty="0"/>
            </a:br>
            <a:endParaRPr lang="en-US" dirty="0"/>
          </a:p>
        </p:txBody>
      </p:sp>
      <p:sp>
        <p:nvSpPr>
          <p:cNvPr id="17" name="Content Placeholder 16"/>
          <p:cNvSpPr>
            <a:spLocks noGrp="1"/>
          </p:cNvSpPr>
          <p:nvPr>
            <p:ph idx="1"/>
          </p:nvPr>
        </p:nvSpPr>
        <p:spPr/>
        <p:txBody>
          <a:bodyPr/>
          <a:lstStyle/>
          <a:p>
            <a:pPr>
              <a:lnSpc>
                <a:spcPct val="80000"/>
              </a:lnSpc>
            </a:pPr>
            <a:r>
              <a:rPr lang="en-US" sz="1800" dirty="0" smtClean="0"/>
              <a:t>Specified on each participation of an entity type E in a relationship type R</a:t>
            </a:r>
          </a:p>
          <a:p>
            <a:pPr>
              <a:lnSpc>
                <a:spcPct val="80000"/>
              </a:lnSpc>
            </a:pPr>
            <a:r>
              <a:rPr lang="en-US" sz="1800" dirty="0" smtClean="0"/>
              <a:t>Specifies that each entity e in E participates in at least </a:t>
            </a:r>
            <a:r>
              <a:rPr lang="en-US" sz="1800" i="1" dirty="0" smtClean="0"/>
              <a:t>min</a:t>
            </a:r>
            <a:r>
              <a:rPr lang="en-US" sz="1800" dirty="0" smtClean="0"/>
              <a:t> and at most </a:t>
            </a:r>
            <a:r>
              <a:rPr lang="en-US" sz="1800" i="1" dirty="0" smtClean="0"/>
              <a:t>max</a:t>
            </a:r>
            <a:r>
              <a:rPr lang="en-US" sz="1800" dirty="0" smtClean="0"/>
              <a:t> relationship instances in R</a:t>
            </a:r>
          </a:p>
          <a:p>
            <a:pPr>
              <a:lnSpc>
                <a:spcPct val="80000"/>
              </a:lnSpc>
            </a:pPr>
            <a:r>
              <a:rPr lang="en-US" sz="1800" dirty="0" smtClean="0"/>
              <a:t>Default (no constraint): min</a:t>
            </a:r>
            <a:r>
              <a:rPr lang="en-US" sz="1800" dirty="0" smtClean="0">
                <a:sym typeface="Symbol" pitchFamily="18" charset="2"/>
              </a:rPr>
              <a:t>=0, max=n (signifying no limit)</a:t>
            </a:r>
          </a:p>
          <a:p>
            <a:pPr>
              <a:lnSpc>
                <a:spcPct val="80000"/>
              </a:lnSpc>
            </a:pPr>
            <a:r>
              <a:rPr lang="en-US" sz="1800" dirty="0" smtClean="0">
                <a:sym typeface="Symbol" pitchFamily="18" charset="2"/>
              </a:rPr>
              <a:t>Must have </a:t>
            </a:r>
            <a:r>
              <a:rPr lang="en-US" sz="1800" dirty="0" err="1" smtClean="0">
                <a:sym typeface="Symbol" pitchFamily="18" charset="2"/>
              </a:rPr>
              <a:t>minmax</a:t>
            </a:r>
            <a:r>
              <a:rPr lang="en-US" sz="1800" dirty="0" smtClean="0">
                <a:sym typeface="Symbol" pitchFamily="18" charset="2"/>
              </a:rPr>
              <a:t>, </a:t>
            </a:r>
            <a:r>
              <a:rPr lang="en-US" sz="1800" dirty="0" err="1" smtClean="0">
                <a:sym typeface="Symbol" pitchFamily="18" charset="2"/>
              </a:rPr>
              <a:t>min0</a:t>
            </a:r>
            <a:r>
              <a:rPr lang="en-US" sz="1800" dirty="0" smtClean="0">
                <a:sym typeface="Symbol" pitchFamily="18" charset="2"/>
              </a:rPr>
              <a:t>, max 1</a:t>
            </a:r>
          </a:p>
          <a:p>
            <a:pPr lvl="1">
              <a:lnSpc>
                <a:spcPct val="80000"/>
              </a:lnSpc>
            </a:pPr>
            <a:r>
              <a:rPr lang="en-US" sz="1800" dirty="0" smtClean="0">
                <a:sym typeface="Symbol" pitchFamily="18" charset="2"/>
              </a:rPr>
              <a:t>min=0 implies partial participation; min&gt;0 implies total participation</a:t>
            </a:r>
          </a:p>
          <a:p>
            <a:pPr>
              <a:lnSpc>
                <a:spcPct val="80000"/>
              </a:lnSpc>
            </a:pPr>
            <a:r>
              <a:rPr lang="en-US" sz="1800" dirty="0" smtClean="0">
                <a:sym typeface="Symbol" pitchFamily="18" charset="2"/>
              </a:rPr>
              <a:t>Derived from the knowledge of mini-world constraints</a:t>
            </a:r>
          </a:p>
          <a:p>
            <a:pPr>
              <a:lnSpc>
                <a:spcPct val="80000"/>
              </a:lnSpc>
            </a:pPr>
            <a:r>
              <a:rPr lang="en-US" sz="1800" dirty="0" smtClean="0">
                <a:sym typeface="Symbol" pitchFamily="18" charset="2"/>
              </a:rPr>
              <a:t>Examples:</a:t>
            </a:r>
          </a:p>
          <a:p>
            <a:pPr lvl="1">
              <a:lnSpc>
                <a:spcPct val="80000"/>
              </a:lnSpc>
            </a:pPr>
            <a:r>
              <a:rPr lang="en-US" sz="1800" dirty="0" smtClean="0">
                <a:sym typeface="Symbol" pitchFamily="18" charset="2"/>
              </a:rPr>
              <a:t>A department has exactly one manager and an employee can manage at most one department.</a:t>
            </a:r>
          </a:p>
          <a:p>
            <a:pPr lvl="2">
              <a:lnSpc>
                <a:spcPct val="80000"/>
              </a:lnSpc>
            </a:pPr>
            <a:r>
              <a:rPr lang="en-US" sz="1600" dirty="0" smtClean="0">
                <a:sym typeface="Symbol" pitchFamily="18" charset="2"/>
              </a:rPr>
              <a:t>Specify (1,1) for participation of DEPARTMENT in MANAGES</a:t>
            </a:r>
          </a:p>
          <a:p>
            <a:pPr lvl="2">
              <a:lnSpc>
                <a:spcPct val="80000"/>
              </a:lnSpc>
            </a:pPr>
            <a:r>
              <a:rPr lang="en-US" sz="1600" dirty="0" smtClean="0">
                <a:sym typeface="Symbol" pitchFamily="18" charset="2"/>
              </a:rPr>
              <a:t>Specify (0,1) for participation of EMPLOYEE in MANAGES</a:t>
            </a:r>
          </a:p>
          <a:p>
            <a:pPr lvl="1">
              <a:lnSpc>
                <a:spcPct val="80000"/>
              </a:lnSpc>
            </a:pPr>
            <a:r>
              <a:rPr lang="en-US" sz="1800" dirty="0" smtClean="0">
                <a:sym typeface="Symbol" pitchFamily="18" charset="2"/>
              </a:rPr>
              <a:t>An employee can work for exactly one department but a department can have any number of employees.</a:t>
            </a:r>
          </a:p>
          <a:p>
            <a:pPr lvl="2">
              <a:lnSpc>
                <a:spcPct val="80000"/>
              </a:lnSpc>
            </a:pPr>
            <a:r>
              <a:rPr lang="en-US" sz="1600" dirty="0" smtClean="0">
                <a:sym typeface="Symbol" pitchFamily="18" charset="2"/>
              </a:rPr>
              <a:t>Specify (1,1) for participation of EMPLOYEE in </a:t>
            </a:r>
            <a:r>
              <a:rPr lang="en-US" sz="1600" dirty="0" err="1" smtClean="0">
                <a:sym typeface="Symbol" pitchFamily="18" charset="2"/>
              </a:rPr>
              <a:t>WORKS_FOR</a:t>
            </a:r>
            <a:endParaRPr lang="en-US" sz="1600" dirty="0" smtClean="0">
              <a:sym typeface="Symbol" pitchFamily="18" charset="2"/>
            </a:endParaRPr>
          </a:p>
          <a:p>
            <a:pPr lvl="2">
              <a:lnSpc>
                <a:spcPct val="80000"/>
              </a:lnSpc>
            </a:pPr>
            <a:r>
              <a:rPr lang="en-US" sz="1600" dirty="0" smtClean="0">
                <a:sym typeface="Symbol" pitchFamily="18" charset="2"/>
              </a:rPr>
              <a:t>Specify (</a:t>
            </a:r>
            <a:r>
              <a:rPr lang="en-US" sz="1600" dirty="0" err="1" smtClean="0">
                <a:sym typeface="Symbol" pitchFamily="18" charset="2"/>
              </a:rPr>
              <a:t>1,n</a:t>
            </a:r>
            <a:r>
              <a:rPr lang="en-US" sz="1600" dirty="0" smtClean="0">
                <a:sym typeface="Symbol" pitchFamily="18" charset="2"/>
              </a:rPr>
              <a:t>) for participation of DEPARTMENT in </a:t>
            </a:r>
            <a:r>
              <a:rPr lang="en-US" sz="1600" dirty="0" err="1" smtClean="0">
                <a:sym typeface="Symbol" pitchFamily="18" charset="2"/>
              </a:rPr>
              <a:t>WORKS_FOR</a:t>
            </a:r>
            <a:endParaRPr lang="en-US" sz="1600" dirty="0" smtClean="0">
              <a:sym typeface="Symbol" pitchFamily="18" charset="2"/>
            </a:endParaRP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36</a:t>
            </a:fld>
            <a:endParaRPr lang="en-US" altLang="en-US" smtClean="0">
              <a:solidFill>
                <a:srgbClr val="898989"/>
              </a:solidFill>
            </a:endParaRPr>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20843400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The (</a:t>
            </a:r>
            <a:r>
              <a:rPr lang="en-US" dirty="0" err="1" smtClean="0"/>
              <a:t>min,max</a:t>
            </a:r>
            <a:r>
              <a:rPr lang="en-US" dirty="0" smtClean="0"/>
              <a:t>) Notation for Relationship Constraints</a:t>
            </a:r>
            <a:br>
              <a:rPr lang="en-US" dirty="0" smtClean="0"/>
            </a:br>
            <a:r>
              <a:rPr lang="en-US" dirty="0"/>
              <a:t/>
            </a:r>
            <a:br>
              <a:rPr lang="en-US" dirty="0"/>
            </a:br>
            <a:endParaRPr lang="en-US" dirty="0"/>
          </a:p>
        </p:txBody>
      </p:sp>
      <p:sp>
        <p:nvSpPr>
          <p:cNvPr id="17" name="Content Placeholder 16"/>
          <p:cNvSpPr>
            <a:spLocks noGrp="1"/>
          </p:cNvSpPr>
          <p:nvPr>
            <p:ph idx="1"/>
          </p:nvPr>
        </p:nvSpPr>
        <p:spPr/>
        <p:txBody>
          <a:bodyPr>
            <a:normAutofit fontScale="92500" lnSpcReduction="1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Read the </a:t>
            </a:r>
            <a:r>
              <a:rPr lang="en-US" dirty="0" err="1" smtClean="0"/>
              <a:t>min,max</a:t>
            </a:r>
            <a:r>
              <a:rPr lang="en-US" dirty="0" smtClean="0"/>
              <a:t> numbers next to the entity type and looking away from</a:t>
            </a:r>
            <a:r>
              <a:rPr lang="en-US" b="1" dirty="0" smtClean="0"/>
              <a:t> </a:t>
            </a:r>
            <a:r>
              <a:rPr lang="en-US" dirty="0" smtClean="0"/>
              <a:t>the entity type</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37</a:t>
            </a:fld>
            <a:endParaRPr lang="en-US" altLang="en-US" smtClean="0">
              <a:solidFill>
                <a:srgbClr val="898989"/>
              </a:solidFill>
            </a:endParaRPr>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14" name="Picture 27" descr="Slide3-40"/>
          <p:cNvPicPr>
            <a:picLocks noChangeAspect="1" noChangeArrowheads="1"/>
          </p:cNvPicPr>
          <p:nvPr/>
        </p:nvPicPr>
        <p:blipFill>
          <a:blip r:embed="rId3" cstate="print"/>
          <a:srcRect/>
          <a:stretch>
            <a:fillRect/>
          </a:stretch>
        </p:blipFill>
        <p:spPr bwMode="auto">
          <a:xfrm>
            <a:off x="1219200" y="1842657"/>
            <a:ext cx="9712036" cy="3228831"/>
          </a:xfrm>
          <a:prstGeom prst="rect">
            <a:avLst/>
          </a:prstGeom>
          <a:noFill/>
          <a:ln w="9525">
            <a:noFill/>
            <a:miter lim="800000"/>
            <a:headEnd/>
            <a:tailEnd/>
          </a:ln>
        </p:spPr>
      </p:pic>
    </p:spTree>
    <p:extLst>
      <p:ext uri="{BB962C8B-B14F-4D97-AF65-F5344CB8AC3E}">
        <p14:creationId xmlns="" xmlns:p14="http://schemas.microsoft.com/office/powerpoint/2010/main" val="20843400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Summary of Notation for ER Diagrams</a:t>
            </a:r>
            <a:br>
              <a:rPr lang="en-US" dirty="0" smtClean="0"/>
            </a:br>
            <a:r>
              <a:rPr lang="en-US" dirty="0"/>
              <a:t/>
            </a:r>
            <a:br>
              <a:rPr lang="en-US" dirty="0"/>
            </a:b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38</a:t>
            </a:fld>
            <a:endParaRPr lang="en-US" altLang="en-US" smtClean="0">
              <a:solidFill>
                <a:srgbClr val="898989"/>
              </a:solidFill>
            </a:endParaRPr>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69635" name="Picture 3"/>
          <p:cNvPicPr>
            <a:picLocks noGrp="1" noChangeAspect="1" noChangeArrowheads="1"/>
          </p:cNvPicPr>
          <p:nvPr>
            <p:ph idx="1"/>
          </p:nvPr>
        </p:nvPicPr>
        <p:blipFill>
          <a:blip r:embed="rId3" cstate="print"/>
          <a:srcRect/>
          <a:stretch>
            <a:fillRect/>
          </a:stretch>
        </p:blipFill>
        <p:spPr bwMode="auto">
          <a:xfrm>
            <a:off x="1205346" y="1551709"/>
            <a:ext cx="9961418" cy="5056909"/>
          </a:xfrm>
          <a:prstGeom prst="rect">
            <a:avLst/>
          </a:prstGeom>
          <a:noFill/>
        </p:spPr>
      </p:pic>
    </p:spTree>
    <p:extLst>
      <p:ext uri="{BB962C8B-B14F-4D97-AF65-F5344CB8AC3E}">
        <p14:creationId xmlns="" xmlns:p14="http://schemas.microsoft.com/office/powerpoint/2010/main" val="20843400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Example of structural Constraints</a:t>
            </a:r>
            <a:endParaRPr lang="en-IN" dirty="0"/>
          </a:p>
        </p:txBody>
      </p:sp>
      <p:sp>
        <p:nvSpPr>
          <p:cNvPr id="17" name="Content Placeholder 16"/>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r>
              <a:rPr lang="en-IN" dirty="0" smtClean="0"/>
              <a:t>each student must take at least 2 courses and at most 8 courses. </a:t>
            </a:r>
          </a:p>
          <a:p>
            <a:r>
              <a:rPr lang="en-IN" dirty="0" smtClean="0"/>
              <a:t>each course must have minimum 4 students and no maximum limit.</a:t>
            </a:r>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1027" name="Picture 3"/>
          <p:cNvPicPr>
            <a:picLocks noChangeAspect="1" noChangeArrowheads="1"/>
          </p:cNvPicPr>
          <p:nvPr/>
        </p:nvPicPr>
        <p:blipFill>
          <a:blip r:embed="rId3" cstate="print"/>
          <a:srcRect/>
          <a:stretch>
            <a:fillRect/>
          </a:stretch>
        </p:blipFill>
        <p:spPr bwMode="auto">
          <a:xfrm>
            <a:off x="869807" y="1874261"/>
            <a:ext cx="10258425" cy="1724025"/>
          </a:xfrm>
          <a:prstGeom prst="rect">
            <a:avLst/>
          </a:prstGeom>
          <a:noFill/>
          <a:ln w="9525">
            <a:noFill/>
            <a:miter lim="800000"/>
            <a:headEnd/>
            <a:tailEnd/>
          </a:ln>
        </p:spPr>
      </p:pic>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Overview of Database Design Process</a:t>
            </a:r>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1027" name="Picture 3"/>
          <p:cNvPicPr>
            <a:picLocks noGrp="1" noChangeAspect="1" noChangeArrowheads="1"/>
          </p:cNvPicPr>
          <p:nvPr>
            <p:ph idx="1"/>
          </p:nvPr>
        </p:nvPicPr>
        <p:blipFill>
          <a:blip r:embed="rId3" cstate="print"/>
          <a:srcRect/>
          <a:stretch>
            <a:fillRect/>
          </a:stretch>
        </p:blipFill>
        <p:spPr bwMode="auto">
          <a:xfrm>
            <a:off x="1163782" y="1620548"/>
            <a:ext cx="9601200" cy="4974214"/>
          </a:xfrm>
          <a:prstGeom prst="rect">
            <a:avLst/>
          </a:prstGeom>
          <a:noFill/>
        </p:spPr>
      </p:pic>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Example of structural Constraints</a:t>
            </a:r>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1027" name="Picture 3"/>
          <p:cNvPicPr>
            <a:picLocks noChangeAspect="1" noChangeArrowheads="1"/>
          </p:cNvPicPr>
          <p:nvPr/>
        </p:nvPicPr>
        <p:blipFill>
          <a:blip r:embed="rId3" cstate="print"/>
          <a:srcRect/>
          <a:stretch>
            <a:fillRect/>
          </a:stretch>
        </p:blipFill>
        <p:spPr bwMode="auto">
          <a:xfrm>
            <a:off x="869807" y="1874261"/>
            <a:ext cx="10258425" cy="1724025"/>
          </a:xfrm>
          <a:prstGeom prst="rect">
            <a:avLst/>
          </a:prstGeom>
          <a:noFill/>
          <a:ln w="9525">
            <a:noFill/>
            <a:miter lim="800000"/>
            <a:headEnd/>
            <a:tailEnd/>
          </a:ln>
        </p:spPr>
      </p:pic>
      <p:pic>
        <p:nvPicPr>
          <p:cNvPr id="3074" name="Picture 2"/>
          <p:cNvPicPr>
            <a:picLocks noGrp="1" noChangeAspect="1" noChangeArrowheads="1"/>
          </p:cNvPicPr>
          <p:nvPr>
            <p:ph idx="1"/>
          </p:nvPr>
        </p:nvPicPr>
        <p:blipFill>
          <a:blip r:embed="rId4" cstate="print"/>
          <a:srcRect/>
          <a:stretch>
            <a:fillRect/>
          </a:stretch>
        </p:blipFill>
        <p:spPr bwMode="auto">
          <a:xfrm>
            <a:off x="1676401" y="4378397"/>
            <a:ext cx="8866908" cy="1759167"/>
          </a:xfrm>
          <a:prstGeom prst="rect">
            <a:avLst/>
          </a:prstGeom>
          <a:noFill/>
          <a:ln w="9525">
            <a:noFill/>
            <a:miter lim="800000"/>
            <a:headEnd/>
            <a:tailEnd/>
          </a:ln>
        </p:spPr>
      </p:pic>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ER-diagram Example 1</a:t>
            </a:r>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Content Placeholder 14"/>
          <p:cNvSpPr>
            <a:spLocks noGrp="1"/>
          </p:cNvSpPr>
          <p:nvPr>
            <p:ph idx="1"/>
          </p:nvPr>
        </p:nvSpPr>
        <p:spPr>
          <a:xfrm>
            <a:off x="838200" y="1440873"/>
            <a:ext cx="10515600" cy="4736090"/>
          </a:xfrm>
        </p:spPr>
        <p:txBody>
          <a:bodyPr>
            <a:normAutofit fontScale="85000" lnSpcReduction="10000"/>
          </a:bodyPr>
          <a:lstStyle/>
          <a:p>
            <a:r>
              <a:rPr lang="en-IN" dirty="0" smtClean="0"/>
              <a:t>UPS prides itself on having up-to-date information on the processing and current location of each shipped item. </a:t>
            </a:r>
          </a:p>
          <a:p>
            <a:r>
              <a:rPr lang="en-IN" dirty="0" smtClean="0"/>
              <a:t>To do this, UPS relies on a company-wide information system. Shipped items are the heart of the UPS product tracking information system. Shipped items can be characterized by item number (unique), weight, dimensions, insurance amount, destination, and final delivery date.</a:t>
            </a:r>
          </a:p>
          <a:p>
            <a:r>
              <a:rPr lang="en-IN" dirty="0" smtClean="0"/>
              <a:t> Shipped items are received into the UPS system at a single retail </a:t>
            </a:r>
            <a:r>
              <a:rPr lang="en-IN" dirty="0" err="1" smtClean="0"/>
              <a:t>center</a:t>
            </a:r>
            <a:r>
              <a:rPr lang="en-IN" dirty="0" smtClean="0"/>
              <a:t>. Retail </a:t>
            </a:r>
            <a:r>
              <a:rPr lang="en-IN" dirty="0" err="1" smtClean="0"/>
              <a:t>centers</a:t>
            </a:r>
            <a:r>
              <a:rPr lang="en-IN" dirty="0" smtClean="0"/>
              <a:t> are characterized by their type, </a:t>
            </a:r>
            <a:r>
              <a:rPr lang="en-IN" dirty="0" err="1" smtClean="0"/>
              <a:t>uniqueID</a:t>
            </a:r>
            <a:r>
              <a:rPr lang="en-IN" dirty="0" smtClean="0"/>
              <a:t>, and address. </a:t>
            </a:r>
          </a:p>
          <a:p>
            <a:r>
              <a:rPr lang="en-IN" dirty="0" smtClean="0"/>
              <a:t>Shipped items make their way to their destination via one or more standard UPS transportation events (i.e., flights, truck deliveries). These transportation events are characterized by a unique </a:t>
            </a:r>
            <a:r>
              <a:rPr lang="en-IN" dirty="0" err="1" smtClean="0"/>
              <a:t>scheduleNumber</a:t>
            </a:r>
            <a:r>
              <a:rPr lang="en-IN" dirty="0" smtClean="0"/>
              <a:t>, a type (</a:t>
            </a:r>
            <a:r>
              <a:rPr lang="en-IN" dirty="0" err="1" smtClean="0"/>
              <a:t>e.g</a:t>
            </a:r>
            <a:r>
              <a:rPr lang="en-IN" dirty="0" smtClean="0"/>
              <a:t>, flight, truck), and a </a:t>
            </a:r>
            <a:r>
              <a:rPr lang="en-IN" dirty="0" err="1" smtClean="0"/>
              <a:t>deliveryRoute</a:t>
            </a:r>
            <a:r>
              <a:rPr lang="en-IN" dirty="0" smtClean="0"/>
              <a:t>. </a:t>
            </a:r>
          </a:p>
          <a:p>
            <a:r>
              <a:rPr lang="en-IN" dirty="0" smtClean="0"/>
              <a:t>Please create an Entity Relationship diagram that captures this information about the UPS system. Be certain to indicate identifiers and cardinality constraints.</a:t>
            </a:r>
            <a:endParaRPr lang="en-IN" dirty="0"/>
          </a:p>
        </p:txBody>
      </p:sp>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ER-diagram Example 1</a:t>
            </a:r>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4098" name="Picture 2"/>
          <p:cNvPicPr>
            <a:picLocks noGrp="1" noChangeAspect="1" noChangeArrowheads="1"/>
          </p:cNvPicPr>
          <p:nvPr>
            <p:ph idx="1"/>
          </p:nvPr>
        </p:nvPicPr>
        <p:blipFill>
          <a:blip r:embed="rId3" cstate="print"/>
          <a:srcRect/>
          <a:stretch>
            <a:fillRect/>
          </a:stretch>
        </p:blipFill>
        <p:spPr bwMode="auto">
          <a:xfrm>
            <a:off x="1357745" y="1648691"/>
            <a:ext cx="9975273" cy="4973782"/>
          </a:xfrm>
          <a:prstGeom prst="rect">
            <a:avLst/>
          </a:prstGeom>
          <a:noFill/>
          <a:ln w="9525">
            <a:noFill/>
            <a:miter lim="800000"/>
            <a:headEnd/>
            <a:tailEnd/>
          </a:ln>
        </p:spPr>
      </p:pic>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ER-diagram Example 2</a:t>
            </a:r>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p:txBody>
          <a:bodyPr>
            <a:normAutofit fontScale="92500" lnSpcReduction="10000"/>
          </a:bodyPr>
          <a:lstStyle/>
          <a:p>
            <a:r>
              <a:rPr lang="en-IN" dirty="0" smtClean="0"/>
              <a:t>You are tasked with creating a database for a coffee shop.</a:t>
            </a:r>
          </a:p>
          <a:p>
            <a:r>
              <a:rPr lang="en-IN" dirty="0" smtClean="0"/>
              <a:t> The coffee shop relies on this system to update customer’s orders. Each customer places an order to a barrister. </a:t>
            </a:r>
          </a:p>
          <a:p>
            <a:r>
              <a:rPr lang="en-IN" dirty="0" smtClean="0"/>
              <a:t>A barrister receives orders from the customers and makes the specified coffee. </a:t>
            </a:r>
          </a:p>
          <a:p>
            <a:r>
              <a:rPr lang="en-IN" dirty="0" smtClean="0"/>
              <a:t>The barrister sends the order to the cashier who ensures that the amount is charged to the appropriate customer. The barrister then delivers the coffee to the customer.</a:t>
            </a:r>
          </a:p>
          <a:p>
            <a:pPr>
              <a:buNone/>
            </a:pPr>
            <a:r>
              <a:rPr lang="en-IN" dirty="0" smtClean="0"/>
              <a:t>		a. Identify the entities and attributes in the scenario.</a:t>
            </a:r>
          </a:p>
          <a:p>
            <a:pPr>
              <a:buNone/>
            </a:pPr>
            <a:r>
              <a:rPr lang="en-IN" dirty="0" smtClean="0"/>
              <a:t>		b. Draw an </a:t>
            </a:r>
            <a:r>
              <a:rPr lang="en-IN" dirty="0" err="1" smtClean="0"/>
              <a:t>ERD</a:t>
            </a:r>
            <a:r>
              <a:rPr lang="en-IN" dirty="0" smtClean="0"/>
              <a:t> using the scenario depicted. Be certain to indicate 	  	     identifiers and cardinality constraints.</a:t>
            </a:r>
            <a:endParaRPr lang="en-IN" dirty="0"/>
          </a:p>
        </p:txBody>
      </p:sp>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3"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ER-diagram Example 2</a:t>
            </a:r>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7170" name="Picture 2"/>
          <p:cNvPicPr>
            <a:picLocks noGrp="1" noChangeAspect="1" noChangeArrowheads="1"/>
          </p:cNvPicPr>
          <p:nvPr>
            <p:ph idx="1"/>
          </p:nvPr>
        </p:nvPicPr>
        <p:blipFill>
          <a:blip r:embed="rId4" cstate="print"/>
          <a:srcRect/>
          <a:stretch>
            <a:fillRect/>
          </a:stretch>
        </p:blipFill>
        <p:spPr bwMode="auto">
          <a:xfrm>
            <a:off x="398361" y="1302328"/>
            <a:ext cx="8731784" cy="4652963"/>
          </a:xfrm>
          <a:prstGeom prst="rect">
            <a:avLst/>
          </a:prstGeom>
          <a:noFill/>
          <a:ln w="9525">
            <a:noFill/>
            <a:miter lim="800000"/>
            <a:headEnd/>
            <a:tailEnd/>
          </a:ln>
        </p:spPr>
      </p:pic>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ER-diagram Example 3</a:t>
            </a:r>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a:xfrm>
            <a:off x="838200" y="1510145"/>
            <a:ext cx="10515600" cy="4973782"/>
          </a:xfrm>
        </p:spPr>
        <p:txBody>
          <a:bodyPr>
            <a:normAutofit fontScale="77500" lnSpcReduction="20000"/>
          </a:bodyPr>
          <a:lstStyle/>
          <a:p>
            <a:r>
              <a:rPr lang="en-IN" dirty="0" smtClean="0"/>
              <a:t>A large organization that does automobile repairs must keep track of its repair facilities or garages, the mechanics, and their qualifications in terms of the courses they have taken, the dates they took the courses, and the grade each earned for each course.</a:t>
            </a:r>
          </a:p>
          <a:p>
            <a:r>
              <a:rPr lang="en-IN" dirty="0" smtClean="0"/>
              <a:t>Descriptions of these items are as follows: </a:t>
            </a:r>
          </a:p>
          <a:p>
            <a:pPr lvl="1">
              <a:buNone/>
            </a:pPr>
            <a:r>
              <a:rPr lang="en-IN" dirty="0" smtClean="0"/>
              <a:t>• Garage: Garage’s identification number and manager’s name </a:t>
            </a:r>
          </a:p>
          <a:p>
            <a:pPr lvl="1">
              <a:buNone/>
            </a:pPr>
            <a:r>
              <a:rPr lang="en-IN" dirty="0" smtClean="0"/>
              <a:t>• Mechanic: Employee number and name </a:t>
            </a:r>
          </a:p>
          <a:p>
            <a:pPr lvl="1">
              <a:buNone/>
            </a:pPr>
            <a:r>
              <a:rPr lang="en-IN" dirty="0" smtClean="0"/>
              <a:t>• Course: Number, name, and duration (in weeks)</a:t>
            </a:r>
          </a:p>
          <a:p>
            <a:pPr>
              <a:buNone/>
            </a:pPr>
            <a:r>
              <a:rPr lang="en-IN" dirty="0" smtClean="0"/>
              <a:t>a. What are the entities (fields) in this situation? What are the attributes of each entity?</a:t>
            </a:r>
          </a:p>
          <a:p>
            <a:pPr>
              <a:buNone/>
            </a:pPr>
            <a:r>
              <a:rPr lang="en-IN" dirty="0" smtClean="0"/>
              <a:t>b. List the entities and their relationships to other entities or other attributes under </a:t>
            </a:r>
            <a:r>
              <a:rPr lang="en-IN" dirty="0" err="1" smtClean="0"/>
              <a:t>oneto</a:t>
            </a:r>
            <a:r>
              <a:rPr lang="en-IN" dirty="0" smtClean="0"/>
              <a:t>-</a:t>
            </a:r>
          </a:p>
          <a:p>
            <a:pPr>
              <a:buNone/>
            </a:pPr>
            <a:r>
              <a:rPr lang="en-IN" dirty="0" smtClean="0"/>
              <a:t>	one, one-to-many, many-to-many relationships. For example, “garage”, to “manager” (one-to-one).</a:t>
            </a:r>
          </a:p>
          <a:p>
            <a:pPr>
              <a:buNone/>
            </a:pPr>
            <a:r>
              <a:rPr lang="en-IN" dirty="0" smtClean="0"/>
              <a:t>c. List the field names to be used in the system. For example, “garage number” is a field</a:t>
            </a:r>
          </a:p>
          <a:p>
            <a:pPr>
              <a:buNone/>
            </a:pPr>
            <a:r>
              <a:rPr lang="en-IN" dirty="0" smtClean="0"/>
              <a:t>	name.</a:t>
            </a:r>
          </a:p>
          <a:p>
            <a:pPr>
              <a:buNone/>
            </a:pPr>
            <a:r>
              <a:rPr lang="en-IN" dirty="0" smtClean="0"/>
              <a:t>d. Which field names have unique values?</a:t>
            </a:r>
          </a:p>
          <a:p>
            <a:pPr>
              <a:buNone/>
            </a:pPr>
            <a:r>
              <a:rPr lang="en-IN" dirty="0" smtClean="0"/>
              <a:t>e. Describe this situation using an E-R model.</a:t>
            </a:r>
            <a:endParaRPr lang="en-IN" dirty="0"/>
          </a:p>
        </p:txBody>
      </p:sp>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3"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ER-diagram Example 3</a:t>
            </a:r>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6146" name="Picture 2"/>
          <p:cNvPicPr>
            <a:picLocks noGrp="1" noChangeAspect="1" noChangeArrowheads="1"/>
          </p:cNvPicPr>
          <p:nvPr>
            <p:ph idx="1"/>
          </p:nvPr>
        </p:nvPicPr>
        <p:blipFill>
          <a:blip r:embed="rId4" cstate="print"/>
          <a:srcRect/>
          <a:stretch>
            <a:fillRect/>
          </a:stretch>
        </p:blipFill>
        <p:spPr bwMode="auto">
          <a:xfrm>
            <a:off x="1565563" y="1440873"/>
            <a:ext cx="9324109" cy="5084618"/>
          </a:xfrm>
          <a:prstGeom prst="rect">
            <a:avLst/>
          </a:prstGeom>
          <a:noFill/>
          <a:ln w="9525">
            <a:noFill/>
            <a:miter lim="800000"/>
            <a:headEnd/>
            <a:tailEnd/>
          </a:ln>
        </p:spPr>
      </p:pic>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ER-diagram Example 4</a:t>
            </a:r>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a:xfrm>
            <a:off x="838200" y="1454727"/>
            <a:ext cx="10515600" cy="4722236"/>
          </a:xfrm>
        </p:spPr>
        <p:txBody>
          <a:bodyPr>
            <a:normAutofit fontScale="85000" lnSpcReduction="20000"/>
          </a:bodyPr>
          <a:lstStyle/>
          <a:p>
            <a:r>
              <a:rPr lang="en-IN" dirty="0" smtClean="0"/>
              <a:t>Practice ER Diagram Question – A Sample Solution Suppose you are given the following requirements for a simple database for the National Hockey League (NHL): </a:t>
            </a:r>
          </a:p>
          <a:p>
            <a:r>
              <a:rPr lang="en-IN" dirty="0" smtClean="0"/>
              <a:t>the NHL has many teams, </a:t>
            </a:r>
          </a:p>
          <a:p>
            <a:r>
              <a:rPr lang="en-IN" dirty="0" smtClean="0"/>
              <a:t> each team has a name, a city, a coach, a captain, and a set of players, </a:t>
            </a:r>
          </a:p>
          <a:p>
            <a:r>
              <a:rPr lang="en-IN" dirty="0" smtClean="0"/>
              <a:t>each player belongs to only one team, · each player has a name, a position (such as left wing or goalie), a skill level, and a set of injury records,</a:t>
            </a:r>
          </a:p>
          <a:p>
            <a:r>
              <a:rPr lang="en-IN" dirty="0" smtClean="0"/>
              <a:t>a team captain is also a player, ·</a:t>
            </a:r>
          </a:p>
          <a:p>
            <a:r>
              <a:rPr lang="en-IN" dirty="0" smtClean="0"/>
              <a:t>a game is played between two teams (referred to as </a:t>
            </a:r>
            <a:r>
              <a:rPr lang="en-IN" dirty="0" err="1" smtClean="0"/>
              <a:t>host_team</a:t>
            </a:r>
            <a:r>
              <a:rPr lang="en-IN" dirty="0" smtClean="0"/>
              <a:t> and </a:t>
            </a:r>
            <a:r>
              <a:rPr lang="en-IN" dirty="0" err="1" smtClean="0"/>
              <a:t>guest_team</a:t>
            </a:r>
            <a:r>
              <a:rPr lang="en-IN" dirty="0" smtClean="0"/>
              <a:t>) and has a date (such as May 11th, 1999) and a score (such as 4 to 2). </a:t>
            </a:r>
          </a:p>
          <a:p>
            <a:r>
              <a:rPr lang="en-IN" dirty="0" smtClean="0"/>
              <a:t>Construct a clean and concise ER diagram for the NHL database </a:t>
            </a:r>
          </a:p>
          <a:p>
            <a:r>
              <a:rPr lang="en-IN" dirty="0" smtClean="0"/>
              <a:t>List your assumptions and clearly indicate the cardinality mappings as well as any role indicators in your ER diagram.</a:t>
            </a:r>
            <a:endParaRPr lang="en-IN" dirty="0"/>
          </a:p>
        </p:txBody>
      </p:sp>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ER-diagram Example 4</a:t>
            </a:r>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5122" name="Picture 2"/>
          <p:cNvPicPr>
            <a:picLocks noGrp="1" noChangeAspect="1" noChangeArrowheads="1"/>
          </p:cNvPicPr>
          <p:nvPr>
            <p:ph idx="1"/>
          </p:nvPr>
        </p:nvPicPr>
        <p:blipFill>
          <a:blip r:embed="rId3" cstate="print"/>
          <a:srcRect/>
          <a:stretch>
            <a:fillRect/>
          </a:stretch>
        </p:blipFill>
        <p:spPr bwMode="auto">
          <a:xfrm>
            <a:off x="1052945" y="1268917"/>
            <a:ext cx="9947564" cy="4716246"/>
          </a:xfrm>
          <a:prstGeom prst="rect">
            <a:avLst/>
          </a:prstGeom>
          <a:noFill/>
          <a:ln w="9525">
            <a:noFill/>
            <a:miter lim="800000"/>
            <a:headEnd/>
            <a:tailEnd/>
          </a:ln>
        </p:spPr>
      </p:pic>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ER-diagram Example 5</a:t>
            </a:r>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a:xfrm>
            <a:off x="838200" y="1371600"/>
            <a:ext cx="10515600" cy="4805363"/>
          </a:xfrm>
        </p:spPr>
        <p:txBody>
          <a:bodyPr>
            <a:normAutofit fontScale="77500" lnSpcReduction="20000"/>
          </a:bodyPr>
          <a:lstStyle/>
          <a:p>
            <a:r>
              <a:rPr lang="en-IN" dirty="0" smtClean="0"/>
              <a:t>A Blood Bank stores blood of various blood groups . Many donors donate blood ,each of different blood group/type. A donor may donate blood more than once and he is identified by a donor id(DID),name, sex, age , address and phone number. </a:t>
            </a:r>
          </a:p>
          <a:p>
            <a:r>
              <a:rPr lang="en-IN" dirty="0" smtClean="0"/>
              <a:t>The blood donated by the donor is characterized by blood type , code and cost. Before each donor donates his blood , he is required to register himself as a donor with the receptionist who works at the Blood Bank. </a:t>
            </a:r>
          </a:p>
          <a:p>
            <a:r>
              <a:rPr lang="en-IN" dirty="0" smtClean="0"/>
              <a:t>The receptionist is identified by employee id, name , address and phone number</a:t>
            </a:r>
          </a:p>
          <a:p>
            <a:r>
              <a:rPr lang="en-IN" dirty="0" smtClean="0"/>
              <a:t>The Blood Banks receives orders for blood from many hospitals for emergency purposes and other surgical requirements and each blood bank issues the same of required blood type.</a:t>
            </a:r>
          </a:p>
          <a:p>
            <a:r>
              <a:rPr lang="en-IN" dirty="0" smtClean="0"/>
              <a:t> Each blood bank has it’s own blood bank number(</a:t>
            </a:r>
            <a:r>
              <a:rPr lang="en-IN" dirty="0" err="1" smtClean="0"/>
              <a:t>BNO</a:t>
            </a:r>
            <a:r>
              <a:rPr lang="en-IN" dirty="0" smtClean="0"/>
              <a:t>) , issues, orders and blood types stored. The Blood Bank is managed by the blood bank manager who is identified by employee id , name , </a:t>
            </a:r>
            <a:r>
              <a:rPr lang="en-IN" dirty="0" err="1" smtClean="0"/>
              <a:t>email_id</a:t>
            </a:r>
            <a:r>
              <a:rPr lang="en-IN" dirty="0" smtClean="0"/>
              <a:t> and phone number.</a:t>
            </a:r>
          </a:p>
          <a:p>
            <a:r>
              <a:rPr lang="en-IN" dirty="0" smtClean="0"/>
              <a:t>He is responsible for the proper management of the blood bank . The hospitals are identified by name, address and phone number. Represent this using an ER diagram.</a:t>
            </a:r>
            <a:endParaRPr lang="en-IN" dirty="0"/>
          </a:p>
        </p:txBody>
      </p:sp>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Entity-Relationship (ER) Model Concepts</a:t>
            </a:r>
            <a:endParaRPr lang="en-IN" dirty="0"/>
          </a:p>
        </p:txBody>
      </p:sp>
      <p:sp>
        <p:nvSpPr>
          <p:cNvPr id="17" name="Content Placeholder 16"/>
          <p:cNvSpPr>
            <a:spLocks noGrp="1"/>
          </p:cNvSpPr>
          <p:nvPr>
            <p:ph idx="1"/>
          </p:nvPr>
        </p:nvSpPr>
        <p:spPr/>
        <p:txBody>
          <a:bodyPr>
            <a:normAutofit/>
          </a:bodyPr>
          <a:lstStyle/>
          <a:p>
            <a:pPr>
              <a:lnSpc>
                <a:spcPct val="80000"/>
              </a:lnSpc>
            </a:pPr>
            <a:r>
              <a:rPr lang="en-US" sz="2400" dirty="0" smtClean="0"/>
              <a:t>A popular high-level conceptual data model</a:t>
            </a:r>
          </a:p>
          <a:p>
            <a:pPr>
              <a:lnSpc>
                <a:spcPct val="80000"/>
              </a:lnSpc>
            </a:pPr>
            <a:r>
              <a:rPr lang="en-US" sz="2400" dirty="0" smtClean="0"/>
              <a:t>Entities and Attributes</a:t>
            </a:r>
          </a:p>
          <a:p>
            <a:pPr lvl="1">
              <a:lnSpc>
                <a:spcPct val="80000"/>
              </a:lnSpc>
            </a:pPr>
            <a:r>
              <a:rPr lang="en-US" sz="2200" dirty="0" smtClean="0"/>
              <a:t>Entities are specific objects or things in the mini-world that are represented in the database.</a:t>
            </a:r>
          </a:p>
          <a:p>
            <a:pPr lvl="2">
              <a:lnSpc>
                <a:spcPct val="80000"/>
              </a:lnSpc>
            </a:pPr>
            <a:r>
              <a:rPr lang="en-US" dirty="0" smtClean="0"/>
              <a:t>For example the EMPLOYEE John Smith, the Research DEPARTMENT, the </a:t>
            </a:r>
            <a:r>
              <a:rPr lang="en-US" dirty="0" err="1" smtClean="0"/>
              <a:t>ProductX</a:t>
            </a:r>
            <a:r>
              <a:rPr lang="en-US" dirty="0" smtClean="0"/>
              <a:t> PROJECT</a:t>
            </a:r>
          </a:p>
          <a:p>
            <a:pPr lvl="1">
              <a:lnSpc>
                <a:spcPct val="80000"/>
              </a:lnSpc>
            </a:pPr>
            <a:r>
              <a:rPr lang="en-US" sz="2200" dirty="0" smtClean="0"/>
              <a:t>Attributes are properties used to describe an entity.</a:t>
            </a:r>
          </a:p>
          <a:p>
            <a:pPr lvl="2">
              <a:lnSpc>
                <a:spcPct val="80000"/>
              </a:lnSpc>
            </a:pPr>
            <a:r>
              <a:rPr lang="en-US" dirty="0" smtClean="0"/>
              <a:t>For example an EMPLOYEE entity may have the attributes Name, </a:t>
            </a:r>
            <a:r>
              <a:rPr lang="en-US" dirty="0" err="1" smtClean="0"/>
              <a:t>SSN</a:t>
            </a:r>
            <a:r>
              <a:rPr lang="en-US" dirty="0" smtClean="0"/>
              <a:t>, Address, Gender, </a:t>
            </a:r>
            <a:r>
              <a:rPr lang="en-US" dirty="0" err="1" smtClean="0"/>
              <a:t>BirthDate</a:t>
            </a:r>
            <a:endParaRPr lang="en-US" dirty="0" smtClean="0"/>
          </a:p>
          <a:p>
            <a:pPr lvl="1">
              <a:lnSpc>
                <a:spcPct val="80000"/>
              </a:lnSpc>
            </a:pPr>
            <a:r>
              <a:rPr lang="en-US" sz="2200" dirty="0" smtClean="0"/>
              <a:t>A specific entity will have a value for each of its attributes.</a:t>
            </a:r>
          </a:p>
          <a:p>
            <a:pPr lvl="2">
              <a:lnSpc>
                <a:spcPct val="80000"/>
              </a:lnSpc>
            </a:pPr>
            <a:r>
              <a:rPr lang="en-US" dirty="0" smtClean="0"/>
              <a:t>For example a specific employee entity may have Name='John Smith', </a:t>
            </a:r>
            <a:r>
              <a:rPr lang="en-US" dirty="0" err="1" smtClean="0"/>
              <a:t>SSN</a:t>
            </a:r>
            <a:r>
              <a:rPr lang="en-US" dirty="0" smtClean="0"/>
              <a:t>='123456789', Address ='731, </a:t>
            </a:r>
            <a:r>
              <a:rPr lang="en-US" dirty="0" err="1" smtClean="0"/>
              <a:t>Fondren</a:t>
            </a:r>
            <a:r>
              <a:rPr lang="en-US" dirty="0" smtClean="0"/>
              <a:t>, Houston, TX', Gender='M', </a:t>
            </a:r>
            <a:r>
              <a:rPr lang="en-US" dirty="0" err="1" smtClean="0"/>
              <a:t>BirthDate</a:t>
            </a:r>
            <a:r>
              <a:rPr lang="en-US" dirty="0" smtClean="0"/>
              <a:t>='09-JAN-55‘</a:t>
            </a:r>
          </a:p>
          <a:p>
            <a:pPr lvl="1">
              <a:lnSpc>
                <a:spcPct val="80000"/>
              </a:lnSpc>
            </a:pPr>
            <a:r>
              <a:rPr lang="en-US" sz="2200" dirty="0" smtClean="0"/>
              <a:t>Each attribute has a </a:t>
            </a:r>
            <a:r>
              <a:rPr lang="en-US" sz="2200" i="1" dirty="0" smtClean="0"/>
              <a:t>value set</a:t>
            </a:r>
            <a:r>
              <a:rPr lang="en-US" sz="2200" dirty="0" smtClean="0"/>
              <a:t> (or data type) associated with it – e.g. integer, string, </a:t>
            </a:r>
            <a:r>
              <a:rPr lang="en-US" sz="2200" dirty="0" err="1" smtClean="0"/>
              <a:t>subrange</a:t>
            </a:r>
            <a:r>
              <a:rPr lang="en-US" sz="2200" dirty="0" smtClean="0"/>
              <a:t>, enumerated type, …</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ER-diagram Example 5</a:t>
            </a:r>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66562" name="Picture 2"/>
          <p:cNvPicPr>
            <a:picLocks noGrp="1" noChangeAspect="1" noChangeArrowheads="1"/>
          </p:cNvPicPr>
          <p:nvPr>
            <p:ph idx="1"/>
          </p:nvPr>
        </p:nvPicPr>
        <p:blipFill>
          <a:blip r:embed="rId3" cstate="print"/>
          <a:srcRect/>
          <a:stretch>
            <a:fillRect/>
          </a:stretch>
        </p:blipFill>
        <p:spPr bwMode="auto">
          <a:xfrm>
            <a:off x="1025237" y="1233055"/>
            <a:ext cx="10169236" cy="5320145"/>
          </a:xfrm>
          <a:prstGeom prst="rect">
            <a:avLst/>
          </a:prstGeom>
          <a:noFill/>
          <a:ln w="9525">
            <a:noFill/>
            <a:miter lim="800000"/>
            <a:headEnd/>
            <a:tailEnd/>
          </a:ln>
        </p:spPr>
      </p:pic>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ER-diagram Example 6</a:t>
            </a:r>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a:xfrm>
            <a:off x="838200" y="1514474"/>
            <a:ext cx="10515600" cy="4900613"/>
          </a:xfrm>
        </p:spPr>
        <p:txBody>
          <a:bodyPr>
            <a:normAutofit fontScale="85000" lnSpcReduction="20000"/>
          </a:bodyPr>
          <a:lstStyle/>
          <a:p>
            <a:r>
              <a:rPr lang="en-US" dirty="0" smtClean="0"/>
              <a:t>Consider the following set of requirements for a MOVIE database in which data is recorded about the movie industry and draw an ER diagram for this application.                                                                                   </a:t>
            </a:r>
            <a:endParaRPr lang="en-IN" dirty="0" smtClean="0"/>
          </a:p>
          <a:p>
            <a:pPr lvl="0"/>
            <a:r>
              <a:rPr lang="en-US" dirty="0" smtClean="0"/>
              <a:t>Each movie is identified by title and year of release. Each movie has a length in minutes. Each has a production company, and each is classified under one or more genres (such as horror, action, drama, and so forth). </a:t>
            </a:r>
          </a:p>
          <a:p>
            <a:pPr lvl="0"/>
            <a:r>
              <a:rPr lang="en-US" dirty="0" smtClean="0"/>
              <a:t>Each movie has one or more directors and one or more actors appear in it. Each movie also has a plot outline. Finally, each movie has zero or more quotable quotes, each of which is spoken by a particular actor appearing in the movie.</a:t>
            </a:r>
            <a:endParaRPr lang="en-IN" dirty="0" smtClean="0"/>
          </a:p>
          <a:p>
            <a:pPr lvl="0"/>
            <a:r>
              <a:rPr lang="en-US" dirty="0" smtClean="0"/>
              <a:t>Actors are identified by name and date of birth and appear in one or more movies. Each actor has a role in the movie. </a:t>
            </a:r>
            <a:endParaRPr lang="en-IN" dirty="0" smtClean="0"/>
          </a:p>
          <a:p>
            <a:pPr lvl="0"/>
            <a:r>
              <a:rPr lang="en-US" dirty="0" smtClean="0"/>
              <a:t>Directors are also identified by name and date of birth and direct one or more movies. It is possible for a director to act in a movie (including one that he or she may also direct).</a:t>
            </a:r>
            <a:endParaRPr lang="en-IN" dirty="0" smtClean="0"/>
          </a:p>
          <a:p>
            <a:r>
              <a:rPr lang="en-US" dirty="0" smtClean="0"/>
              <a:t>Production companies are identified by name and each has an address. A production company produces one or more movies.</a:t>
            </a:r>
            <a:endParaRPr lang="en-IN" dirty="0"/>
          </a:p>
        </p:txBody>
      </p:sp>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ER-diagram Example 6</a:t>
            </a:r>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67586" name="Picture 2"/>
          <p:cNvPicPr>
            <a:picLocks noGrp="1" noChangeAspect="1" noChangeArrowheads="1"/>
          </p:cNvPicPr>
          <p:nvPr>
            <p:ph idx="1"/>
          </p:nvPr>
        </p:nvPicPr>
        <p:blipFill>
          <a:blip r:embed="rId3" cstate="print"/>
          <a:srcRect/>
          <a:stretch>
            <a:fillRect/>
          </a:stretch>
        </p:blipFill>
        <p:spPr bwMode="auto">
          <a:xfrm>
            <a:off x="1149928" y="1288473"/>
            <a:ext cx="9490364" cy="5334000"/>
          </a:xfrm>
          <a:prstGeom prst="rect">
            <a:avLst/>
          </a:prstGeom>
          <a:noFill/>
          <a:ln w="9525">
            <a:noFill/>
            <a:miter lim="800000"/>
            <a:headEnd/>
            <a:tailEnd/>
          </a:ln>
        </p:spPr>
      </p:pic>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a:xfrm>
            <a:off x="838200" y="185010"/>
            <a:ext cx="10515600" cy="1325563"/>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COMPANY ER Schema Diagram Using (min, max) Notation</a:t>
            </a:r>
            <a:br>
              <a:rPr lang="en-US" dirty="0" smtClean="0"/>
            </a:br>
            <a:r>
              <a:rPr lang="en-US" dirty="0"/>
              <a:t/>
            </a:r>
            <a:br>
              <a:rPr lang="en-US" dirty="0"/>
            </a:b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53</a:t>
            </a:fld>
            <a:endParaRPr lang="en-US" altLang="en-US" smtClean="0">
              <a:solidFill>
                <a:srgbClr val="898989"/>
              </a:solidFill>
            </a:endParaRPr>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13" name="Picture 4" descr="fig03_15"/>
          <p:cNvPicPr>
            <a:picLocks noGrp="1" noChangeAspect="1" noChangeArrowheads="1"/>
          </p:cNvPicPr>
          <p:nvPr>
            <p:ph idx="1"/>
          </p:nvPr>
        </p:nvPicPr>
        <p:blipFill>
          <a:blip r:embed="rId3" cstate="print"/>
          <a:srcRect/>
          <a:stretch>
            <a:fillRect/>
          </a:stretch>
        </p:blipFill>
        <p:spPr bwMode="auto">
          <a:xfrm>
            <a:off x="1163782" y="1534669"/>
            <a:ext cx="10390909" cy="5323331"/>
          </a:xfrm>
          <a:prstGeom prst="rect">
            <a:avLst/>
          </a:prstGeom>
          <a:noFill/>
          <a:ln w="9525">
            <a:noFill/>
            <a:miter lim="800000"/>
            <a:headEnd/>
            <a:tailEnd/>
          </a:ln>
        </p:spPr>
      </p:pic>
    </p:spTree>
    <p:extLst>
      <p:ext uri="{BB962C8B-B14F-4D97-AF65-F5344CB8AC3E}">
        <p14:creationId xmlns="" xmlns:p14="http://schemas.microsoft.com/office/powerpoint/2010/main" val="20843400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a:xfrm>
            <a:off x="976731" y="235535"/>
            <a:ext cx="10515600" cy="1325563"/>
          </a:xfrm>
        </p:spPr>
        <p:txBody>
          <a:bodyPr>
            <a:normAutofit fontScale="90000"/>
          </a:bodyPr>
          <a:lstStyle/>
          <a:p>
            <a:r>
              <a:rPr lang="en-US" dirty="0" smtClean="0"/>
              <a:t/>
            </a:r>
            <a:br>
              <a:rPr lang="en-US" dirty="0" smtClean="0"/>
            </a:br>
            <a:r>
              <a:rPr lang="en-US" dirty="0"/>
              <a:t/>
            </a:r>
            <a:br>
              <a:rPr lang="en-US" dirty="0"/>
            </a:br>
            <a:r>
              <a:rPr lang="en-US" dirty="0" smtClean="0"/>
              <a:t>         Relationship Structural Constraints </a:t>
            </a:r>
            <a:br>
              <a:rPr lang="en-US" dirty="0" smtClean="0"/>
            </a:br>
            <a:r>
              <a:rPr lang="en-US" dirty="0"/>
              <a:t/>
            </a:r>
            <a:br>
              <a:rPr lang="en-US" dirty="0"/>
            </a:b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54</a:t>
            </a:fld>
            <a:endParaRPr lang="en-US" altLang="en-US" smtClean="0">
              <a:solidFill>
                <a:srgbClr val="898989"/>
              </a:solidFill>
            </a:endParaRPr>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66565" name="Picture 5"/>
          <p:cNvPicPr>
            <a:picLocks noGrp="1" noChangeAspect="1" noChangeArrowheads="1"/>
          </p:cNvPicPr>
          <p:nvPr>
            <p:ph idx="1"/>
          </p:nvPr>
        </p:nvPicPr>
        <p:blipFill>
          <a:blip r:embed="rId3" cstate="print"/>
          <a:srcRect/>
          <a:stretch>
            <a:fillRect/>
          </a:stretch>
        </p:blipFill>
        <p:spPr bwMode="auto">
          <a:xfrm>
            <a:off x="498764" y="1108364"/>
            <a:ext cx="11374581" cy="5666916"/>
          </a:xfrm>
          <a:prstGeom prst="rect">
            <a:avLst/>
          </a:prstGeom>
          <a:noFill/>
          <a:ln w="9525">
            <a:noFill/>
            <a:miter lim="800000"/>
            <a:headEnd/>
            <a:tailEnd/>
          </a:ln>
        </p:spPr>
      </p:pic>
    </p:spTree>
    <p:extLst>
      <p:ext uri="{BB962C8B-B14F-4D97-AF65-F5344CB8AC3E}">
        <p14:creationId xmlns="" xmlns:p14="http://schemas.microsoft.com/office/powerpoint/2010/main" val="20843400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Meaning of Null Values</a:t>
            </a:r>
            <a:br>
              <a:rPr lang="en-US" dirty="0" smtClean="0"/>
            </a:br>
            <a:r>
              <a:rPr lang="en-US" dirty="0"/>
              <a:t/>
            </a:r>
            <a:br>
              <a:rPr lang="en-US" dirty="0"/>
            </a:b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55</a:t>
            </a:fld>
            <a:endParaRPr lang="en-US" altLang="en-US" smtClean="0">
              <a:solidFill>
                <a:srgbClr val="898989"/>
              </a:solidFill>
            </a:endParaRPr>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67586" name="Picture 2"/>
          <p:cNvPicPr>
            <a:picLocks noGrp="1" noChangeAspect="1" noChangeArrowheads="1"/>
          </p:cNvPicPr>
          <p:nvPr>
            <p:ph idx="1"/>
          </p:nvPr>
        </p:nvPicPr>
        <p:blipFill>
          <a:blip r:embed="rId3" cstate="print"/>
          <a:srcRect/>
          <a:stretch>
            <a:fillRect/>
          </a:stretch>
        </p:blipFill>
        <p:spPr bwMode="auto">
          <a:xfrm>
            <a:off x="2382310" y="1550988"/>
            <a:ext cx="7987767" cy="4625975"/>
          </a:xfrm>
          <a:prstGeom prst="rect">
            <a:avLst/>
          </a:prstGeom>
          <a:noFill/>
          <a:ln w="9525">
            <a:noFill/>
            <a:miter lim="800000"/>
            <a:headEnd/>
            <a:tailEnd/>
          </a:ln>
        </p:spPr>
      </p:pic>
    </p:spTree>
    <p:extLst>
      <p:ext uri="{BB962C8B-B14F-4D97-AF65-F5344CB8AC3E}">
        <p14:creationId xmlns="" xmlns:p14="http://schemas.microsoft.com/office/powerpoint/2010/main" val="20843400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17" name="Content Placeholder 16"/>
          <p:cNvSpPr>
            <a:spLocks noGrp="1"/>
          </p:cNvSpPr>
          <p:nvPr>
            <p:ph idx="1"/>
          </p:nvPr>
        </p:nvSpPr>
        <p:spPr>
          <a:xfrm>
            <a:off x="838200" y="1551709"/>
            <a:ext cx="10515600" cy="4625254"/>
          </a:xfrm>
        </p:spPr>
        <p:txBody>
          <a:bodyPr>
            <a:normAutofit/>
          </a:bodyPr>
          <a:lstStyle/>
          <a:p>
            <a:pPr>
              <a:buNone/>
            </a:pPr>
            <a:endParaRPr lang="en-US" sz="6000" dirty="0" smtClean="0">
              <a:latin typeface="Algerian" pitchFamily="82" charset="0"/>
            </a:endParaRPr>
          </a:p>
          <a:p>
            <a:pPr>
              <a:buNone/>
            </a:pPr>
            <a:endParaRPr lang="en-US" sz="6000" dirty="0" smtClean="0">
              <a:latin typeface="Algerian" pitchFamily="82" charset="0"/>
            </a:endParaRPr>
          </a:p>
          <a:p>
            <a:pPr>
              <a:buNone/>
            </a:pPr>
            <a:r>
              <a:rPr lang="en-US" sz="6000" dirty="0" smtClean="0">
                <a:latin typeface="Algerian" pitchFamily="82" charset="0"/>
              </a:rPr>
              <a:t>				</a:t>
            </a:r>
            <a:r>
              <a:rPr lang="en-US" sz="8000" dirty="0" smtClean="0">
                <a:latin typeface="Edwardian Script ITC" pitchFamily="66" charset="0"/>
              </a:rPr>
              <a:t>Thank YOU</a:t>
            </a: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56</a:t>
            </a:fld>
            <a:endParaRPr lang="en-US" altLang="en-US" smtClean="0">
              <a:solidFill>
                <a:srgbClr val="898989"/>
              </a:solidFill>
            </a:endParaRPr>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20843400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Link to all Classes for this Chapter</a:t>
            </a:r>
            <a:br>
              <a:rPr lang="en-US" dirty="0" smtClean="0"/>
            </a:br>
            <a:r>
              <a:rPr lang="en-US" dirty="0"/>
              <a:t/>
            </a:r>
            <a:br>
              <a:rPr lang="en-US" dirty="0"/>
            </a:br>
            <a:endParaRPr lang="en-US" dirty="0"/>
          </a:p>
        </p:txBody>
      </p:sp>
      <p:sp>
        <p:nvSpPr>
          <p:cNvPr id="17" name="Content Placeholder 16"/>
          <p:cNvSpPr>
            <a:spLocks noGrp="1"/>
          </p:cNvSpPr>
          <p:nvPr>
            <p:ph idx="1"/>
          </p:nvPr>
        </p:nvSpPr>
        <p:spPr>
          <a:xfrm>
            <a:off x="838199" y="1551709"/>
            <a:ext cx="11076710" cy="4625254"/>
          </a:xfrm>
        </p:spPr>
        <p:txBody>
          <a:bodyPr>
            <a:normAutofit fontScale="92500" lnSpcReduction="20000"/>
          </a:bodyPr>
          <a:lstStyle/>
          <a:p>
            <a:pPr>
              <a:buNone/>
            </a:pPr>
            <a:r>
              <a:rPr lang="en-US" sz="2000" dirty="0" smtClean="0">
                <a:latin typeface="Times New Roman" pitchFamily="18" charset="0"/>
                <a:cs typeface="Times New Roman" pitchFamily="18" charset="0"/>
              </a:rPr>
              <a:t>Class 6</a:t>
            </a:r>
          </a:p>
          <a:p>
            <a:pPr>
              <a:buNone/>
            </a:pPr>
            <a:r>
              <a:rPr lang="en-US" sz="2000" dirty="0" smtClean="0">
                <a:latin typeface="Times New Roman" pitchFamily="18" charset="0"/>
                <a:cs typeface="Times New Roman" pitchFamily="18" charset="0"/>
                <a:hlinkClick r:id="rId3"/>
              </a:rPr>
              <a:t>https://drive.google.com/file/d/1QxgC0tCMcbBNpHwMjwN04GJu3-fCMu0F/view?usp=sharing</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Class 7</a:t>
            </a:r>
          </a:p>
          <a:p>
            <a:pPr>
              <a:buNone/>
            </a:pPr>
            <a:r>
              <a:rPr lang="en-US" sz="2000" dirty="0" smtClean="0">
                <a:latin typeface="Times New Roman" pitchFamily="18" charset="0"/>
                <a:cs typeface="Times New Roman" pitchFamily="18" charset="0"/>
                <a:hlinkClick r:id="rId4"/>
              </a:rPr>
              <a:t>https://drive.google.com/file/d/11wUUC4ByEKm6vDhoohtE_FjWpawbnNms/view?usp=sharing</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Class 8</a:t>
            </a:r>
          </a:p>
          <a:p>
            <a:pPr>
              <a:buNone/>
            </a:pPr>
            <a:r>
              <a:rPr lang="en-US" sz="2100" dirty="0" smtClean="0">
                <a:latin typeface="Times New Roman" pitchFamily="18" charset="0"/>
                <a:cs typeface="Times New Roman" pitchFamily="18" charset="0"/>
                <a:hlinkClick r:id="rId4"/>
              </a:rPr>
              <a:t>https://drive.google.com/file/d/12nODwZMRVtnPxQSLGRP6hrSKjkCLn4QW/view?usp=sharing</a:t>
            </a:r>
          </a:p>
          <a:p>
            <a:pPr>
              <a:buNone/>
            </a:pPr>
            <a:r>
              <a:rPr lang="en-US" sz="2000" dirty="0" smtClean="0">
                <a:latin typeface="Times New Roman" pitchFamily="18" charset="0"/>
                <a:cs typeface="Times New Roman" pitchFamily="18" charset="0"/>
              </a:rPr>
              <a:t>Class 9 </a:t>
            </a:r>
          </a:p>
          <a:p>
            <a:pPr>
              <a:buNone/>
            </a:pPr>
            <a:r>
              <a:rPr lang="en-US" sz="2000" dirty="0" smtClean="0">
                <a:latin typeface="Times New Roman" pitchFamily="18" charset="0"/>
                <a:cs typeface="Times New Roman" pitchFamily="18" charset="0"/>
                <a:hlinkClick r:id="rId4"/>
              </a:rPr>
              <a:t>https://drive.google.com/file/d/1A2a9IhxyRu4so8uGXs32geqHLAZnjz-t/view?usp=sharing </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Class 10</a:t>
            </a:r>
          </a:p>
          <a:p>
            <a:pPr>
              <a:buNone/>
            </a:pPr>
            <a:r>
              <a:rPr lang="en-US" sz="2000" dirty="0" smtClean="0">
                <a:latin typeface="Times New Roman" pitchFamily="18" charset="0"/>
                <a:cs typeface="Times New Roman" pitchFamily="18" charset="0"/>
                <a:hlinkClick r:id="rId5"/>
              </a:rPr>
              <a:t>https://drive.google.com/file/d/1KnrM-si9OrhSms5mh5kEJL55gvCpSGMh/view?usp=sharing</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r>
              <a:rPr lang="en-US" sz="6000" dirty="0" smtClean="0">
                <a:latin typeface="Algerian" pitchFamily="82" charset="0"/>
              </a:rPr>
              <a:t>	</a:t>
            </a:r>
            <a:endParaRPr lang="en-US" sz="8000" dirty="0" smtClean="0">
              <a:latin typeface="Edwardian Script ITC" pitchFamily="66"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57</a:t>
            </a:fld>
            <a:endParaRPr lang="en-US" altLang="en-US" smtClean="0">
              <a:solidFill>
                <a:srgbClr val="898989"/>
              </a:solidFill>
            </a:endParaRPr>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2084340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Types of Attributes</a:t>
            </a:r>
            <a:endParaRPr lang="en-IN" dirty="0"/>
          </a:p>
        </p:txBody>
      </p:sp>
      <p:sp>
        <p:nvSpPr>
          <p:cNvPr id="17" name="Content Placeholder 16"/>
          <p:cNvSpPr>
            <a:spLocks noGrp="1"/>
          </p:cNvSpPr>
          <p:nvPr>
            <p:ph idx="1"/>
          </p:nvPr>
        </p:nvSpPr>
        <p:spPr/>
        <p:txBody>
          <a:bodyPr>
            <a:normAutofit/>
          </a:bodyPr>
          <a:lstStyle/>
          <a:p>
            <a:pPr>
              <a:lnSpc>
                <a:spcPct val="80000"/>
              </a:lnSpc>
            </a:pPr>
            <a:r>
              <a:rPr lang="en-US" sz="2400" dirty="0" smtClean="0"/>
              <a:t>Simple</a:t>
            </a:r>
          </a:p>
          <a:p>
            <a:pPr lvl="1">
              <a:lnSpc>
                <a:spcPct val="80000"/>
              </a:lnSpc>
            </a:pPr>
            <a:r>
              <a:rPr lang="en-US" sz="2100" dirty="0" smtClean="0"/>
              <a:t>Each entity has a single atomic value for the attribute. For example, </a:t>
            </a:r>
            <a:r>
              <a:rPr lang="en-US" sz="2100" dirty="0" err="1" smtClean="0"/>
              <a:t>SSN</a:t>
            </a:r>
            <a:r>
              <a:rPr lang="en-US" sz="2100" dirty="0" smtClean="0"/>
              <a:t> or Gender.</a:t>
            </a:r>
          </a:p>
          <a:p>
            <a:pPr>
              <a:lnSpc>
                <a:spcPct val="80000"/>
              </a:lnSpc>
            </a:pPr>
            <a:r>
              <a:rPr lang="en-US" sz="2400" dirty="0" smtClean="0"/>
              <a:t>Composite</a:t>
            </a:r>
          </a:p>
          <a:p>
            <a:pPr lvl="1">
              <a:lnSpc>
                <a:spcPct val="80000"/>
              </a:lnSpc>
            </a:pPr>
            <a:r>
              <a:rPr lang="en-US" sz="2100" dirty="0" smtClean="0"/>
              <a:t>The attribute may be composed of several components. For example:</a:t>
            </a:r>
          </a:p>
          <a:p>
            <a:pPr lvl="2">
              <a:lnSpc>
                <a:spcPct val="80000"/>
              </a:lnSpc>
            </a:pPr>
            <a:r>
              <a:rPr lang="en-US" sz="1900" dirty="0" smtClean="0"/>
              <a:t>Address(Apt#, House#, Street, City, State, </a:t>
            </a:r>
            <a:r>
              <a:rPr lang="en-US" sz="1900" dirty="0" err="1" smtClean="0"/>
              <a:t>ZipCode</a:t>
            </a:r>
            <a:r>
              <a:rPr lang="en-US" sz="1900" dirty="0" smtClean="0"/>
              <a:t>, Country), or</a:t>
            </a:r>
          </a:p>
          <a:p>
            <a:pPr lvl="2">
              <a:lnSpc>
                <a:spcPct val="80000"/>
              </a:lnSpc>
            </a:pPr>
            <a:r>
              <a:rPr lang="en-US" sz="1900" dirty="0" smtClean="0"/>
              <a:t>Name(</a:t>
            </a:r>
            <a:r>
              <a:rPr lang="en-US" sz="1900" dirty="0" err="1" smtClean="0"/>
              <a:t>FirstName</a:t>
            </a:r>
            <a:r>
              <a:rPr lang="en-US" sz="1900" dirty="0" smtClean="0"/>
              <a:t>, </a:t>
            </a:r>
            <a:r>
              <a:rPr lang="en-US" sz="1900" dirty="0" err="1" smtClean="0"/>
              <a:t>MiddleName</a:t>
            </a:r>
            <a:r>
              <a:rPr lang="en-US" sz="1900" dirty="0" smtClean="0"/>
              <a:t>, </a:t>
            </a:r>
            <a:r>
              <a:rPr lang="en-US" sz="1900" dirty="0" err="1" smtClean="0"/>
              <a:t>LastName</a:t>
            </a:r>
            <a:r>
              <a:rPr lang="en-US" sz="1900" dirty="0" smtClean="0"/>
              <a:t>).</a:t>
            </a:r>
          </a:p>
          <a:p>
            <a:pPr lvl="2">
              <a:lnSpc>
                <a:spcPct val="80000"/>
              </a:lnSpc>
            </a:pPr>
            <a:r>
              <a:rPr lang="en-US" dirty="0" smtClean="0"/>
              <a:t>Composition may form a hierarchy where some components are themselves composite.</a:t>
            </a:r>
          </a:p>
          <a:p>
            <a:pPr>
              <a:lnSpc>
                <a:spcPct val="80000"/>
              </a:lnSpc>
            </a:pPr>
            <a:r>
              <a:rPr lang="en-US" sz="2400" dirty="0" smtClean="0"/>
              <a:t>Multi-valued</a:t>
            </a:r>
          </a:p>
          <a:p>
            <a:pPr lvl="1">
              <a:lnSpc>
                <a:spcPct val="80000"/>
              </a:lnSpc>
            </a:pPr>
            <a:r>
              <a:rPr lang="en-US" sz="2100" dirty="0" smtClean="0"/>
              <a:t>An entity may have multiple values for that attribute. For example, Color of a CAR or </a:t>
            </a:r>
            <a:r>
              <a:rPr lang="en-US" sz="2100" dirty="0" err="1" smtClean="0"/>
              <a:t>PreviousDegrees</a:t>
            </a:r>
            <a:r>
              <a:rPr lang="en-US" sz="2100" dirty="0" smtClean="0"/>
              <a:t> of a STUDENT.</a:t>
            </a:r>
          </a:p>
          <a:p>
            <a:pPr lvl="2">
              <a:lnSpc>
                <a:spcPct val="80000"/>
              </a:lnSpc>
            </a:pPr>
            <a:r>
              <a:rPr lang="en-US" dirty="0" smtClean="0"/>
              <a:t>Denoted as {Color} or {</a:t>
            </a:r>
            <a:r>
              <a:rPr lang="en-US" dirty="0" err="1" smtClean="0"/>
              <a:t>PreviousDegrees</a:t>
            </a:r>
            <a:r>
              <a:rPr lang="en-US" dirty="0" smtClean="0"/>
              <a:t>}.</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Example of a Composite Attribute</a:t>
            </a:r>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14" name="Picture 4" descr="fig03_04"/>
          <p:cNvPicPr>
            <a:picLocks noGrp="1" noChangeAspect="1" noChangeArrowheads="1"/>
          </p:cNvPicPr>
          <p:nvPr>
            <p:ph idx="1"/>
          </p:nvPr>
        </p:nvPicPr>
        <p:blipFill>
          <a:blip r:embed="rId3" cstate="print"/>
          <a:srcRect/>
          <a:stretch>
            <a:fillRect/>
          </a:stretch>
        </p:blipFill>
        <p:spPr bwMode="auto">
          <a:xfrm>
            <a:off x="1814512" y="2248694"/>
            <a:ext cx="8562975" cy="3505200"/>
          </a:xfrm>
          <a:prstGeom prst="rect">
            <a:avLst/>
          </a:prstGeom>
          <a:noFill/>
          <a:ln w="9525">
            <a:noFill/>
            <a:miter lim="800000"/>
            <a:headEnd/>
            <a:tailEnd/>
          </a:ln>
        </p:spPr>
      </p:pic>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Types of Attributes (cont.)</a:t>
            </a:r>
            <a:endParaRPr lang="en-IN" dirty="0"/>
          </a:p>
        </p:txBody>
      </p:sp>
      <p:sp>
        <p:nvSpPr>
          <p:cNvPr id="17" name="Content Placeholder 16"/>
          <p:cNvSpPr>
            <a:spLocks noGrp="1"/>
          </p:cNvSpPr>
          <p:nvPr>
            <p:ph idx="1"/>
          </p:nvPr>
        </p:nvSpPr>
        <p:spPr/>
        <p:txBody>
          <a:bodyPr>
            <a:normAutofit/>
          </a:bodyPr>
          <a:lstStyle/>
          <a:p>
            <a:r>
              <a:rPr lang="en-US" sz="2400" dirty="0" smtClean="0"/>
              <a:t>In general, composite and multi-valued attributes may be nested arbitrarily to any number of levels, although this is rare.</a:t>
            </a:r>
          </a:p>
          <a:p>
            <a:pPr lvl="1"/>
            <a:r>
              <a:rPr lang="en-US" sz="2200" dirty="0" smtClean="0"/>
              <a:t>For example, </a:t>
            </a:r>
            <a:r>
              <a:rPr lang="en-US" sz="2200" dirty="0" err="1" smtClean="0"/>
              <a:t>PreviousDegrees</a:t>
            </a:r>
            <a:r>
              <a:rPr lang="en-US" sz="2200" dirty="0" smtClean="0"/>
              <a:t> of a STUDENT is a composite multi-valued attribute denoted by {</a:t>
            </a:r>
            <a:r>
              <a:rPr lang="en-US" sz="2200" dirty="0" err="1" smtClean="0"/>
              <a:t>PreviousDegrees</a:t>
            </a:r>
            <a:r>
              <a:rPr lang="en-US" sz="2200" dirty="0" smtClean="0"/>
              <a:t> (College, Year, Degree, Field)}</a:t>
            </a:r>
          </a:p>
          <a:p>
            <a:pPr lvl="1"/>
            <a:r>
              <a:rPr lang="en-US" sz="2200" dirty="0" smtClean="0"/>
              <a:t>Multiple </a:t>
            </a:r>
            <a:r>
              <a:rPr lang="en-US" sz="2200" dirty="0" err="1" smtClean="0"/>
              <a:t>PreviousDegrees</a:t>
            </a:r>
            <a:r>
              <a:rPr lang="en-US" sz="2200" dirty="0" smtClean="0"/>
              <a:t> values can exist</a:t>
            </a:r>
          </a:p>
          <a:p>
            <a:pPr lvl="1"/>
            <a:r>
              <a:rPr lang="en-US" sz="2200" dirty="0" smtClean="0"/>
              <a:t>Each has four subcomponent attributes:</a:t>
            </a:r>
          </a:p>
          <a:p>
            <a:pPr lvl="2"/>
            <a:r>
              <a:rPr lang="en-US" dirty="0" smtClean="0"/>
              <a:t>College, Year, Degree, Field</a:t>
            </a:r>
          </a:p>
          <a:p>
            <a:r>
              <a:rPr lang="en-US" altLang="zh-TW" sz="2400" dirty="0" smtClean="0">
                <a:ea typeface="新細明體" charset="-120"/>
              </a:rPr>
              <a:t>Complex Attributes</a:t>
            </a:r>
          </a:p>
          <a:p>
            <a:pPr lvl="1"/>
            <a:r>
              <a:rPr lang="en-US" altLang="zh-TW" sz="2200" dirty="0" smtClean="0">
                <a:ea typeface="新細明體" charset="-120"/>
              </a:rPr>
              <a:t>Nested composite and </a:t>
            </a:r>
            <a:r>
              <a:rPr lang="en-US" altLang="zh-TW" sz="2200" dirty="0" err="1" smtClean="0">
                <a:ea typeface="新細明體" charset="-120"/>
              </a:rPr>
              <a:t>multivalued</a:t>
            </a:r>
            <a:r>
              <a:rPr lang="en-US" altLang="zh-TW" sz="2200" dirty="0" smtClean="0">
                <a:ea typeface="新細明體" charset="-120"/>
              </a:rPr>
              <a:t> attributes</a:t>
            </a:r>
          </a:p>
          <a:p>
            <a:pPr lvl="2"/>
            <a:r>
              <a:rPr lang="en-US" altLang="zh-TW" dirty="0" smtClean="0">
                <a:ea typeface="新細明體" charset="-120"/>
              </a:rPr>
              <a:t>Ex. A person has more than one residence and each residence can have a single address and multiple phones </a:t>
            </a:r>
          </a:p>
          <a:p>
            <a:pPr lvl="2"/>
            <a:endParaRPr lang="en-US" altLang="zh-TW" dirty="0" smtClean="0">
              <a:ea typeface="新細明體" charset="-120"/>
            </a:endParaRP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1028" name="Picture 4"/>
          <p:cNvPicPr>
            <a:picLocks noChangeAspect="1" noChangeArrowheads="1"/>
          </p:cNvPicPr>
          <p:nvPr/>
        </p:nvPicPr>
        <p:blipFill>
          <a:blip r:embed="rId3" cstate="print"/>
          <a:srcRect/>
          <a:stretch>
            <a:fillRect/>
          </a:stretch>
        </p:blipFill>
        <p:spPr bwMode="auto">
          <a:xfrm>
            <a:off x="6871854" y="3394364"/>
            <a:ext cx="5056909" cy="1731818"/>
          </a:xfrm>
          <a:prstGeom prst="rect">
            <a:avLst/>
          </a:prstGeom>
          <a:noFill/>
          <a:ln w="9525">
            <a:noFill/>
            <a:miter lim="800000"/>
            <a:headEnd/>
            <a:tailEnd/>
          </a:ln>
        </p:spPr>
      </p:pic>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Types of Attributes (cont.)</a:t>
            </a:r>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052" name="AutoShape 4" descr="How multivated attribute is defined in ER module? - Quo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53" name="Picture 5"/>
          <p:cNvPicPr>
            <a:picLocks noChangeAspect="1" noChangeArrowheads="1"/>
          </p:cNvPicPr>
          <p:nvPr/>
        </p:nvPicPr>
        <p:blipFill>
          <a:blip r:embed="rId3" cstate="print"/>
          <a:srcRect/>
          <a:stretch>
            <a:fillRect/>
          </a:stretch>
        </p:blipFill>
        <p:spPr bwMode="auto">
          <a:xfrm>
            <a:off x="1148196" y="1622280"/>
            <a:ext cx="4947804" cy="5041756"/>
          </a:xfrm>
          <a:prstGeom prst="rect">
            <a:avLst/>
          </a:prstGeom>
          <a:noFill/>
          <a:ln w="9525">
            <a:noFill/>
            <a:miter lim="800000"/>
            <a:headEnd/>
            <a:tailEnd/>
          </a:ln>
        </p:spPr>
      </p:pic>
    </p:spTree>
    <p:extLst>
      <p:ext uri="{BB962C8B-B14F-4D97-AF65-F5344CB8AC3E}">
        <p14:creationId xmlns="" xmlns:p14="http://schemas.microsoft.com/office/powerpoint/2010/main" val="2290460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11969</TotalTime>
  <Words>3814</Words>
  <Application>Microsoft Office PowerPoint</Application>
  <PresentationFormat>Custom</PresentationFormat>
  <Paragraphs>552</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Slide 1</vt:lpstr>
      <vt:lpstr>    Contents</vt:lpstr>
      <vt:lpstr>Overview of Database Design Process</vt:lpstr>
      <vt:lpstr>Overview of Database Design Process</vt:lpstr>
      <vt:lpstr>Entity-Relationship (ER) Model Concepts</vt:lpstr>
      <vt:lpstr>Types of Attributes</vt:lpstr>
      <vt:lpstr>Example of a Composite Attribute</vt:lpstr>
      <vt:lpstr>Types of Attributes (cont.)</vt:lpstr>
      <vt:lpstr>Types of Attributes (cont.)</vt:lpstr>
      <vt:lpstr> Stored Attributes vs. Derived Attributes NULL values</vt:lpstr>
      <vt:lpstr>Entity Types and Key Attributes</vt:lpstr>
      <vt:lpstr>Entity Types and Key Attributes</vt:lpstr>
      <vt:lpstr>Displaying an Entity Type</vt:lpstr>
      <vt:lpstr> Entity Type CAR with two keys and a corresponding Entity Set</vt:lpstr>
      <vt:lpstr>Entity Set Value Sets (Domains) of Attributes</vt:lpstr>
      <vt:lpstr>Initial Design of Entity Types for the COMPANY Database Schema</vt:lpstr>
      <vt:lpstr>Initial Design of Entity Types: EMPLOYEE, DEPARTMENT, PROJECT, DEPENDENT</vt:lpstr>
      <vt:lpstr>Refining the Initial Design by Introducing Relationships</vt:lpstr>
      <vt:lpstr>Relationships and Relationship Types</vt:lpstr>
      <vt:lpstr>Relationship Instances of the WORKS_FOR N:1 Relationship between EMPLOYEE and DEPARTMENT</vt:lpstr>
      <vt:lpstr>Relationship Instances of the M:N  WORKS_ON Relationship between EMPLOYEE and PROJECT</vt:lpstr>
      <vt:lpstr>Relationship Type vs. Relationship Set</vt:lpstr>
      <vt:lpstr>Refining the COMPANY Database Schema by Introducing Relationships</vt:lpstr>
      <vt:lpstr>Discussion on Relationship Types</vt:lpstr>
      <vt:lpstr>Recursive Relationship Type</vt:lpstr>
      <vt:lpstr>Displaying a Recursive Relationship</vt:lpstr>
      <vt:lpstr>A Recursive Relationship Supervision</vt:lpstr>
      <vt:lpstr>Recursive Relationship Type is: SUPERVISION (participation role names are shown)</vt:lpstr>
      <vt:lpstr>Weak Entity Types</vt:lpstr>
      <vt:lpstr>Constraints on Relationships (Structural Constraints) </vt:lpstr>
      <vt:lpstr> Many-to-One (N:1) Relationship </vt:lpstr>
      <vt:lpstr>  Many-to-Many (M:N) Relationship  </vt:lpstr>
      <vt:lpstr> Attributes of Relationship Types </vt:lpstr>
      <vt:lpstr>    Example Attribute of a Relationship Type:  Hours of WORKS_ON   </vt:lpstr>
      <vt:lpstr>  Notation for Constraints on Relationships  </vt:lpstr>
      <vt:lpstr>  Alternative (min, max) Notation for Relationship Structural Constraints </vt:lpstr>
      <vt:lpstr>   The (min,max) Notation for Relationship Constraints  </vt:lpstr>
      <vt:lpstr>  Summary of Notation for ER Diagrams  </vt:lpstr>
      <vt:lpstr>Example of structural Constraints</vt:lpstr>
      <vt:lpstr>Example of structural Constraints</vt:lpstr>
      <vt:lpstr>ER-diagram Example 1</vt:lpstr>
      <vt:lpstr>ER-diagram Example 1</vt:lpstr>
      <vt:lpstr>ER-diagram Example 2</vt:lpstr>
      <vt:lpstr>ER-diagram Example 2</vt:lpstr>
      <vt:lpstr>ER-diagram Example 3</vt:lpstr>
      <vt:lpstr>ER-diagram Example 3</vt:lpstr>
      <vt:lpstr>ER-diagram Example 4</vt:lpstr>
      <vt:lpstr>ER-diagram Example 4</vt:lpstr>
      <vt:lpstr>ER-diagram Example 5</vt:lpstr>
      <vt:lpstr>ER-diagram Example 5</vt:lpstr>
      <vt:lpstr>ER-diagram Example 6</vt:lpstr>
      <vt:lpstr>ER-diagram Example 6</vt:lpstr>
      <vt:lpstr>   COMPANY ER Schema Diagram Using (min, max) Notation  </vt:lpstr>
      <vt:lpstr>           Relationship Structural Constraints   </vt:lpstr>
      <vt:lpstr>  Meaning of Null Values  </vt:lpstr>
      <vt:lpstr>    </vt:lpstr>
      <vt:lpstr>  Link to all Classes for this Chapter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Shobha G</dc:creator>
  <cp:lastModifiedBy>poonam</cp:lastModifiedBy>
  <cp:revision>33</cp:revision>
  <dcterms:created xsi:type="dcterms:W3CDTF">2020-07-10T04:48:04Z</dcterms:created>
  <dcterms:modified xsi:type="dcterms:W3CDTF">2020-10-09T04:14:22Z</dcterms:modified>
</cp:coreProperties>
</file>