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62" r:id="rId4"/>
    <p:sldId id="298" r:id="rId5"/>
    <p:sldId id="300" r:id="rId6"/>
    <p:sldId id="301" r:id="rId7"/>
    <p:sldId id="302" r:id="rId8"/>
    <p:sldId id="299" r:id="rId9"/>
    <p:sldId id="268" r:id="rId10"/>
    <p:sldId id="267" r:id="rId11"/>
    <p:sldId id="265" r:id="rId12"/>
    <p:sldId id="273" r:id="rId13"/>
    <p:sldId id="272" r:id="rId14"/>
    <p:sldId id="303" r:id="rId15"/>
    <p:sldId id="269" r:id="rId16"/>
    <p:sldId id="271" r:id="rId17"/>
    <p:sldId id="304" r:id="rId18"/>
    <p:sldId id="270" r:id="rId19"/>
    <p:sldId id="305" r:id="rId20"/>
    <p:sldId id="276" r:id="rId21"/>
    <p:sldId id="274" r:id="rId22"/>
    <p:sldId id="310" r:id="rId23"/>
    <p:sldId id="278" r:id="rId24"/>
    <p:sldId id="306" r:id="rId25"/>
    <p:sldId id="277" r:id="rId26"/>
    <p:sldId id="283" r:id="rId27"/>
    <p:sldId id="284" r:id="rId28"/>
    <p:sldId id="287" r:id="rId29"/>
    <p:sldId id="286" r:id="rId30"/>
    <p:sldId id="285" r:id="rId31"/>
    <p:sldId id="288" r:id="rId32"/>
    <p:sldId id="289" r:id="rId33"/>
    <p:sldId id="308" r:id="rId34"/>
    <p:sldId id="309" r:id="rId35"/>
    <p:sldId id="291" r:id="rId36"/>
    <p:sldId id="290" r:id="rId37"/>
    <p:sldId id="314" r:id="rId38"/>
    <p:sldId id="294" r:id="rId39"/>
    <p:sldId id="293" r:id="rId40"/>
    <p:sldId id="296" r:id="rId41"/>
    <p:sldId id="292" r:id="rId42"/>
    <p:sldId id="295" r:id="rId43"/>
    <p:sldId id="297" r:id="rId44"/>
    <p:sldId id="313" r:id="rId45"/>
    <p:sldId id="312" r:id="rId46"/>
    <p:sldId id="307" r:id="rId47"/>
    <p:sldId id="31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5" d="100"/>
          <a:sy n="85" d="100"/>
        </p:scale>
        <p:origin x="-102" y="63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09-10-2020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12679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567687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23281758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155103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6206382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9157136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8485991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26110335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98978885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3816637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6464929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10/9/2020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rive.google.com/open?id=17CasZUzPVP3Kpzca7oN81OXhFz2VxQNf&amp;authuser=0"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rive.google.com/open?id=194NjrJ5gnOjy9_UCrgZ5Q9AfOFs9AjIO&amp;authuser=0" TargetMode="External"/><Relationship Id="rId5" Type="http://schemas.openxmlformats.org/officeDocument/2006/relationships/hyperlink" Target="https://drive.google.com/open?id=1iwSdzr84Cca81numwRSzHpq83Oh91wxH&amp;authuser=0" TargetMode="External"/><Relationship Id="rId4" Type="http://schemas.openxmlformats.org/officeDocument/2006/relationships/hyperlink" Target="https://drive.google.com/open?id=18A-BUjnswJO-urKrn93VHLD5lLq8Ss2S&amp;authuser=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3" name="TextBox 2"/>
          <p:cNvSpPr txBox="1"/>
          <p:nvPr/>
        </p:nvSpPr>
        <p:spPr>
          <a:xfrm>
            <a:off x="3831820" y="2286000"/>
            <a:ext cx="5942510" cy="1323439"/>
          </a:xfrm>
          <a:prstGeom prst="rect">
            <a:avLst/>
          </a:prstGeom>
          <a:noFill/>
        </p:spPr>
        <p:txBody>
          <a:bodyPr wrap="square" rtlCol="0">
            <a:spAutoFit/>
          </a:bodyPr>
          <a:lstStyle/>
          <a:p>
            <a:r>
              <a:rPr lang="en-US" sz="4000" dirty="0" smtClean="0"/>
              <a:t>Unit 1 (Introduction to Database Systems)</a:t>
            </a:r>
            <a:endParaRPr lang="en-US" sz="4000" dirty="0"/>
          </a:p>
        </p:txBody>
      </p:sp>
      <p:sp>
        <p:nvSpPr>
          <p:cNvPr id="11" name="TextBox 4"/>
          <p:cNvSpPr txBox="1">
            <a:spLocks noChangeArrowheads="1"/>
          </p:cNvSpPr>
          <p:nvPr/>
        </p:nvSpPr>
        <p:spPr bwMode="auto">
          <a:xfrm>
            <a:off x="7476011" y="4831227"/>
            <a:ext cx="4417654" cy="16299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smtClean="0">
                <a:solidFill>
                  <a:srgbClr val="000000"/>
                </a:solidFill>
              </a:rPr>
              <a:t>Elmasri</a:t>
            </a:r>
            <a:r>
              <a:rPr lang="en-US" sz="1600" dirty="0" smtClean="0">
                <a:solidFill>
                  <a:srgbClr val="000000"/>
                </a:solidFill>
              </a:rPr>
              <a:t> and </a:t>
            </a:r>
            <a:r>
              <a:rPr lang="en-US" sz="1600" dirty="0" err="1" smtClean="0">
                <a:solidFill>
                  <a:srgbClr val="000000"/>
                </a:solidFill>
              </a:rPr>
              <a:t>Shamkant</a:t>
            </a:r>
            <a:r>
              <a:rPr lang="en-US" sz="1600" dirty="0" smtClean="0">
                <a:solidFill>
                  <a:srgbClr val="000000"/>
                </a:solidFill>
              </a:rPr>
              <a:t> B. </a:t>
            </a:r>
            <a:r>
              <a:rPr lang="en-US" sz="1600" dirty="0" err="1" smtClean="0">
                <a:solidFill>
                  <a:srgbClr val="000000"/>
                </a:solidFill>
              </a:rPr>
              <a:t>Navathe</a:t>
            </a:r>
            <a:endParaRPr lang="en-US" altLang="en-US" sz="2800" i="1" dirty="0" smtClean="0">
              <a:solidFill>
                <a:srgbClr val="FF0000"/>
              </a:solidFill>
              <a:latin typeface="Times New Roman" panose="02020603050405020304" pitchFamily="18" charset="0"/>
              <a:cs typeface="Times New Roman" panose="02020603050405020304" pitchFamily="18" charset="0"/>
            </a:endParaRPr>
          </a:p>
          <a:p>
            <a:endParaRPr lang="en-US" altLang="en-US" sz="1698" i="1" dirty="0" smtClean="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Dr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Poonam </a:t>
            </a:r>
            <a:r>
              <a:rPr lang="en-US" altLang="en-US" sz="1698" i="1" dirty="0" err="1" smtClean="0">
                <a:solidFill>
                  <a:srgbClr val="FF0000"/>
                </a:solidFill>
                <a:latin typeface="Times New Roman" panose="02020603050405020304" pitchFamily="18" charset="0"/>
                <a:cs typeface="Times New Roman" panose="02020603050405020304" pitchFamily="18" charset="0"/>
              </a:rPr>
              <a:t>Ghuli</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Associate Professor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Department of  </a:t>
            </a:r>
            <a:r>
              <a:rPr lang="en-US" altLang="en-US" sz="1698" i="1" dirty="0" err="1" smtClean="0">
                <a:solidFill>
                  <a:srgbClr val="FF0000"/>
                </a:solidFill>
                <a:latin typeface="Times New Roman" panose="02020603050405020304" pitchFamily="18" charset="0"/>
                <a:cs typeface="Times New Roman" panose="02020603050405020304" pitchFamily="18" charset="0"/>
              </a:rPr>
              <a:t>CSE</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a:solidFill>
                  <a:srgbClr val="FF0000"/>
                </a:solidFill>
                <a:latin typeface="Times New Roman" panose="02020603050405020304" pitchFamily="18" charset="0"/>
                <a:cs typeface="Times New Roman" panose="02020603050405020304" pitchFamily="18" charset="0"/>
              </a:rPr>
              <a:t>RV College of Engineering, </a:t>
            </a:r>
            <a:r>
              <a:rPr lang="en-US" altLang="en-US" sz="1698" i="1" dirty="0" err="1">
                <a:solidFill>
                  <a:srgbClr val="FF0000"/>
                </a:solidFill>
                <a:latin typeface="Times New Roman" panose="02020603050405020304" pitchFamily="18" charset="0"/>
                <a:cs typeface="Times New Roman" panose="02020603050405020304" pitchFamily="18" charset="0"/>
              </a:rPr>
              <a:t>Bengaluru</a:t>
            </a:r>
            <a:r>
              <a:rPr lang="en-US" altLang="en-US" sz="1698" i="1" dirty="0">
                <a:solidFill>
                  <a:srgbClr val="FF0000"/>
                </a:solidFill>
                <a:latin typeface="Times New Roman" panose="02020603050405020304" pitchFamily="18" charset="0"/>
                <a:cs typeface="Times New Roman" panose="02020603050405020304" pitchFamily="18" charset="0"/>
              </a:rPr>
              <a:t> - 59</a:t>
            </a:r>
          </a:p>
        </p:txBody>
      </p:sp>
    </p:spTree>
    <p:extLst>
      <p:ext uri="{BB962C8B-B14F-4D97-AF65-F5344CB8AC3E}">
        <p14:creationId xmlns="" xmlns:p14="http://schemas.microsoft.com/office/powerpoint/2010/main" val="37257217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559095"/>
            <a:ext cx="10515600" cy="1325563"/>
          </a:xfrm>
        </p:spPr>
        <p:txBody>
          <a:bodyPr>
            <a:normAutofit/>
          </a:bodyPr>
          <a:lstStyle/>
          <a:p>
            <a:r>
              <a:rPr lang="en-US" dirty="0" smtClean="0"/>
              <a:t>Example of a Database</a:t>
            </a:r>
            <a:br>
              <a:rPr lang="en-US" dirty="0" smtClean="0"/>
            </a:br>
            <a:r>
              <a:rPr lang="en-US" dirty="0" smtClean="0"/>
              <a:t>(with a Conceptual Data Model)</a:t>
            </a:r>
            <a:endParaRPr lang="en-US" dirty="0"/>
          </a:p>
        </p:txBody>
      </p:sp>
      <p:sp>
        <p:nvSpPr>
          <p:cNvPr id="13" name="Content Placeholder 12"/>
          <p:cNvSpPr>
            <a:spLocks noGrp="1"/>
          </p:cNvSpPr>
          <p:nvPr>
            <p:ph idx="1"/>
          </p:nvPr>
        </p:nvSpPr>
        <p:spPr/>
        <p:txBody>
          <a:bodyPr/>
          <a:lstStyle/>
          <a:p>
            <a:r>
              <a:rPr lang="en-US" b="1" dirty="0" smtClean="0"/>
              <a:t>Some mini-world </a:t>
            </a:r>
            <a:r>
              <a:rPr lang="en-US" b="1" i="1" dirty="0" smtClean="0"/>
              <a:t>relationships</a:t>
            </a:r>
            <a:r>
              <a:rPr lang="en-US" b="1" dirty="0" smtClean="0"/>
              <a:t>:</a:t>
            </a:r>
          </a:p>
          <a:p>
            <a:pPr lvl="1"/>
            <a:r>
              <a:rPr lang="en-US" dirty="0" err="1" smtClean="0"/>
              <a:t>STUDENTs</a:t>
            </a:r>
            <a:r>
              <a:rPr lang="en-US" dirty="0" smtClean="0"/>
              <a:t> belong to </a:t>
            </a:r>
            <a:r>
              <a:rPr lang="en-US" dirty="0" err="1" smtClean="0"/>
              <a:t>SECTIONs</a:t>
            </a:r>
            <a:endParaRPr lang="en-US" dirty="0" smtClean="0"/>
          </a:p>
          <a:p>
            <a:pPr lvl="1"/>
            <a:r>
              <a:rPr lang="en-US" dirty="0" err="1" smtClean="0"/>
              <a:t>COURSEs</a:t>
            </a:r>
            <a:r>
              <a:rPr lang="en-US" dirty="0" smtClean="0"/>
              <a:t> </a:t>
            </a:r>
            <a:r>
              <a:rPr lang="en-US" i="1" dirty="0" smtClean="0"/>
              <a:t>have  prerequisite</a:t>
            </a:r>
            <a:r>
              <a:rPr lang="en-US" dirty="0" smtClean="0"/>
              <a:t> </a:t>
            </a:r>
            <a:r>
              <a:rPr lang="en-US" dirty="0" err="1" smtClean="0"/>
              <a:t>COURSEs</a:t>
            </a:r>
            <a:endParaRPr lang="en-US" dirty="0" smtClean="0"/>
          </a:p>
          <a:p>
            <a:pPr lvl="1"/>
            <a:r>
              <a:rPr lang="en-US" dirty="0" err="1" smtClean="0"/>
              <a:t>INSTRUCTORs</a:t>
            </a:r>
            <a:r>
              <a:rPr lang="en-US" dirty="0" smtClean="0"/>
              <a:t> </a:t>
            </a:r>
            <a:r>
              <a:rPr lang="en-US" i="1" dirty="0" smtClean="0"/>
              <a:t>teach</a:t>
            </a:r>
            <a:r>
              <a:rPr lang="en-US" dirty="0" smtClean="0"/>
              <a:t>  </a:t>
            </a:r>
            <a:r>
              <a:rPr lang="en-US" dirty="0" err="1" smtClean="0"/>
              <a:t>SECTIONs</a:t>
            </a:r>
            <a:endParaRPr lang="en-US" dirty="0" smtClean="0"/>
          </a:p>
          <a:p>
            <a:pPr lvl="1"/>
            <a:r>
              <a:rPr lang="en-US" dirty="0" err="1" smtClean="0"/>
              <a:t>COURSEs</a:t>
            </a:r>
            <a:r>
              <a:rPr lang="en-US" dirty="0" smtClean="0"/>
              <a:t> </a:t>
            </a:r>
            <a:r>
              <a:rPr lang="en-US" i="1" dirty="0" smtClean="0"/>
              <a:t>are offered by</a:t>
            </a:r>
            <a:r>
              <a:rPr lang="en-US" dirty="0" smtClean="0"/>
              <a:t>  </a:t>
            </a:r>
            <a:r>
              <a:rPr lang="en-US" dirty="0" err="1" smtClean="0"/>
              <a:t>DEPARTMENTs</a:t>
            </a:r>
            <a:endParaRPr lang="en-US" dirty="0" smtClean="0"/>
          </a:p>
          <a:p>
            <a:pPr lvl="1"/>
            <a:r>
              <a:rPr lang="en-US" dirty="0" err="1" smtClean="0"/>
              <a:t>STUDENTs</a:t>
            </a:r>
            <a:r>
              <a:rPr lang="en-US" dirty="0" smtClean="0"/>
              <a:t> </a:t>
            </a:r>
            <a:r>
              <a:rPr lang="en-US" i="1" dirty="0" smtClean="0"/>
              <a:t>major in</a:t>
            </a:r>
            <a:r>
              <a:rPr lang="en-US" dirty="0" smtClean="0"/>
              <a:t>  </a:t>
            </a:r>
            <a:r>
              <a:rPr lang="en-US" dirty="0" err="1" smtClean="0"/>
              <a:t>DEPARTMENTs</a:t>
            </a:r>
            <a:endParaRPr lang="en-US"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sz="2400" b="1" dirty="0" smtClean="0"/>
              <a:t>Self-describing nature of a database system:</a:t>
            </a:r>
          </a:p>
          <a:p>
            <a:pPr lvl="1"/>
            <a:r>
              <a:rPr lang="en-US" sz="2200" dirty="0" smtClean="0"/>
              <a:t>A DBMS </a:t>
            </a:r>
            <a:r>
              <a:rPr lang="en-US" sz="2200" b="1" dirty="0" smtClean="0"/>
              <a:t>catalog</a:t>
            </a:r>
            <a:r>
              <a:rPr lang="en-US" sz="2200" dirty="0" smtClean="0"/>
              <a:t> stores the description of a particular database (e.g. data structures, types, and constraints)</a:t>
            </a:r>
          </a:p>
          <a:p>
            <a:pPr lvl="1"/>
            <a:r>
              <a:rPr lang="en-US" sz="2200" dirty="0" smtClean="0"/>
              <a:t>The description is called </a:t>
            </a:r>
            <a:r>
              <a:rPr lang="en-US" sz="2200" b="1" dirty="0" smtClean="0"/>
              <a:t>meta-data</a:t>
            </a:r>
            <a:r>
              <a:rPr lang="en-US" sz="2200" dirty="0" smtClean="0"/>
              <a:t>.</a:t>
            </a:r>
          </a:p>
          <a:p>
            <a:pPr lvl="1"/>
            <a:r>
              <a:rPr lang="en-US" sz="2200" dirty="0" smtClean="0"/>
              <a:t>This allows the DBMS software to work with different database applications such as University DB, Banking DB or Company DB.</a:t>
            </a:r>
          </a:p>
          <a:p>
            <a:r>
              <a:rPr lang="en-US" sz="2400" b="1" dirty="0" smtClean="0"/>
              <a:t>Insulation between programs and data:</a:t>
            </a:r>
          </a:p>
          <a:p>
            <a:pPr lvl="1"/>
            <a:r>
              <a:rPr lang="en-US" sz="2200" dirty="0" smtClean="0"/>
              <a:t>Called </a:t>
            </a:r>
            <a:r>
              <a:rPr lang="en-US" sz="2200" b="1" dirty="0" smtClean="0"/>
              <a:t>program-data independence</a:t>
            </a:r>
            <a:r>
              <a:rPr lang="en-US" sz="2200" dirty="0" smtClean="0"/>
              <a:t>.</a:t>
            </a:r>
          </a:p>
          <a:p>
            <a:pPr lvl="1"/>
            <a:r>
              <a:rPr lang="en-US" sz="2200" dirty="0" smtClean="0"/>
              <a:t>Allows changing data structures and storage organization without having to change the DBMS access programs.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371600"/>
            <a:ext cx="10515600" cy="4805363"/>
          </a:xfrm>
        </p:spPr>
        <p:txBody>
          <a:bodyPr>
            <a:normAutofit lnSpcReduction="10000"/>
          </a:bodyPr>
          <a:lstStyle/>
          <a:p>
            <a:pPr algn="just"/>
            <a:r>
              <a:rPr lang="en-US" sz="2400" b="1" dirty="0" smtClean="0"/>
              <a:t>Data Abstraction: </a:t>
            </a:r>
          </a:p>
          <a:p>
            <a:pPr lvl="1" algn="just"/>
            <a:r>
              <a:rPr lang="en-US" sz="2200" dirty="0" smtClean="0"/>
              <a:t>The characteristic that allows program-data independence and program-operation independence</a:t>
            </a:r>
          </a:p>
          <a:p>
            <a:pPr lvl="2" algn="just"/>
            <a:r>
              <a:rPr lang="en-US" b="1" dirty="0" smtClean="0"/>
              <a:t>Program-operation independence</a:t>
            </a:r>
          </a:p>
          <a:p>
            <a:pPr lvl="3" algn="just"/>
            <a:r>
              <a:rPr lang="en-US" dirty="0" smtClean="0"/>
              <a:t>User application programs can operate on the data by invoking operations through their names and arguments, regardless of how the operations are implemented</a:t>
            </a:r>
          </a:p>
          <a:p>
            <a:pPr lvl="1" algn="just"/>
            <a:r>
              <a:rPr lang="en-US" sz="2200" dirty="0" smtClean="0"/>
              <a:t>A </a:t>
            </a:r>
            <a:r>
              <a:rPr lang="en-US" sz="2200" b="1" dirty="0" smtClean="0"/>
              <a:t>data model</a:t>
            </a:r>
            <a:r>
              <a:rPr lang="en-US" sz="2200" dirty="0" smtClean="0"/>
              <a:t> is used to hide storage details and present the users with a conceptual view  of the database.</a:t>
            </a:r>
          </a:p>
          <a:p>
            <a:pPr lvl="1" algn="just"/>
            <a:r>
              <a:rPr lang="en-US" sz="2200" dirty="0" smtClean="0"/>
              <a:t>Relational model hides how the data is stored and how the operations are implemented. DB is represented in terms of entities, attributes and relationships among entities that is understood by most users.</a:t>
            </a:r>
          </a:p>
          <a:p>
            <a:pPr lvl="1" algn="just"/>
            <a:r>
              <a:rPr lang="en-US" sz="2200" dirty="0" smtClean="0"/>
              <a:t>Programs refer to the data model constructs rather than data storage details</a:t>
            </a:r>
          </a:p>
          <a:p>
            <a:pPr algn="just"/>
            <a:r>
              <a:rPr lang="en-US" sz="2400" b="1" dirty="0" smtClean="0"/>
              <a:t>Support of multiple views of the data:</a:t>
            </a:r>
          </a:p>
          <a:p>
            <a:pPr lvl="1" algn="just"/>
            <a:r>
              <a:rPr lang="en-US" sz="2200" dirty="0" smtClean="0"/>
              <a:t>Each user may see a different view of the database, which describes </a:t>
            </a:r>
            <a:r>
              <a:rPr lang="en-US" sz="2200" b="1" dirty="0" smtClean="0"/>
              <a:t>only</a:t>
            </a:r>
            <a:r>
              <a:rPr lang="en-US" sz="2200" dirty="0" smtClean="0"/>
              <a:t> the data of interest to that user.</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b="1" dirty="0" smtClean="0"/>
              <a:t>Sharing of data and multi-user transaction processing:</a:t>
            </a:r>
          </a:p>
          <a:p>
            <a:pPr lvl="1"/>
            <a:r>
              <a:rPr lang="en-US" dirty="0" smtClean="0"/>
              <a:t>Allowing a set of </a:t>
            </a:r>
            <a:r>
              <a:rPr lang="en-US" b="1" dirty="0" smtClean="0"/>
              <a:t>concurrent users</a:t>
            </a:r>
            <a:r>
              <a:rPr lang="en-US" dirty="0" smtClean="0"/>
              <a:t> to retrieve from the DB and to update the database.</a:t>
            </a:r>
          </a:p>
          <a:p>
            <a:pPr lvl="1"/>
            <a:r>
              <a:rPr lang="en-US" dirty="0" smtClean="0"/>
              <a:t>A </a:t>
            </a:r>
            <a:r>
              <a:rPr lang="en-US" b="1" dirty="0" smtClean="0"/>
              <a:t>Transaction</a:t>
            </a:r>
            <a:r>
              <a:rPr lang="en-US" dirty="0" smtClean="0"/>
              <a:t> is</a:t>
            </a:r>
          </a:p>
          <a:p>
            <a:pPr lvl="2"/>
            <a:r>
              <a:rPr lang="en-US" dirty="0" smtClean="0"/>
              <a:t>An execution program or process that includes one or more database accesses, such as reading or updating.</a:t>
            </a:r>
          </a:p>
          <a:p>
            <a:pPr lvl="2"/>
            <a:r>
              <a:rPr lang="en-US" dirty="0" smtClean="0"/>
              <a:t>Supposed to execute a logically correct database access, executed in its entirety without interference from other transactions.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pPr lvl="1"/>
            <a:r>
              <a:rPr lang="en-US" sz="2200" dirty="0" smtClean="0"/>
              <a:t>A DBMS must enforce following transaction properties</a:t>
            </a:r>
          </a:p>
          <a:p>
            <a:pPr lvl="2"/>
            <a:r>
              <a:rPr lang="en-US" dirty="0" smtClean="0"/>
              <a:t>Isolation</a:t>
            </a:r>
          </a:p>
          <a:p>
            <a:pPr lvl="3"/>
            <a:r>
              <a:rPr lang="en-US" dirty="0" smtClean="0"/>
              <a:t>Each transaction appears to execute in isolation from other transactions.</a:t>
            </a:r>
          </a:p>
          <a:p>
            <a:pPr lvl="2"/>
            <a:r>
              <a:rPr lang="en-US" dirty="0" smtClean="0"/>
              <a:t>Atomicity</a:t>
            </a:r>
          </a:p>
          <a:p>
            <a:pPr lvl="3"/>
            <a:r>
              <a:rPr lang="en-US" dirty="0" smtClean="0"/>
              <a:t>Either all the database operations in a transaction are executed or none are.</a:t>
            </a:r>
          </a:p>
          <a:p>
            <a:pPr lvl="1"/>
            <a:r>
              <a:rPr lang="en-US" sz="2200" i="1" dirty="0" smtClean="0"/>
              <a:t>Concurrency control</a:t>
            </a:r>
            <a:r>
              <a:rPr lang="en-US" sz="2200" dirty="0" smtClean="0"/>
              <a:t> within the DBMS guarantees that each </a:t>
            </a:r>
            <a:r>
              <a:rPr lang="en-US" sz="2200" b="1" dirty="0" smtClean="0"/>
              <a:t>transaction</a:t>
            </a:r>
            <a:r>
              <a:rPr lang="en-US" sz="2200" dirty="0" smtClean="0"/>
              <a:t> is correctly executed or aborted</a:t>
            </a:r>
          </a:p>
          <a:p>
            <a:pPr lvl="1"/>
            <a:r>
              <a:rPr lang="en-US" sz="2200" i="1" dirty="0" smtClean="0"/>
              <a:t>Recovery</a:t>
            </a:r>
            <a:r>
              <a:rPr lang="en-US" sz="2200" dirty="0" smtClean="0"/>
              <a:t> subsystem ensures each completed transaction has its effect permanently recorded in the database</a:t>
            </a:r>
          </a:p>
          <a:p>
            <a:pPr lvl="1"/>
            <a:r>
              <a:rPr lang="en-US" sz="2200" b="1" dirty="0" err="1" smtClean="0"/>
              <a:t>OLTP</a:t>
            </a:r>
            <a:r>
              <a:rPr lang="en-US" sz="2200" dirty="0" smtClean="0"/>
              <a:t> (Online Transaction Processing) is a major part of database applications. This allows hundreds of concurrent transactions to execute per second.</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Database Users </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dirty="0" smtClean="0"/>
              <a:t>Users may be divided into</a:t>
            </a:r>
          </a:p>
          <a:p>
            <a:pPr lvl="1"/>
            <a:r>
              <a:rPr lang="en-US" dirty="0" smtClean="0"/>
              <a:t>Those who actually use and control the database content, and those who design, develop and maintain database applications (called “Actors on the Scene”), and</a:t>
            </a:r>
          </a:p>
          <a:p>
            <a:pPr lvl="1"/>
            <a:r>
              <a:rPr lang="en-US" dirty="0" smtClean="0"/>
              <a:t>Those who design and develop the DBMS software and related tools, and the computer systems operators (called “Workers Behind the Scene”).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Database Users</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343891"/>
            <a:ext cx="10515600" cy="4833072"/>
          </a:xfrm>
        </p:spPr>
        <p:txBody>
          <a:bodyPr>
            <a:normAutofit/>
          </a:bodyPr>
          <a:lstStyle/>
          <a:p>
            <a:r>
              <a:rPr lang="en-US" dirty="0" smtClean="0"/>
              <a:t>Actors on the scene</a:t>
            </a:r>
          </a:p>
          <a:p>
            <a:pPr lvl="1"/>
            <a:r>
              <a:rPr lang="en-US" b="1" dirty="0" smtClean="0"/>
              <a:t>Database Administrators:</a:t>
            </a:r>
          </a:p>
          <a:p>
            <a:pPr lvl="2"/>
            <a:r>
              <a:rPr lang="en-IN" sz="2200" dirty="0" smtClean="0"/>
              <a:t>Database Administrator (</a:t>
            </a:r>
            <a:r>
              <a:rPr lang="en-IN" sz="2200" dirty="0" err="1" smtClean="0"/>
              <a:t>DBA</a:t>
            </a:r>
            <a:r>
              <a:rPr lang="en-IN" sz="2200" dirty="0" smtClean="0"/>
              <a:t>) is a person/team who defines the schema</a:t>
            </a:r>
          </a:p>
          <a:p>
            <a:pPr lvl="2" fontAlgn="base"/>
            <a:r>
              <a:rPr lang="en-IN" sz="2200" dirty="0" smtClean="0"/>
              <a:t>The </a:t>
            </a:r>
            <a:r>
              <a:rPr lang="en-IN" sz="2200" dirty="0" err="1" smtClean="0"/>
              <a:t>DBA</a:t>
            </a:r>
            <a:r>
              <a:rPr lang="en-IN" sz="2200" dirty="0" smtClean="0"/>
              <a:t> will then create a new account id and password for the user if he/she need to access the data base.</a:t>
            </a:r>
          </a:p>
          <a:p>
            <a:pPr lvl="2" fontAlgn="base"/>
            <a:r>
              <a:rPr lang="en-IN" sz="2200" dirty="0" err="1" smtClean="0"/>
              <a:t>DBA</a:t>
            </a:r>
            <a:r>
              <a:rPr lang="en-IN" sz="2200" dirty="0" smtClean="0"/>
              <a:t> is also responsible for providing security to the data base and he allows only the authorized users to access/modify the data base.</a:t>
            </a:r>
          </a:p>
          <a:p>
            <a:pPr lvl="2" fontAlgn="base"/>
            <a:r>
              <a:rPr lang="en-IN" sz="2200" dirty="0" err="1" smtClean="0"/>
              <a:t>DBA</a:t>
            </a:r>
            <a:r>
              <a:rPr lang="en-IN" sz="2200" dirty="0" smtClean="0"/>
              <a:t> also monitors the recovery and back up and provide technical support.</a:t>
            </a:r>
          </a:p>
          <a:p>
            <a:pPr lvl="2" fontAlgn="base"/>
            <a:r>
              <a:rPr lang="en-IN" sz="2200" dirty="0" smtClean="0"/>
              <a:t>The </a:t>
            </a:r>
            <a:r>
              <a:rPr lang="en-IN" sz="2200" dirty="0" err="1" smtClean="0"/>
              <a:t>DBA</a:t>
            </a:r>
            <a:r>
              <a:rPr lang="en-IN" sz="2200" dirty="0" smtClean="0"/>
              <a:t> has a </a:t>
            </a:r>
            <a:r>
              <a:rPr lang="en-IN" sz="2200" dirty="0" err="1" smtClean="0"/>
              <a:t>DBA</a:t>
            </a:r>
            <a:r>
              <a:rPr lang="en-IN" sz="2200" dirty="0" smtClean="0"/>
              <a:t> account in the DBMS which called a system or super user account.</a:t>
            </a:r>
          </a:p>
          <a:p>
            <a:pPr lvl="2" fontAlgn="base"/>
            <a:r>
              <a:rPr lang="en-IN" sz="2200" dirty="0" err="1" smtClean="0"/>
              <a:t>DBA</a:t>
            </a:r>
            <a:r>
              <a:rPr lang="en-IN" sz="2200" dirty="0" smtClean="0"/>
              <a:t> repairs damage caused due to hardware and/or software failures.</a:t>
            </a:r>
          </a:p>
          <a:p>
            <a:pPr lvl="2"/>
            <a:endParaRPr lang="en-US" dirty="0" smtClean="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Database Users</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343891"/>
            <a:ext cx="10515600" cy="4833072"/>
          </a:xfrm>
        </p:spPr>
        <p:txBody>
          <a:bodyPr>
            <a:normAutofit/>
          </a:bodyPr>
          <a:lstStyle/>
          <a:p>
            <a:r>
              <a:rPr lang="en-US" sz="2400" b="1" dirty="0" smtClean="0"/>
              <a:t>Database Designers:</a:t>
            </a:r>
          </a:p>
          <a:p>
            <a:pPr lvl="2"/>
            <a:r>
              <a:rPr lang="en-US" dirty="0" smtClean="0"/>
              <a:t>Responsible to define the content, the structure, the constraints, and functions or transactions against the database. They must communicate with the </a:t>
            </a:r>
            <a:r>
              <a:rPr lang="en-US" b="1" dirty="0" smtClean="0"/>
              <a:t>end-users </a:t>
            </a:r>
            <a:r>
              <a:rPr lang="en-US" dirty="0" smtClean="0"/>
              <a:t>and understand their needs.</a:t>
            </a:r>
          </a:p>
          <a:p>
            <a:pPr lvl="2"/>
            <a:r>
              <a:rPr lang="en-IN" dirty="0" smtClean="0"/>
              <a:t>He/she controls what data must be stored and how the data items to be related.</a:t>
            </a:r>
            <a:endParaRPr lang="en-US" dirty="0" smtClean="0"/>
          </a:p>
          <a:p>
            <a:pPr marL="257175" lvl="2"/>
            <a:r>
              <a:rPr lang="en-US" sz="2400" b="1" dirty="0" smtClean="0"/>
              <a:t>System Analysts and Application Programmers (Software Engineers)</a:t>
            </a:r>
          </a:p>
          <a:p>
            <a:pPr lvl="2"/>
            <a:r>
              <a:rPr lang="en-IN" dirty="0" smtClean="0"/>
              <a:t>System Analyst is a user who analyzes the requirements of parametric end users. They check whether all the requirements of end users are satisfied.</a:t>
            </a:r>
          </a:p>
          <a:p>
            <a:pPr lvl="2"/>
            <a:r>
              <a:rPr lang="en-IN" dirty="0" smtClean="0"/>
              <a:t>Application Programmers are the computer professionals who write the code for the application programs. These programs could be written in Programming languages such as Visual Basic, Developer, C, FORTRAN, COBOL etc. </a:t>
            </a:r>
          </a:p>
          <a:p>
            <a:pPr lvl="2"/>
            <a:r>
              <a:rPr lang="en-US" dirty="0" smtClean="0"/>
              <a:t>Application program helps the end user to retrieve, create and modify the data in DB</a:t>
            </a:r>
          </a:p>
          <a:p>
            <a:pPr lvl="2"/>
            <a:r>
              <a:rPr lang="en-IN" dirty="0" smtClean="0"/>
              <a:t>They interact with DBMS through </a:t>
            </a:r>
            <a:r>
              <a:rPr lang="en-IN" dirty="0" err="1" smtClean="0"/>
              <a:t>DML</a:t>
            </a:r>
            <a:r>
              <a:rPr lang="en-IN" dirty="0" smtClean="0"/>
              <a:t> (Data manipulation language) queries and these queries are embedded </a:t>
            </a:r>
            <a:endParaRPr lang="en-US" dirty="0" smtClean="0"/>
          </a:p>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Categories of End-users</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440873"/>
            <a:ext cx="10515600" cy="4987636"/>
          </a:xfrm>
        </p:spPr>
        <p:txBody>
          <a:bodyPr>
            <a:normAutofit/>
          </a:bodyPr>
          <a:lstStyle/>
          <a:p>
            <a:pPr marL="257175" lvl="1"/>
            <a:r>
              <a:rPr lang="en-US" b="1" dirty="0" smtClean="0"/>
              <a:t>End-users: </a:t>
            </a:r>
            <a:r>
              <a:rPr lang="en-US" dirty="0" smtClean="0"/>
              <a:t>They use the data for queries, reports and some of them update the database content. End-users can be categorized into:</a:t>
            </a:r>
          </a:p>
          <a:p>
            <a:pPr marL="714375" lvl="2"/>
            <a:r>
              <a:rPr lang="en-US" b="1" dirty="0" smtClean="0"/>
              <a:t>Casual</a:t>
            </a:r>
            <a:r>
              <a:rPr lang="en-US" dirty="0" smtClean="0"/>
              <a:t>: </a:t>
            </a:r>
            <a:endParaRPr lang="en-IN" dirty="0" smtClean="0"/>
          </a:p>
          <a:p>
            <a:pPr marL="977900" lvl="3"/>
            <a:r>
              <a:rPr lang="en-US" sz="2200" dirty="0" smtClean="0"/>
              <a:t>access database occasionally when needed. </a:t>
            </a:r>
            <a:r>
              <a:rPr lang="en-IN" sz="2200" dirty="0" smtClean="0"/>
              <a:t>They use a sophisticated database query language basically to specify their request </a:t>
            </a:r>
          </a:p>
          <a:p>
            <a:pPr marL="977900" lvl="3"/>
            <a:r>
              <a:rPr lang="en-IN" sz="2200" dirty="0" smtClean="0"/>
              <a:t>t</a:t>
            </a:r>
            <a:r>
              <a:rPr lang="en-US" sz="2200" dirty="0" smtClean="0"/>
              <a:t>hey </a:t>
            </a:r>
            <a:r>
              <a:rPr lang="en-IN" sz="2200" dirty="0" smtClean="0"/>
              <a:t>are typically middle or high level managers or other occasional browsers.</a:t>
            </a:r>
            <a:endParaRPr lang="en-US" sz="2200" dirty="0" smtClean="0"/>
          </a:p>
          <a:p>
            <a:pPr marL="714375" lvl="2"/>
            <a:r>
              <a:rPr lang="en-US" b="1" dirty="0" smtClean="0"/>
              <a:t>Naïve or Parametric</a:t>
            </a:r>
            <a:r>
              <a:rPr lang="en-US" dirty="0" smtClean="0"/>
              <a:t>:</a:t>
            </a:r>
          </a:p>
          <a:p>
            <a:pPr marL="1074738" lvl="3" defTabSz="984250"/>
            <a:r>
              <a:rPr lang="en-US" sz="2200" dirty="0" smtClean="0"/>
              <a:t>they </a:t>
            </a:r>
            <a:r>
              <a:rPr lang="en-IN" sz="2200" dirty="0" smtClean="0"/>
              <a:t>do not have any knowledge about database</a:t>
            </a:r>
            <a:r>
              <a:rPr lang="en-US" sz="2200" dirty="0" smtClean="0"/>
              <a:t>.</a:t>
            </a:r>
          </a:p>
          <a:p>
            <a:pPr marL="1074738" lvl="3" defTabSz="984250"/>
            <a:r>
              <a:rPr lang="en-IN" sz="2200" dirty="0" smtClean="0"/>
              <a:t>Their task is to just use the developed application and get the desired results. </a:t>
            </a:r>
          </a:p>
          <a:p>
            <a:pPr marL="1074738" lvl="3" defTabSz="984250"/>
            <a:r>
              <a:rPr lang="en-US" sz="2200" dirty="0" smtClean="0"/>
              <a:t>Examples are bank customers, bank-tellers or reservation clerks, who do this activity for an entire shift of operations. </a:t>
            </a:r>
          </a:p>
          <a:p>
            <a:pPr marL="1074738" lvl="1" defTabSz="984250"/>
            <a:endParaRPr lang="en-US" sz="1600" dirty="0" smtClean="0"/>
          </a:p>
          <a:p>
            <a:pPr lvl="3"/>
            <a:endParaRPr lang="en-US" sz="1600" dirty="0" smtClean="0"/>
          </a:p>
          <a:p>
            <a:pPr lvl="1"/>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Categories of End-users</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440873"/>
            <a:ext cx="10515600" cy="4987636"/>
          </a:xfrm>
        </p:spPr>
        <p:txBody>
          <a:bodyPr>
            <a:normAutofit lnSpcReduction="10000"/>
          </a:bodyPr>
          <a:lstStyle/>
          <a:p>
            <a:pPr lvl="1"/>
            <a:r>
              <a:rPr lang="en-US" b="1" dirty="0" smtClean="0"/>
              <a:t>End-users: </a:t>
            </a:r>
            <a:r>
              <a:rPr lang="en-US" dirty="0" smtClean="0"/>
              <a:t>They use the data for queries, reports and some of them update the database content. End-users can be categorized into:</a:t>
            </a:r>
          </a:p>
          <a:p>
            <a:pPr marL="1157288" lvl="1"/>
            <a:r>
              <a:rPr lang="en-US" sz="2200" b="1" dirty="0" smtClean="0"/>
              <a:t>Sophisticated:</a:t>
            </a:r>
          </a:p>
          <a:p>
            <a:pPr lvl="3"/>
            <a:r>
              <a:rPr lang="en-US" sz="2200" dirty="0" smtClean="0"/>
              <a:t>These include business analysts, scientists, engineers, others thoroughly familiar with the system capabilities.</a:t>
            </a:r>
          </a:p>
          <a:p>
            <a:pPr lvl="3"/>
            <a:r>
              <a:rPr lang="en-IN" sz="2200" dirty="0" smtClean="0"/>
              <a:t>These users access data by entering different queries from the terminal end. They do not write programs but they can interact with the system by writing queries.</a:t>
            </a:r>
          </a:p>
          <a:p>
            <a:pPr marL="1627188"/>
            <a:r>
              <a:rPr lang="en-IN" sz="2200" dirty="0" smtClean="0"/>
              <a:t>Some of them thoroughly familiarize themselves with the facilities of the DBMS in order to implement their own applications to meet their complex requirements.</a:t>
            </a:r>
            <a:endParaRPr lang="en-US" sz="2200" dirty="0" smtClean="0"/>
          </a:p>
          <a:p>
            <a:pPr marL="1163638" lvl="1" indent="-263525"/>
            <a:r>
              <a:rPr lang="en-US" sz="2200" b="1" dirty="0" smtClean="0"/>
              <a:t>Stand-alone:</a:t>
            </a:r>
          </a:p>
          <a:p>
            <a:pPr lvl="3"/>
            <a:r>
              <a:rPr lang="en-US" sz="2200" dirty="0" smtClean="0"/>
              <a:t>Mostly maintain personal databases using ready-to-use  software packaged applications.</a:t>
            </a:r>
          </a:p>
          <a:p>
            <a:pPr lvl="3"/>
            <a:r>
              <a:rPr lang="en-US" sz="2200" dirty="0" smtClean="0"/>
              <a:t>Another example is a user that maintains an address book</a:t>
            </a:r>
          </a:p>
          <a:p>
            <a:pPr lvl="3"/>
            <a:endParaRPr lang="en-US" sz="1600" dirty="0" smtClean="0"/>
          </a:p>
          <a:p>
            <a:pPr lvl="1"/>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0"/>
            <a:ext cx="10515600" cy="1316182"/>
          </a:xfrm>
        </p:spPr>
        <p:txBody>
          <a:bodyPr>
            <a:normAutofit fontScale="90000"/>
          </a:bodyPr>
          <a:lstStyle/>
          <a:p>
            <a:r>
              <a:rPr lang="en-US" dirty="0" smtClean="0"/>
              <a:t>		</a:t>
            </a:r>
            <a:br>
              <a:rPr lang="en-US" dirty="0" smtClean="0"/>
            </a:br>
            <a:r>
              <a:rPr lang="en-US" dirty="0" smtClean="0"/>
              <a:t/>
            </a:r>
            <a:br>
              <a:rPr lang="en-US" dirty="0" smtClean="0"/>
            </a:br>
            <a:r>
              <a:rPr lang="en-US" dirty="0" smtClean="0"/>
              <a:t>Contents</a:t>
            </a:r>
            <a:endParaRPr lang="en-IN" dirty="0"/>
          </a:p>
        </p:txBody>
      </p:sp>
      <p:sp>
        <p:nvSpPr>
          <p:cNvPr id="20" name="Content Placeholder 19"/>
          <p:cNvSpPr>
            <a:spLocks noGrp="1"/>
          </p:cNvSpPr>
          <p:nvPr>
            <p:ph idx="1"/>
          </p:nvPr>
        </p:nvSpPr>
        <p:spPr>
          <a:xfrm>
            <a:off x="838200" y="1520814"/>
            <a:ext cx="10515600" cy="5337185"/>
          </a:xfrm>
        </p:spPr>
        <p:txBody>
          <a:bodyPr>
            <a:normAutofit/>
          </a:bodyPr>
          <a:lstStyle/>
          <a:p>
            <a:r>
              <a:rPr lang="en-US" dirty="0" smtClean="0"/>
              <a:t>Basic Definitions</a:t>
            </a:r>
          </a:p>
          <a:p>
            <a:r>
              <a:rPr lang="en-US" dirty="0" smtClean="0"/>
              <a:t>Typical DBMS Functionality</a:t>
            </a:r>
          </a:p>
          <a:p>
            <a:r>
              <a:rPr lang="en-US" dirty="0" smtClean="0"/>
              <a:t>Example of a Database (UNIVERSITY)</a:t>
            </a:r>
          </a:p>
          <a:p>
            <a:r>
              <a:rPr lang="en-US" dirty="0" smtClean="0"/>
              <a:t>Main Characteristics of the Database Approach</a:t>
            </a:r>
          </a:p>
          <a:p>
            <a:r>
              <a:rPr lang="en-US" dirty="0" smtClean="0"/>
              <a:t>Database Users</a:t>
            </a:r>
          </a:p>
          <a:p>
            <a:r>
              <a:rPr lang="en-US" dirty="0" smtClean="0"/>
              <a:t>Data Models</a:t>
            </a:r>
          </a:p>
          <a:p>
            <a:r>
              <a:rPr lang="en-US" dirty="0" smtClean="0"/>
              <a:t>Schemas and Instances</a:t>
            </a:r>
          </a:p>
          <a:p>
            <a:r>
              <a:rPr lang="en-US" dirty="0" smtClean="0"/>
              <a:t>Three-schema Architecture and Data Independence</a:t>
            </a:r>
          </a:p>
          <a:p>
            <a:r>
              <a:rPr lang="en-US" dirty="0" smtClean="0"/>
              <a:t> Database Languages and Interfaces</a:t>
            </a:r>
          </a:p>
          <a:p>
            <a:r>
              <a:rPr lang="en-US" dirty="0" smtClean="0"/>
              <a:t>The Database System Environment.</a:t>
            </a:r>
            <a:endParaRPr lang="en-IN" dirty="0" smtClean="0"/>
          </a:p>
          <a:p>
            <a:endParaRPr lang="en-US" dirty="0" smtClean="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418426840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Workers behind the Scene</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454727"/>
            <a:ext cx="10515600" cy="5237018"/>
          </a:xfrm>
        </p:spPr>
        <p:txBody>
          <a:bodyPr>
            <a:normAutofit lnSpcReduction="10000"/>
          </a:bodyPr>
          <a:lstStyle/>
          <a:p>
            <a:r>
              <a:rPr lang="en-US" sz="2400" dirty="0" smtClean="0"/>
              <a:t>DBMS System Designers and Implementers</a:t>
            </a:r>
          </a:p>
          <a:p>
            <a:pPr lvl="1"/>
            <a:r>
              <a:rPr lang="en-US" sz="2200" dirty="0" smtClean="0"/>
              <a:t>Design and implement the DBMS modules and interfaces as a software package</a:t>
            </a:r>
          </a:p>
          <a:p>
            <a:pPr marL="714375"/>
            <a:r>
              <a:rPr lang="en-IN" sz="2200" dirty="0" smtClean="0"/>
              <a:t>It includes modules for implementing the </a:t>
            </a:r>
            <a:r>
              <a:rPr lang="en-IN" sz="2200" dirty="0" err="1" smtClean="0"/>
              <a:t>catalog</a:t>
            </a:r>
            <a:r>
              <a:rPr lang="en-IN" sz="2200" dirty="0" smtClean="0"/>
              <a:t>, query language processing, interface processing, accessing and buffering data, controlling concurrency, and handling data recovery and security.</a:t>
            </a:r>
          </a:p>
          <a:p>
            <a:pPr marL="714375"/>
            <a:r>
              <a:rPr lang="en-IN" sz="2200" dirty="0" smtClean="0"/>
              <a:t>Interface with system software, such as the operating system and compilers for various programming languages.</a:t>
            </a:r>
            <a:endParaRPr lang="en-US" sz="2200" dirty="0" smtClean="0"/>
          </a:p>
          <a:p>
            <a:pPr marL="257175" lvl="1"/>
            <a:r>
              <a:rPr lang="en-US" sz="2200" dirty="0" smtClean="0"/>
              <a:t>Tool Developers</a:t>
            </a:r>
          </a:p>
          <a:p>
            <a:pPr marL="623888" indent="-180975" algn="just"/>
            <a:r>
              <a:rPr lang="en-US" sz="2200" dirty="0" smtClean="0"/>
              <a:t>Design and implement tools – the software packages that facilitate database modeling    and design, database system design, and improved performance. </a:t>
            </a:r>
            <a:r>
              <a:rPr lang="en-IN" sz="2200" dirty="0" smtClean="0"/>
              <a:t>Tools are optional packages that are often purchased separately. They include packages for database design, performance monitoring, natural language or graphical interfaces, prototyping, simulation and test data generation.</a:t>
            </a:r>
            <a:endParaRPr lang="en-US" sz="2200" dirty="0" smtClean="0"/>
          </a:p>
          <a:p>
            <a:pPr marL="263525" lvl="1" indent="-263525"/>
            <a:r>
              <a:rPr lang="en-US" sz="2200" dirty="0" smtClean="0"/>
              <a:t>Operators and Maintenance Personnel</a:t>
            </a:r>
          </a:p>
          <a:p>
            <a:pPr lvl="2" algn="just"/>
            <a:r>
              <a:rPr lang="en-US" dirty="0" smtClean="0"/>
              <a:t>Responsible for the actual running and maintenance of the hardware and software environment for the database system. </a:t>
            </a:r>
          </a:p>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Data Models </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normAutofit fontScale="92500" lnSpcReduction="10000"/>
          </a:bodyPr>
          <a:lstStyle/>
          <a:p>
            <a:r>
              <a:rPr lang="en-US" sz="2400" b="1" dirty="0" smtClean="0"/>
              <a:t>Data Abstraction</a:t>
            </a:r>
          </a:p>
          <a:p>
            <a:pPr lvl="1"/>
            <a:r>
              <a:rPr lang="en-US" sz="2200" dirty="0" smtClean="0"/>
              <a:t>Suppression of details of data organization and storage and the highlighting of the essential features for an improved understanding of data</a:t>
            </a:r>
          </a:p>
          <a:p>
            <a:r>
              <a:rPr lang="en-US" sz="2400" b="1" dirty="0" smtClean="0"/>
              <a:t>Data Model:</a:t>
            </a:r>
          </a:p>
          <a:p>
            <a:pPr lvl="1"/>
            <a:r>
              <a:rPr lang="en-US" sz="2200" dirty="0" smtClean="0"/>
              <a:t>A collection of concepts to describe the </a:t>
            </a:r>
            <a:r>
              <a:rPr lang="en-US" sz="2200" b="1" i="1" dirty="0" smtClean="0"/>
              <a:t>structure</a:t>
            </a:r>
            <a:r>
              <a:rPr lang="en-US" sz="2200" dirty="0" smtClean="0"/>
              <a:t> of a database, the </a:t>
            </a:r>
            <a:r>
              <a:rPr lang="en-US" sz="2200" b="1" i="1" dirty="0" smtClean="0"/>
              <a:t>operations </a:t>
            </a:r>
            <a:r>
              <a:rPr lang="en-US" sz="2200" dirty="0" smtClean="0"/>
              <a:t>for manipulating these structures, and certain </a:t>
            </a:r>
            <a:r>
              <a:rPr lang="en-US" sz="2200" b="1" i="1" dirty="0" smtClean="0"/>
              <a:t>constraints</a:t>
            </a:r>
            <a:r>
              <a:rPr lang="en-US" sz="2200" dirty="0" smtClean="0"/>
              <a:t> that the database should obey.</a:t>
            </a:r>
          </a:p>
          <a:p>
            <a:pPr lvl="1"/>
            <a:r>
              <a:rPr lang="en-US" sz="2200" dirty="0" smtClean="0"/>
              <a:t>It provides necessary means to achieve data abstraction</a:t>
            </a:r>
          </a:p>
          <a:p>
            <a:r>
              <a:rPr lang="en-US" sz="2400" b="1" dirty="0" smtClean="0"/>
              <a:t>Data Model Structure and Constraints:</a:t>
            </a:r>
          </a:p>
          <a:p>
            <a:pPr lvl="1"/>
            <a:r>
              <a:rPr lang="en-US" sz="2200" dirty="0" smtClean="0"/>
              <a:t>Data Model Structure is a collection of DB Constructs.</a:t>
            </a:r>
          </a:p>
          <a:p>
            <a:pPr lvl="1"/>
            <a:r>
              <a:rPr lang="en-US" sz="2200" dirty="0" smtClean="0"/>
              <a:t>DB Constructs typically include </a:t>
            </a:r>
            <a:r>
              <a:rPr lang="en-US" sz="2200" b="1" i="1" dirty="0" smtClean="0"/>
              <a:t>elements </a:t>
            </a:r>
            <a:r>
              <a:rPr lang="en-US" sz="2200" dirty="0" smtClean="0"/>
              <a:t>(and their </a:t>
            </a:r>
            <a:r>
              <a:rPr lang="en-US" sz="2200" b="1" i="1" dirty="0" smtClean="0"/>
              <a:t>data types</a:t>
            </a:r>
            <a:r>
              <a:rPr lang="en-US" sz="2200" dirty="0" smtClean="0"/>
              <a:t>) as well as groups of elements (e.g. </a:t>
            </a:r>
            <a:r>
              <a:rPr lang="en-US" sz="2200" b="1" i="1" dirty="0" smtClean="0"/>
              <a:t>entity, record, table</a:t>
            </a:r>
            <a:r>
              <a:rPr lang="en-US" sz="2200" dirty="0" smtClean="0"/>
              <a:t>), and </a:t>
            </a:r>
            <a:r>
              <a:rPr lang="en-US" sz="2200" b="1" i="1" dirty="0" smtClean="0"/>
              <a:t>relationships</a:t>
            </a:r>
            <a:r>
              <a:rPr lang="en-US" sz="2200" dirty="0" smtClean="0"/>
              <a:t> among such groups</a:t>
            </a:r>
          </a:p>
          <a:p>
            <a:pPr lvl="1"/>
            <a:r>
              <a:rPr lang="en-US" sz="2200" dirty="0" smtClean="0"/>
              <a:t>Constraints specify some restrictions on valid data; these constraints must be enforced at all times.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Data Models </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b="1" dirty="0" smtClean="0"/>
              <a:t>Data Model Operations:</a:t>
            </a:r>
          </a:p>
          <a:p>
            <a:pPr lvl="1"/>
            <a:r>
              <a:rPr lang="en-US" dirty="0" smtClean="0"/>
              <a:t>These operations are used for specifying database </a:t>
            </a:r>
            <a:r>
              <a:rPr lang="en-US" i="1" dirty="0" smtClean="0"/>
              <a:t>retrievals</a:t>
            </a:r>
            <a:r>
              <a:rPr lang="en-US" dirty="0" smtClean="0"/>
              <a:t> and </a:t>
            </a:r>
            <a:r>
              <a:rPr lang="en-US" i="1" dirty="0" smtClean="0"/>
              <a:t>updates</a:t>
            </a:r>
            <a:r>
              <a:rPr lang="en-US" dirty="0" smtClean="0"/>
              <a:t> by referring to the constructs of the data model.</a:t>
            </a:r>
          </a:p>
          <a:p>
            <a:pPr lvl="1"/>
            <a:r>
              <a:rPr lang="en-US" dirty="0" smtClean="0"/>
              <a:t>Operations on the data model may include </a:t>
            </a:r>
            <a:r>
              <a:rPr lang="en-US" b="1" i="1" dirty="0" smtClean="0"/>
              <a:t>basic model operations </a:t>
            </a:r>
            <a:r>
              <a:rPr lang="en-US" dirty="0" smtClean="0"/>
              <a:t>(e.g. generic insert, delete, update) and</a:t>
            </a:r>
            <a:r>
              <a:rPr lang="en-US" b="1" i="1" dirty="0" smtClean="0"/>
              <a:t> user-defined operations </a:t>
            </a:r>
            <a:r>
              <a:rPr lang="en-US" dirty="0" smtClean="0"/>
              <a:t>(e.g. </a:t>
            </a:r>
            <a:r>
              <a:rPr lang="en-US" dirty="0" err="1" smtClean="0"/>
              <a:t>compute_student_gpa</a:t>
            </a:r>
            <a:r>
              <a:rPr lang="en-US" dirty="0" smtClean="0"/>
              <a:t>, </a:t>
            </a:r>
            <a:r>
              <a:rPr lang="en-US" dirty="0" err="1" smtClean="0"/>
              <a:t>update_inventory</a:t>
            </a:r>
            <a:r>
              <a:rPr lang="en-US" dirty="0" smtClean="0"/>
              <a:t>)</a:t>
            </a:r>
            <a:endParaRPr lang="en-US" b="1" i="1"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06690"/>
            <a:ext cx="10515600" cy="951057"/>
          </a:xfrm>
        </p:spPr>
        <p:txBody>
          <a:bodyPr>
            <a:normAutofit fontScale="90000"/>
          </a:bodyPr>
          <a:lstStyle/>
          <a:p>
            <a:r>
              <a:rPr lang="en-US" dirty="0" smtClean="0"/>
              <a:t/>
            </a:r>
            <a:br>
              <a:rPr lang="en-US" dirty="0" smtClean="0"/>
            </a:br>
            <a:r>
              <a:rPr lang="en-US" dirty="0" smtClean="0"/>
              <a:t>Categories of Data Models</a:t>
            </a:r>
            <a:r>
              <a:rPr lang="en-US" dirty="0"/>
              <a:t/>
            </a:r>
            <a:br>
              <a:rPr lang="en-US" dirty="0"/>
            </a:br>
            <a:endParaRPr lang="en-US" dirty="0"/>
          </a:p>
        </p:txBody>
      </p:sp>
      <p:sp>
        <p:nvSpPr>
          <p:cNvPr id="13" name="Content Placeholder 12"/>
          <p:cNvSpPr>
            <a:spLocks noGrp="1"/>
          </p:cNvSpPr>
          <p:nvPr>
            <p:ph idx="1"/>
          </p:nvPr>
        </p:nvSpPr>
        <p:spPr>
          <a:xfrm>
            <a:off x="838200" y="1302327"/>
            <a:ext cx="10515600" cy="4874636"/>
          </a:xfrm>
        </p:spPr>
        <p:txBody>
          <a:bodyPr>
            <a:normAutofit lnSpcReduction="10000"/>
          </a:bodyPr>
          <a:lstStyle/>
          <a:p>
            <a:pPr marL="0" indent="0">
              <a:buNone/>
            </a:pPr>
            <a:r>
              <a:rPr lang="en-US" sz="2400" b="1" dirty="0" smtClean="0"/>
              <a:t>Data models are </a:t>
            </a:r>
            <a:r>
              <a:rPr lang="en-IN" sz="2400" dirty="0" smtClean="0"/>
              <a:t>categorized according to the types of concepts they use to describe the database structure.</a:t>
            </a:r>
          </a:p>
          <a:p>
            <a:pPr marL="0" indent="0">
              <a:buNone/>
            </a:pPr>
            <a:endParaRPr lang="en-US" sz="2400" b="1" dirty="0" smtClean="0"/>
          </a:p>
          <a:p>
            <a:r>
              <a:rPr lang="en-US" sz="2400" b="1" dirty="0" smtClean="0"/>
              <a:t>Conceptual (high-level, semantic) data models:</a:t>
            </a:r>
          </a:p>
          <a:p>
            <a:pPr lvl="1"/>
            <a:r>
              <a:rPr lang="en-US" sz="2200" dirty="0" smtClean="0"/>
              <a:t>Provide concepts that are close to the way many users perceive data. </a:t>
            </a:r>
          </a:p>
          <a:p>
            <a:pPr marL="714375" lvl="2"/>
            <a:r>
              <a:rPr lang="en-US" dirty="0" smtClean="0"/>
              <a:t>(Also called </a:t>
            </a:r>
            <a:r>
              <a:rPr lang="en-US" b="1" i="1" dirty="0" smtClean="0"/>
              <a:t>entity-based</a:t>
            </a:r>
            <a:r>
              <a:rPr lang="en-US" i="1" dirty="0" smtClean="0"/>
              <a:t> </a:t>
            </a:r>
            <a:r>
              <a:rPr lang="en-US" dirty="0" smtClean="0"/>
              <a:t>or</a:t>
            </a:r>
            <a:r>
              <a:rPr lang="en-US" i="1" dirty="0" smtClean="0"/>
              <a:t> </a:t>
            </a:r>
            <a:r>
              <a:rPr lang="en-US" b="1" i="1" dirty="0" smtClean="0"/>
              <a:t>object-based</a:t>
            </a:r>
            <a:r>
              <a:rPr lang="en-US" dirty="0" smtClean="0"/>
              <a:t> data models.)</a:t>
            </a:r>
          </a:p>
          <a:p>
            <a:pPr marL="714375" lvl="2"/>
            <a:r>
              <a:rPr lang="en-IN" dirty="0" smtClean="0"/>
              <a:t>Conceptual data models use concepts such as entities, attributes, and relationships.</a:t>
            </a:r>
            <a:endParaRPr lang="en-US" dirty="0" smtClean="0"/>
          </a:p>
          <a:p>
            <a:r>
              <a:rPr lang="en-US" sz="2400" b="1" dirty="0" smtClean="0"/>
              <a:t>Physical (low-level, internal) data models:</a:t>
            </a:r>
          </a:p>
          <a:p>
            <a:pPr marL="714375"/>
            <a:r>
              <a:rPr lang="en-US" sz="2200" dirty="0" smtClean="0"/>
              <a:t>Provide concepts that describe details of how data is stored in the computer </a:t>
            </a:r>
            <a:r>
              <a:rPr lang="en-IN" sz="2200" dirty="0" smtClean="0"/>
              <a:t>by representing information such as record formats, record orderings, and access paths. </a:t>
            </a:r>
          </a:p>
          <a:p>
            <a:pPr marL="714375"/>
            <a:r>
              <a:rPr lang="en-IN" sz="2200" dirty="0" smtClean="0"/>
              <a:t>An </a:t>
            </a:r>
            <a:r>
              <a:rPr lang="en-IN" sz="2000" b="1" dirty="0" smtClean="0"/>
              <a:t>access path is a search structure that makes the search for particular database </a:t>
            </a:r>
            <a:r>
              <a:rPr lang="en-IN" sz="2000" dirty="0" smtClean="0"/>
              <a:t>records efficient, such as indexing or hashing.</a:t>
            </a:r>
            <a:endParaRPr lang="en-US" sz="2200" dirty="0" smtClean="0"/>
          </a:p>
          <a:p>
            <a:pPr lvl="1"/>
            <a:r>
              <a:rPr lang="en-US" sz="2200" dirty="0" smtClean="0"/>
              <a:t>These are usually specified in an ad-hoc manner through DBMS design and administration manuals.</a:t>
            </a:r>
          </a:p>
          <a:p>
            <a:pPr lvl="1">
              <a:buNone/>
            </a:pPr>
            <a:endParaRPr lang="en-US" sz="2200" dirty="0" smtClean="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06690"/>
            <a:ext cx="10515600" cy="951057"/>
          </a:xfrm>
        </p:spPr>
        <p:txBody>
          <a:bodyPr>
            <a:normAutofit fontScale="90000"/>
          </a:bodyPr>
          <a:lstStyle/>
          <a:p>
            <a:r>
              <a:rPr lang="en-US" dirty="0" smtClean="0"/>
              <a:t/>
            </a:r>
            <a:br>
              <a:rPr lang="en-US" dirty="0" smtClean="0"/>
            </a:br>
            <a:r>
              <a:rPr lang="en-US" dirty="0" smtClean="0"/>
              <a:t>Categories of Data Models</a:t>
            </a:r>
            <a:r>
              <a:rPr lang="en-US" dirty="0"/>
              <a:t/>
            </a:r>
            <a:br>
              <a:rPr lang="en-US" dirty="0"/>
            </a:br>
            <a:endParaRPr lang="en-US" dirty="0"/>
          </a:p>
        </p:txBody>
      </p:sp>
      <p:sp>
        <p:nvSpPr>
          <p:cNvPr id="13" name="Content Placeholder 12"/>
          <p:cNvSpPr>
            <a:spLocks noGrp="1"/>
          </p:cNvSpPr>
          <p:nvPr>
            <p:ph idx="1"/>
          </p:nvPr>
        </p:nvSpPr>
        <p:spPr>
          <a:xfrm>
            <a:off x="838200" y="1385455"/>
            <a:ext cx="10515600" cy="4791508"/>
          </a:xfrm>
        </p:spPr>
        <p:txBody>
          <a:bodyPr>
            <a:normAutofit/>
          </a:bodyPr>
          <a:lstStyle/>
          <a:p>
            <a:r>
              <a:rPr lang="en-US" sz="2400" b="1" dirty="0" smtClean="0"/>
              <a:t>Implementation (representational) data models:</a:t>
            </a:r>
          </a:p>
          <a:p>
            <a:pPr lvl="1"/>
            <a:r>
              <a:rPr lang="en-US" sz="2200" dirty="0" smtClean="0"/>
              <a:t>Provide concepts that fall between the above two, used by many commercial DBMS implementations (e.g. relational data models used in many commercial systems).</a:t>
            </a:r>
          </a:p>
          <a:p>
            <a:pPr lvl="1"/>
            <a:r>
              <a:rPr lang="en-IN" dirty="0" smtClean="0"/>
              <a:t>Representational data models represent data by using record structures and hence are sometimes called </a:t>
            </a:r>
            <a:r>
              <a:rPr lang="en-IN" b="1" dirty="0" smtClean="0"/>
              <a:t>record-based data models.</a:t>
            </a:r>
          </a:p>
          <a:p>
            <a:pPr marL="228600" lvl="1"/>
            <a:r>
              <a:rPr lang="en-US" b="1" dirty="0" smtClean="0"/>
              <a:t>Self Describing Data Models:</a:t>
            </a:r>
          </a:p>
          <a:p>
            <a:pPr lvl="1"/>
            <a:r>
              <a:rPr lang="en-IN" dirty="0" smtClean="0"/>
              <a:t>The data storage in systems based on these models combines the description of the data with the data values themselves.</a:t>
            </a:r>
          </a:p>
          <a:p>
            <a:pPr lvl="1"/>
            <a:r>
              <a:rPr lang="en-IN" dirty="0" smtClean="0"/>
              <a:t>These models include </a:t>
            </a:r>
            <a:r>
              <a:rPr lang="en-IN" b="1" dirty="0" smtClean="0"/>
              <a:t>XML</a:t>
            </a:r>
            <a:r>
              <a:rPr lang="en-IN" dirty="0" smtClean="0"/>
              <a:t> as well as many of the </a:t>
            </a:r>
            <a:r>
              <a:rPr lang="en-IN" b="1" dirty="0" smtClean="0"/>
              <a:t>key-value stores and </a:t>
            </a:r>
            <a:r>
              <a:rPr lang="en-IN" b="1" dirty="0" err="1" smtClean="0"/>
              <a:t>NOSQL</a:t>
            </a:r>
            <a:r>
              <a:rPr lang="en-IN" b="1" dirty="0" smtClean="0"/>
              <a:t> systems </a:t>
            </a:r>
            <a:r>
              <a:rPr lang="en-IN" dirty="0" smtClean="0"/>
              <a:t>that were recently created for managing big data.</a:t>
            </a:r>
            <a:endParaRPr lang="en-US" dirty="0" smtClean="0"/>
          </a:p>
          <a:p>
            <a:pPr lvl="1">
              <a:buNone/>
            </a:pPr>
            <a:endParaRPr lang="en-US" sz="2200" dirty="0" smtClean="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Database Schema</a:t>
            </a:r>
            <a:r>
              <a:rPr lang="en-US" dirty="0"/>
              <a:t/>
            </a:r>
            <a:br>
              <a:rPr lang="en-US" dirty="0"/>
            </a:br>
            <a:endParaRPr lang="en-US" dirty="0"/>
          </a:p>
        </p:txBody>
      </p:sp>
      <p:sp>
        <p:nvSpPr>
          <p:cNvPr id="13" name="Content Placeholder 12"/>
          <p:cNvSpPr>
            <a:spLocks noGrp="1"/>
          </p:cNvSpPr>
          <p:nvPr>
            <p:ph idx="1"/>
          </p:nvPr>
        </p:nvSpPr>
        <p:spPr>
          <a:xfrm>
            <a:off x="838200" y="1687075"/>
            <a:ext cx="10515600" cy="4351338"/>
          </a:xfrm>
        </p:spPr>
        <p:txBody>
          <a:bodyPr/>
          <a:lstStyle/>
          <a:p>
            <a:r>
              <a:rPr lang="en-US" dirty="0" smtClean="0"/>
              <a:t>Database Schema</a:t>
            </a:r>
          </a:p>
          <a:p>
            <a:pPr lvl="1"/>
            <a:r>
              <a:rPr lang="en-US" dirty="0" smtClean="0"/>
              <a:t>The </a:t>
            </a:r>
            <a:r>
              <a:rPr lang="en-US" b="1" i="1" dirty="0" smtClean="0"/>
              <a:t>description</a:t>
            </a:r>
            <a:r>
              <a:rPr lang="en-US" dirty="0" smtClean="0"/>
              <a:t> of a database.</a:t>
            </a:r>
          </a:p>
          <a:p>
            <a:pPr lvl="1"/>
            <a:r>
              <a:rPr lang="en-US" dirty="0" smtClean="0"/>
              <a:t>Includes descriptions of the database structure, data types, and the constraints on the database.</a:t>
            </a:r>
          </a:p>
          <a:p>
            <a:r>
              <a:rPr lang="en-US" dirty="0" smtClean="0"/>
              <a:t>Schema Diagram</a:t>
            </a:r>
          </a:p>
          <a:p>
            <a:pPr lvl="1"/>
            <a:r>
              <a:rPr lang="en-US" dirty="0" smtClean="0"/>
              <a:t>An </a:t>
            </a:r>
            <a:r>
              <a:rPr lang="en-US" b="1" i="1" dirty="0" smtClean="0"/>
              <a:t>illustrative</a:t>
            </a:r>
            <a:r>
              <a:rPr lang="en-US" dirty="0" smtClean="0"/>
              <a:t> display of (most aspects of) a database schema.</a:t>
            </a:r>
          </a:p>
          <a:p>
            <a:r>
              <a:rPr lang="en-US" dirty="0" smtClean="0"/>
              <a:t>Schema Construct</a:t>
            </a:r>
          </a:p>
          <a:p>
            <a:pPr lvl="1"/>
            <a:r>
              <a:rPr lang="en-US" dirty="0" smtClean="0"/>
              <a:t>A </a:t>
            </a:r>
            <a:r>
              <a:rPr lang="en-US" b="1" i="1" dirty="0" smtClean="0"/>
              <a:t>component</a:t>
            </a:r>
            <a:r>
              <a:rPr lang="en-US" dirty="0" smtClean="0"/>
              <a:t> of the schema or an object within the schema, e.g., STUDENT, COURSE.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 of a Database Schema</a:t>
            </a: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endParaRPr lang="en-IN" dirty="0"/>
          </a:p>
        </p:txBody>
      </p:sp>
      <p:pic>
        <p:nvPicPr>
          <p:cNvPr id="15" name="Picture 6" descr="fig02_01"/>
          <p:cNvPicPr>
            <a:picLocks noChangeAspect="1" noChangeArrowheads="1"/>
          </p:cNvPicPr>
          <p:nvPr/>
        </p:nvPicPr>
        <p:blipFill>
          <a:blip r:embed="rId3" cstate="print"/>
          <a:srcRect/>
          <a:stretch>
            <a:fillRect/>
          </a:stretch>
        </p:blipFill>
        <p:spPr bwMode="auto">
          <a:xfrm>
            <a:off x="1676400" y="1825625"/>
            <a:ext cx="8440778" cy="4351338"/>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smtClean="0"/>
              <a:t>Database State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a:xfrm>
            <a:off x="838200" y="1603945"/>
            <a:ext cx="10515600" cy="4351338"/>
          </a:xfrm>
        </p:spPr>
        <p:txBody>
          <a:bodyPr/>
          <a:lstStyle/>
          <a:p>
            <a:r>
              <a:rPr lang="en-US" dirty="0" smtClean="0"/>
              <a:t>Database State</a:t>
            </a:r>
          </a:p>
          <a:p>
            <a:pPr lvl="1"/>
            <a:r>
              <a:rPr lang="en-US" dirty="0" smtClean="0"/>
              <a:t>The actual data stored in a database at a </a:t>
            </a:r>
            <a:r>
              <a:rPr lang="en-US" b="1" i="1" dirty="0" smtClean="0"/>
              <a:t>particular moment in time</a:t>
            </a:r>
            <a:r>
              <a:rPr lang="en-US" dirty="0" smtClean="0"/>
              <a:t>. This includes the collection of all the data in the database.</a:t>
            </a:r>
          </a:p>
          <a:p>
            <a:pPr lvl="1"/>
            <a:r>
              <a:rPr lang="en-US" dirty="0" smtClean="0"/>
              <a:t>Also called database instance (or occurrence or snapshot).</a:t>
            </a:r>
          </a:p>
          <a:p>
            <a:pPr lvl="2"/>
            <a:r>
              <a:rPr lang="en-US" dirty="0" smtClean="0"/>
              <a:t>The term </a:t>
            </a:r>
            <a:r>
              <a:rPr lang="en-US" i="1" dirty="0" smtClean="0"/>
              <a:t>instance </a:t>
            </a:r>
            <a:r>
              <a:rPr lang="en-US" dirty="0" smtClean="0"/>
              <a:t> is also applied to individual database components, e.g. </a:t>
            </a:r>
            <a:r>
              <a:rPr lang="en-US" i="1" dirty="0" smtClean="0"/>
              <a:t>record instance, table instance, entity instance</a:t>
            </a:r>
          </a:p>
          <a:p>
            <a:pPr lvl="2"/>
            <a:r>
              <a:rPr lang="en-US" dirty="0" smtClean="0"/>
              <a:t>Refers to the </a:t>
            </a:r>
            <a:r>
              <a:rPr lang="en-US" b="1" i="1" dirty="0" smtClean="0"/>
              <a:t>content</a:t>
            </a:r>
            <a:r>
              <a:rPr lang="en-US" dirty="0" smtClean="0"/>
              <a:t> of a database at a moment in time.</a:t>
            </a:r>
          </a:p>
          <a:p>
            <a:r>
              <a:rPr lang="en-US" dirty="0" smtClean="0"/>
              <a:t>Initial Database State</a:t>
            </a:r>
          </a:p>
          <a:p>
            <a:pPr lvl="1"/>
            <a:r>
              <a:rPr lang="en-US" dirty="0" smtClean="0"/>
              <a:t>Refers to the database state when it is initially loaded into the system.</a:t>
            </a:r>
          </a:p>
          <a:p>
            <a:r>
              <a:rPr lang="en-US" dirty="0" smtClean="0"/>
              <a:t>Valid State</a:t>
            </a:r>
          </a:p>
          <a:p>
            <a:pPr lvl="1"/>
            <a:r>
              <a:rPr lang="en-US" dirty="0" smtClean="0"/>
              <a:t>A state that satisfies the structure and constraints of the database.</a:t>
            </a:r>
          </a:p>
          <a:p>
            <a:pPr lvl="2"/>
            <a:endParaRPr lang="en-US" dirty="0" smtClean="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 Schema v/s DB State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Distinction</a:t>
            </a:r>
          </a:p>
          <a:p>
            <a:pPr lvl="1"/>
            <a:r>
              <a:rPr lang="en-US" dirty="0" smtClean="0"/>
              <a:t>The </a:t>
            </a:r>
            <a:r>
              <a:rPr lang="en-US" b="1" i="1" dirty="0" smtClean="0"/>
              <a:t>database schema</a:t>
            </a:r>
            <a:r>
              <a:rPr lang="en-US" dirty="0" smtClean="0"/>
              <a:t> changes very infrequently. </a:t>
            </a:r>
          </a:p>
          <a:p>
            <a:pPr lvl="1"/>
            <a:r>
              <a:rPr lang="en-US" dirty="0" smtClean="0"/>
              <a:t>The </a:t>
            </a:r>
            <a:r>
              <a:rPr lang="en-US" b="1" i="1" dirty="0" smtClean="0"/>
              <a:t>database state</a:t>
            </a:r>
            <a:r>
              <a:rPr lang="en-US" dirty="0" smtClean="0"/>
              <a:t> changes every time the database is updated. </a:t>
            </a:r>
          </a:p>
          <a:p>
            <a:pPr lvl="1"/>
            <a:endParaRPr lang="en-US" dirty="0" smtClean="0"/>
          </a:p>
          <a:p>
            <a:r>
              <a:rPr lang="en-US" b="1" dirty="0" smtClean="0"/>
              <a:t>Schema</a:t>
            </a:r>
            <a:r>
              <a:rPr lang="en-US" dirty="0" smtClean="0"/>
              <a:t> is also called </a:t>
            </a:r>
            <a:r>
              <a:rPr lang="en-US" b="1" dirty="0" smtClean="0"/>
              <a:t>intension</a:t>
            </a:r>
            <a:r>
              <a:rPr lang="en-US" dirty="0" smtClean="0"/>
              <a:t>.</a:t>
            </a:r>
          </a:p>
          <a:p>
            <a:r>
              <a:rPr lang="en-US" b="1" dirty="0" smtClean="0"/>
              <a:t>State</a:t>
            </a:r>
            <a:r>
              <a:rPr lang="en-US" dirty="0" smtClean="0"/>
              <a:t> is also called </a:t>
            </a:r>
            <a:r>
              <a:rPr lang="en-US" b="1" dirty="0" smtClean="0"/>
              <a:t>extension</a:t>
            </a:r>
            <a:r>
              <a:rPr lang="en-US" dirty="0" smtClean="0"/>
              <a:t>.</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Three-Schema Architecture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Proposed to support DBMS characteristics of:</a:t>
            </a:r>
          </a:p>
          <a:p>
            <a:pPr lvl="1"/>
            <a:r>
              <a:rPr lang="en-US" b="1" dirty="0" smtClean="0"/>
              <a:t>Program-data independence.</a:t>
            </a:r>
          </a:p>
          <a:p>
            <a:pPr lvl="1"/>
            <a:r>
              <a:rPr lang="en-US" dirty="0" smtClean="0"/>
              <a:t>Support of </a:t>
            </a:r>
            <a:r>
              <a:rPr lang="en-US" b="1" dirty="0" smtClean="0"/>
              <a:t>multiple views</a:t>
            </a:r>
            <a:r>
              <a:rPr lang="en-US" dirty="0" smtClean="0"/>
              <a:t> of the data.</a:t>
            </a:r>
          </a:p>
          <a:p>
            <a:pPr lvl="1"/>
            <a:r>
              <a:rPr lang="en-IN" dirty="0" smtClean="0"/>
              <a:t>use of a </a:t>
            </a:r>
            <a:r>
              <a:rPr lang="en-IN" b="1" dirty="0" err="1" smtClean="0"/>
              <a:t>catalog</a:t>
            </a:r>
            <a:r>
              <a:rPr lang="en-IN" dirty="0" smtClean="0"/>
              <a:t> to store the database description (schema) so as to make it </a:t>
            </a:r>
            <a:r>
              <a:rPr lang="en-IN" b="1" dirty="0" smtClean="0"/>
              <a:t>self-describing</a:t>
            </a:r>
            <a:endParaRPr lang="en-US" b="1" dirty="0" smtClean="0"/>
          </a:p>
          <a:p>
            <a:r>
              <a:rPr lang="en-US" dirty="0" smtClean="0"/>
              <a:t>Its goal is to separate the user applications and the physical database.</a:t>
            </a:r>
          </a:p>
          <a:p>
            <a:r>
              <a:rPr lang="en-US" dirty="0" smtClean="0"/>
              <a:t>Not explicitly used in commercial DBMS products, but has been useful in explaining database system organization/ DB System Architecture</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Basic Definitions</a:t>
            </a:r>
            <a:endParaRPr lang="en-IN" dirty="0"/>
          </a:p>
        </p:txBody>
      </p:sp>
      <p:sp>
        <p:nvSpPr>
          <p:cNvPr id="17" name="Content Placeholder 16"/>
          <p:cNvSpPr>
            <a:spLocks noGrp="1"/>
          </p:cNvSpPr>
          <p:nvPr>
            <p:ph idx="1"/>
          </p:nvPr>
        </p:nvSpPr>
        <p:spPr/>
        <p:txBody>
          <a:bodyPr>
            <a:normAutofit/>
          </a:bodyPr>
          <a:lstStyle/>
          <a:p>
            <a:r>
              <a:rPr lang="en-US" sz="2000" b="1" dirty="0" smtClean="0"/>
              <a:t>Database:</a:t>
            </a:r>
          </a:p>
          <a:p>
            <a:pPr lvl="1"/>
            <a:r>
              <a:rPr lang="en-US" sz="2000" dirty="0" smtClean="0"/>
              <a:t>A collection of related data.</a:t>
            </a:r>
          </a:p>
          <a:p>
            <a:r>
              <a:rPr lang="en-US" sz="2000" b="1" dirty="0" smtClean="0"/>
              <a:t>Data:</a:t>
            </a:r>
          </a:p>
          <a:p>
            <a:pPr lvl="1"/>
            <a:r>
              <a:rPr lang="en-US" sz="2000" dirty="0" smtClean="0"/>
              <a:t>Known facts that can be recorded and have an implicit meaning.</a:t>
            </a:r>
          </a:p>
          <a:p>
            <a:r>
              <a:rPr lang="en-US" sz="2000" b="1" dirty="0" smtClean="0"/>
              <a:t>Mini-world:</a:t>
            </a:r>
          </a:p>
          <a:p>
            <a:pPr lvl="1"/>
            <a:r>
              <a:rPr lang="en-US" sz="2000" dirty="0" smtClean="0"/>
              <a:t>Some part of the real world about which data is stored in a database. For example, student grades and transcripts at a university.</a:t>
            </a:r>
          </a:p>
          <a:p>
            <a:r>
              <a:rPr lang="en-US" sz="2000" b="1" dirty="0" smtClean="0"/>
              <a:t>Database Management System (DBMS):</a:t>
            </a:r>
          </a:p>
          <a:p>
            <a:pPr lvl="1"/>
            <a:r>
              <a:rPr lang="en-US" sz="2000" dirty="0" smtClean="0"/>
              <a:t>A software package/ system to facilitate the creation and maintenance of a computerized database.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 The Three-Schema Architecture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normAutofit lnSpcReduction="10000"/>
          </a:bodyPr>
          <a:lstStyle/>
          <a:p>
            <a:r>
              <a:rPr lang="en-US" sz="2400" dirty="0" smtClean="0"/>
              <a:t>Defines DBMS schemas at </a:t>
            </a:r>
            <a:r>
              <a:rPr lang="en-US" sz="2400" b="1" i="1" dirty="0" smtClean="0"/>
              <a:t>three</a:t>
            </a:r>
            <a:r>
              <a:rPr lang="en-US" sz="2400" dirty="0" smtClean="0"/>
              <a:t> levels:</a:t>
            </a:r>
          </a:p>
          <a:p>
            <a:pPr lvl="1"/>
            <a:r>
              <a:rPr lang="en-US" sz="2200" b="1" dirty="0" smtClean="0"/>
              <a:t>Internal schema</a:t>
            </a:r>
            <a:r>
              <a:rPr lang="en-US" sz="2200" dirty="0" smtClean="0"/>
              <a:t> at the internal level to describe physical storage structures and access paths (</a:t>
            </a:r>
            <a:r>
              <a:rPr lang="en-US" sz="2200" dirty="0" err="1" smtClean="0"/>
              <a:t>e.g</a:t>
            </a:r>
            <a:r>
              <a:rPr lang="en-US" sz="2200" dirty="0" smtClean="0"/>
              <a:t> indexes). </a:t>
            </a:r>
          </a:p>
          <a:p>
            <a:pPr lvl="2"/>
            <a:r>
              <a:rPr lang="en-US" dirty="0" smtClean="0"/>
              <a:t>Typically uses a </a:t>
            </a:r>
            <a:r>
              <a:rPr lang="en-US" b="1" dirty="0" smtClean="0"/>
              <a:t>physical</a:t>
            </a:r>
            <a:r>
              <a:rPr lang="en-US" dirty="0" smtClean="0"/>
              <a:t> data model.</a:t>
            </a:r>
          </a:p>
          <a:p>
            <a:pPr lvl="1"/>
            <a:r>
              <a:rPr lang="en-US" sz="2200" b="1" dirty="0" smtClean="0"/>
              <a:t>Conceptual schema</a:t>
            </a:r>
            <a:r>
              <a:rPr lang="en-US" sz="2200" dirty="0" smtClean="0"/>
              <a:t> at the conceptual level to describe the structure and constraints for the whole database for a community of users. </a:t>
            </a:r>
          </a:p>
          <a:p>
            <a:pPr lvl="2"/>
            <a:r>
              <a:rPr lang="en-US" sz="1800" dirty="0" smtClean="0"/>
              <a:t>It describes entities, data types, relationships, user operations and constraints. </a:t>
            </a:r>
          </a:p>
          <a:p>
            <a:pPr lvl="2"/>
            <a:r>
              <a:rPr lang="en-US" dirty="0" smtClean="0"/>
              <a:t>Uses an </a:t>
            </a:r>
            <a:r>
              <a:rPr lang="en-US" b="1" dirty="0" smtClean="0"/>
              <a:t>implementation</a:t>
            </a:r>
            <a:r>
              <a:rPr lang="en-US" dirty="0" smtClean="0"/>
              <a:t> data model.</a:t>
            </a:r>
          </a:p>
          <a:p>
            <a:pPr lvl="1"/>
            <a:r>
              <a:rPr lang="en-US" sz="2200" b="1" dirty="0" smtClean="0"/>
              <a:t>External schemas</a:t>
            </a:r>
            <a:r>
              <a:rPr lang="en-US" sz="2200" dirty="0" smtClean="0"/>
              <a:t> at the external level (or view level) to describe the various user views. </a:t>
            </a:r>
          </a:p>
          <a:p>
            <a:pPr lvl="2"/>
            <a:r>
              <a:rPr lang="en-US" dirty="0" smtClean="0"/>
              <a:t>Usually uses the same data model as the conceptual schema.</a:t>
            </a:r>
          </a:p>
          <a:p>
            <a:pPr marL="1157288"/>
            <a:r>
              <a:rPr lang="en-IN" sz="2100" dirty="0" smtClean="0"/>
              <a:t>Each external schema describes the part of the database that a particular user group is interested in and hides the rest of the database from that user group.</a:t>
            </a:r>
            <a:endParaRPr lang="en-US" sz="2100" dirty="0" smtClean="0"/>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The Three-Schema Architecture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5" name="Picture 4" descr="fig02_02"/>
          <p:cNvPicPr>
            <a:picLocks noGrp="1" noChangeAspect="1" noChangeArrowheads="1"/>
          </p:cNvPicPr>
          <p:nvPr>
            <p:ph idx="1"/>
          </p:nvPr>
        </p:nvPicPr>
        <p:blipFill>
          <a:blip r:embed="rId3" cstate="print"/>
          <a:srcRect/>
          <a:stretch>
            <a:fillRect/>
          </a:stretch>
        </p:blipFill>
        <p:spPr bwMode="auto">
          <a:xfrm>
            <a:off x="2696941" y="1797915"/>
            <a:ext cx="6798118" cy="4351338"/>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Data Independence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b="1" dirty="0" smtClean="0"/>
              <a:t>Logical Data Independence: </a:t>
            </a:r>
          </a:p>
          <a:p>
            <a:pPr lvl="1"/>
            <a:r>
              <a:rPr lang="en-US" dirty="0" smtClean="0"/>
              <a:t>The capacity to change the conceptual schema without having to change the external schemas and their associated application programs.</a:t>
            </a:r>
          </a:p>
          <a:p>
            <a:r>
              <a:rPr lang="en-US" b="1" dirty="0" smtClean="0"/>
              <a:t>Physical Data Independence:</a:t>
            </a:r>
          </a:p>
          <a:p>
            <a:pPr lvl="1"/>
            <a:r>
              <a:rPr lang="en-US" dirty="0" smtClean="0"/>
              <a:t>The capacity to change the internal schema without having to change the conceptual schema.</a:t>
            </a:r>
          </a:p>
          <a:p>
            <a:pPr lvl="1"/>
            <a:r>
              <a:rPr lang="en-US" dirty="0" smtClean="0"/>
              <a:t>For example, the internal schema may be changed when certain file structures are reorganized or new indexes are created to improve database performance</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a:t/>
            </a:r>
            <a:br>
              <a:rPr lang="en-US" dirty="0"/>
            </a:br>
            <a:r>
              <a:rPr lang="en-IN" b="1" dirty="0" smtClean="0"/>
              <a:t>Examples of changes under Physical Data Independence</a:t>
            </a: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a:xfrm>
            <a:off x="838200" y="1867190"/>
            <a:ext cx="10515600" cy="4351338"/>
          </a:xfrm>
        </p:spPr>
        <p:txBody>
          <a:bodyPr>
            <a:normAutofit lnSpcReduction="10000"/>
          </a:bodyPr>
          <a:lstStyle/>
          <a:p>
            <a:pPr marL="88900" indent="-6350">
              <a:buNone/>
              <a:tabLst>
                <a:tab pos="263525" algn="l"/>
              </a:tabLst>
            </a:pPr>
            <a:r>
              <a:rPr lang="en-IN" dirty="0" smtClean="0"/>
              <a:t>Due to Physical data independence, any of the below change will not affect the conceptual layer. </a:t>
            </a:r>
          </a:p>
          <a:p>
            <a:r>
              <a:rPr lang="en-IN" dirty="0" smtClean="0"/>
              <a:t>Using a new storage device like Hard Drive or Magnetic Tapes</a:t>
            </a:r>
          </a:p>
          <a:p>
            <a:r>
              <a:rPr lang="en-IN" dirty="0" smtClean="0"/>
              <a:t>Modifying the file organization technique in the Database</a:t>
            </a:r>
          </a:p>
          <a:p>
            <a:r>
              <a:rPr lang="en-IN" dirty="0" smtClean="0"/>
              <a:t>Switching to different data structures.</a:t>
            </a:r>
          </a:p>
          <a:p>
            <a:r>
              <a:rPr lang="en-IN" dirty="0" smtClean="0"/>
              <a:t>Changing the access method.</a:t>
            </a:r>
          </a:p>
          <a:p>
            <a:r>
              <a:rPr lang="en-IN" dirty="0" smtClean="0"/>
              <a:t>Modifying indexes.</a:t>
            </a:r>
          </a:p>
          <a:p>
            <a:r>
              <a:rPr lang="en-IN" dirty="0" smtClean="0"/>
              <a:t>Changes to compression techniques or hashing algorithms.</a:t>
            </a:r>
          </a:p>
          <a:p>
            <a:r>
              <a:rPr lang="en-IN" dirty="0" smtClean="0"/>
              <a:t>Change of Location of Database from say C drive to D Drive</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628370"/>
            <a:ext cx="10515600" cy="1325563"/>
          </a:xfrm>
        </p:spPr>
        <p:txBody>
          <a:bodyPr>
            <a:normAutofit fontScale="90000"/>
          </a:bodyPr>
          <a:lstStyle/>
          <a:p>
            <a:r>
              <a:rPr lang="en-US" dirty="0"/>
              <a:t/>
            </a:r>
            <a:br>
              <a:rPr lang="en-US" dirty="0"/>
            </a:br>
            <a:r>
              <a:rPr lang="en-IN" b="1" dirty="0" smtClean="0"/>
              <a:t>Examples of changes under Logical Data Independence</a:t>
            </a:r>
            <a:br>
              <a:rPr lang="en-IN" b="1" dirty="0" smtClean="0"/>
            </a:br>
            <a:endParaRPr lang="en-IN" b="1" dirty="0" smtClean="0"/>
          </a:p>
        </p:txBody>
      </p:sp>
      <p:sp>
        <p:nvSpPr>
          <p:cNvPr id="14" name="Content Placeholder 13"/>
          <p:cNvSpPr>
            <a:spLocks noGrp="1"/>
          </p:cNvSpPr>
          <p:nvPr>
            <p:ph idx="1"/>
          </p:nvPr>
        </p:nvSpPr>
        <p:spPr/>
        <p:txBody>
          <a:bodyPr>
            <a:normAutofit/>
          </a:bodyPr>
          <a:lstStyle/>
          <a:p>
            <a:endParaRPr lang="en-IN" dirty="0" smtClean="0"/>
          </a:p>
          <a:p>
            <a:r>
              <a:rPr lang="en-IN" dirty="0" smtClean="0"/>
              <a:t>change the conceptual schema to expand the database (by adding a</a:t>
            </a:r>
          </a:p>
          <a:p>
            <a:r>
              <a:rPr lang="en-IN" dirty="0" smtClean="0"/>
              <a:t>record type or data item), </a:t>
            </a:r>
          </a:p>
          <a:p>
            <a:r>
              <a:rPr lang="en-IN" dirty="0" smtClean="0"/>
              <a:t>to change constraints (add or delete constraints), or</a:t>
            </a:r>
          </a:p>
          <a:p>
            <a:r>
              <a:rPr lang="en-IN" dirty="0" smtClean="0"/>
              <a:t> to reduce the database (by removing a record type or data item).</a:t>
            </a:r>
          </a:p>
          <a:p>
            <a:r>
              <a:rPr lang="en-IN" dirty="0" smtClean="0"/>
              <a:t> In the last case, external schemas that refer only to the remaining data should not be affected.</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Data Independence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When a schema at a lower level is changed, only the </a:t>
            </a:r>
            <a:r>
              <a:rPr lang="en-US" b="1" dirty="0" smtClean="0"/>
              <a:t>mappings</a:t>
            </a:r>
            <a:r>
              <a:rPr lang="en-US" dirty="0" smtClean="0"/>
              <a:t> between this schema and higher-level schemas need to be changed in a DBMS that fully supports data independence.</a:t>
            </a:r>
          </a:p>
          <a:p>
            <a:r>
              <a:rPr lang="en-US" dirty="0" smtClean="0"/>
              <a:t>The higher-level schemas themselves are </a:t>
            </a:r>
            <a:r>
              <a:rPr lang="en-US" b="1" dirty="0" smtClean="0"/>
              <a:t>unchanged</a:t>
            </a:r>
            <a:r>
              <a:rPr lang="en-US" dirty="0" smtClean="0"/>
              <a:t>.</a:t>
            </a:r>
          </a:p>
          <a:p>
            <a:pPr lvl="1"/>
            <a:r>
              <a:rPr lang="en-US" dirty="0" smtClean="0"/>
              <a:t>Hence, the application programs need not be changed since they refer to the external schemas.</a:t>
            </a:r>
          </a:p>
          <a:p>
            <a:pPr marL="228600" lvl="1"/>
            <a:r>
              <a:rPr lang="en-IN" sz="2800" b="1" dirty="0" smtClean="0"/>
              <a:t>Logical data independence is more difficult to achieve </a:t>
            </a:r>
            <a:r>
              <a:rPr lang="en-IN" sz="2800" dirty="0" smtClean="0"/>
              <a:t>than physical data independence, since application programs are heavily dependent on the logical structure of the data that they access.</a:t>
            </a:r>
            <a:endParaRPr lang="en-IN" sz="2800"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2161308" y="1925782"/>
            <a:ext cx="7093527" cy="4488873"/>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Data Definition Language (</a:t>
            </a:r>
            <a:r>
              <a:rPr lang="en-US" dirty="0" err="1" smtClean="0"/>
              <a:t>DDL</a:t>
            </a:r>
            <a:r>
              <a:rPr lang="en-US" dirty="0" smtClean="0"/>
              <a:t>)</a:t>
            </a:r>
          </a:p>
          <a:p>
            <a:r>
              <a:rPr lang="en-US" dirty="0" smtClean="0"/>
              <a:t>Data Manipulation Language (</a:t>
            </a:r>
            <a:r>
              <a:rPr lang="en-US" dirty="0" err="1" smtClean="0"/>
              <a:t>DML</a:t>
            </a:r>
            <a:r>
              <a:rPr lang="en-US" dirty="0" smtClean="0"/>
              <a:t>)</a:t>
            </a:r>
          </a:p>
          <a:p>
            <a:pPr lvl="1"/>
            <a:r>
              <a:rPr lang="en-US" dirty="0" smtClean="0"/>
              <a:t>High-Level or Non-procedural Languages: These include the relational language SQL</a:t>
            </a:r>
          </a:p>
          <a:p>
            <a:pPr lvl="2"/>
            <a:r>
              <a:rPr lang="en-US" dirty="0" smtClean="0"/>
              <a:t>May be used in a standalone way or may be embedded in a programming language</a:t>
            </a:r>
          </a:p>
          <a:p>
            <a:pPr lvl="1"/>
            <a:r>
              <a:rPr lang="en-US" dirty="0" smtClean="0"/>
              <a:t>Low Level or Procedural Languages:</a:t>
            </a:r>
          </a:p>
          <a:p>
            <a:pPr lvl="2"/>
            <a:r>
              <a:rPr lang="en-US" dirty="0" smtClean="0"/>
              <a:t>These must be embedded in a programming language</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normAutofit lnSpcReduction="10000"/>
          </a:bodyPr>
          <a:lstStyle/>
          <a:p>
            <a:r>
              <a:rPr lang="en-US" b="1" dirty="0" smtClean="0"/>
              <a:t>Data Definition Language (</a:t>
            </a:r>
            <a:r>
              <a:rPr lang="en-US" b="1" dirty="0" err="1" smtClean="0"/>
              <a:t>DDL</a:t>
            </a:r>
            <a:r>
              <a:rPr lang="en-US" b="1" dirty="0" smtClean="0"/>
              <a:t>): </a:t>
            </a:r>
          </a:p>
          <a:p>
            <a:pPr lvl="1"/>
            <a:r>
              <a:rPr lang="en-US" dirty="0" smtClean="0"/>
              <a:t>Used by the </a:t>
            </a:r>
            <a:r>
              <a:rPr lang="en-US" dirty="0" err="1" smtClean="0"/>
              <a:t>DBA</a:t>
            </a:r>
            <a:r>
              <a:rPr lang="en-US" dirty="0" smtClean="0"/>
              <a:t> and database designers to specify the conceptual schema of a database.</a:t>
            </a:r>
          </a:p>
          <a:p>
            <a:pPr lvl="1"/>
            <a:r>
              <a:rPr lang="en-US" dirty="0" smtClean="0"/>
              <a:t>In many </a:t>
            </a:r>
            <a:r>
              <a:rPr lang="en-US" dirty="0" err="1" smtClean="0"/>
              <a:t>DBMSs</a:t>
            </a:r>
            <a:r>
              <a:rPr lang="en-US" dirty="0" smtClean="0"/>
              <a:t>, the </a:t>
            </a:r>
            <a:r>
              <a:rPr lang="en-US" dirty="0" err="1" smtClean="0"/>
              <a:t>DDL</a:t>
            </a:r>
            <a:r>
              <a:rPr lang="en-US" dirty="0" smtClean="0"/>
              <a:t> is also used to define internal and external schemas (views).</a:t>
            </a:r>
          </a:p>
          <a:p>
            <a:pPr lvl="1"/>
            <a:r>
              <a:rPr lang="en-US" dirty="0" smtClean="0"/>
              <a:t>In some </a:t>
            </a:r>
            <a:r>
              <a:rPr lang="en-US" dirty="0" err="1" smtClean="0"/>
              <a:t>DBMSs</a:t>
            </a:r>
            <a:r>
              <a:rPr lang="en-US" dirty="0" smtClean="0"/>
              <a:t>, separate </a:t>
            </a:r>
            <a:r>
              <a:rPr lang="en-US" b="1" dirty="0" smtClean="0"/>
              <a:t>storage definition language (</a:t>
            </a:r>
            <a:r>
              <a:rPr lang="en-US" b="1" dirty="0" err="1" smtClean="0"/>
              <a:t>SDL</a:t>
            </a:r>
            <a:r>
              <a:rPr lang="en-US" b="1" dirty="0" smtClean="0"/>
              <a:t>) </a:t>
            </a:r>
            <a:r>
              <a:rPr lang="en-US" dirty="0" smtClean="0"/>
              <a:t>and</a:t>
            </a:r>
            <a:r>
              <a:rPr lang="en-US" b="1" dirty="0" smtClean="0"/>
              <a:t> view definition language (</a:t>
            </a:r>
            <a:r>
              <a:rPr lang="en-US" b="1" dirty="0" err="1" smtClean="0"/>
              <a:t>VDL</a:t>
            </a:r>
            <a:r>
              <a:rPr lang="en-US" b="1" dirty="0" smtClean="0"/>
              <a:t>)</a:t>
            </a:r>
            <a:r>
              <a:rPr lang="en-US" dirty="0" smtClean="0"/>
              <a:t> are used to define internal and external schemas respectively.</a:t>
            </a:r>
          </a:p>
          <a:p>
            <a:pPr lvl="2"/>
            <a:r>
              <a:rPr lang="en-IN" dirty="0" smtClean="0"/>
              <a:t>But today, most of the relational DBMS do not use </a:t>
            </a:r>
            <a:r>
              <a:rPr lang="en-IN" dirty="0" err="1" smtClean="0"/>
              <a:t>SDL</a:t>
            </a:r>
            <a:r>
              <a:rPr lang="en-IN" dirty="0" smtClean="0"/>
              <a:t> for specifying the physical schema. Instead, the physical schema is defined using the combination of </a:t>
            </a:r>
            <a:r>
              <a:rPr lang="en-IN" b="1" dirty="0" smtClean="0"/>
              <a:t>functions</a:t>
            </a:r>
            <a:r>
              <a:rPr lang="en-IN" dirty="0" smtClean="0"/>
              <a:t> and </a:t>
            </a:r>
            <a:r>
              <a:rPr lang="en-IN" b="1" dirty="0" smtClean="0"/>
              <a:t>parameters</a:t>
            </a:r>
            <a:r>
              <a:rPr lang="en-IN" dirty="0" smtClean="0"/>
              <a:t> which allows </a:t>
            </a:r>
            <a:r>
              <a:rPr lang="en-IN" dirty="0" err="1" smtClean="0"/>
              <a:t>DBA</a:t>
            </a:r>
            <a:r>
              <a:rPr lang="en-IN" dirty="0" smtClean="0"/>
              <a:t> to map data to the storage.</a:t>
            </a:r>
          </a:p>
          <a:p>
            <a:pPr lvl="2"/>
            <a:r>
              <a:rPr lang="en-IN" dirty="0" smtClean="0"/>
              <a:t>But today, most of the relational DBMS do not use </a:t>
            </a:r>
            <a:r>
              <a:rPr lang="en-IN" dirty="0" err="1" smtClean="0"/>
              <a:t>VDL</a:t>
            </a:r>
            <a:r>
              <a:rPr lang="en-IN" dirty="0" smtClean="0"/>
              <a:t> for specifying the external schema. But today in most of the </a:t>
            </a:r>
            <a:r>
              <a:rPr lang="en-IN" dirty="0" err="1" smtClean="0"/>
              <a:t>DBMSs</a:t>
            </a:r>
            <a:r>
              <a:rPr lang="en-IN" dirty="0" smtClean="0"/>
              <a:t>, </a:t>
            </a:r>
            <a:r>
              <a:rPr lang="en-IN" dirty="0" err="1" smtClean="0"/>
              <a:t>DDL</a:t>
            </a:r>
            <a:r>
              <a:rPr lang="en-IN" dirty="0" smtClean="0"/>
              <a:t> performs the role of </a:t>
            </a:r>
            <a:r>
              <a:rPr lang="en-IN" dirty="0" err="1" smtClean="0"/>
              <a:t>VDL</a:t>
            </a:r>
            <a:r>
              <a:rPr lang="en-IN" dirty="0" smtClean="0"/>
              <a:t>.</a:t>
            </a:r>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171155"/>
            <a:ext cx="10515600" cy="1325563"/>
          </a:xfrm>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normAutofit/>
          </a:bodyPr>
          <a:lstStyle/>
          <a:p>
            <a:r>
              <a:rPr lang="en-US" b="1" dirty="0" smtClean="0"/>
              <a:t>Data Manipulation Language (</a:t>
            </a:r>
            <a:r>
              <a:rPr lang="en-US" b="1" dirty="0" err="1" smtClean="0"/>
              <a:t>DML</a:t>
            </a:r>
            <a:r>
              <a:rPr lang="en-US" b="1" dirty="0" smtClean="0"/>
              <a:t>):</a:t>
            </a:r>
            <a:endParaRPr lang="en-US" dirty="0" smtClean="0"/>
          </a:p>
          <a:p>
            <a:pPr lvl="1"/>
            <a:r>
              <a:rPr lang="en-IN" dirty="0" smtClean="0"/>
              <a:t>Data Manipulation Language has a set of statements that allows users to access and manipulate the data in the database. </a:t>
            </a:r>
          </a:p>
          <a:p>
            <a:pPr lvl="1"/>
            <a:r>
              <a:rPr lang="en-IN" dirty="0" smtClean="0"/>
              <a:t>Using </a:t>
            </a:r>
            <a:r>
              <a:rPr lang="en-IN" dirty="0" err="1" smtClean="0"/>
              <a:t>DML</a:t>
            </a:r>
            <a:r>
              <a:rPr lang="en-IN" dirty="0" smtClean="0"/>
              <a:t> statements user can </a:t>
            </a:r>
            <a:r>
              <a:rPr lang="en-IN" b="1" dirty="0" smtClean="0"/>
              <a:t>retrieve</a:t>
            </a:r>
            <a:r>
              <a:rPr lang="en-IN" dirty="0" smtClean="0"/>
              <a:t>, </a:t>
            </a:r>
            <a:r>
              <a:rPr lang="en-IN" b="1" dirty="0" smtClean="0"/>
              <a:t>insert</a:t>
            </a:r>
            <a:r>
              <a:rPr lang="en-IN" dirty="0" smtClean="0"/>
              <a:t>, </a:t>
            </a:r>
            <a:r>
              <a:rPr lang="en-IN" b="1" dirty="0" smtClean="0"/>
              <a:t>delete</a:t>
            </a:r>
            <a:r>
              <a:rPr lang="en-IN" dirty="0" smtClean="0"/>
              <a:t> or </a:t>
            </a:r>
            <a:r>
              <a:rPr lang="en-IN" b="1" dirty="0" smtClean="0"/>
              <a:t>modify</a:t>
            </a:r>
            <a:r>
              <a:rPr lang="en-IN" dirty="0" smtClean="0"/>
              <a:t> the information in the database.</a:t>
            </a:r>
            <a:endParaRPr lang="en-US" dirty="0" smtClean="0"/>
          </a:p>
          <a:p>
            <a:pPr lvl="1"/>
            <a:r>
              <a:rPr lang="en-US" dirty="0" err="1" smtClean="0"/>
              <a:t>DML</a:t>
            </a:r>
            <a:r>
              <a:rPr lang="en-US" dirty="0" smtClean="0"/>
              <a:t> commands (data sublanguage) can be </a:t>
            </a:r>
            <a:r>
              <a:rPr lang="en-US" i="1" dirty="0" smtClean="0"/>
              <a:t>embedded</a:t>
            </a:r>
            <a:r>
              <a:rPr lang="en-US" dirty="0" smtClean="0"/>
              <a:t> in a general-purpose programming language (host language), such as COBOL, C, C++, or Java.</a:t>
            </a:r>
          </a:p>
          <a:p>
            <a:pPr lvl="2"/>
            <a:r>
              <a:rPr lang="en-US" dirty="0" smtClean="0"/>
              <a:t>A library of functions can also be provided to access the DBMS from a programming language</a:t>
            </a:r>
          </a:p>
          <a:p>
            <a:pPr lvl="1"/>
            <a:r>
              <a:rPr lang="en-US" dirty="0" smtClean="0"/>
              <a:t>Alternatively, stand-alone </a:t>
            </a:r>
            <a:r>
              <a:rPr lang="en-US" dirty="0" err="1" smtClean="0"/>
              <a:t>DML</a:t>
            </a:r>
            <a:r>
              <a:rPr lang="en-US" dirty="0" smtClean="0"/>
              <a:t> commands can be applied directly (called a </a:t>
            </a:r>
            <a:r>
              <a:rPr lang="en-US" i="1" dirty="0" smtClean="0"/>
              <a:t>query language</a:t>
            </a:r>
            <a:r>
              <a:rPr lang="en-US" dirty="0" smtClean="0"/>
              <a:t>).</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Basic Definitions</a:t>
            </a:r>
            <a:endParaRPr lang="en-IN" dirty="0"/>
          </a:p>
        </p:txBody>
      </p:sp>
      <p:sp>
        <p:nvSpPr>
          <p:cNvPr id="17" name="Content Placeholder 16"/>
          <p:cNvSpPr>
            <a:spLocks noGrp="1"/>
          </p:cNvSpPr>
          <p:nvPr>
            <p:ph idx="1"/>
          </p:nvPr>
        </p:nvSpPr>
        <p:spPr/>
        <p:txBody>
          <a:bodyPr>
            <a:normAutofit/>
          </a:bodyPr>
          <a:lstStyle/>
          <a:p>
            <a:r>
              <a:rPr lang="en-US" sz="2000" b="1" dirty="0" smtClean="0"/>
              <a:t>Database:</a:t>
            </a:r>
          </a:p>
          <a:p>
            <a:pPr lvl="1"/>
            <a:r>
              <a:rPr lang="en-US" sz="2000" dirty="0" smtClean="0"/>
              <a:t>A collection of related data that have some implicit meaning.</a:t>
            </a:r>
          </a:p>
          <a:p>
            <a:r>
              <a:rPr lang="en-US" sz="2000" b="1" dirty="0" smtClean="0"/>
              <a:t>Database Management System (DBMS):</a:t>
            </a:r>
          </a:p>
          <a:p>
            <a:pPr lvl="1"/>
            <a:r>
              <a:rPr lang="en-US" sz="2000" dirty="0" smtClean="0"/>
              <a:t>A software package/ system to facilitate the creation and maintenance of a computerized database.</a:t>
            </a:r>
          </a:p>
          <a:p>
            <a:pPr lvl="1"/>
            <a:r>
              <a:rPr lang="en-IN" sz="2000" dirty="0" smtClean="0"/>
              <a:t>The DBMS is a general-purpose software system that facilitates the processes of defining, constructing, manipulating, and sharing databases among various users and applications.</a:t>
            </a:r>
          </a:p>
          <a:p>
            <a:r>
              <a:rPr lang="en-US" sz="2000" b="1" dirty="0" smtClean="0"/>
              <a:t>Database System:</a:t>
            </a:r>
          </a:p>
          <a:p>
            <a:pPr lvl="1"/>
            <a:r>
              <a:rPr lang="en-US" sz="2000" dirty="0" smtClean="0"/>
              <a:t>The DBMS software together with the data itself.  Sometimes, the applications are also included.</a:t>
            </a:r>
          </a:p>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229046076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Types of </a:t>
            </a:r>
            <a:r>
              <a:rPr lang="en-US" dirty="0" err="1" smtClean="0"/>
              <a:t>DML</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normAutofit lnSpcReduction="10000"/>
          </a:bodyPr>
          <a:lstStyle/>
          <a:p>
            <a:r>
              <a:rPr lang="en-US" b="1" dirty="0" smtClean="0"/>
              <a:t>Non-procedural </a:t>
            </a:r>
            <a:r>
              <a:rPr lang="en-US" b="1" dirty="0" err="1" smtClean="0"/>
              <a:t>DML</a:t>
            </a:r>
            <a:r>
              <a:rPr lang="en-US" b="1" dirty="0" smtClean="0"/>
              <a:t> Language:</a:t>
            </a:r>
          </a:p>
          <a:p>
            <a:pPr lvl="1"/>
            <a:r>
              <a:rPr lang="en-US" dirty="0" smtClean="0"/>
              <a:t>For example, the SQL relational language</a:t>
            </a:r>
          </a:p>
          <a:p>
            <a:pPr lvl="1"/>
            <a:r>
              <a:rPr lang="en-US" dirty="0" smtClean="0"/>
              <a:t>Are “set”-oriented and specify what data to retrieve without specifying how to retrieve it. Many records can be retrieved in one </a:t>
            </a:r>
            <a:r>
              <a:rPr lang="en-US" dirty="0" err="1" smtClean="0"/>
              <a:t>DML</a:t>
            </a:r>
            <a:r>
              <a:rPr lang="en-US" dirty="0" smtClean="0"/>
              <a:t> statement</a:t>
            </a:r>
          </a:p>
          <a:p>
            <a:pPr lvl="1"/>
            <a:r>
              <a:rPr lang="en-US" dirty="0" smtClean="0"/>
              <a:t>Also called </a:t>
            </a:r>
            <a:r>
              <a:rPr lang="en-US" b="1" dirty="0" smtClean="0"/>
              <a:t>declarative</a:t>
            </a:r>
            <a:r>
              <a:rPr lang="en-US" dirty="0" smtClean="0"/>
              <a:t> languages.</a:t>
            </a:r>
          </a:p>
          <a:p>
            <a:r>
              <a:rPr lang="en-US" b="1" dirty="0" smtClean="0"/>
              <a:t>Procedural Language </a:t>
            </a:r>
            <a:r>
              <a:rPr lang="en-US" b="1" dirty="0" err="1" smtClean="0"/>
              <a:t>DML</a:t>
            </a:r>
            <a:r>
              <a:rPr lang="en-US" b="1" dirty="0" smtClean="0"/>
              <a:t>:</a:t>
            </a:r>
          </a:p>
          <a:p>
            <a:pPr lvl="1"/>
            <a:r>
              <a:rPr lang="en-IN" dirty="0" smtClean="0"/>
              <a:t>Procedural </a:t>
            </a:r>
            <a:r>
              <a:rPr lang="en-IN" dirty="0" err="1" smtClean="0"/>
              <a:t>DML</a:t>
            </a:r>
            <a:r>
              <a:rPr lang="en-IN" dirty="0" smtClean="0"/>
              <a:t> is used to tell the system </a:t>
            </a:r>
            <a:r>
              <a:rPr lang="en-IN" b="1" dirty="0" smtClean="0"/>
              <a:t>what data to be retrieved</a:t>
            </a:r>
            <a:r>
              <a:rPr lang="en-IN" dirty="0" smtClean="0"/>
              <a:t> and </a:t>
            </a:r>
            <a:r>
              <a:rPr lang="en-IN" b="1" dirty="0" smtClean="0"/>
              <a:t>how to retrieve the data</a:t>
            </a:r>
            <a:r>
              <a:rPr lang="en-IN" dirty="0" smtClean="0"/>
              <a:t>. Procedural </a:t>
            </a:r>
            <a:r>
              <a:rPr lang="en-IN" dirty="0" err="1" smtClean="0"/>
              <a:t>DML</a:t>
            </a:r>
            <a:r>
              <a:rPr lang="en-IN" dirty="0" smtClean="0"/>
              <a:t> is embedded into a high-level programming language.</a:t>
            </a:r>
            <a:endParaRPr lang="en-US" dirty="0" smtClean="0"/>
          </a:p>
          <a:p>
            <a:pPr lvl="1"/>
            <a:r>
              <a:rPr lang="en-US" dirty="0" smtClean="0"/>
              <a:t>Retrieve data one record-at-a-time; </a:t>
            </a:r>
          </a:p>
          <a:p>
            <a:pPr lvl="1"/>
            <a:r>
              <a:rPr lang="en-US" dirty="0" smtClean="0"/>
              <a:t>Constructs such as looping are needed to retrieve multiple records, along with positioning pointers.</a:t>
            </a: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18750"/>
            <a:ext cx="10515600" cy="1325563"/>
          </a:xfrm>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5122" name="Picture 2" descr="Database Languages in DBMS"/>
          <p:cNvPicPr>
            <a:picLocks noGrp="1" noChangeAspect="1" noChangeArrowheads="1"/>
          </p:cNvPicPr>
          <p:nvPr>
            <p:ph idx="1"/>
          </p:nvPr>
        </p:nvPicPr>
        <p:blipFill>
          <a:blip r:embed="rId3" cstate="print"/>
          <a:srcRect/>
          <a:stretch>
            <a:fillRect/>
          </a:stretch>
        </p:blipFill>
        <p:spPr bwMode="auto">
          <a:xfrm>
            <a:off x="1856515" y="1260764"/>
            <a:ext cx="7936615" cy="5306291"/>
          </a:xfrm>
          <a:prstGeom prst="rect">
            <a:avLst/>
          </a:prstGeom>
          <a:noFill/>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r>
              <a:rPr lang="en-US" dirty="0" smtClean="0"/>
              <a:t>Typical DBMS Component Modules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5" name="Picture 1028" descr="fig02_03"/>
          <p:cNvPicPr>
            <a:picLocks noGrp="1" noChangeAspect="1" noChangeArrowheads="1"/>
          </p:cNvPicPr>
          <p:nvPr>
            <p:ph idx="1"/>
          </p:nvPr>
        </p:nvPicPr>
        <p:blipFill>
          <a:blip r:embed="rId3" cstate="print"/>
          <a:srcRect/>
          <a:stretch>
            <a:fillRect/>
          </a:stretch>
        </p:blipFill>
        <p:spPr bwMode="auto">
          <a:xfrm>
            <a:off x="1676399" y="1524000"/>
            <a:ext cx="8866909" cy="5056909"/>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r>
              <a:rPr lang="en-US" dirty="0" smtClean="0"/>
              <a:t>Categories of Database Users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886683" y="1551721"/>
            <a:ext cx="10293928" cy="4973782"/>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r>
              <a:rPr lang="en-US" dirty="0" smtClean="0"/>
              <a:t>Categories of Data Models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3074" name="Picture 2"/>
          <p:cNvPicPr>
            <a:picLocks noGrp="1" noChangeAspect="1" noChangeArrowheads="1"/>
          </p:cNvPicPr>
          <p:nvPr>
            <p:ph idx="1"/>
          </p:nvPr>
        </p:nvPicPr>
        <p:blipFill>
          <a:blip r:embed="rId3" cstate="print"/>
          <a:srcRect/>
          <a:stretch>
            <a:fillRect/>
          </a:stretch>
        </p:blipFill>
        <p:spPr bwMode="auto">
          <a:xfrm>
            <a:off x="838200" y="1537856"/>
            <a:ext cx="10515600" cy="4561864"/>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7"/>
            <a:ext cx="10515600" cy="992620"/>
          </a:xfrm>
        </p:spPr>
        <p:txBody>
          <a:bodyPr>
            <a:normAutofit/>
          </a:bodyPr>
          <a:lstStyle/>
          <a:p>
            <a:r>
              <a:rPr lang="en-US" dirty="0" smtClean="0"/>
              <a:t>Analogy of Three Schema Architecture </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7" name="Content Placeholder 16"/>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3" cstate="print"/>
          <a:srcRect/>
          <a:stretch>
            <a:fillRect/>
          </a:stretch>
        </p:blipFill>
        <p:spPr bwMode="auto">
          <a:xfrm>
            <a:off x="304800" y="1338263"/>
            <a:ext cx="11651674" cy="5145664"/>
          </a:xfrm>
          <a:prstGeom prst="rect">
            <a:avLst/>
          </a:prstGeom>
          <a:noFill/>
          <a:ln w="9525">
            <a:noFill/>
            <a:miter lim="800000"/>
            <a:headEnd/>
            <a:tailEnd/>
          </a:ln>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pPr>
              <a:buNone/>
            </a:pPr>
            <a:endParaRPr lang="en-US" sz="6000" dirty="0" smtClean="0">
              <a:latin typeface="Edwardian Script ITC" pitchFamily="66"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r>
              <a:rPr lang="en-US" sz="9000" dirty="0" smtClean="0">
                <a:latin typeface="Edwardian Script ITC" pitchFamily="66" charset="0"/>
              </a:rPr>
              <a:t>Thank YOU</a:t>
            </a:r>
          </a:p>
          <a:p>
            <a:pPr>
              <a:buNone/>
            </a:pPr>
            <a:endParaRPr lang="en-US" sz="9000" dirty="0" smtClean="0">
              <a:latin typeface="Edwardian Script ITC" pitchFamily="66" charset="0"/>
            </a:endParaRP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r>
              <a:rPr lang="en-US" dirty="0" smtClean="0"/>
              <a:t>Link to all Classes for this Chapter</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normAutofit fontScale="25000" lnSpcReduction="20000"/>
          </a:bodyPr>
          <a:lstStyle/>
          <a:p>
            <a:pPr>
              <a:buNone/>
            </a:pPr>
            <a:r>
              <a:rPr lang="en-US" sz="6200" dirty="0" smtClean="0">
                <a:latin typeface="Times New Roman" pitchFamily="18" charset="0"/>
                <a:cs typeface="Times New Roman" pitchFamily="18" charset="0"/>
              </a:rPr>
              <a:t>Class 1</a:t>
            </a:r>
          </a:p>
          <a:p>
            <a:pPr>
              <a:buNone/>
            </a:pPr>
            <a:r>
              <a:rPr lang="en-US" sz="6200" dirty="0" smtClean="0">
                <a:latin typeface="Times New Roman" pitchFamily="18" charset="0"/>
                <a:cs typeface="Times New Roman" pitchFamily="18" charset="0"/>
                <a:hlinkClick r:id="rId3"/>
              </a:rPr>
              <a:t>https://drive.google.com/open?id=17CasZUzPVP3Kpzca7oN81OXhFz2VxQNf&amp;authuser=0</a:t>
            </a:r>
            <a:endParaRPr lang="en-US" sz="6200" dirty="0" smtClean="0">
              <a:latin typeface="Times New Roman" pitchFamily="18" charset="0"/>
              <a:cs typeface="Times New Roman" pitchFamily="18" charset="0"/>
            </a:endParaRPr>
          </a:p>
          <a:p>
            <a:pPr>
              <a:buNone/>
            </a:pP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Class 2</a:t>
            </a:r>
          </a:p>
          <a:p>
            <a:pPr>
              <a:buNone/>
            </a:pPr>
            <a:r>
              <a:rPr lang="en-US" sz="6200" dirty="0" smtClean="0">
                <a:latin typeface="Times New Roman" pitchFamily="18" charset="0"/>
                <a:cs typeface="Times New Roman" pitchFamily="18" charset="0"/>
                <a:hlinkClick r:id="rId4"/>
              </a:rPr>
              <a:t>https://drive.google.com/open?id=18A-BUjnswJO-urKrn93VHLD5lLq8Ss2S&amp;authuser=0</a:t>
            </a:r>
            <a:endParaRPr lang="en-US" sz="6200" dirty="0" smtClean="0">
              <a:latin typeface="Times New Roman" pitchFamily="18" charset="0"/>
              <a:cs typeface="Times New Roman" pitchFamily="18" charset="0"/>
            </a:endParaRPr>
          </a:p>
          <a:p>
            <a:pPr>
              <a:buNone/>
            </a:pP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Class 3</a:t>
            </a:r>
          </a:p>
          <a:p>
            <a:pPr>
              <a:buNone/>
            </a:pPr>
            <a:r>
              <a:rPr lang="en-US" sz="6200" dirty="0" smtClean="0">
                <a:latin typeface="Times New Roman" pitchFamily="18" charset="0"/>
                <a:cs typeface="Times New Roman" pitchFamily="18" charset="0"/>
                <a:hlinkClick r:id="rId5"/>
              </a:rPr>
              <a:t>https://drive.google.com/open?id=1iwSdzr84Cca81numwRSzHpq83Oh91wxH&amp;authuser=0</a:t>
            </a:r>
            <a:endParaRPr lang="en-US" sz="6200" dirty="0" smtClean="0">
              <a:latin typeface="Times New Roman" pitchFamily="18" charset="0"/>
              <a:cs typeface="Times New Roman" pitchFamily="18" charset="0"/>
            </a:endParaRPr>
          </a:p>
          <a:p>
            <a:pPr>
              <a:buNone/>
            </a:pP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Class 4</a:t>
            </a:r>
          </a:p>
          <a:p>
            <a:pPr>
              <a:buNone/>
            </a:pPr>
            <a:r>
              <a:rPr lang="en-US" sz="6200" dirty="0" smtClean="0">
                <a:latin typeface="Times New Roman" pitchFamily="18" charset="0"/>
                <a:cs typeface="Times New Roman" pitchFamily="18" charset="0"/>
                <a:hlinkClick r:id="rId6"/>
              </a:rPr>
              <a:t>https://drive.google.com/open?id=194NjrJ5gnOjy9_UCrgZ5Q9AfOFs9AjIO&amp;authuser=0</a:t>
            </a:r>
            <a:endParaRPr lang="en-US" sz="6200" dirty="0" smtClean="0">
              <a:latin typeface="Times New Roman" pitchFamily="18" charset="0"/>
              <a:cs typeface="Times New Roman" pitchFamily="18" charset="0"/>
            </a:endParaRPr>
          </a:p>
          <a:p>
            <a:pPr>
              <a:buNone/>
            </a:pPr>
            <a:endParaRPr lang="en-US" sz="6200" dirty="0" smtClean="0">
              <a:latin typeface="Times New Roman" pitchFamily="18" charset="0"/>
              <a:cs typeface="Times New Roman" pitchFamily="18" charset="0"/>
            </a:endParaRPr>
          </a:p>
          <a:p>
            <a:pPr>
              <a:buNone/>
            </a:pPr>
            <a:r>
              <a:rPr lang="en-US" sz="6200" dirty="0" smtClean="0">
                <a:latin typeface="Times New Roman" pitchFamily="18" charset="0"/>
                <a:cs typeface="Times New Roman" pitchFamily="18" charset="0"/>
              </a:rPr>
              <a:t>Class 5</a:t>
            </a:r>
            <a:endParaRPr lang="en-US" sz="1400" dirty="0" smtClean="0">
              <a:latin typeface="Times New Roman" pitchFamily="18" charset="0"/>
              <a:cs typeface="Times New Roman" pitchFamily="18" charset="0"/>
            </a:endParaRPr>
          </a:p>
          <a:p>
            <a:pPr>
              <a:buNone/>
            </a:pPr>
            <a:r>
              <a:rPr lang="en-US" sz="6400" dirty="0" smtClean="0">
                <a:latin typeface="Times New Roman" pitchFamily="18" charset="0"/>
                <a:cs typeface="Times New Roman" pitchFamily="18" charset="0"/>
                <a:hlinkClick r:id="rId6"/>
              </a:rPr>
              <a:t>https://drive.google.com/open?id=1_m3QFv9kwCxuU9HxIixlOB34VLzi8olH&amp;authuser=0</a:t>
            </a:r>
          </a:p>
          <a:p>
            <a:pPr>
              <a:buNone/>
            </a:pPr>
            <a:endParaRPr lang="en-US" sz="6400" dirty="0" smtClean="0">
              <a:latin typeface="Times New Roman" pitchFamily="18" charset="0"/>
              <a:cs typeface="Times New Roman" pitchFamily="18" charset="0"/>
              <a:hlinkClick r:id="rId6"/>
            </a:endParaRPr>
          </a:p>
          <a:p>
            <a:pPr>
              <a:buNone/>
            </a:pPr>
            <a:r>
              <a:rPr lang="en-US" sz="6000" dirty="0" smtClean="0">
                <a:latin typeface="Edwardian Script ITC" pitchFamily="66" charset="0"/>
              </a:rPr>
              <a:t>				</a:t>
            </a:r>
            <a:endParaRPr lang="en-US" sz="9000" dirty="0" smtClean="0">
              <a:latin typeface="Edwardian Script ITC" pitchFamily="66" charset="0"/>
            </a:endParaRPr>
          </a:p>
          <a:p>
            <a:pPr>
              <a:buNone/>
            </a:pPr>
            <a:endParaRPr lang="en-US" sz="9000" dirty="0" smtClean="0">
              <a:latin typeface="Edwardian Script ITC" pitchFamily="66" charset="0"/>
            </a:endParaRPr>
          </a:p>
          <a:p>
            <a:endParaRPr lang="en-IN" dirty="0"/>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Typical DBMS Functionality</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565564"/>
            <a:ext cx="10515600" cy="4611399"/>
          </a:xfrm>
        </p:spPr>
        <p:txBody>
          <a:bodyPr>
            <a:normAutofit lnSpcReduction="10000"/>
          </a:bodyPr>
          <a:lstStyle/>
          <a:p>
            <a:r>
              <a:rPr lang="en-US" sz="2400" i="1" dirty="0" smtClean="0"/>
              <a:t>Defining</a:t>
            </a:r>
            <a:r>
              <a:rPr lang="en-US" sz="2400" dirty="0" smtClean="0"/>
              <a:t> a particular database in terms of its data types, structures, and constraints of the data stored in DB.</a:t>
            </a:r>
          </a:p>
          <a:p>
            <a:r>
              <a:rPr lang="en-IN" sz="2400" dirty="0" smtClean="0"/>
              <a:t>The database definition or descriptive information is also stored by the DBMS in the form of a database </a:t>
            </a:r>
            <a:r>
              <a:rPr lang="en-IN" sz="2400" dirty="0" err="1" smtClean="0"/>
              <a:t>catalog</a:t>
            </a:r>
            <a:r>
              <a:rPr lang="en-IN" sz="2400" dirty="0" smtClean="0"/>
              <a:t> or dictionary; it is called meta-data</a:t>
            </a:r>
            <a:endParaRPr lang="en-US" sz="2400" dirty="0" smtClean="0"/>
          </a:p>
          <a:p>
            <a:r>
              <a:rPr lang="en-IN" sz="2400" dirty="0" smtClean="0"/>
              <a:t>Constructing the database is the process of storing </a:t>
            </a:r>
            <a:r>
              <a:rPr lang="en-US" sz="2400" dirty="0" smtClean="0"/>
              <a:t>the database contents on a secondary storage medium</a:t>
            </a:r>
          </a:p>
          <a:p>
            <a:r>
              <a:rPr lang="en-US" sz="2400" i="1" dirty="0" smtClean="0"/>
              <a:t>Manipulating</a:t>
            </a:r>
            <a:r>
              <a:rPr lang="en-US" sz="2400" dirty="0" smtClean="0"/>
              <a:t> the database:</a:t>
            </a:r>
          </a:p>
          <a:p>
            <a:pPr lvl="1"/>
            <a:r>
              <a:rPr lang="en-US" sz="2200" dirty="0" smtClean="0"/>
              <a:t>Retrieval: Querying, generating reports</a:t>
            </a:r>
          </a:p>
          <a:p>
            <a:pPr lvl="1"/>
            <a:r>
              <a:rPr lang="en-US" sz="2200" dirty="0" smtClean="0"/>
              <a:t>Modification: Insertions, deletions and updates to its content</a:t>
            </a:r>
          </a:p>
          <a:p>
            <a:pPr lvl="1"/>
            <a:r>
              <a:rPr lang="en-US" sz="2200" dirty="0" smtClean="0"/>
              <a:t>Accessing the database through Web applications</a:t>
            </a:r>
          </a:p>
          <a:p>
            <a:r>
              <a:rPr lang="en-US" sz="2400" i="1" dirty="0" smtClean="0"/>
              <a:t>Processing</a:t>
            </a:r>
            <a:r>
              <a:rPr lang="en-US" sz="2400" dirty="0" smtClean="0"/>
              <a:t> and </a:t>
            </a:r>
            <a:r>
              <a:rPr lang="en-US" sz="2400" i="1" dirty="0" smtClean="0"/>
              <a:t>Sharing</a:t>
            </a:r>
            <a:r>
              <a:rPr lang="en-US" sz="2400" dirty="0" smtClean="0"/>
              <a:t> to allow set of concurrent users to access data </a:t>
            </a:r>
            <a:r>
              <a:rPr lang="en-US" sz="2400" dirty="0" err="1" smtClean="0"/>
              <a:t>throguh</a:t>
            </a:r>
            <a:r>
              <a:rPr lang="en-US" sz="2400" dirty="0" smtClean="0"/>
              <a:t> application programs – yet, keeping all data valid and consistent</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Typical DBMS Functionality</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dirty="0" smtClean="0"/>
              <a:t>Other features:</a:t>
            </a:r>
          </a:p>
          <a:p>
            <a:pPr lvl="1"/>
            <a:r>
              <a:rPr lang="en-US" dirty="0" smtClean="0"/>
              <a:t>Protection or Security measures to prevent unauthorized access</a:t>
            </a:r>
          </a:p>
          <a:p>
            <a:pPr lvl="1"/>
            <a:r>
              <a:rPr lang="en-US" dirty="0" smtClean="0"/>
              <a:t>Presentation and Visualization of data</a:t>
            </a:r>
          </a:p>
          <a:p>
            <a:pPr lvl="1"/>
            <a:r>
              <a:rPr lang="en-US" dirty="0" smtClean="0"/>
              <a:t>Maintaining the database and associated programs over the lifetime of the database application</a:t>
            </a:r>
          </a:p>
          <a:p>
            <a:pPr lvl="2"/>
            <a:r>
              <a:rPr lang="en-US" dirty="0" smtClean="0"/>
              <a:t>Called database, software, and system maintenance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Simplified database system environment</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9" name="Picture 5"/>
          <p:cNvPicPr>
            <a:picLocks noGrp="1" noChangeAspect="1" noChangeArrowheads="1"/>
          </p:cNvPicPr>
          <p:nvPr>
            <p:ph idx="1"/>
          </p:nvPr>
        </p:nvPicPr>
        <p:blipFill>
          <a:blip r:embed="rId3" cstate="print"/>
          <a:srcRect/>
          <a:stretch>
            <a:fillRect/>
          </a:stretch>
        </p:blipFill>
        <p:spPr bwMode="auto">
          <a:xfrm>
            <a:off x="1745673" y="1510145"/>
            <a:ext cx="7924799" cy="4666818"/>
          </a:xfrm>
          <a:prstGeom prst="rect">
            <a:avLst/>
          </a:prstGeom>
          <a:noFill/>
        </p:spPr>
      </p:pic>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2057400" y="0"/>
            <a:ext cx="10515600" cy="1011382"/>
          </a:xfrm>
        </p:spPr>
        <p:txBody>
          <a:bodyPr>
            <a:normAutofit fontScale="90000"/>
          </a:bodyPr>
          <a:lstStyle/>
          <a:p>
            <a:r>
              <a:rPr lang="en-US" dirty="0" smtClean="0"/>
              <a:t/>
            </a:r>
            <a:br>
              <a:rPr lang="en-US" dirty="0" smtClean="0"/>
            </a:br>
            <a:r>
              <a:rPr lang="en-US" dirty="0" smtClean="0"/>
              <a:t>Typical Design Process</a:t>
            </a:r>
            <a:r>
              <a:rPr lang="en-US" dirty="0"/>
              <a:t/>
            </a:r>
            <a:br>
              <a:rPr lang="en-US" dirty="0"/>
            </a:br>
            <a:r>
              <a:rPr lang="en-US" dirty="0"/>
              <a:t/>
            </a:r>
            <a:br>
              <a:rPr lang="en-US" dirty="0"/>
            </a:br>
            <a:endParaRPr lang="en-US" dirty="0"/>
          </a:p>
        </p:txBody>
      </p:sp>
      <p:sp>
        <p:nvSpPr>
          <p:cNvPr id="17" name="Content Placeholder 16"/>
          <p:cNvSpPr>
            <a:spLocks noGrp="1"/>
          </p:cNvSpPr>
          <p:nvPr>
            <p:ph idx="1"/>
          </p:nvPr>
        </p:nvSpPr>
        <p:spPr>
          <a:xfrm>
            <a:off x="838200" y="1246909"/>
            <a:ext cx="10515600" cy="4930054"/>
          </a:xfrm>
        </p:spPr>
        <p:txBody>
          <a:bodyPr/>
          <a:lstStyle/>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Rectangle 13"/>
          <p:cNvSpPr/>
          <p:nvPr/>
        </p:nvSpPr>
        <p:spPr>
          <a:xfrm>
            <a:off x="2909454" y="1496291"/>
            <a:ext cx="1856509" cy="457200"/>
          </a:xfrm>
          <a:prstGeom prst="rect">
            <a:avLst/>
          </a:prstGeom>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Collections</a:t>
            </a:r>
            <a:endParaRPr lang="en-IN" dirty="0"/>
          </a:p>
        </p:txBody>
      </p:sp>
      <p:sp>
        <p:nvSpPr>
          <p:cNvPr id="18" name="Rectangle 17"/>
          <p:cNvSpPr/>
          <p:nvPr/>
        </p:nvSpPr>
        <p:spPr>
          <a:xfrm>
            <a:off x="4821382" y="623454"/>
            <a:ext cx="141316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Application</a:t>
            </a:r>
            <a:endParaRPr lang="en-IN" dirty="0"/>
          </a:p>
        </p:txBody>
      </p:sp>
      <p:cxnSp>
        <p:nvCxnSpPr>
          <p:cNvPr id="20" name="Straight Connector 19"/>
          <p:cNvCxnSpPr>
            <a:stCxn id="18" idx="2"/>
            <a:endCxn id="14" idx="0"/>
          </p:cNvCxnSpPr>
          <p:nvPr/>
        </p:nvCxnSpPr>
        <p:spPr>
          <a:xfrm flipH="1">
            <a:off x="3837709" y="1080654"/>
            <a:ext cx="1690255" cy="4156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564582" y="2285999"/>
            <a:ext cx="2673926" cy="900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 large Table consisting of all the entities, attributes</a:t>
            </a:r>
            <a:endParaRPr lang="en-IN" dirty="0"/>
          </a:p>
        </p:txBody>
      </p:sp>
      <p:cxnSp>
        <p:nvCxnSpPr>
          <p:cNvPr id="24" name="Straight Connector 23"/>
          <p:cNvCxnSpPr>
            <a:stCxn id="18" idx="2"/>
            <a:endCxn id="98" idx="0"/>
          </p:cNvCxnSpPr>
          <p:nvPr/>
        </p:nvCxnSpPr>
        <p:spPr>
          <a:xfrm>
            <a:off x="5527964" y="1080654"/>
            <a:ext cx="2590800" cy="304801"/>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025237" y="2299850"/>
            <a:ext cx="3283528" cy="73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DB with the help of Conceptual Model (ER model)</a:t>
            </a:r>
            <a:endParaRPr lang="en-IN" dirty="0"/>
          </a:p>
        </p:txBody>
      </p:sp>
      <p:sp>
        <p:nvSpPr>
          <p:cNvPr id="26" name="Rectangle 25"/>
          <p:cNvSpPr/>
          <p:nvPr/>
        </p:nvSpPr>
        <p:spPr>
          <a:xfrm>
            <a:off x="5070763" y="5860472"/>
            <a:ext cx="141316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Programs</a:t>
            </a:r>
            <a:endParaRPr lang="en-IN" dirty="0"/>
          </a:p>
        </p:txBody>
      </p:sp>
      <p:sp>
        <p:nvSpPr>
          <p:cNvPr id="27" name="Rectangle 26"/>
          <p:cNvSpPr/>
          <p:nvPr/>
        </p:nvSpPr>
        <p:spPr>
          <a:xfrm>
            <a:off x="7620000" y="4003962"/>
            <a:ext cx="2050473"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Normal Forms to satisfy some conditions</a:t>
            </a:r>
            <a:endParaRPr lang="en-IN" dirty="0"/>
          </a:p>
        </p:txBody>
      </p:sp>
      <p:sp>
        <p:nvSpPr>
          <p:cNvPr id="28" name="Rectangle 27"/>
          <p:cNvSpPr/>
          <p:nvPr/>
        </p:nvSpPr>
        <p:spPr>
          <a:xfrm>
            <a:off x="1163782" y="3352800"/>
            <a:ext cx="3283527" cy="845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using Implementation Data model (Mapping of ER to Relational model )</a:t>
            </a:r>
            <a:endParaRPr lang="en-IN" dirty="0"/>
          </a:p>
        </p:txBody>
      </p:sp>
      <p:cxnSp>
        <p:nvCxnSpPr>
          <p:cNvPr id="35" name="Straight Connector 34"/>
          <p:cNvCxnSpPr>
            <a:stCxn id="14" idx="2"/>
            <a:endCxn id="25" idx="0"/>
          </p:cNvCxnSpPr>
          <p:nvPr/>
        </p:nvCxnSpPr>
        <p:spPr>
          <a:xfrm flipH="1">
            <a:off x="2667001" y="1953491"/>
            <a:ext cx="1170708" cy="34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1" idx="2"/>
            <a:endCxn id="27" idx="0"/>
          </p:cNvCxnSpPr>
          <p:nvPr/>
        </p:nvCxnSpPr>
        <p:spPr>
          <a:xfrm flipH="1">
            <a:off x="8645237" y="3186545"/>
            <a:ext cx="256308" cy="817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2"/>
            <a:endCxn id="26" idx="0"/>
          </p:cNvCxnSpPr>
          <p:nvPr/>
        </p:nvCxnSpPr>
        <p:spPr>
          <a:xfrm flipH="1">
            <a:off x="5777345" y="5001489"/>
            <a:ext cx="2867892" cy="858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5" idx="2"/>
            <a:endCxn id="28" idx="0"/>
          </p:cNvCxnSpPr>
          <p:nvPr/>
        </p:nvCxnSpPr>
        <p:spPr>
          <a:xfrm>
            <a:off x="2667001" y="3034145"/>
            <a:ext cx="138545" cy="31865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177637" y="4433455"/>
            <a:ext cx="2133599" cy="858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Normal Forms to satisfy some conditions</a:t>
            </a:r>
            <a:endParaRPr lang="en-IN" dirty="0"/>
          </a:p>
        </p:txBody>
      </p:sp>
      <p:cxnSp>
        <p:nvCxnSpPr>
          <p:cNvPr id="49" name="Straight Connector 48"/>
          <p:cNvCxnSpPr>
            <a:stCxn id="28" idx="2"/>
            <a:endCxn id="47" idx="0"/>
          </p:cNvCxnSpPr>
          <p:nvPr/>
        </p:nvCxnSpPr>
        <p:spPr>
          <a:xfrm flipH="1">
            <a:off x="2244437" y="4197928"/>
            <a:ext cx="561109" cy="235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7" idx="2"/>
            <a:endCxn id="26" idx="0"/>
          </p:cNvCxnSpPr>
          <p:nvPr/>
        </p:nvCxnSpPr>
        <p:spPr>
          <a:xfrm>
            <a:off x="2244437" y="5292437"/>
            <a:ext cx="3532908" cy="568035"/>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7190509" y="1385455"/>
            <a:ext cx="185650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Collections</a:t>
            </a:r>
            <a:endParaRPr lang="en-IN" dirty="0"/>
          </a:p>
        </p:txBody>
      </p:sp>
      <p:cxnSp>
        <p:nvCxnSpPr>
          <p:cNvPr id="101" name="Straight Connector 100"/>
          <p:cNvCxnSpPr>
            <a:stCxn id="98" idx="2"/>
            <a:endCxn id="21" idx="0"/>
          </p:cNvCxnSpPr>
          <p:nvPr/>
        </p:nvCxnSpPr>
        <p:spPr>
          <a:xfrm>
            <a:off x="8118764" y="1842655"/>
            <a:ext cx="782781" cy="4433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843400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smtClean="0"/>
              <a:t>Example of a Database</a:t>
            </a:r>
            <a:br>
              <a:rPr lang="en-US" dirty="0" smtClean="0"/>
            </a:br>
            <a:r>
              <a:rPr lang="en-US" dirty="0" smtClean="0"/>
              <a:t>(with a Conceptual Data Model)</a:t>
            </a:r>
            <a:endParaRPr lang="en-US" dirty="0"/>
          </a:p>
        </p:txBody>
      </p:sp>
      <p:sp>
        <p:nvSpPr>
          <p:cNvPr id="13" name="Content Placeholder 12"/>
          <p:cNvSpPr>
            <a:spLocks noGrp="1"/>
          </p:cNvSpPr>
          <p:nvPr>
            <p:ph idx="1"/>
          </p:nvPr>
        </p:nvSpPr>
        <p:spPr/>
        <p:txBody>
          <a:bodyPr/>
          <a:lstStyle/>
          <a:p>
            <a:r>
              <a:rPr lang="en-US" b="1" dirty="0" smtClean="0"/>
              <a:t>Mini-world for the example:</a:t>
            </a:r>
          </a:p>
          <a:p>
            <a:pPr lvl="1"/>
            <a:r>
              <a:rPr lang="en-US" dirty="0" smtClean="0"/>
              <a:t>Part of a UNIVERSITY environment.</a:t>
            </a:r>
          </a:p>
          <a:p>
            <a:r>
              <a:rPr lang="en-US" b="1" dirty="0" smtClean="0"/>
              <a:t>Some mini-world </a:t>
            </a:r>
            <a:r>
              <a:rPr lang="en-US" b="1" i="1" dirty="0" smtClean="0"/>
              <a:t>entities</a:t>
            </a:r>
            <a:r>
              <a:rPr lang="en-US" b="1" dirty="0" smtClean="0"/>
              <a:t>:</a:t>
            </a:r>
          </a:p>
          <a:p>
            <a:pPr lvl="1"/>
            <a:r>
              <a:rPr lang="en-US" dirty="0" err="1" smtClean="0"/>
              <a:t>STUDENTs</a:t>
            </a:r>
            <a:endParaRPr lang="en-US" dirty="0" smtClean="0"/>
          </a:p>
          <a:p>
            <a:pPr lvl="1"/>
            <a:r>
              <a:rPr lang="en-US" dirty="0" err="1" smtClean="0"/>
              <a:t>COURSEs</a:t>
            </a:r>
            <a:endParaRPr lang="en-US" dirty="0" smtClean="0"/>
          </a:p>
          <a:p>
            <a:pPr lvl="1"/>
            <a:r>
              <a:rPr lang="en-US" dirty="0" err="1" smtClean="0"/>
              <a:t>SECTIONs</a:t>
            </a:r>
            <a:endParaRPr lang="en-US" dirty="0" smtClean="0"/>
          </a:p>
          <a:p>
            <a:pPr lvl="1"/>
            <a:r>
              <a:rPr lang="en-US" dirty="0" smtClean="0"/>
              <a:t>(academic) </a:t>
            </a:r>
            <a:r>
              <a:rPr lang="en-US" dirty="0" err="1" smtClean="0"/>
              <a:t>DEPARTMENTs</a:t>
            </a:r>
            <a:endParaRPr lang="en-US" dirty="0" smtClean="0"/>
          </a:p>
          <a:p>
            <a:pPr lvl="1"/>
            <a:r>
              <a:rPr lang="en-US" dirty="0" err="1" smtClean="0"/>
              <a:t>INSTRUCTORs</a:t>
            </a:r>
            <a:endParaRPr lang="en-US"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 xmlns:p14="http://schemas.microsoft.com/office/powerpoint/2010/main" val="10839865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9875</TotalTime>
  <Words>3566</Words>
  <Application>Microsoft Office PowerPoint</Application>
  <PresentationFormat>Custom</PresentationFormat>
  <Paragraphs>507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    Contents</vt:lpstr>
      <vt:lpstr>Basic Definitions</vt:lpstr>
      <vt:lpstr>Basic Definitions</vt:lpstr>
      <vt:lpstr>  Typical DBMS Functionality  </vt:lpstr>
      <vt:lpstr>  Typical DBMS Functionality  </vt:lpstr>
      <vt:lpstr>  Simplified database system environment  </vt:lpstr>
      <vt:lpstr> Typical Design Process  </vt:lpstr>
      <vt:lpstr>Example of a Database (with a Conceptual Data Model)</vt:lpstr>
      <vt:lpstr>Example of a Database (with a Conceptual Data Model)</vt:lpstr>
      <vt:lpstr>  Main Characteristics of the Database Approach  </vt:lpstr>
      <vt:lpstr>  Main Characteristics of the Database Approach  </vt:lpstr>
      <vt:lpstr>  Main Characteristics of the Database Approach  </vt:lpstr>
      <vt:lpstr>  Main Characteristics of the Database Approach  </vt:lpstr>
      <vt:lpstr>   Database Users   </vt:lpstr>
      <vt:lpstr>  Database Users  </vt:lpstr>
      <vt:lpstr>  Database Users  </vt:lpstr>
      <vt:lpstr>  Categories of End-users  </vt:lpstr>
      <vt:lpstr>  Categories of End-users  </vt:lpstr>
      <vt:lpstr>  Workers behind the Scene  </vt:lpstr>
      <vt:lpstr>   Data Models   </vt:lpstr>
      <vt:lpstr>   Data Models   </vt:lpstr>
      <vt:lpstr> Categories of Data Models </vt:lpstr>
      <vt:lpstr> Categories of Data Models </vt:lpstr>
      <vt:lpstr> Database Schema </vt:lpstr>
      <vt:lpstr> Example of a Database Schema </vt:lpstr>
      <vt:lpstr>Database State</vt:lpstr>
      <vt:lpstr> DB Schema v/s DB State</vt:lpstr>
      <vt:lpstr> Three-Schema Architecture</vt:lpstr>
      <vt:lpstr>  The Three-Schema Architecture</vt:lpstr>
      <vt:lpstr> The Three-Schema Architecture</vt:lpstr>
      <vt:lpstr> Data Independence</vt:lpstr>
      <vt:lpstr> Examples of changes under Physical Data Independence</vt:lpstr>
      <vt:lpstr> Examples of changes under Logical Data Independence </vt:lpstr>
      <vt:lpstr> Data Independence</vt:lpstr>
      <vt:lpstr> DBMS Languages</vt:lpstr>
      <vt:lpstr> DBMS Languages</vt:lpstr>
      <vt:lpstr> DBMS Languages</vt:lpstr>
      <vt:lpstr> DBMS Languages</vt:lpstr>
      <vt:lpstr> Types of DML</vt:lpstr>
      <vt:lpstr> DBMS Languages</vt:lpstr>
      <vt:lpstr>Typical DBMS Component Modules</vt:lpstr>
      <vt:lpstr>Categories of Database Users</vt:lpstr>
      <vt:lpstr>Categories of Data Models</vt:lpstr>
      <vt:lpstr>Analogy of Three Schema Architecture </vt:lpstr>
      <vt:lpstr>Slide 46</vt:lpstr>
      <vt:lpstr>Link to all Classes for this Chapter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poonam</cp:lastModifiedBy>
  <cp:revision>22</cp:revision>
  <dcterms:created xsi:type="dcterms:W3CDTF">2020-07-10T04:48:04Z</dcterms:created>
  <dcterms:modified xsi:type="dcterms:W3CDTF">2020-10-09T04:14:36Z</dcterms:modified>
</cp:coreProperties>
</file>