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42176-4932-4D01-AFB9-239917FC118D}" type="datetimeFigureOut">
              <a:rPr lang="en-GB" smtClean="0"/>
              <a:t>21/07/2015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7A29D-F741-4C0E-B325-B5DBD9315DFE}" type="slidenum">
              <a:rPr lang="en-GB" smtClean="0"/>
              <a:t>‹#›</a:t>
            </a:fld>
            <a:endParaRPr lang="en-GB" dirty="0"/>
          </a:p>
        </p:txBody>
      </p:sp>
    </p:spTree>
    <p:extLst>
      <p:ext uri="{BB962C8B-B14F-4D97-AF65-F5344CB8AC3E}">
        <p14:creationId xmlns:p14="http://schemas.microsoft.com/office/powerpoint/2010/main" val="462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BBAADF6-61EE-47EC-A33D-529D1A1A66E0}" type="datetimeFigureOut">
              <a:rPr lang="en-GB" smtClean="0"/>
              <a:t>21/07/2015</a:t>
            </a:fld>
            <a:endParaRPr lang="en-GB"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E680625-1B71-4EA5-9884-851FABC2EBE1}" type="slidenum">
              <a:rPr lang="en-GB" smtClean="0"/>
              <a:t>‹#›</a:t>
            </a:fld>
            <a:endParaRPr lang="en-GB"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AADF6-61EE-47EC-A33D-529D1A1A66E0}" type="datetimeFigureOut">
              <a:rPr lang="en-GB" smtClean="0"/>
              <a:t>21/07/2015</a:t>
            </a:fld>
            <a:endParaRPr lang="en-GB"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BBAADF6-61EE-47EC-A33D-529D1A1A66E0}" type="datetimeFigureOut">
              <a:rPr lang="en-GB" smtClean="0"/>
              <a:t>21/07/2015</a:t>
            </a:fld>
            <a:endParaRPr lang="en-GB"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E680625-1B71-4EA5-9884-851FABC2EBE1}"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tutorial/java/"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7.xml"/><Relationship Id="rId4" Type="http://schemas.openxmlformats.org/officeDocument/2006/relationships/hyperlink" Target="mailto:poonam.shah198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2852936"/>
            <a:ext cx="3384376" cy="1658615"/>
          </a:xfrm>
        </p:spPr>
        <p:txBody>
          <a:bodyPr>
            <a:noAutofit/>
          </a:bodyPr>
          <a:lstStyle/>
          <a:p>
            <a:pPr algn="ctr"/>
            <a:r>
              <a:rPr lang="en-GB" b="1" dirty="0" smtClean="0"/>
              <a:t>Java Training Day </a:t>
            </a:r>
            <a:r>
              <a:rPr lang="en-GB" b="1" dirty="0" smtClean="0"/>
              <a:t>12</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4248472" cy="1447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28" y="655538"/>
            <a:ext cx="3168352" cy="981075"/>
          </a:xfrm>
          <a:prstGeom prst="rect">
            <a:avLst/>
          </a:prstGeom>
        </p:spPr>
      </p:pic>
    </p:spTree>
    <p:extLst>
      <p:ext uri="{BB962C8B-B14F-4D97-AF65-F5344CB8AC3E}">
        <p14:creationId xmlns:p14="http://schemas.microsoft.com/office/powerpoint/2010/main" val="146146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2295644"/>
            <a:ext cx="7488832" cy="9233297"/>
          </a:xfrm>
          <a:prstGeom prst="rect">
            <a:avLst/>
          </a:prstGeom>
        </p:spPr>
        <p:txBody>
          <a:bodyPr wrap="square">
            <a:sp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Java </a:t>
            </a:r>
            <a:r>
              <a:rPr lang="en-GB" dirty="0"/>
              <a:t>try block</a:t>
            </a:r>
          </a:p>
          <a:p>
            <a:endParaRPr lang="en-GB" dirty="0"/>
          </a:p>
          <a:p>
            <a:r>
              <a:rPr lang="en-GB" dirty="0"/>
              <a:t>Java try block is used to enclose the code that might throw an exception. It must be used within the method</a:t>
            </a:r>
            <a:r>
              <a:rPr lang="en-GB" dirty="0" smtClean="0"/>
              <a:t>.</a:t>
            </a:r>
          </a:p>
          <a:p>
            <a:endParaRPr lang="en-GB" dirty="0"/>
          </a:p>
          <a:p>
            <a:r>
              <a:rPr lang="en-GB" dirty="0"/>
              <a:t>Java try block must be followed by either catch or finally block.</a:t>
            </a:r>
          </a:p>
          <a:p>
            <a:endParaRPr lang="en-GB" dirty="0"/>
          </a:p>
          <a:p>
            <a:r>
              <a:rPr lang="en-GB" dirty="0"/>
              <a:t>Syntax of java try-catch</a:t>
            </a:r>
          </a:p>
          <a:p>
            <a:endParaRPr lang="en-GB" dirty="0"/>
          </a:p>
          <a:p>
            <a:r>
              <a:rPr lang="en-GB" dirty="0"/>
              <a:t>try{  </a:t>
            </a:r>
          </a:p>
          <a:p>
            <a:r>
              <a:rPr lang="en-GB" dirty="0"/>
              <a:t>//code that may throw exception  </a:t>
            </a:r>
          </a:p>
          <a:p>
            <a:r>
              <a:rPr lang="en-GB" dirty="0"/>
              <a:t>}catch(</a:t>
            </a:r>
            <a:r>
              <a:rPr lang="en-GB" dirty="0" err="1"/>
              <a:t>Exception_class_Name</a:t>
            </a:r>
            <a:r>
              <a:rPr lang="en-GB" dirty="0"/>
              <a:t> ref){}  </a:t>
            </a:r>
          </a:p>
          <a:p>
            <a:r>
              <a:rPr lang="en-GB" dirty="0"/>
              <a:t>Syntax of try-finally block</a:t>
            </a:r>
          </a:p>
          <a:p>
            <a:endParaRPr lang="en-GB" dirty="0"/>
          </a:p>
          <a:p>
            <a:r>
              <a:rPr lang="en-GB" dirty="0"/>
              <a:t>try{  </a:t>
            </a:r>
          </a:p>
          <a:p>
            <a:r>
              <a:rPr lang="en-GB" dirty="0"/>
              <a:t>//code that may throw exception  </a:t>
            </a:r>
          </a:p>
          <a:p>
            <a:r>
              <a:rPr lang="en-GB" dirty="0"/>
              <a:t>}finally{}  </a:t>
            </a:r>
            <a:endParaRPr lang="en-GB" dirty="0" smtClean="0"/>
          </a:p>
          <a:p>
            <a:endParaRPr lang="en-GB" dirty="0"/>
          </a:p>
          <a:p>
            <a:r>
              <a:rPr lang="en-GB" dirty="0"/>
              <a:t>Java catch </a:t>
            </a:r>
            <a:r>
              <a:rPr lang="en-GB" dirty="0" smtClean="0"/>
              <a:t>block</a:t>
            </a:r>
          </a:p>
          <a:p>
            <a:r>
              <a:rPr lang="en-GB" dirty="0"/>
              <a:t>Java catch block is used to handle the Exception. It must be used after the try block only.</a:t>
            </a:r>
          </a:p>
          <a:p>
            <a:endParaRPr lang="en-GB" dirty="0"/>
          </a:p>
          <a:p>
            <a:endParaRPr lang="en-GB" dirty="0"/>
          </a:p>
        </p:txBody>
      </p:sp>
    </p:spTree>
    <p:extLst>
      <p:ext uri="{BB962C8B-B14F-4D97-AF65-F5344CB8AC3E}">
        <p14:creationId xmlns:p14="http://schemas.microsoft.com/office/powerpoint/2010/main" val="68568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5846"/>
            <a:ext cx="6768752" cy="4524315"/>
          </a:xfrm>
          <a:prstGeom prst="rect">
            <a:avLst/>
          </a:prstGeom>
        </p:spPr>
        <p:txBody>
          <a:bodyPr wrap="square">
            <a:spAutoFit/>
          </a:bodyPr>
          <a:lstStyle/>
          <a:p>
            <a:endParaRPr lang="en-GB" dirty="0"/>
          </a:p>
          <a:p>
            <a:r>
              <a:rPr lang="en-GB" dirty="0"/>
              <a:t>You can use multiple catch block with a single try.</a:t>
            </a:r>
          </a:p>
          <a:p>
            <a:endParaRPr lang="en-GB" dirty="0"/>
          </a:p>
          <a:p>
            <a:r>
              <a:rPr lang="en-GB" dirty="0"/>
              <a:t>Problem without exception handling</a:t>
            </a:r>
          </a:p>
          <a:p>
            <a:endParaRPr lang="en-GB" dirty="0"/>
          </a:p>
          <a:p>
            <a:r>
              <a:rPr lang="en-GB" dirty="0"/>
              <a:t>Let's try to understand the problem if we don't use try-catch block.</a:t>
            </a:r>
          </a:p>
          <a:p>
            <a:endParaRPr lang="en-GB" dirty="0"/>
          </a:p>
          <a:p>
            <a:r>
              <a:rPr lang="en-GB" dirty="0"/>
              <a:t>public class Testtrycatch1{  </a:t>
            </a:r>
          </a:p>
          <a:p>
            <a:r>
              <a:rPr lang="en-GB" dirty="0"/>
              <a:t>  public static void main(String </a:t>
            </a:r>
            <a:r>
              <a:rPr lang="en-GB" dirty="0" err="1"/>
              <a:t>args</a:t>
            </a:r>
            <a:r>
              <a:rPr lang="en-GB" dirty="0"/>
              <a:t>[]){  </a:t>
            </a:r>
          </a:p>
          <a:p>
            <a:r>
              <a:rPr lang="en-GB" dirty="0"/>
              <a:t>      </a:t>
            </a:r>
            <a:r>
              <a:rPr lang="en-GB" dirty="0" err="1"/>
              <a:t>int</a:t>
            </a:r>
            <a:r>
              <a:rPr lang="en-GB" dirty="0"/>
              <a:t> data=50/0;//may throw exception  </a:t>
            </a:r>
          </a:p>
          <a:p>
            <a:r>
              <a:rPr lang="en-GB" dirty="0"/>
              <a:t>      </a:t>
            </a:r>
            <a:r>
              <a:rPr lang="en-GB" dirty="0" err="1"/>
              <a:t>System.out.println</a:t>
            </a:r>
            <a:r>
              <a:rPr lang="en-GB" dirty="0"/>
              <a:t>("rest of the code...");  </a:t>
            </a:r>
          </a:p>
          <a:p>
            <a:r>
              <a:rPr lang="en-GB" dirty="0"/>
              <a:t>}  </a:t>
            </a:r>
          </a:p>
          <a:p>
            <a:r>
              <a:rPr lang="en-GB" dirty="0"/>
              <a:t>} </a:t>
            </a:r>
          </a:p>
          <a:p>
            <a:endParaRPr lang="en-GB" dirty="0"/>
          </a:p>
          <a:p>
            <a:endParaRPr lang="en-GB" dirty="0"/>
          </a:p>
        </p:txBody>
      </p:sp>
    </p:spTree>
    <p:extLst>
      <p:ext uri="{BB962C8B-B14F-4D97-AF65-F5344CB8AC3E}">
        <p14:creationId xmlns:p14="http://schemas.microsoft.com/office/powerpoint/2010/main" val="127616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340768"/>
            <a:ext cx="6480720" cy="3693319"/>
          </a:xfrm>
          <a:prstGeom prst="rect">
            <a:avLst/>
          </a:prstGeom>
        </p:spPr>
        <p:txBody>
          <a:bodyPr wrap="square">
            <a:spAutoFit/>
          </a:bodyPr>
          <a:lstStyle/>
          <a:p>
            <a:r>
              <a:rPr lang="en-GB" dirty="0"/>
              <a:t>Solution by exception handling</a:t>
            </a:r>
          </a:p>
          <a:p>
            <a:endParaRPr lang="en-GB" dirty="0"/>
          </a:p>
          <a:p>
            <a:r>
              <a:rPr lang="en-GB" dirty="0"/>
              <a:t>Let's see the solution of above problem by java try-catch block.</a:t>
            </a:r>
          </a:p>
          <a:p>
            <a:endParaRPr lang="en-GB" dirty="0"/>
          </a:p>
          <a:p>
            <a:r>
              <a:rPr lang="en-GB" dirty="0"/>
              <a:t>public class Testtrycatch2{  </a:t>
            </a:r>
          </a:p>
          <a:p>
            <a:r>
              <a:rPr lang="en-GB" dirty="0"/>
              <a:t>  public static void main(String </a:t>
            </a:r>
            <a:r>
              <a:rPr lang="en-GB" dirty="0" err="1"/>
              <a:t>args</a:t>
            </a:r>
            <a:r>
              <a:rPr lang="en-GB" dirty="0"/>
              <a:t>[]){  </a:t>
            </a:r>
          </a:p>
          <a:p>
            <a:r>
              <a:rPr lang="en-GB" dirty="0"/>
              <a:t>   try{  </a:t>
            </a:r>
          </a:p>
          <a:p>
            <a:r>
              <a:rPr lang="en-GB" dirty="0"/>
              <a:t>      </a:t>
            </a:r>
            <a:r>
              <a:rPr lang="en-GB" dirty="0" err="1"/>
              <a:t>int</a:t>
            </a:r>
            <a:r>
              <a:rPr lang="en-GB" dirty="0"/>
              <a:t> data=50/0;  </a:t>
            </a:r>
          </a:p>
          <a:p>
            <a:r>
              <a:rPr lang="en-GB" dirty="0"/>
              <a:t>   }catch(</a:t>
            </a:r>
            <a:r>
              <a:rPr lang="en-GB" dirty="0" err="1"/>
              <a:t>ArithmeticException</a:t>
            </a:r>
            <a:r>
              <a:rPr lang="en-GB" dirty="0"/>
              <a:t> e){</a:t>
            </a:r>
            <a:r>
              <a:rPr lang="en-GB" dirty="0" err="1"/>
              <a:t>System.out.println</a:t>
            </a:r>
            <a:r>
              <a:rPr lang="en-GB" dirty="0"/>
              <a:t>(e);}  </a:t>
            </a:r>
          </a:p>
          <a:p>
            <a:r>
              <a:rPr lang="en-GB" dirty="0"/>
              <a:t>   </a:t>
            </a:r>
            <a:r>
              <a:rPr lang="en-GB" dirty="0" err="1"/>
              <a:t>System.out.println</a:t>
            </a:r>
            <a:r>
              <a:rPr lang="en-GB" dirty="0"/>
              <a:t>("rest of the code...");  </a:t>
            </a:r>
          </a:p>
          <a:p>
            <a:r>
              <a:rPr lang="en-GB" dirty="0"/>
              <a:t>}  </a:t>
            </a:r>
          </a:p>
          <a:p>
            <a:r>
              <a:rPr lang="en-GB" dirty="0"/>
              <a:t>} </a:t>
            </a:r>
          </a:p>
        </p:txBody>
      </p:sp>
    </p:spTree>
    <p:extLst>
      <p:ext uri="{BB962C8B-B14F-4D97-AF65-F5344CB8AC3E}">
        <p14:creationId xmlns:p14="http://schemas.microsoft.com/office/powerpoint/2010/main" val="82469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305342"/>
            <a:ext cx="7848872" cy="3139321"/>
          </a:xfrm>
          <a:prstGeom prst="rect">
            <a:avLst/>
          </a:prstGeom>
        </p:spPr>
        <p:txBody>
          <a:bodyPr wrap="square">
            <a:spAutoFit/>
          </a:bodyPr>
          <a:lstStyle/>
          <a:p>
            <a:r>
              <a:rPr lang="en-GB" dirty="0"/>
              <a:t>The JVM firstly checks whether the exception is handled or not. If exception is not handled, JVM provides a default exception handler that performs the following tasks:</a:t>
            </a:r>
          </a:p>
          <a:p>
            <a:endParaRPr lang="en-GB" dirty="0"/>
          </a:p>
          <a:p>
            <a:r>
              <a:rPr lang="en-GB" dirty="0"/>
              <a:t>Prints out exception description.</a:t>
            </a:r>
          </a:p>
          <a:p>
            <a:r>
              <a:rPr lang="en-GB" dirty="0"/>
              <a:t>Prints the stack trace (Hierarchy of methods where the exception occurred).</a:t>
            </a:r>
          </a:p>
          <a:p>
            <a:r>
              <a:rPr lang="en-GB" dirty="0"/>
              <a:t>Causes the program to terminate.</a:t>
            </a:r>
          </a:p>
          <a:p>
            <a:r>
              <a:rPr lang="en-GB" dirty="0"/>
              <a:t>But if exception is handled by the application programmer, normal flow of the application is maintained i.e. rest of the code is executed.</a:t>
            </a:r>
          </a:p>
        </p:txBody>
      </p:sp>
    </p:spTree>
    <p:extLst>
      <p:ext uri="{BB962C8B-B14F-4D97-AF65-F5344CB8AC3E}">
        <p14:creationId xmlns:p14="http://schemas.microsoft.com/office/powerpoint/2010/main" val="17065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6672"/>
            <a:ext cx="7778091" cy="2031325"/>
          </a:xfrm>
          <a:prstGeom prst="rect">
            <a:avLst/>
          </a:prstGeom>
        </p:spPr>
        <p:txBody>
          <a:bodyPr wrap="none">
            <a:spAutoFit/>
          </a:bodyPr>
          <a:lstStyle/>
          <a:p>
            <a:r>
              <a:rPr lang="en-GB" dirty="0" smtClean="0"/>
              <a:t>Assignment :</a:t>
            </a:r>
          </a:p>
          <a:p>
            <a:endParaRPr lang="en-GB" dirty="0"/>
          </a:p>
          <a:p>
            <a:endParaRPr lang="en-GB" dirty="0" smtClean="0"/>
          </a:p>
          <a:p>
            <a:pPr marL="342900" indent="-342900">
              <a:buAutoNum type="arabicPeriod"/>
            </a:pPr>
            <a:r>
              <a:rPr lang="en-GB" dirty="0" smtClean="0"/>
              <a:t>Try to create file and create folder in one class handle exception</a:t>
            </a:r>
          </a:p>
          <a:p>
            <a:pPr marL="342900" indent="-342900">
              <a:buAutoNum type="arabicPeriod"/>
            </a:pPr>
            <a:r>
              <a:rPr lang="en-GB" dirty="0" smtClean="0"/>
              <a:t>Write a file in one class handle exception</a:t>
            </a:r>
          </a:p>
          <a:p>
            <a:pPr marL="342900" indent="-342900">
              <a:buAutoNum type="arabicPeriod"/>
            </a:pPr>
            <a:r>
              <a:rPr lang="en-GB" dirty="0" smtClean="0"/>
              <a:t>Read a file in one class handle exception</a:t>
            </a:r>
          </a:p>
          <a:p>
            <a:pPr marL="342900" indent="-342900">
              <a:buAutoNum type="arabicPeriod"/>
            </a:pPr>
            <a:endParaRPr lang="en-GB" dirty="0"/>
          </a:p>
        </p:txBody>
      </p:sp>
    </p:spTree>
    <p:extLst>
      <p:ext uri="{BB962C8B-B14F-4D97-AF65-F5344CB8AC3E}">
        <p14:creationId xmlns:p14="http://schemas.microsoft.com/office/powerpoint/2010/main" val="378382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0072" y="0"/>
            <a:ext cx="2664296" cy="523220"/>
          </a:xfrm>
          <a:prstGeom prst="rect">
            <a:avLst/>
          </a:prstGeom>
        </p:spPr>
        <p:txBody>
          <a:bodyPr wrap="square">
            <a:spAutoFit/>
          </a:bodyPr>
          <a:lstStyle/>
          <a:p>
            <a:r>
              <a:rPr lang="en-GB" sz="2800" b="1" dirty="0" smtClean="0"/>
              <a:t>The End  </a:t>
            </a:r>
            <a:endParaRPr lang="en-GB" sz="2800" dirty="0"/>
          </a:p>
        </p:txBody>
      </p:sp>
      <p:sp>
        <p:nvSpPr>
          <p:cNvPr id="5" name="Rectangle 4"/>
          <p:cNvSpPr/>
          <p:nvPr/>
        </p:nvSpPr>
        <p:spPr>
          <a:xfrm>
            <a:off x="1115616" y="1340768"/>
            <a:ext cx="3300904" cy="584775"/>
          </a:xfrm>
          <a:prstGeom prst="rect">
            <a:avLst/>
          </a:prstGeom>
        </p:spPr>
        <p:txBody>
          <a:bodyPr wrap="none">
            <a:spAutoFit/>
          </a:bodyPr>
          <a:lstStyle/>
          <a:p>
            <a:r>
              <a:rPr lang="en-GB" sz="3200" b="1" dirty="0" smtClean="0"/>
              <a:t>Link references </a:t>
            </a:r>
            <a:endParaRPr lang="en-GB" sz="3200" dirty="0"/>
          </a:p>
        </p:txBody>
      </p:sp>
      <p:sp>
        <p:nvSpPr>
          <p:cNvPr id="6" name="Rectangle 5"/>
          <p:cNvSpPr/>
          <p:nvPr/>
        </p:nvSpPr>
        <p:spPr>
          <a:xfrm>
            <a:off x="1259632" y="2204864"/>
            <a:ext cx="4572000" cy="2031325"/>
          </a:xfrm>
          <a:prstGeom prst="rect">
            <a:avLst/>
          </a:prstGeom>
        </p:spPr>
        <p:txBody>
          <a:bodyPr>
            <a:spAutoFit/>
          </a:bodyPr>
          <a:lstStyle/>
          <a:p>
            <a:pPr marL="285750" indent="-285750">
              <a:buFont typeface="Arial" panose="020B0604020202020204" pitchFamily="34" charset="0"/>
              <a:buChar char="•"/>
            </a:pPr>
            <a:r>
              <a:rPr lang="en-GB" dirty="0">
                <a:hlinkClick r:id="rId2"/>
              </a:rPr>
              <a:t>https://docs.oracle.com/javase/tutorial</a:t>
            </a:r>
            <a:r>
              <a:rPr lang="en-GB" dirty="0" smtClean="0">
                <a:hlinkClick r:id="rId2"/>
              </a:rPr>
              <a:t>/</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hlinkClick r:id="rId3"/>
              </a:rPr>
              <a:t>http://docs.oracle.com/javase/tutorial/java</a:t>
            </a:r>
            <a:r>
              <a:rPr lang="en-GB" dirty="0" smtClean="0">
                <a:hlinkClick r:id="rId3"/>
              </a:rPr>
              <a:t>/</a:t>
            </a:r>
            <a:endParaRPr lang="en-GB" dirty="0" smtClean="0"/>
          </a:p>
          <a:p>
            <a:endParaRPr lang="en-GB" dirty="0"/>
          </a:p>
          <a:p>
            <a:endParaRPr lang="en-GB" dirty="0"/>
          </a:p>
        </p:txBody>
      </p:sp>
      <p:sp>
        <p:nvSpPr>
          <p:cNvPr id="9" name="TextBox 8"/>
          <p:cNvSpPr txBox="1"/>
          <p:nvPr/>
        </p:nvSpPr>
        <p:spPr>
          <a:xfrm>
            <a:off x="2915816" y="5013176"/>
            <a:ext cx="482453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effectLst>
                  <a:outerShdw blurRad="38100" dist="38100" dir="2700000" algn="tl">
                    <a:srgbClr val="000000">
                      <a:alpha val="43137"/>
                    </a:srgbClr>
                  </a:outerShdw>
                </a:effectLst>
              </a:rPr>
              <a:t>Poonam Shah</a:t>
            </a:r>
          </a:p>
          <a:p>
            <a:r>
              <a:rPr lang="en-GB" dirty="0" smtClean="0">
                <a:effectLst>
                  <a:outerShdw blurRad="38100" dist="38100" dir="2700000" algn="tl">
                    <a:srgbClr val="000000">
                      <a:alpha val="43137"/>
                    </a:srgbClr>
                  </a:outerShdw>
                </a:effectLst>
              </a:rPr>
              <a:t>Email id : </a:t>
            </a:r>
            <a:r>
              <a:rPr lang="en-GB" dirty="0" smtClean="0">
                <a:effectLst>
                  <a:outerShdw blurRad="38100" dist="38100" dir="2700000" algn="tl">
                    <a:srgbClr val="000000">
                      <a:alpha val="43137"/>
                    </a:srgbClr>
                  </a:outerShdw>
                </a:effectLst>
                <a:hlinkClick r:id="rId4"/>
              </a:rPr>
              <a:t>poonam.shah1985@gmail.com</a:t>
            </a:r>
            <a:endParaRPr lang="en-GB" dirty="0" smtClean="0">
              <a:effectLst>
                <a:outerShdw blurRad="38100" dist="38100" dir="2700000" algn="tl">
                  <a:srgbClr val="000000">
                    <a:alpha val="43137"/>
                  </a:srgbClr>
                </a:outerShdw>
              </a:effectLst>
            </a:endParaRPr>
          </a:p>
          <a:p>
            <a:r>
              <a:rPr lang="en-GB" dirty="0" smtClean="0">
                <a:effectLst>
                  <a:outerShdw blurRad="38100" dist="38100" dir="2700000" algn="tl">
                    <a:srgbClr val="000000">
                      <a:alpha val="43137"/>
                    </a:srgbClr>
                  </a:outerShdw>
                </a:effectLst>
              </a:rPr>
              <a:t>Phone : 4087681459</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20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6056" y="65314"/>
            <a:ext cx="2634054" cy="369332"/>
          </a:xfrm>
          <a:prstGeom prst="rect">
            <a:avLst/>
          </a:prstGeom>
        </p:spPr>
        <p:txBody>
          <a:bodyPr wrap="none">
            <a:spAutoFit/>
          </a:bodyPr>
          <a:lstStyle/>
          <a:p>
            <a:r>
              <a:rPr lang="en-GB" b="1" dirty="0"/>
              <a:t>Collection Framework</a:t>
            </a:r>
          </a:p>
        </p:txBody>
      </p:sp>
      <p:sp>
        <p:nvSpPr>
          <p:cNvPr id="4" name="Rectangle 3"/>
          <p:cNvSpPr/>
          <p:nvPr/>
        </p:nvSpPr>
        <p:spPr>
          <a:xfrm>
            <a:off x="971600" y="1166843"/>
            <a:ext cx="7056784" cy="3693319"/>
          </a:xfrm>
          <a:prstGeom prst="rect">
            <a:avLst/>
          </a:prstGeom>
        </p:spPr>
        <p:txBody>
          <a:bodyPr wrap="square">
            <a:spAutoFit/>
          </a:bodyPr>
          <a:lstStyle/>
          <a:p>
            <a:r>
              <a:rPr lang="en-GB" dirty="0"/>
              <a:t>Exception Handling in Java</a:t>
            </a:r>
          </a:p>
          <a:p>
            <a:endParaRPr lang="en-GB" dirty="0"/>
          </a:p>
          <a:p>
            <a:r>
              <a:rPr lang="en-GB" dirty="0" smtClean="0"/>
              <a:t>Types </a:t>
            </a:r>
            <a:r>
              <a:rPr lang="en-GB" dirty="0"/>
              <a:t>of Exception</a:t>
            </a:r>
          </a:p>
          <a:p>
            <a:r>
              <a:rPr lang="en-GB" dirty="0"/>
              <a:t>Scenarios where exception may occur</a:t>
            </a:r>
          </a:p>
          <a:p>
            <a:r>
              <a:rPr lang="en-GB" dirty="0"/>
              <a:t>The exception handling in java is one of the powerful mechanism to handle the runtime errors so that normal flow of the application can be maintained</a:t>
            </a:r>
            <a:r>
              <a:rPr lang="en-GB" dirty="0" smtClean="0"/>
              <a:t>.</a:t>
            </a:r>
          </a:p>
          <a:p>
            <a:endParaRPr lang="en-GB" dirty="0"/>
          </a:p>
          <a:p>
            <a:endParaRPr lang="en-GB" dirty="0"/>
          </a:p>
          <a:p>
            <a:r>
              <a:rPr lang="en-GB" dirty="0"/>
              <a:t>What is exception handling</a:t>
            </a:r>
          </a:p>
          <a:p>
            <a:endParaRPr lang="en-GB" dirty="0"/>
          </a:p>
          <a:p>
            <a:r>
              <a:rPr lang="en-GB" dirty="0"/>
              <a:t>Exception Handling is a mechanism to handle runtime errors such as </a:t>
            </a:r>
            <a:r>
              <a:rPr lang="en-GB" dirty="0" err="1"/>
              <a:t>ClassNotFound</a:t>
            </a:r>
            <a:r>
              <a:rPr lang="en-GB" dirty="0"/>
              <a:t>, IO, SQL, Remote etc</a:t>
            </a:r>
            <a:r>
              <a:rPr lang="en-GB" dirty="0" smtClean="0"/>
              <a:t>.</a:t>
            </a:r>
            <a:endParaRPr lang="en-GB" dirty="0"/>
          </a:p>
        </p:txBody>
      </p:sp>
    </p:spTree>
    <p:extLst>
      <p:ext uri="{BB962C8B-B14F-4D97-AF65-F5344CB8AC3E}">
        <p14:creationId xmlns:p14="http://schemas.microsoft.com/office/powerpoint/2010/main" val="326620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33650"/>
            <a:ext cx="7344816" cy="6863417"/>
          </a:xfrm>
          <a:prstGeom prst="rect">
            <a:avLst/>
          </a:prstGeom>
        </p:spPr>
        <p:txBody>
          <a:bodyPr wrap="square">
            <a:spAutoFit/>
          </a:bodyPr>
          <a:lstStyle/>
          <a:p>
            <a:endParaRPr lang="en-GB" dirty="0"/>
          </a:p>
          <a:p>
            <a:endParaRPr lang="en-GB" dirty="0" smtClean="0"/>
          </a:p>
          <a:p>
            <a:endParaRPr lang="en-GB" dirty="0"/>
          </a:p>
          <a:p>
            <a:endParaRPr lang="en-GB" dirty="0" smtClean="0"/>
          </a:p>
          <a:p>
            <a:r>
              <a:rPr lang="en-GB" sz="1600" dirty="0" smtClean="0"/>
              <a:t>Advantage </a:t>
            </a:r>
            <a:r>
              <a:rPr lang="en-GB" sz="1600" dirty="0"/>
              <a:t>of Exception Handling</a:t>
            </a:r>
          </a:p>
          <a:p>
            <a:endParaRPr lang="en-GB" sz="1600" dirty="0"/>
          </a:p>
          <a:p>
            <a:r>
              <a:rPr lang="en-GB" sz="1600" dirty="0"/>
              <a:t>The core advantage of exception handling is to maintain the normal flow of the application. Exception normally disrupts the normal flow of the application that is why we use exception handling. Let's take a scenario:</a:t>
            </a:r>
          </a:p>
          <a:p>
            <a:endParaRPr lang="en-GB" sz="1600" dirty="0"/>
          </a:p>
          <a:p>
            <a:r>
              <a:rPr lang="en-GB" sz="1600" dirty="0"/>
              <a:t>statement 1;  </a:t>
            </a:r>
          </a:p>
          <a:p>
            <a:r>
              <a:rPr lang="en-GB" sz="1600" dirty="0"/>
              <a:t>statement 2;  </a:t>
            </a:r>
          </a:p>
          <a:p>
            <a:r>
              <a:rPr lang="en-GB" sz="1600" dirty="0"/>
              <a:t>statement 3;  </a:t>
            </a:r>
          </a:p>
          <a:p>
            <a:r>
              <a:rPr lang="en-GB" sz="1600" dirty="0"/>
              <a:t>statement 4;  </a:t>
            </a:r>
          </a:p>
          <a:p>
            <a:r>
              <a:rPr lang="en-GB" sz="1600" dirty="0"/>
              <a:t>statement 5;//exception occurs  </a:t>
            </a:r>
          </a:p>
          <a:p>
            <a:r>
              <a:rPr lang="en-GB" sz="1600" dirty="0"/>
              <a:t>statement 6;  </a:t>
            </a:r>
          </a:p>
          <a:p>
            <a:r>
              <a:rPr lang="en-GB" sz="1600" dirty="0"/>
              <a:t>statement 7;  </a:t>
            </a:r>
          </a:p>
          <a:p>
            <a:r>
              <a:rPr lang="en-GB" sz="1600" dirty="0"/>
              <a:t>statement 8;  </a:t>
            </a:r>
          </a:p>
          <a:p>
            <a:r>
              <a:rPr lang="en-GB" sz="1600" dirty="0"/>
              <a:t>statement 9;  </a:t>
            </a:r>
          </a:p>
          <a:p>
            <a:r>
              <a:rPr lang="en-GB" sz="1600" dirty="0"/>
              <a:t>statement 10;  </a:t>
            </a:r>
            <a:endParaRPr lang="en-GB" sz="1600" dirty="0" smtClean="0"/>
          </a:p>
          <a:p>
            <a:endParaRPr lang="en-GB" sz="1600" dirty="0"/>
          </a:p>
          <a:p>
            <a:r>
              <a:rPr lang="en-GB" sz="1600"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p:txBody>
      </p:sp>
    </p:spTree>
    <p:extLst>
      <p:ext uri="{BB962C8B-B14F-4D97-AF65-F5344CB8AC3E}">
        <p14:creationId xmlns:p14="http://schemas.microsoft.com/office/powerpoint/2010/main" val="69945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548680"/>
            <a:ext cx="6102424" cy="1477328"/>
          </a:xfrm>
          <a:prstGeom prst="rect">
            <a:avLst/>
          </a:prstGeom>
        </p:spPr>
        <p:txBody>
          <a:bodyPr wrap="square">
            <a:spAutoFit/>
          </a:bodyPr>
          <a:lstStyle/>
          <a:p>
            <a:r>
              <a:rPr lang="en-GB" dirty="0"/>
              <a:t>Hierarchy of Java Exception classes</a:t>
            </a:r>
          </a:p>
          <a:p>
            <a:endParaRPr lang="en-GB" dirty="0" smtClean="0"/>
          </a:p>
          <a:p>
            <a:endParaRPr lang="en-GB" dirty="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1020663"/>
            <a:ext cx="5324475" cy="5000625"/>
          </a:xfrm>
          <a:prstGeom prst="rect">
            <a:avLst/>
          </a:prstGeom>
        </p:spPr>
      </p:pic>
    </p:spTree>
    <p:extLst>
      <p:ext uri="{BB962C8B-B14F-4D97-AF65-F5344CB8AC3E}">
        <p14:creationId xmlns:p14="http://schemas.microsoft.com/office/powerpoint/2010/main" val="153793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434143"/>
            <a:ext cx="8064896" cy="5755422"/>
          </a:xfrm>
          <a:prstGeom prst="rect">
            <a:avLst/>
          </a:prstGeom>
        </p:spPr>
        <p:txBody>
          <a:bodyPr wrap="square">
            <a:spAutoFit/>
          </a:bodyPr>
          <a:lstStyle/>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r>
              <a:rPr lang="en-GB" sz="1600" dirty="0" smtClean="0"/>
              <a:t>Types </a:t>
            </a:r>
            <a:r>
              <a:rPr lang="en-GB" sz="1600" dirty="0"/>
              <a:t>of Exception</a:t>
            </a:r>
          </a:p>
          <a:p>
            <a:endParaRPr lang="en-GB" sz="1600" dirty="0"/>
          </a:p>
          <a:p>
            <a:r>
              <a:rPr lang="en-GB" sz="1600" dirty="0"/>
              <a:t>There are mainly two types of exceptions: checked and unchecked where error is considered as unchecked exception. The sun microsystem says there are three types of exceptions:</a:t>
            </a:r>
          </a:p>
          <a:p>
            <a:endParaRPr lang="en-GB" sz="1600" dirty="0"/>
          </a:p>
          <a:p>
            <a:r>
              <a:rPr lang="en-GB" sz="1600" dirty="0"/>
              <a:t>Checked Exception</a:t>
            </a:r>
          </a:p>
          <a:p>
            <a:r>
              <a:rPr lang="en-GB" sz="1600" dirty="0"/>
              <a:t>Unchecked Exception</a:t>
            </a:r>
          </a:p>
          <a:p>
            <a:r>
              <a:rPr lang="en-GB" sz="1600" dirty="0"/>
              <a:t>Error</a:t>
            </a:r>
          </a:p>
          <a:p>
            <a:r>
              <a:rPr lang="en-GB" sz="1600" dirty="0"/>
              <a:t>Difference between checked and unchecked exceptions</a:t>
            </a:r>
          </a:p>
          <a:p>
            <a:endParaRPr lang="en-GB" sz="1600" dirty="0"/>
          </a:p>
        </p:txBody>
      </p:sp>
    </p:spTree>
    <p:extLst>
      <p:ext uri="{BB962C8B-B14F-4D97-AF65-F5344CB8AC3E}">
        <p14:creationId xmlns:p14="http://schemas.microsoft.com/office/powerpoint/2010/main" val="186912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56651"/>
            <a:ext cx="8136904" cy="6186309"/>
          </a:xfrm>
          <a:prstGeom prst="rect">
            <a:avLst/>
          </a:prstGeom>
        </p:spPr>
        <p:txBody>
          <a:bodyPr wrap="square">
            <a:spAutoFit/>
          </a:bodyPr>
          <a:lstStyle/>
          <a:p>
            <a:endParaRPr lang="en-GB" dirty="0" smtClean="0"/>
          </a:p>
          <a:p>
            <a:endParaRPr lang="en-GB" dirty="0"/>
          </a:p>
          <a:p>
            <a:endParaRPr lang="en-GB" dirty="0" smtClean="0"/>
          </a:p>
          <a:p>
            <a:endParaRPr lang="en-GB" dirty="0"/>
          </a:p>
          <a:p>
            <a:r>
              <a:rPr lang="en-GB" dirty="0" smtClean="0"/>
              <a:t>1</a:t>
            </a:r>
            <a:r>
              <a:rPr lang="en-GB" dirty="0"/>
              <a:t>) Checked Exception</a:t>
            </a:r>
          </a:p>
          <a:p>
            <a:endParaRPr lang="en-GB" dirty="0"/>
          </a:p>
          <a:p>
            <a:r>
              <a:rPr lang="en-GB" dirty="0"/>
              <a:t>The classes that extend </a:t>
            </a:r>
            <a:r>
              <a:rPr lang="en-GB" dirty="0" err="1"/>
              <a:t>Throwable</a:t>
            </a:r>
            <a:r>
              <a:rPr lang="en-GB" dirty="0"/>
              <a:t> class except </a:t>
            </a:r>
            <a:r>
              <a:rPr lang="en-GB" dirty="0" err="1"/>
              <a:t>RuntimeException</a:t>
            </a:r>
            <a:r>
              <a:rPr lang="en-GB" dirty="0"/>
              <a:t> and Error are known as checked exceptions </a:t>
            </a:r>
            <a:r>
              <a:rPr lang="en-GB" dirty="0" err="1"/>
              <a:t>e.g.IOException</a:t>
            </a:r>
            <a:r>
              <a:rPr lang="en-GB" dirty="0"/>
              <a:t>, </a:t>
            </a:r>
            <a:r>
              <a:rPr lang="en-GB" dirty="0" err="1"/>
              <a:t>SQLException</a:t>
            </a:r>
            <a:r>
              <a:rPr lang="en-GB" dirty="0"/>
              <a:t> etc. Checked exceptions are checked at compile-time.</a:t>
            </a:r>
          </a:p>
          <a:p>
            <a:endParaRPr lang="en-GB" dirty="0"/>
          </a:p>
          <a:p>
            <a:r>
              <a:rPr lang="en-GB" dirty="0"/>
              <a:t>2) Unchecked Exception</a:t>
            </a:r>
          </a:p>
          <a:p>
            <a:endParaRPr lang="en-GB" dirty="0"/>
          </a:p>
          <a:p>
            <a:r>
              <a:rPr lang="en-GB" dirty="0"/>
              <a:t>The classes that extend </a:t>
            </a:r>
            <a:r>
              <a:rPr lang="en-GB" dirty="0" err="1"/>
              <a:t>RuntimeException</a:t>
            </a:r>
            <a:r>
              <a:rPr lang="en-GB" dirty="0"/>
              <a:t> are known as unchecked exceptions e.g. </a:t>
            </a:r>
            <a:r>
              <a:rPr lang="en-GB" dirty="0" err="1"/>
              <a:t>ArithmeticException</a:t>
            </a:r>
            <a:r>
              <a:rPr lang="en-GB" dirty="0"/>
              <a:t>, </a:t>
            </a:r>
            <a:r>
              <a:rPr lang="en-GB" dirty="0" err="1"/>
              <a:t>NullPointerException</a:t>
            </a:r>
            <a:r>
              <a:rPr lang="en-GB" dirty="0"/>
              <a:t>, </a:t>
            </a:r>
            <a:r>
              <a:rPr lang="en-GB" dirty="0" err="1"/>
              <a:t>ArrayIndexOutOfBoundsException</a:t>
            </a:r>
            <a:r>
              <a:rPr lang="en-GB" dirty="0"/>
              <a:t> etc. Unchecked exceptions are not checked at compile-time rather they are checked at runtime.</a:t>
            </a:r>
          </a:p>
          <a:p>
            <a:endParaRPr lang="en-GB" dirty="0"/>
          </a:p>
          <a:p>
            <a:r>
              <a:rPr lang="en-GB" dirty="0"/>
              <a:t>3) Error</a:t>
            </a:r>
          </a:p>
          <a:p>
            <a:endParaRPr lang="en-GB" dirty="0"/>
          </a:p>
          <a:p>
            <a:r>
              <a:rPr lang="en-GB" dirty="0"/>
              <a:t>Error is irrecoverable e.g. </a:t>
            </a:r>
            <a:r>
              <a:rPr lang="en-GB" dirty="0" err="1"/>
              <a:t>OutOfMemoryError</a:t>
            </a:r>
            <a:r>
              <a:rPr lang="en-GB" dirty="0"/>
              <a:t>, </a:t>
            </a:r>
            <a:r>
              <a:rPr lang="en-GB" dirty="0" err="1"/>
              <a:t>VirtualMachineError</a:t>
            </a:r>
            <a:r>
              <a:rPr lang="en-GB" dirty="0"/>
              <a:t>, </a:t>
            </a:r>
            <a:r>
              <a:rPr lang="en-GB" dirty="0" err="1"/>
              <a:t>AssertionError</a:t>
            </a:r>
            <a:r>
              <a:rPr lang="en-GB" dirty="0"/>
              <a:t> etc.</a:t>
            </a:r>
          </a:p>
          <a:p>
            <a:endParaRPr lang="en-GB" dirty="0"/>
          </a:p>
        </p:txBody>
      </p:sp>
    </p:spTree>
    <p:extLst>
      <p:ext uri="{BB962C8B-B14F-4D97-AF65-F5344CB8AC3E}">
        <p14:creationId xmlns:p14="http://schemas.microsoft.com/office/powerpoint/2010/main" val="424525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680637"/>
            <a:ext cx="8208912" cy="10341293"/>
          </a:xfrm>
          <a:prstGeom prst="rect">
            <a:avLst/>
          </a:prstGeom>
        </p:spPr>
        <p:txBody>
          <a:bodyPr wrap="square">
            <a:sp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r>
              <a:rPr lang="en-GB" dirty="0" smtClean="0"/>
              <a:t>Common </a:t>
            </a:r>
            <a:r>
              <a:rPr lang="en-GB" dirty="0"/>
              <a:t>scenarios where exceptions may occur</a:t>
            </a:r>
          </a:p>
          <a:p>
            <a:endParaRPr lang="en-GB" dirty="0"/>
          </a:p>
          <a:p>
            <a:r>
              <a:rPr lang="en-GB" dirty="0"/>
              <a:t>There are given some scenarios where unchecked exceptions can occur. They are as follows:</a:t>
            </a:r>
          </a:p>
          <a:p>
            <a:endParaRPr lang="en-GB" b="1" dirty="0"/>
          </a:p>
          <a:p>
            <a:r>
              <a:rPr lang="en-GB" b="1" dirty="0"/>
              <a:t>1) Scenario where </a:t>
            </a:r>
            <a:r>
              <a:rPr lang="en-GB" b="1" dirty="0" err="1"/>
              <a:t>ArithmeticException</a:t>
            </a:r>
            <a:r>
              <a:rPr lang="en-GB" b="1" dirty="0"/>
              <a:t> occurs</a:t>
            </a:r>
          </a:p>
          <a:p>
            <a:endParaRPr lang="en-GB" dirty="0"/>
          </a:p>
          <a:p>
            <a:r>
              <a:rPr lang="en-GB" dirty="0"/>
              <a:t>If we divide any number by zero, there occurs an </a:t>
            </a:r>
            <a:r>
              <a:rPr lang="en-GB" dirty="0" err="1"/>
              <a:t>ArithmeticException</a:t>
            </a:r>
            <a:r>
              <a:rPr lang="en-GB" dirty="0"/>
              <a:t>.</a:t>
            </a:r>
          </a:p>
          <a:p>
            <a:endParaRPr lang="en-GB" dirty="0"/>
          </a:p>
          <a:p>
            <a:r>
              <a:rPr lang="en-GB" dirty="0" err="1"/>
              <a:t>int</a:t>
            </a:r>
            <a:r>
              <a:rPr lang="en-GB" dirty="0"/>
              <a:t> a=50/0;//</a:t>
            </a:r>
            <a:r>
              <a:rPr lang="en-GB" dirty="0" err="1" smtClean="0"/>
              <a:t>ArithmeticException</a:t>
            </a:r>
            <a:endParaRPr lang="en-GB" dirty="0" smtClean="0"/>
          </a:p>
          <a:p>
            <a:r>
              <a:rPr lang="en-GB" dirty="0" smtClean="0"/>
              <a:t>  </a:t>
            </a:r>
            <a:endParaRPr lang="en-GB" dirty="0"/>
          </a:p>
          <a:p>
            <a:r>
              <a:rPr lang="en-GB" b="1" dirty="0"/>
              <a:t>2) Scenario where </a:t>
            </a:r>
            <a:r>
              <a:rPr lang="en-GB" b="1" dirty="0" err="1"/>
              <a:t>NullPointerException</a:t>
            </a:r>
            <a:r>
              <a:rPr lang="en-GB" b="1" dirty="0"/>
              <a:t> occurs</a:t>
            </a:r>
          </a:p>
          <a:p>
            <a:endParaRPr lang="en-GB" dirty="0"/>
          </a:p>
          <a:p>
            <a:r>
              <a:rPr lang="en-GB" dirty="0"/>
              <a:t>If we have null value in any variable, performing any operation by the variable occurs an </a:t>
            </a:r>
            <a:r>
              <a:rPr lang="en-GB" dirty="0" err="1"/>
              <a:t>NullPointerException</a:t>
            </a:r>
            <a:r>
              <a:rPr lang="en-GB" dirty="0" smtClean="0"/>
              <a:t>.</a:t>
            </a:r>
          </a:p>
          <a:p>
            <a:endParaRPr lang="en-GB" dirty="0"/>
          </a:p>
          <a:p>
            <a:r>
              <a:rPr lang="en-GB" dirty="0"/>
              <a:t>String s=null;  </a:t>
            </a:r>
          </a:p>
          <a:p>
            <a:r>
              <a:rPr lang="en-GB" dirty="0" err="1"/>
              <a:t>System.out.println</a:t>
            </a:r>
            <a:r>
              <a:rPr lang="en-GB" dirty="0"/>
              <a:t>(</a:t>
            </a:r>
            <a:r>
              <a:rPr lang="en-GB" dirty="0" err="1"/>
              <a:t>s.length</a:t>
            </a:r>
            <a:r>
              <a:rPr lang="en-GB" dirty="0"/>
              <a:t>());//</a:t>
            </a:r>
            <a:r>
              <a:rPr lang="en-GB" dirty="0" err="1"/>
              <a:t>NullPointerException</a:t>
            </a:r>
            <a:r>
              <a:rPr lang="en-GB" dirty="0"/>
              <a:t>  </a:t>
            </a:r>
          </a:p>
          <a:p>
            <a:endParaRPr lang="en-GB" dirty="0"/>
          </a:p>
          <a:p>
            <a:endParaRPr lang="en-GB" dirty="0"/>
          </a:p>
          <a:p>
            <a:endParaRPr lang="en-GB" dirty="0"/>
          </a:p>
        </p:txBody>
      </p:sp>
    </p:spTree>
    <p:extLst>
      <p:ext uri="{BB962C8B-B14F-4D97-AF65-F5344CB8AC3E}">
        <p14:creationId xmlns:p14="http://schemas.microsoft.com/office/powerpoint/2010/main" val="30133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36712"/>
            <a:ext cx="7272808" cy="4801314"/>
          </a:xfrm>
          <a:prstGeom prst="rect">
            <a:avLst/>
          </a:prstGeom>
        </p:spPr>
        <p:txBody>
          <a:bodyPr wrap="square">
            <a:spAutoFit/>
          </a:bodyPr>
          <a:lstStyle/>
          <a:p>
            <a:r>
              <a:rPr lang="en-GB" b="1" dirty="0" smtClean="0"/>
              <a:t>3</a:t>
            </a:r>
            <a:r>
              <a:rPr lang="en-GB" b="1" dirty="0"/>
              <a:t>) Scenario where </a:t>
            </a:r>
            <a:r>
              <a:rPr lang="en-GB" b="1" dirty="0" err="1"/>
              <a:t>NumberFormatException</a:t>
            </a:r>
            <a:r>
              <a:rPr lang="en-GB" b="1" dirty="0"/>
              <a:t> occurs</a:t>
            </a:r>
          </a:p>
          <a:p>
            <a:endParaRPr lang="en-GB" dirty="0"/>
          </a:p>
          <a:p>
            <a:r>
              <a:rPr lang="en-GB" dirty="0"/>
              <a:t>The wrong formatting of any value, may occur </a:t>
            </a:r>
            <a:r>
              <a:rPr lang="en-GB" dirty="0" err="1"/>
              <a:t>NumberFormatException</a:t>
            </a:r>
            <a:r>
              <a:rPr lang="en-GB" dirty="0"/>
              <a:t>. Suppose I have a string variable that have characters, converting this variable into digit will occur </a:t>
            </a:r>
            <a:r>
              <a:rPr lang="en-GB" dirty="0" err="1"/>
              <a:t>NumberFormatException</a:t>
            </a:r>
            <a:r>
              <a:rPr lang="en-GB" dirty="0"/>
              <a:t>.</a:t>
            </a:r>
          </a:p>
          <a:p>
            <a:endParaRPr lang="en-GB" dirty="0"/>
          </a:p>
          <a:p>
            <a:r>
              <a:rPr lang="en-GB" dirty="0"/>
              <a:t>String s="</a:t>
            </a:r>
            <a:r>
              <a:rPr lang="en-GB" dirty="0" err="1"/>
              <a:t>abc</a:t>
            </a:r>
            <a:r>
              <a:rPr lang="en-GB" dirty="0"/>
              <a:t>";  </a:t>
            </a:r>
          </a:p>
          <a:p>
            <a:r>
              <a:rPr lang="en-GB" dirty="0" err="1"/>
              <a:t>int</a:t>
            </a:r>
            <a:r>
              <a:rPr lang="en-GB" dirty="0"/>
              <a:t> </a:t>
            </a:r>
            <a:r>
              <a:rPr lang="en-GB" dirty="0" err="1"/>
              <a:t>i</a:t>
            </a:r>
            <a:r>
              <a:rPr lang="en-GB" dirty="0"/>
              <a:t>=</a:t>
            </a:r>
            <a:r>
              <a:rPr lang="en-GB" dirty="0" err="1"/>
              <a:t>Integer.parseInt</a:t>
            </a:r>
            <a:r>
              <a:rPr lang="en-GB" dirty="0"/>
              <a:t>(s);//</a:t>
            </a:r>
            <a:r>
              <a:rPr lang="en-GB" dirty="0" err="1"/>
              <a:t>NumberFormatException</a:t>
            </a:r>
            <a:r>
              <a:rPr lang="en-GB" dirty="0"/>
              <a:t> </a:t>
            </a:r>
            <a:endParaRPr lang="en-GB" dirty="0" smtClean="0"/>
          </a:p>
          <a:p>
            <a:r>
              <a:rPr lang="en-GB" dirty="0" smtClean="0"/>
              <a:t> </a:t>
            </a:r>
            <a:endParaRPr lang="en-GB" dirty="0"/>
          </a:p>
          <a:p>
            <a:r>
              <a:rPr lang="en-GB" b="1" dirty="0"/>
              <a:t>4) Scenario where </a:t>
            </a:r>
            <a:r>
              <a:rPr lang="en-GB" b="1" dirty="0" err="1"/>
              <a:t>ArrayIndexOutOfBoundsException</a:t>
            </a:r>
            <a:r>
              <a:rPr lang="en-GB" b="1" dirty="0"/>
              <a:t> occurs</a:t>
            </a:r>
          </a:p>
          <a:p>
            <a:endParaRPr lang="en-GB" dirty="0"/>
          </a:p>
          <a:p>
            <a:r>
              <a:rPr lang="en-GB" dirty="0"/>
              <a:t>If you are inserting any value in the wrong index, it would result </a:t>
            </a:r>
            <a:r>
              <a:rPr lang="en-GB" dirty="0" err="1"/>
              <a:t>ArrayIndexOutOfBoundsException</a:t>
            </a:r>
            <a:r>
              <a:rPr lang="en-GB" dirty="0"/>
              <a:t> as shown below:</a:t>
            </a:r>
          </a:p>
          <a:p>
            <a:endParaRPr lang="en-GB" dirty="0"/>
          </a:p>
          <a:p>
            <a:r>
              <a:rPr lang="en-GB" dirty="0" err="1"/>
              <a:t>int</a:t>
            </a:r>
            <a:r>
              <a:rPr lang="en-GB" dirty="0"/>
              <a:t> a[]=new </a:t>
            </a:r>
            <a:r>
              <a:rPr lang="en-GB" dirty="0" err="1"/>
              <a:t>int</a:t>
            </a:r>
            <a:r>
              <a:rPr lang="en-GB" dirty="0"/>
              <a:t>[5];  </a:t>
            </a:r>
          </a:p>
          <a:p>
            <a:r>
              <a:rPr lang="en-GB" dirty="0"/>
              <a:t>a[10]=50; //</a:t>
            </a:r>
            <a:r>
              <a:rPr lang="en-GB" dirty="0" err="1"/>
              <a:t>ArrayIndexOutOfBoundsException</a:t>
            </a:r>
            <a:r>
              <a:rPr lang="en-GB" dirty="0"/>
              <a:t> </a:t>
            </a:r>
          </a:p>
        </p:txBody>
      </p:sp>
    </p:spTree>
    <p:extLst>
      <p:ext uri="{BB962C8B-B14F-4D97-AF65-F5344CB8AC3E}">
        <p14:creationId xmlns:p14="http://schemas.microsoft.com/office/powerpoint/2010/main" val="202204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609" y="908720"/>
            <a:ext cx="6102424" cy="2862322"/>
          </a:xfrm>
          <a:prstGeom prst="rect">
            <a:avLst/>
          </a:prstGeom>
        </p:spPr>
        <p:txBody>
          <a:bodyPr wrap="square">
            <a:spAutoFit/>
          </a:bodyPr>
          <a:lstStyle/>
          <a:p>
            <a:r>
              <a:rPr lang="en-GB" b="1" dirty="0"/>
              <a:t>Java Exception Handling Keywords</a:t>
            </a:r>
          </a:p>
          <a:p>
            <a:endParaRPr lang="en-GB" dirty="0"/>
          </a:p>
          <a:p>
            <a:r>
              <a:rPr lang="en-GB" dirty="0"/>
              <a:t>There are 5 keywords used in java exception handling.</a:t>
            </a:r>
          </a:p>
          <a:p>
            <a:endParaRPr lang="en-GB" dirty="0"/>
          </a:p>
          <a:p>
            <a:r>
              <a:rPr lang="en-GB" dirty="0"/>
              <a:t>try</a:t>
            </a:r>
          </a:p>
          <a:p>
            <a:r>
              <a:rPr lang="en-GB" dirty="0"/>
              <a:t>catch</a:t>
            </a:r>
          </a:p>
          <a:p>
            <a:r>
              <a:rPr lang="en-GB" dirty="0"/>
              <a:t>finally</a:t>
            </a:r>
          </a:p>
          <a:p>
            <a:r>
              <a:rPr lang="en-GB" dirty="0"/>
              <a:t>throw</a:t>
            </a:r>
          </a:p>
          <a:p>
            <a:r>
              <a:rPr lang="en-GB" dirty="0"/>
              <a:t>throws</a:t>
            </a:r>
          </a:p>
        </p:txBody>
      </p:sp>
    </p:spTree>
    <p:extLst>
      <p:ext uri="{BB962C8B-B14F-4D97-AF65-F5344CB8AC3E}">
        <p14:creationId xmlns:p14="http://schemas.microsoft.com/office/powerpoint/2010/main" val="2341944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784</TotalTime>
  <Words>844</Words>
  <Application>Microsoft Office PowerPoint</Application>
  <PresentationFormat>On-screen Show (4:3)</PresentationFormat>
  <Paragraphs>199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Java Training Day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Day 3</dc:title>
  <dc:creator>Windows User</dc:creator>
  <cp:lastModifiedBy>Windows User</cp:lastModifiedBy>
  <cp:revision>78</cp:revision>
  <dcterms:created xsi:type="dcterms:W3CDTF">2015-06-29T17:28:27Z</dcterms:created>
  <dcterms:modified xsi:type="dcterms:W3CDTF">2015-07-21T21:33:23Z</dcterms:modified>
</cp:coreProperties>
</file>