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
  </p:notesMasterIdLst>
  <p:sldIdLst>
    <p:sldId id="257" r:id="rId2"/>
    <p:sldId id="261" r:id="rId3"/>
    <p:sldId id="262" r:id="rId4"/>
    <p:sldId id="263" r:id="rId5"/>
    <p:sldId id="264" r:id="rId6"/>
    <p:sldId id="265" r:id="rId7"/>
    <p:sldId id="266" r:id="rId8"/>
    <p:sldId id="268" r:id="rId9"/>
    <p:sldId id="269" r:id="rId10"/>
    <p:sldId id="270" r:id="rId11"/>
    <p:sldId id="271" r:id="rId12"/>
    <p:sldId id="272" r:id="rId13"/>
    <p:sldId id="273" r:id="rId14"/>
    <p:sldId id="274" r:id="rId15"/>
    <p:sldId id="267"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7" d="100"/>
          <a:sy n="87" d="100"/>
        </p:scale>
        <p:origin x="-1458" y="-8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9342176-4932-4D01-AFB9-239917FC118D}" type="datetimeFigureOut">
              <a:rPr lang="en-GB" smtClean="0"/>
              <a:t>30/06/2015</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E77A29D-F741-4C0E-B325-B5DBD9315DFE}" type="slidenum">
              <a:rPr lang="en-GB" smtClean="0"/>
              <a:t>‹#›</a:t>
            </a:fld>
            <a:endParaRPr lang="en-GB"/>
          </a:p>
        </p:txBody>
      </p:sp>
    </p:spTree>
    <p:extLst>
      <p:ext uri="{BB962C8B-B14F-4D97-AF65-F5344CB8AC3E}">
        <p14:creationId xmlns:p14="http://schemas.microsoft.com/office/powerpoint/2010/main" val="46212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2D5D0C67-B8F7-4504-9A6A-C0E0549CAB3E}" type="slidenum">
              <a:rPr lang="en-GB" smtClean="0"/>
              <a:t>2</a:t>
            </a:fld>
            <a:endParaRPr lang="en-GB"/>
          </a:p>
        </p:txBody>
      </p:sp>
    </p:spTree>
    <p:extLst>
      <p:ext uri="{BB962C8B-B14F-4D97-AF65-F5344CB8AC3E}">
        <p14:creationId xmlns:p14="http://schemas.microsoft.com/office/powerpoint/2010/main" val="32612285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2D5D0C67-B8F7-4504-9A6A-C0E0549CAB3E}" type="slidenum">
              <a:rPr lang="en-GB" smtClean="0"/>
              <a:t>3</a:t>
            </a:fld>
            <a:endParaRPr lang="en-GB"/>
          </a:p>
        </p:txBody>
      </p:sp>
    </p:spTree>
    <p:extLst>
      <p:ext uri="{BB962C8B-B14F-4D97-AF65-F5344CB8AC3E}">
        <p14:creationId xmlns:p14="http://schemas.microsoft.com/office/powerpoint/2010/main" val="32612285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2D5D0C67-B8F7-4504-9A6A-C0E0549CAB3E}" type="slidenum">
              <a:rPr lang="en-GB" smtClean="0"/>
              <a:t>4</a:t>
            </a:fld>
            <a:endParaRPr lang="en-GB"/>
          </a:p>
        </p:txBody>
      </p:sp>
    </p:spTree>
    <p:extLst>
      <p:ext uri="{BB962C8B-B14F-4D97-AF65-F5344CB8AC3E}">
        <p14:creationId xmlns:p14="http://schemas.microsoft.com/office/powerpoint/2010/main" val="32612285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3" name="Group 42"/>
          <p:cNvGrpSpPr/>
          <p:nvPr/>
        </p:nvGrpSpPr>
        <p:grpSpPr>
          <a:xfrm>
            <a:off x="-382404" y="0"/>
            <a:ext cx="9932332" cy="6858000"/>
            <a:chOff x="-382404" y="0"/>
            <a:chExt cx="9932332" cy="6858000"/>
          </a:xfrm>
        </p:grpSpPr>
        <p:grpSp>
          <p:nvGrpSpPr>
            <p:cNvPr id="44" name="Group 44"/>
            <p:cNvGrpSpPr/>
            <p:nvPr/>
          </p:nvGrpSpPr>
          <p:grpSpPr>
            <a:xfrm>
              <a:off x="0" y="0"/>
              <a:ext cx="9144000" cy="6858000"/>
              <a:chOff x="0" y="0"/>
              <a:chExt cx="9144000" cy="6858000"/>
            </a:xfrm>
          </p:grpSpPr>
          <p:grpSp>
            <p:nvGrpSpPr>
              <p:cNvPr id="70" name="Group 4"/>
              <p:cNvGrpSpPr/>
              <p:nvPr/>
            </p:nvGrpSpPr>
            <p:grpSpPr>
              <a:xfrm>
                <a:off x="0" y="0"/>
                <a:ext cx="2514600" cy="6858000"/>
                <a:chOff x="0" y="0"/>
                <a:chExt cx="2514600" cy="6858000"/>
              </a:xfrm>
            </p:grpSpPr>
            <p:sp>
              <p:nvSpPr>
                <p:cNvPr id="115" name="Rectangle 11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1" name="Group 5"/>
              <p:cNvGrpSpPr/>
              <p:nvPr/>
            </p:nvGrpSpPr>
            <p:grpSpPr>
              <a:xfrm>
                <a:off x="422910" y="0"/>
                <a:ext cx="2514600" cy="6858000"/>
                <a:chOff x="0" y="0"/>
                <a:chExt cx="2514600" cy="6858000"/>
              </a:xfrm>
            </p:grpSpPr>
            <p:sp>
              <p:nvSpPr>
                <p:cNvPr id="85" name="Rectangle 8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5" name="Freeform 44"/>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Freeform 51"/>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Hexagon 52"/>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57"/>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67"/>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4649096" y="-21511"/>
            <a:ext cx="3505200" cy="23128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733365" y="2708476"/>
            <a:ext cx="3313355" cy="1702160"/>
          </a:xfrm>
        </p:spPr>
        <p:txBody>
          <a:bodyPr>
            <a:normAutofit/>
          </a:bodyPr>
          <a:lstStyle>
            <a:lvl1pPr>
              <a:defRPr sz="3600"/>
            </a:lvl1pPr>
          </a:lstStyle>
          <a:p>
            <a:r>
              <a:rPr lang="en-US" smtClean="0"/>
              <a:t>Click to edit Master title style</a:t>
            </a:r>
            <a:endParaRPr lang="en-US" dirty="0"/>
          </a:p>
        </p:txBody>
      </p:sp>
      <p:sp>
        <p:nvSpPr>
          <p:cNvPr id="3" name="Subtitle 2"/>
          <p:cNvSpPr>
            <a:spLocks noGrp="1"/>
          </p:cNvSpPr>
          <p:nvPr>
            <p:ph type="subTitle" idx="1"/>
          </p:nvPr>
        </p:nvSpPr>
        <p:spPr>
          <a:xfrm>
            <a:off x="4733365" y="4421080"/>
            <a:ext cx="3309803" cy="1260629"/>
          </a:xfrm>
        </p:spPr>
        <p:txBody>
          <a:bodyPr>
            <a:normAutofit/>
          </a:bodyPr>
          <a:lstStyle>
            <a:lvl1pPr marL="0" indent="0" algn="l">
              <a:buNone/>
              <a:defRPr sz="1800">
                <a:solidFill>
                  <a:srgbClr val="42424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4738744" y="1516828"/>
            <a:ext cx="2133600" cy="750981"/>
          </a:xfrm>
        </p:spPr>
        <p:txBody>
          <a:bodyPr anchor="b"/>
          <a:lstStyle>
            <a:lvl1pPr algn="l">
              <a:defRPr sz="2400"/>
            </a:lvl1pPr>
          </a:lstStyle>
          <a:p>
            <a:fld id="{FBBAADF6-61EE-47EC-A33D-529D1A1A66E0}" type="datetimeFigureOut">
              <a:rPr lang="en-GB" smtClean="0"/>
              <a:t>30/06/2015</a:t>
            </a:fld>
            <a:endParaRPr lang="en-GB"/>
          </a:p>
        </p:txBody>
      </p:sp>
      <p:sp>
        <p:nvSpPr>
          <p:cNvPr id="50" name="Rectangle 49"/>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a:xfrm>
            <a:off x="5303520" y="5719966"/>
            <a:ext cx="2831592" cy="365125"/>
          </a:xfrm>
        </p:spPr>
        <p:txBody>
          <a:bodyPr>
            <a:normAutofit/>
          </a:bodyPr>
          <a:lstStyle>
            <a:lvl1pPr>
              <a:defRPr>
                <a:solidFill>
                  <a:schemeClr val="accent1"/>
                </a:solidFill>
              </a:defRPr>
            </a:lvl1pPr>
          </a:lstStyle>
          <a:p>
            <a:endParaRPr lang="en-GB"/>
          </a:p>
        </p:txBody>
      </p:sp>
      <p:sp>
        <p:nvSpPr>
          <p:cNvPr id="6" name="Slide Number Placeholder 5"/>
          <p:cNvSpPr>
            <a:spLocks noGrp="1"/>
          </p:cNvSpPr>
          <p:nvPr>
            <p:ph type="sldNum" sz="quarter" idx="12"/>
          </p:nvPr>
        </p:nvSpPr>
        <p:spPr>
          <a:xfrm>
            <a:off x="4649096" y="5719966"/>
            <a:ext cx="643666" cy="365125"/>
          </a:xfrm>
        </p:spPr>
        <p:txBody>
          <a:bodyPr/>
          <a:lstStyle>
            <a:lvl1pPr>
              <a:defRPr>
                <a:solidFill>
                  <a:schemeClr val="accent1"/>
                </a:solidFill>
              </a:defRPr>
            </a:lvl1pPr>
          </a:lstStyle>
          <a:p>
            <a:fld id="{BE680625-1B71-4EA5-9884-851FABC2EBE1}" type="slidenum">
              <a:rPr lang="en-GB" smtClean="0"/>
              <a:t>‹#›</a:t>
            </a:fld>
            <a:endParaRPr lang="en-GB"/>
          </a:p>
        </p:txBody>
      </p:sp>
      <p:sp>
        <p:nvSpPr>
          <p:cNvPr id="89" name="Rectangle 88"/>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BBAADF6-61EE-47EC-A33D-529D1A1A66E0}" type="datetimeFigureOut">
              <a:rPr lang="en-GB" smtClean="0"/>
              <a:t>30/06/2015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E680625-1B71-4EA5-9884-851FABC2EBE1}" type="slidenum">
              <a:rPr lang="en-GB" smtClean="0"/>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030147"/>
            <a:ext cx="1484453" cy="4780344"/>
          </a:xfrm>
        </p:spPr>
        <p:txBody>
          <a:bodyPr vert="eaVert" anchor="ctr"/>
          <a:lstStyle/>
          <a:p>
            <a:r>
              <a:rPr lang="en-US" smtClean="0"/>
              <a:t>Click to edit Master title style</a:t>
            </a:r>
            <a:endParaRPr lang="en-US"/>
          </a:p>
        </p:txBody>
      </p:sp>
      <p:sp>
        <p:nvSpPr>
          <p:cNvPr id="3" name="Vertical Text Placeholder 2"/>
          <p:cNvSpPr>
            <a:spLocks noGrp="1"/>
          </p:cNvSpPr>
          <p:nvPr>
            <p:ph type="body" orient="vert" idx="1"/>
          </p:nvPr>
        </p:nvSpPr>
        <p:spPr>
          <a:xfrm>
            <a:off x="1053296" y="1030147"/>
            <a:ext cx="5423704" cy="47803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BBAADF6-61EE-47EC-A33D-529D1A1A66E0}" type="datetimeFigureOut">
              <a:rPr lang="en-GB" smtClean="0"/>
              <a:t>30/06/2015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E680625-1B71-4EA5-9884-851FABC2EBE1}" type="slidenum">
              <a:rPr lang="en-GB" smtClean="0"/>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BBAADF6-61EE-47EC-A33D-529D1A1A66E0}" type="datetimeFigureOut">
              <a:rPr lang="en-GB" smtClean="0"/>
              <a:t>30/06/2015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E680625-1B71-4EA5-9884-851FABC2EBE1}" type="slidenum">
              <a:rPr lang="en-GB" smtClean="0"/>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58645" y="2900829"/>
            <a:ext cx="6637468" cy="1362075"/>
          </a:xfrm>
        </p:spPr>
        <p:txBody>
          <a:bodyPr anchor="b"/>
          <a:lstStyle>
            <a:lvl1pPr algn="l">
              <a:defRPr sz="4000" b="0"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1258645" y="4267200"/>
            <a:ext cx="6637467" cy="1520413"/>
          </a:xfrm>
        </p:spPr>
        <p:txBody>
          <a:bodyPr anchor="t"/>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BBAADF6-61EE-47EC-A33D-529D1A1A66E0}" type="datetimeFigureOut">
              <a:rPr lang="en-GB" smtClean="0"/>
              <a:t>30/06/2015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E680625-1B71-4EA5-9884-851FABC2EBE1}" type="slidenum">
              <a:rPr lang="en-GB" smtClean="0"/>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FBBAADF6-61EE-47EC-A33D-529D1A1A66E0}" type="datetimeFigureOut">
              <a:rPr lang="en-GB" smtClean="0"/>
              <a:t>30/06/2015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E680625-1B71-4EA5-9884-851FABC2EBE1}" type="slidenum">
              <a:rPr lang="en-GB" smtClean="0"/>
              <a:t>‹#›</a:t>
            </a:fld>
            <a:endParaRPr lang="en-GB"/>
          </a:p>
        </p:txBody>
      </p:sp>
      <p:sp>
        <p:nvSpPr>
          <p:cNvPr id="9" name="Content Placeholder 8"/>
          <p:cNvSpPr>
            <a:spLocks noGrp="1"/>
          </p:cNvSpPr>
          <p:nvPr>
            <p:ph sz="quarter" idx="13"/>
          </p:nvPr>
        </p:nvSpPr>
        <p:spPr>
          <a:xfrm>
            <a:off x="1042416" y="2313432"/>
            <a:ext cx="3419856"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10"/>
          <p:cNvSpPr>
            <a:spLocks noGrp="1"/>
          </p:cNvSpPr>
          <p:nvPr>
            <p:ph sz="quarter" idx="14"/>
          </p:nvPr>
        </p:nvSpPr>
        <p:spPr>
          <a:xfrm>
            <a:off x="4645152" y="2313431"/>
            <a:ext cx="3419856"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412111" y="2316009"/>
            <a:ext cx="3057148"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41721"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11837" y="2316010"/>
            <a:ext cx="3055717"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152"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BBAADF6-61EE-47EC-A33D-529D1A1A66E0}" type="datetimeFigureOut">
              <a:rPr lang="en-GB" smtClean="0"/>
              <a:t>30/06/2015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BE680625-1B71-4EA5-9884-851FABC2EBE1}" type="slidenum">
              <a:rPr lang="en-GB" smtClean="0"/>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BBAADF6-61EE-47EC-A33D-529D1A1A66E0}" type="datetimeFigureOut">
              <a:rPr lang="en-GB" smtClean="0"/>
              <a:t>30/06/2015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BE680625-1B71-4EA5-9884-851FABC2EBE1}" type="slidenum">
              <a:rPr lang="en-GB" smtClean="0"/>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BBAADF6-61EE-47EC-A33D-529D1A1A66E0}" type="datetimeFigureOut">
              <a:rPr lang="en-GB" smtClean="0"/>
              <a:t>30/06/2015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BE680625-1B71-4EA5-9884-851FABC2EBE1}" type="slidenum">
              <a:rPr lang="en-GB" smtClean="0"/>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2" name="Group 4"/>
              <p:cNvGrpSpPr/>
              <p:nvPr/>
            </p:nvGrpSpPr>
            <p:grpSpPr>
              <a:xfrm>
                <a:off x="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5"/>
              <p:cNvGrpSpPr/>
              <p:nvPr/>
            </p:nvGrpSpPr>
            <p:grpSpPr>
              <a:xfrm>
                <a:off x="42291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4"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Freeform 46"/>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Hexagon 51"/>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58"/>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FBBAADF6-61EE-47EC-A33D-529D1A1A66E0}" type="datetimeFigureOut">
              <a:rPr lang="en-GB" smtClean="0"/>
              <a:t>30/06/2015</a:t>
            </a:fld>
            <a:endParaRPr lang="en-GB"/>
          </a:p>
        </p:txBody>
      </p:sp>
      <p:sp>
        <p:nvSpPr>
          <p:cNvPr id="7" name="Slide Number Placeholder 6"/>
          <p:cNvSpPr>
            <a:spLocks noGrp="1"/>
          </p:cNvSpPr>
          <p:nvPr>
            <p:ph type="sldNum" sz="quarter" idx="12"/>
          </p:nvPr>
        </p:nvSpPr>
        <p:spPr/>
        <p:txBody>
          <a:bodyPr/>
          <a:lstStyle/>
          <a:p>
            <a:fld id="{BE680625-1B71-4EA5-9884-851FABC2EBE1}" type="slidenum">
              <a:rPr lang="en-GB" smtClean="0"/>
              <a:t>‹#›</a:t>
            </a:fld>
            <a:endParaRPr lang="en-GB"/>
          </a:p>
        </p:txBody>
      </p:sp>
      <p:sp>
        <p:nvSpPr>
          <p:cNvPr id="58" name="Rectangle 57"/>
          <p:cNvSpPr/>
          <p:nvPr/>
        </p:nvSpPr>
        <p:spPr>
          <a:xfrm>
            <a:off x="905571" y="601883"/>
            <a:ext cx="3562257" cy="5648445"/>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1145894" y="856527"/>
            <a:ext cx="3090440" cy="5150734"/>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1" name="Rectangle 60"/>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n-GB"/>
          </a:p>
        </p:txBody>
      </p:sp>
      <p:sp>
        <p:nvSpPr>
          <p:cNvPr id="2" name="Title 1"/>
          <p:cNvSpPr>
            <a:spLocks noGrp="1"/>
          </p:cNvSpPr>
          <p:nvPr>
            <p:ph type="title"/>
          </p:nvPr>
        </p:nvSpPr>
        <p:spPr>
          <a:xfrm>
            <a:off x="4739833" y="2657434"/>
            <a:ext cx="3304572" cy="1463153"/>
          </a:xfrm>
        </p:spPr>
        <p:txBody>
          <a:bodyPr anchor="b">
            <a:normAutofit/>
          </a:bodyPr>
          <a:lstStyle>
            <a:lvl1pPr algn="l">
              <a:defRPr sz="2800" b="0"/>
            </a:lvl1pPr>
          </a:lstStyle>
          <a:p>
            <a:r>
              <a:rPr lang="en-US" smtClean="0"/>
              <a:t>Click to edit Master title style</a:t>
            </a:r>
            <a:endParaRPr lang="en-US"/>
          </a:p>
        </p:txBody>
      </p:sp>
      <p:sp>
        <p:nvSpPr>
          <p:cNvPr id="4" name="Text Placeholder 3"/>
          <p:cNvSpPr>
            <a:spLocks noGrp="1"/>
          </p:cNvSpPr>
          <p:nvPr>
            <p:ph type="body" sz="half" idx="2"/>
          </p:nvPr>
        </p:nvSpPr>
        <p:spPr>
          <a:xfrm>
            <a:off x="4736592" y="4136994"/>
            <a:ext cx="3298784" cy="1517904"/>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5" name="Group 4"/>
              <p:cNvGrpSpPr/>
              <p:nvPr/>
            </p:nvGrpSpPr>
            <p:grpSpPr>
              <a:xfrm>
                <a:off x="0" y="0"/>
                <a:ext cx="2514600" cy="6858000"/>
                <a:chOff x="0" y="0"/>
                <a:chExt cx="2514600" cy="6858000"/>
              </a:xfrm>
            </p:grpSpPr>
            <p:sp>
              <p:nvSpPr>
                <p:cNvPr id="87" name="Rectangle 8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6" name="Group 5"/>
              <p:cNvGrpSpPr/>
              <p:nvPr/>
            </p:nvGrpSpPr>
            <p:grpSpPr>
              <a:xfrm>
                <a:off x="42291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7" name="Group 9"/>
              <p:cNvGrpSpPr/>
              <p:nvPr/>
            </p:nvGrpSpPr>
            <p:grpSpPr>
              <a:xfrm rot="10800000">
                <a:off x="662940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8" name="Rectangle 77"/>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Freeform 45"/>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Hexagon 50"/>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62"/>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Hexagon 69"/>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Hexagon 70"/>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Hexagon 71"/>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72"/>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reeform 73"/>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4" name="Rectangle 93"/>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905571" y="601883"/>
            <a:ext cx="3562257" cy="5648445"/>
          </a:xfrm>
          <a:prstGeom prst="rect">
            <a:avLst/>
          </a:prstGeom>
          <a:solidFill>
            <a:srgbClr val="FFFFFF"/>
          </a:solidFill>
          <a:ln w="31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734424" y="2660904"/>
            <a:ext cx="3300984" cy="1463040"/>
          </a:xfrm>
        </p:spPr>
        <p:txBody>
          <a:bodyPr anchor="b">
            <a:normAutofit/>
          </a:bodyPr>
          <a:lstStyle>
            <a:lvl1pPr algn="l">
              <a:defRPr sz="2800" b="0"/>
            </a:lvl1pPr>
          </a:lstStyle>
          <a:p>
            <a:r>
              <a:rPr lang="en-US" smtClean="0"/>
              <a:t>Click to edit Master title style</a:t>
            </a:r>
            <a:endParaRPr lang="en-US"/>
          </a:p>
        </p:txBody>
      </p:sp>
      <p:sp>
        <p:nvSpPr>
          <p:cNvPr id="3" name="Picture Placeholder 2"/>
          <p:cNvSpPr>
            <a:spLocks noGrp="1"/>
          </p:cNvSpPr>
          <p:nvPr>
            <p:ph type="pic" idx="1"/>
          </p:nvPr>
        </p:nvSpPr>
        <p:spPr>
          <a:xfrm>
            <a:off x="1005208" y="693795"/>
            <a:ext cx="3359623" cy="5468112"/>
          </a:xfrm>
        </p:spPr>
        <p:txBody>
          <a:bodyPr/>
          <a:lstStyle>
            <a:lvl1pPr marL="0" indent="0">
              <a:buNone/>
              <a:defRPr sz="3200">
                <a:solidFill>
                  <a:schemeClr val="accent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734630" y="4133088"/>
            <a:ext cx="3300573" cy="1519561"/>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BBAADF6-61EE-47EC-A33D-529D1A1A66E0}" type="datetimeFigureOut">
              <a:rPr lang="en-GB" smtClean="0"/>
              <a:t>30/06/2015</a:t>
            </a:fld>
            <a:endParaRPr lang="en-GB"/>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n-GB"/>
          </a:p>
        </p:txBody>
      </p:sp>
      <p:sp>
        <p:nvSpPr>
          <p:cNvPr id="7" name="Slide Number Placeholder 6"/>
          <p:cNvSpPr>
            <a:spLocks noGrp="1"/>
          </p:cNvSpPr>
          <p:nvPr>
            <p:ph type="sldNum" sz="quarter" idx="12"/>
          </p:nvPr>
        </p:nvSpPr>
        <p:spPr/>
        <p:txBody>
          <a:bodyPr/>
          <a:lstStyle/>
          <a:p>
            <a:fld id="{BE680625-1B71-4EA5-9884-851FABC2EBE1}" type="slidenum">
              <a:rPr lang="en-GB" smtClean="0"/>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42" name="Group 41"/>
          <p:cNvGrpSpPr/>
          <p:nvPr/>
        </p:nvGrpSpPr>
        <p:grpSpPr>
          <a:xfrm>
            <a:off x="-304800" y="0"/>
            <a:ext cx="9932332" cy="6858000"/>
            <a:chOff x="-382404" y="0"/>
            <a:chExt cx="9932332" cy="6858000"/>
          </a:xfrm>
        </p:grpSpPr>
        <p:grpSp>
          <p:nvGrpSpPr>
            <p:cNvPr id="43" name="Group 44"/>
            <p:cNvGrpSpPr/>
            <p:nvPr/>
          </p:nvGrpSpPr>
          <p:grpSpPr>
            <a:xfrm>
              <a:off x="0" y="0"/>
              <a:ext cx="9144000" cy="6858000"/>
              <a:chOff x="0" y="0"/>
              <a:chExt cx="9144000" cy="6858000"/>
            </a:xfrm>
          </p:grpSpPr>
          <p:grpSp>
            <p:nvGrpSpPr>
              <p:cNvPr id="101" name="Group 4"/>
              <p:cNvGrpSpPr/>
              <p:nvPr/>
            </p:nvGrpSpPr>
            <p:grpSpPr>
              <a:xfrm>
                <a:off x="0" y="0"/>
                <a:ext cx="2514600" cy="6858000"/>
                <a:chOff x="0" y="0"/>
                <a:chExt cx="2514600" cy="6858000"/>
              </a:xfrm>
            </p:grpSpPr>
            <p:sp>
              <p:nvSpPr>
                <p:cNvPr id="113" name="Rectangle 112"/>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2" name="Group 5"/>
              <p:cNvGrpSpPr/>
              <p:nvPr/>
            </p:nvGrpSpPr>
            <p:grpSpPr>
              <a:xfrm>
                <a:off x="422910" y="0"/>
                <a:ext cx="2514600" cy="6858000"/>
                <a:chOff x="0" y="0"/>
                <a:chExt cx="2514600" cy="6858000"/>
              </a:xfrm>
            </p:grpSpPr>
            <p:sp>
              <p:nvSpPr>
                <p:cNvPr id="110" name="Rectangle 109"/>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3" name="Group 9"/>
              <p:cNvGrpSpPr/>
              <p:nvPr/>
            </p:nvGrpSpPr>
            <p:grpSpPr>
              <a:xfrm rot="10800000">
                <a:off x="6629400" y="0"/>
                <a:ext cx="2514600" cy="6858000"/>
                <a:chOff x="0" y="0"/>
                <a:chExt cx="2514600" cy="6858000"/>
              </a:xfrm>
            </p:grpSpPr>
            <p:sp>
              <p:nvSpPr>
                <p:cNvPr id="107" name="Rectangle 10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4" name="Rectangle 103"/>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Freeform 43"/>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Freeform 44"/>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Freeform 45"/>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Hexagon 49"/>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Hexagon 50"/>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54"/>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Hexagon 57"/>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Hexagon 94"/>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Hexagon 95"/>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Hexagon 96"/>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Hexagon 97"/>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Freeform 98"/>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Freeform 99"/>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 name="Rectangle 65"/>
          <p:cNvSpPr/>
          <p:nvPr/>
        </p:nvSpPr>
        <p:spPr>
          <a:xfrm>
            <a:off x="457200" y="333487"/>
            <a:ext cx="8229600" cy="6185647"/>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4561242" y="-21511"/>
            <a:ext cx="3679116" cy="699244"/>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043490" y="1027664"/>
            <a:ext cx="7024744" cy="114300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43492" y="2323652"/>
            <a:ext cx="6777317" cy="350897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997388" y="224492"/>
            <a:ext cx="2133600" cy="365125"/>
          </a:xfrm>
          <a:prstGeom prst="rect">
            <a:avLst/>
          </a:prstGeom>
        </p:spPr>
        <p:txBody>
          <a:bodyPr vert="horz" lIns="91440" tIns="45720" rIns="91440" bIns="45720" rtlCol="0" anchor="ctr"/>
          <a:lstStyle>
            <a:lvl1pPr algn="r">
              <a:defRPr sz="1200">
                <a:solidFill>
                  <a:srgbClr val="FEFEFE"/>
                </a:solidFill>
              </a:defRPr>
            </a:lvl1pPr>
          </a:lstStyle>
          <a:p>
            <a:fld id="{FBBAADF6-61EE-47EC-A33D-529D1A1A66E0}" type="datetimeFigureOut">
              <a:rPr lang="en-GB" smtClean="0"/>
              <a:t>30/06/2015</a:t>
            </a:fld>
            <a:endParaRPr lang="en-GB"/>
          </a:p>
        </p:txBody>
      </p:sp>
      <p:sp>
        <p:nvSpPr>
          <p:cNvPr id="5" name="Footer Placeholder 4"/>
          <p:cNvSpPr>
            <a:spLocks noGrp="1"/>
          </p:cNvSpPr>
          <p:nvPr>
            <p:ph type="ftr" sz="quarter" idx="3"/>
          </p:nvPr>
        </p:nvSpPr>
        <p:spPr>
          <a:xfrm>
            <a:off x="4641448" y="5852160"/>
            <a:ext cx="3502152" cy="365125"/>
          </a:xfrm>
          <a:prstGeom prst="rect">
            <a:avLst/>
          </a:prstGeom>
        </p:spPr>
        <p:txBody>
          <a:bodyPr vert="horz" lIns="91440" tIns="45720" rIns="91440" bIns="45720" rtlCol="0" anchor="ctr"/>
          <a:lstStyle>
            <a:lvl1pPr algn="r">
              <a:defRPr sz="1200">
                <a:solidFill>
                  <a:schemeClr val="accent1"/>
                </a:solidFill>
              </a:defRPr>
            </a:lvl1pPr>
          </a:lstStyle>
          <a:p>
            <a:endParaRPr lang="en-GB"/>
          </a:p>
        </p:txBody>
      </p:sp>
      <p:sp>
        <p:nvSpPr>
          <p:cNvPr id="6" name="Slide Number Placeholder 5"/>
          <p:cNvSpPr>
            <a:spLocks noGrp="1"/>
          </p:cNvSpPr>
          <p:nvPr>
            <p:ph type="sldNum" sz="quarter" idx="4"/>
          </p:nvPr>
        </p:nvSpPr>
        <p:spPr>
          <a:xfrm>
            <a:off x="4649096" y="224491"/>
            <a:ext cx="1332156" cy="365125"/>
          </a:xfrm>
          <a:prstGeom prst="rect">
            <a:avLst/>
          </a:prstGeom>
        </p:spPr>
        <p:txBody>
          <a:bodyPr vert="horz" lIns="91440" tIns="45720" rIns="91440" bIns="45720" rtlCol="0" anchor="ctr"/>
          <a:lstStyle>
            <a:lvl1pPr algn="l">
              <a:defRPr sz="1200">
                <a:solidFill>
                  <a:srgbClr val="FEFEFE"/>
                </a:solidFill>
              </a:defRPr>
            </a:lvl1pPr>
          </a:lstStyle>
          <a:p>
            <a:fld id="{BE680625-1B71-4EA5-9884-851FABC2EBE1}" type="slidenum">
              <a:rPr lang="en-GB" smtClean="0"/>
              <a:t>‹#›</a:t>
            </a:fld>
            <a:endParaRPr lang="en-GB"/>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hyperlink" Target="http://docs.oracle.com/javase/tutorial/java/" TargetMode="External"/><Relationship Id="rId2" Type="http://schemas.openxmlformats.org/officeDocument/2006/relationships/hyperlink" Target="https://docs.oracle.com/javase/tutorial/" TargetMode="External"/><Relationship Id="rId1" Type="http://schemas.openxmlformats.org/officeDocument/2006/relationships/slideLayout" Target="../slideLayouts/slideLayout7.xml"/><Relationship Id="rId4" Type="http://schemas.openxmlformats.org/officeDocument/2006/relationships/hyperlink" Target="mailto:poonam.shah1985@gmail.com"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788024" y="2852936"/>
            <a:ext cx="3384376" cy="1658615"/>
          </a:xfrm>
        </p:spPr>
        <p:txBody>
          <a:bodyPr>
            <a:noAutofit/>
          </a:bodyPr>
          <a:lstStyle/>
          <a:p>
            <a:pPr algn="ctr"/>
            <a:r>
              <a:rPr lang="en-GB" b="1" dirty="0" smtClean="0"/>
              <a:t>Java Training Day </a:t>
            </a:r>
            <a:r>
              <a:rPr lang="en-GB" b="1" dirty="0" smtClean="0"/>
              <a:t>4</a:t>
            </a:r>
            <a:endParaRPr lang="en-GB" b="1"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512" y="188640"/>
            <a:ext cx="4248472" cy="1447973"/>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24028" y="655538"/>
            <a:ext cx="3168352" cy="981075"/>
          </a:xfrm>
          <a:prstGeom prst="rect">
            <a:avLst/>
          </a:prstGeom>
        </p:spPr>
      </p:pic>
    </p:spTree>
    <p:extLst>
      <p:ext uri="{BB962C8B-B14F-4D97-AF65-F5344CB8AC3E}">
        <p14:creationId xmlns:p14="http://schemas.microsoft.com/office/powerpoint/2010/main" val="14614654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99592" y="889844"/>
            <a:ext cx="7344816" cy="4801314"/>
          </a:xfrm>
          <a:prstGeom prst="rect">
            <a:avLst/>
          </a:prstGeom>
        </p:spPr>
        <p:txBody>
          <a:bodyPr wrap="square">
            <a:spAutoFit/>
          </a:bodyPr>
          <a:lstStyle/>
          <a:p>
            <a:r>
              <a:rPr lang="en-GB" dirty="0"/>
              <a:t>public class Test {</a:t>
            </a:r>
          </a:p>
          <a:p>
            <a:endParaRPr lang="en-GB" dirty="0"/>
          </a:p>
          <a:p>
            <a:r>
              <a:rPr lang="en-GB" dirty="0"/>
              <a:t>   public static void main(String </a:t>
            </a:r>
            <a:r>
              <a:rPr lang="en-GB" dirty="0" err="1"/>
              <a:t>args</a:t>
            </a:r>
            <a:r>
              <a:rPr lang="en-GB" dirty="0"/>
              <a:t>[]){</a:t>
            </a:r>
          </a:p>
          <a:p>
            <a:r>
              <a:rPr lang="en-GB" dirty="0"/>
              <a:t>      </a:t>
            </a:r>
            <a:r>
              <a:rPr lang="en-GB" dirty="0" err="1"/>
              <a:t>int</a:t>
            </a:r>
            <a:r>
              <a:rPr lang="en-GB" dirty="0"/>
              <a:t> [] numbers = {10, 20, 30, 40, 50};</a:t>
            </a:r>
          </a:p>
          <a:p>
            <a:endParaRPr lang="en-GB" dirty="0"/>
          </a:p>
          <a:p>
            <a:r>
              <a:rPr lang="en-GB" dirty="0"/>
              <a:t>      for(</a:t>
            </a:r>
            <a:r>
              <a:rPr lang="en-GB" dirty="0" err="1"/>
              <a:t>int</a:t>
            </a:r>
            <a:r>
              <a:rPr lang="en-GB" dirty="0"/>
              <a:t> x : numbers ){</a:t>
            </a:r>
          </a:p>
          <a:p>
            <a:r>
              <a:rPr lang="en-GB" dirty="0"/>
              <a:t>         </a:t>
            </a:r>
            <a:r>
              <a:rPr lang="en-GB" dirty="0" err="1"/>
              <a:t>System.out.print</a:t>
            </a:r>
            <a:r>
              <a:rPr lang="en-GB" dirty="0"/>
              <a:t>( x );</a:t>
            </a:r>
          </a:p>
          <a:p>
            <a:r>
              <a:rPr lang="en-GB" dirty="0"/>
              <a:t>         </a:t>
            </a:r>
            <a:r>
              <a:rPr lang="en-GB" dirty="0" err="1"/>
              <a:t>System.out.print</a:t>
            </a:r>
            <a:r>
              <a:rPr lang="en-GB" dirty="0"/>
              <a:t>(",");</a:t>
            </a:r>
          </a:p>
          <a:p>
            <a:r>
              <a:rPr lang="en-GB" dirty="0"/>
              <a:t>      }</a:t>
            </a:r>
          </a:p>
          <a:p>
            <a:r>
              <a:rPr lang="en-GB" dirty="0"/>
              <a:t>      </a:t>
            </a:r>
            <a:r>
              <a:rPr lang="en-GB" dirty="0" err="1"/>
              <a:t>System.out.print</a:t>
            </a:r>
            <a:r>
              <a:rPr lang="en-GB" dirty="0"/>
              <a:t>("\n");</a:t>
            </a:r>
          </a:p>
          <a:p>
            <a:r>
              <a:rPr lang="en-GB" dirty="0"/>
              <a:t>      String [] names ={"James", "Larry", "Tom", "Lacy"};</a:t>
            </a:r>
          </a:p>
          <a:p>
            <a:r>
              <a:rPr lang="en-GB" dirty="0"/>
              <a:t>      for( String name : names ) {</a:t>
            </a:r>
          </a:p>
          <a:p>
            <a:r>
              <a:rPr lang="en-GB" dirty="0"/>
              <a:t>         </a:t>
            </a:r>
            <a:r>
              <a:rPr lang="en-GB" dirty="0" err="1"/>
              <a:t>System.out.print</a:t>
            </a:r>
            <a:r>
              <a:rPr lang="en-GB" dirty="0"/>
              <a:t>( name );</a:t>
            </a:r>
          </a:p>
          <a:p>
            <a:r>
              <a:rPr lang="en-GB" dirty="0"/>
              <a:t>         </a:t>
            </a:r>
            <a:r>
              <a:rPr lang="en-GB" dirty="0" err="1"/>
              <a:t>System.out.print</a:t>
            </a:r>
            <a:r>
              <a:rPr lang="en-GB" dirty="0"/>
              <a:t>(",");</a:t>
            </a:r>
          </a:p>
          <a:p>
            <a:r>
              <a:rPr lang="en-GB" dirty="0"/>
              <a:t>      }</a:t>
            </a:r>
          </a:p>
          <a:p>
            <a:r>
              <a:rPr lang="en-GB" dirty="0"/>
              <a:t>   }</a:t>
            </a:r>
          </a:p>
          <a:p>
            <a:r>
              <a:rPr lang="en-GB" dirty="0"/>
              <a:t>}</a:t>
            </a: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20072" y="-5003"/>
            <a:ext cx="2616200" cy="744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0256813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15616" y="1166843"/>
            <a:ext cx="6408712" cy="3970318"/>
          </a:xfrm>
          <a:prstGeom prst="rect">
            <a:avLst/>
          </a:prstGeom>
        </p:spPr>
        <p:txBody>
          <a:bodyPr wrap="square">
            <a:spAutoFit/>
          </a:bodyPr>
          <a:lstStyle/>
          <a:p>
            <a:r>
              <a:rPr lang="en-GB" b="1" dirty="0"/>
              <a:t>The break Keyword:</a:t>
            </a:r>
          </a:p>
          <a:p>
            <a:r>
              <a:rPr lang="en-GB" dirty="0"/>
              <a:t>The break keyword is used to stop the entire loop. The break keyword must be used inside any loop or a switch statement.</a:t>
            </a:r>
          </a:p>
          <a:p>
            <a:endParaRPr lang="en-GB" dirty="0"/>
          </a:p>
          <a:p>
            <a:r>
              <a:rPr lang="en-GB" dirty="0"/>
              <a:t>The break keyword will stop the execution of the innermost loop and start executing the next line of code after the block.</a:t>
            </a:r>
          </a:p>
          <a:p>
            <a:endParaRPr lang="en-GB" dirty="0"/>
          </a:p>
          <a:p>
            <a:r>
              <a:rPr lang="en-GB" b="1" dirty="0"/>
              <a:t>Syntax</a:t>
            </a:r>
            <a:r>
              <a:rPr lang="en-GB" dirty="0"/>
              <a:t>:</a:t>
            </a:r>
          </a:p>
          <a:p>
            <a:r>
              <a:rPr lang="en-GB" dirty="0"/>
              <a:t>The syntax of a break is a single statement inside any loop:</a:t>
            </a:r>
          </a:p>
          <a:p>
            <a:endParaRPr lang="en-GB" dirty="0"/>
          </a:p>
          <a:p>
            <a:r>
              <a:rPr lang="en-GB" dirty="0"/>
              <a:t>break;</a:t>
            </a:r>
          </a:p>
        </p:txBody>
      </p:sp>
    </p:spTree>
    <p:extLst>
      <p:ext uri="{BB962C8B-B14F-4D97-AF65-F5344CB8AC3E}">
        <p14:creationId xmlns:p14="http://schemas.microsoft.com/office/powerpoint/2010/main" val="197562980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259632" y="1443841"/>
            <a:ext cx="5598368" cy="3970318"/>
          </a:xfrm>
          <a:prstGeom prst="rect">
            <a:avLst/>
          </a:prstGeom>
        </p:spPr>
        <p:txBody>
          <a:bodyPr wrap="square">
            <a:spAutoFit/>
          </a:bodyPr>
          <a:lstStyle/>
          <a:p>
            <a:r>
              <a:rPr lang="en-GB" dirty="0"/>
              <a:t>public class Test {</a:t>
            </a:r>
          </a:p>
          <a:p>
            <a:endParaRPr lang="en-GB" dirty="0"/>
          </a:p>
          <a:p>
            <a:r>
              <a:rPr lang="en-GB" dirty="0"/>
              <a:t>   public static void main(String </a:t>
            </a:r>
            <a:r>
              <a:rPr lang="en-GB" dirty="0" err="1"/>
              <a:t>args</a:t>
            </a:r>
            <a:r>
              <a:rPr lang="en-GB" dirty="0"/>
              <a:t>[]) {</a:t>
            </a:r>
          </a:p>
          <a:p>
            <a:r>
              <a:rPr lang="en-GB" dirty="0"/>
              <a:t>      </a:t>
            </a:r>
            <a:r>
              <a:rPr lang="en-GB" dirty="0" err="1"/>
              <a:t>int</a:t>
            </a:r>
            <a:r>
              <a:rPr lang="en-GB" dirty="0"/>
              <a:t> [] numbers = {10, 20, 30, 40, 50};</a:t>
            </a:r>
          </a:p>
          <a:p>
            <a:endParaRPr lang="en-GB" dirty="0"/>
          </a:p>
          <a:p>
            <a:r>
              <a:rPr lang="en-GB" dirty="0"/>
              <a:t>      for(</a:t>
            </a:r>
            <a:r>
              <a:rPr lang="en-GB" dirty="0" err="1"/>
              <a:t>int</a:t>
            </a:r>
            <a:r>
              <a:rPr lang="en-GB" dirty="0"/>
              <a:t> x : numbers ) {</a:t>
            </a:r>
          </a:p>
          <a:p>
            <a:r>
              <a:rPr lang="en-GB" dirty="0"/>
              <a:t>         if( x == 30 ) {</a:t>
            </a:r>
          </a:p>
          <a:p>
            <a:r>
              <a:rPr lang="en-GB" dirty="0"/>
              <a:t>	      break;</a:t>
            </a:r>
          </a:p>
          <a:p>
            <a:r>
              <a:rPr lang="en-GB" dirty="0"/>
              <a:t>         }</a:t>
            </a:r>
          </a:p>
          <a:p>
            <a:r>
              <a:rPr lang="en-GB" dirty="0"/>
              <a:t>         </a:t>
            </a:r>
            <a:r>
              <a:rPr lang="en-GB" dirty="0" err="1"/>
              <a:t>System.out.print</a:t>
            </a:r>
            <a:r>
              <a:rPr lang="en-GB" dirty="0"/>
              <a:t>( x );</a:t>
            </a:r>
          </a:p>
          <a:p>
            <a:r>
              <a:rPr lang="en-GB" dirty="0"/>
              <a:t>         </a:t>
            </a:r>
            <a:r>
              <a:rPr lang="en-GB" dirty="0" err="1"/>
              <a:t>System.out.print</a:t>
            </a:r>
            <a:r>
              <a:rPr lang="en-GB" dirty="0"/>
              <a:t>("\n");</a:t>
            </a:r>
          </a:p>
          <a:p>
            <a:r>
              <a:rPr lang="en-GB" dirty="0"/>
              <a:t>      }</a:t>
            </a:r>
          </a:p>
          <a:p>
            <a:r>
              <a:rPr lang="en-GB" dirty="0"/>
              <a:t>   }</a:t>
            </a:r>
          </a:p>
          <a:p>
            <a:r>
              <a:rPr lang="en-GB" dirty="0"/>
              <a:t>}</a:t>
            </a:r>
          </a:p>
        </p:txBody>
      </p:sp>
    </p:spTree>
    <p:extLst>
      <p:ext uri="{BB962C8B-B14F-4D97-AF65-F5344CB8AC3E}">
        <p14:creationId xmlns:p14="http://schemas.microsoft.com/office/powerpoint/2010/main" val="285124789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755576" y="980728"/>
            <a:ext cx="6768752" cy="4524315"/>
          </a:xfrm>
          <a:prstGeom prst="rect">
            <a:avLst/>
          </a:prstGeom>
        </p:spPr>
        <p:txBody>
          <a:bodyPr wrap="square">
            <a:spAutoFit/>
          </a:bodyPr>
          <a:lstStyle/>
          <a:p>
            <a:r>
              <a:rPr lang="en-GB" b="1" dirty="0"/>
              <a:t>The continue Keyword:</a:t>
            </a:r>
          </a:p>
          <a:p>
            <a:r>
              <a:rPr lang="en-GB" dirty="0"/>
              <a:t>The continue keyword can be used in any of the loop control structures. It causes the loop to immediately jump to the next iteration of the loop.</a:t>
            </a:r>
          </a:p>
          <a:p>
            <a:endParaRPr lang="en-GB" dirty="0"/>
          </a:p>
          <a:p>
            <a:r>
              <a:rPr lang="en-GB" dirty="0"/>
              <a:t>In a for loop, the continue keyword causes flow of control to immediately jump to the update statement.</a:t>
            </a:r>
          </a:p>
          <a:p>
            <a:endParaRPr lang="en-GB" dirty="0"/>
          </a:p>
          <a:p>
            <a:r>
              <a:rPr lang="en-GB" dirty="0"/>
              <a:t>In a while loop or do/while loop, flow of control immediately jumps to the Boolean expression.</a:t>
            </a:r>
          </a:p>
          <a:p>
            <a:endParaRPr lang="en-GB" dirty="0"/>
          </a:p>
          <a:p>
            <a:r>
              <a:rPr lang="en-GB" b="1" dirty="0"/>
              <a:t>Syntax</a:t>
            </a:r>
            <a:r>
              <a:rPr lang="en-GB" dirty="0"/>
              <a:t>:</a:t>
            </a:r>
          </a:p>
          <a:p>
            <a:r>
              <a:rPr lang="en-GB" dirty="0"/>
              <a:t>The syntax of a continue is a single statement inside any loop:</a:t>
            </a:r>
          </a:p>
          <a:p>
            <a:endParaRPr lang="en-GB" dirty="0"/>
          </a:p>
          <a:p>
            <a:r>
              <a:rPr lang="en-GB" dirty="0"/>
              <a:t>continue;</a:t>
            </a:r>
          </a:p>
        </p:txBody>
      </p:sp>
    </p:spTree>
    <p:extLst>
      <p:ext uri="{BB962C8B-B14F-4D97-AF65-F5344CB8AC3E}">
        <p14:creationId xmlns:p14="http://schemas.microsoft.com/office/powerpoint/2010/main" val="143770419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9552" y="1443841"/>
            <a:ext cx="6318448" cy="3970318"/>
          </a:xfrm>
          <a:prstGeom prst="rect">
            <a:avLst/>
          </a:prstGeom>
        </p:spPr>
        <p:txBody>
          <a:bodyPr wrap="square">
            <a:spAutoFit/>
          </a:bodyPr>
          <a:lstStyle/>
          <a:p>
            <a:r>
              <a:rPr lang="en-GB" dirty="0"/>
              <a:t>public class Test {</a:t>
            </a:r>
          </a:p>
          <a:p>
            <a:endParaRPr lang="en-GB" dirty="0"/>
          </a:p>
          <a:p>
            <a:r>
              <a:rPr lang="en-GB" dirty="0"/>
              <a:t>   public static void main(String </a:t>
            </a:r>
            <a:r>
              <a:rPr lang="en-GB" dirty="0" err="1"/>
              <a:t>args</a:t>
            </a:r>
            <a:r>
              <a:rPr lang="en-GB" dirty="0"/>
              <a:t>[]) {</a:t>
            </a:r>
          </a:p>
          <a:p>
            <a:r>
              <a:rPr lang="en-GB" dirty="0"/>
              <a:t>      </a:t>
            </a:r>
            <a:r>
              <a:rPr lang="en-GB" dirty="0" err="1"/>
              <a:t>int</a:t>
            </a:r>
            <a:r>
              <a:rPr lang="en-GB" dirty="0"/>
              <a:t> [] numbers = {10, 20, 30, 40, 50};</a:t>
            </a:r>
          </a:p>
          <a:p>
            <a:endParaRPr lang="en-GB" dirty="0"/>
          </a:p>
          <a:p>
            <a:r>
              <a:rPr lang="en-GB" dirty="0"/>
              <a:t>      for(</a:t>
            </a:r>
            <a:r>
              <a:rPr lang="en-GB" dirty="0" err="1"/>
              <a:t>int</a:t>
            </a:r>
            <a:r>
              <a:rPr lang="en-GB" dirty="0"/>
              <a:t> x : numbers ) {</a:t>
            </a:r>
          </a:p>
          <a:p>
            <a:r>
              <a:rPr lang="en-GB" dirty="0"/>
              <a:t>         if( x == 30 ) {</a:t>
            </a:r>
          </a:p>
          <a:p>
            <a:r>
              <a:rPr lang="en-GB" dirty="0"/>
              <a:t>	      continue;</a:t>
            </a:r>
          </a:p>
          <a:p>
            <a:r>
              <a:rPr lang="en-GB" dirty="0"/>
              <a:t>         }</a:t>
            </a:r>
          </a:p>
          <a:p>
            <a:r>
              <a:rPr lang="en-GB" dirty="0"/>
              <a:t>         </a:t>
            </a:r>
            <a:r>
              <a:rPr lang="en-GB" dirty="0" err="1"/>
              <a:t>System.out.print</a:t>
            </a:r>
            <a:r>
              <a:rPr lang="en-GB" dirty="0"/>
              <a:t>( x );</a:t>
            </a:r>
          </a:p>
          <a:p>
            <a:r>
              <a:rPr lang="en-GB" dirty="0"/>
              <a:t>         </a:t>
            </a:r>
            <a:r>
              <a:rPr lang="en-GB" dirty="0" err="1"/>
              <a:t>System.out.print</a:t>
            </a:r>
            <a:r>
              <a:rPr lang="en-GB" dirty="0"/>
              <a:t>("\n");</a:t>
            </a:r>
          </a:p>
          <a:p>
            <a:r>
              <a:rPr lang="en-GB" dirty="0"/>
              <a:t>      }</a:t>
            </a:r>
          </a:p>
          <a:p>
            <a:r>
              <a:rPr lang="en-GB" dirty="0"/>
              <a:t>   }</a:t>
            </a:r>
          </a:p>
          <a:p>
            <a:r>
              <a:rPr lang="en-GB" dirty="0"/>
              <a:t>}</a:t>
            </a:r>
          </a:p>
        </p:txBody>
      </p:sp>
    </p:spTree>
    <p:extLst>
      <p:ext uri="{BB962C8B-B14F-4D97-AF65-F5344CB8AC3E}">
        <p14:creationId xmlns:p14="http://schemas.microsoft.com/office/powerpoint/2010/main" val="67023137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220072" y="0"/>
            <a:ext cx="2664296" cy="523220"/>
          </a:xfrm>
          <a:prstGeom prst="rect">
            <a:avLst/>
          </a:prstGeom>
        </p:spPr>
        <p:txBody>
          <a:bodyPr wrap="square">
            <a:spAutoFit/>
          </a:bodyPr>
          <a:lstStyle/>
          <a:p>
            <a:r>
              <a:rPr lang="en-GB" sz="2800" b="1" dirty="0" smtClean="0"/>
              <a:t>The End  </a:t>
            </a:r>
            <a:endParaRPr lang="en-GB" sz="2800" dirty="0"/>
          </a:p>
        </p:txBody>
      </p:sp>
      <p:sp>
        <p:nvSpPr>
          <p:cNvPr id="5" name="Rectangle 4"/>
          <p:cNvSpPr/>
          <p:nvPr/>
        </p:nvSpPr>
        <p:spPr>
          <a:xfrm>
            <a:off x="1115616" y="1340768"/>
            <a:ext cx="3300904" cy="584775"/>
          </a:xfrm>
          <a:prstGeom prst="rect">
            <a:avLst/>
          </a:prstGeom>
        </p:spPr>
        <p:txBody>
          <a:bodyPr wrap="none">
            <a:spAutoFit/>
          </a:bodyPr>
          <a:lstStyle/>
          <a:p>
            <a:r>
              <a:rPr lang="en-GB" sz="3200" b="1" dirty="0" smtClean="0"/>
              <a:t>Link references </a:t>
            </a:r>
            <a:endParaRPr lang="en-GB" sz="3200" dirty="0"/>
          </a:p>
        </p:txBody>
      </p:sp>
      <p:sp>
        <p:nvSpPr>
          <p:cNvPr id="6" name="Rectangle 5"/>
          <p:cNvSpPr/>
          <p:nvPr/>
        </p:nvSpPr>
        <p:spPr>
          <a:xfrm>
            <a:off x="1259632" y="2204864"/>
            <a:ext cx="4572000" cy="2031325"/>
          </a:xfrm>
          <a:prstGeom prst="rect">
            <a:avLst/>
          </a:prstGeom>
        </p:spPr>
        <p:txBody>
          <a:bodyPr>
            <a:spAutoFit/>
          </a:bodyPr>
          <a:lstStyle/>
          <a:p>
            <a:pPr marL="285750" indent="-285750">
              <a:buFont typeface="Arial" panose="020B0604020202020204" pitchFamily="34" charset="0"/>
              <a:buChar char="•"/>
            </a:pPr>
            <a:r>
              <a:rPr lang="en-GB" dirty="0">
                <a:hlinkClick r:id="rId2"/>
              </a:rPr>
              <a:t>https://docs.oracle.com/javase/tutorial</a:t>
            </a:r>
            <a:r>
              <a:rPr lang="en-GB" dirty="0" smtClean="0">
                <a:hlinkClick r:id="rId2"/>
              </a:rPr>
              <a:t>/</a:t>
            </a:r>
            <a:endParaRPr lang="en-GB" dirty="0" smtClean="0"/>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hlinkClick r:id="rId3"/>
              </a:rPr>
              <a:t>http://docs.oracle.com/javase/tutorial/java</a:t>
            </a:r>
            <a:r>
              <a:rPr lang="en-GB" dirty="0" smtClean="0">
                <a:hlinkClick r:id="rId3"/>
              </a:rPr>
              <a:t>/</a:t>
            </a:r>
            <a:endParaRPr lang="en-GB" dirty="0" smtClean="0"/>
          </a:p>
          <a:p>
            <a:endParaRPr lang="en-GB" dirty="0"/>
          </a:p>
          <a:p>
            <a:endParaRPr lang="en-GB" dirty="0"/>
          </a:p>
        </p:txBody>
      </p:sp>
      <p:sp>
        <p:nvSpPr>
          <p:cNvPr id="9" name="TextBox 8"/>
          <p:cNvSpPr txBox="1"/>
          <p:nvPr/>
        </p:nvSpPr>
        <p:spPr>
          <a:xfrm>
            <a:off x="2915816" y="5013176"/>
            <a:ext cx="4824536" cy="923330"/>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r>
              <a:rPr lang="en-GB" dirty="0" smtClean="0">
                <a:effectLst>
                  <a:outerShdw blurRad="38100" dist="38100" dir="2700000" algn="tl">
                    <a:srgbClr val="000000">
                      <a:alpha val="43137"/>
                    </a:srgbClr>
                  </a:outerShdw>
                </a:effectLst>
              </a:rPr>
              <a:t>Poonam Shah</a:t>
            </a:r>
          </a:p>
          <a:p>
            <a:r>
              <a:rPr lang="en-GB" dirty="0" smtClean="0">
                <a:effectLst>
                  <a:outerShdw blurRad="38100" dist="38100" dir="2700000" algn="tl">
                    <a:srgbClr val="000000">
                      <a:alpha val="43137"/>
                    </a:srgbClr>
                  </a:outerShdw>
                </a:effectLst>
              </a:rPr>
              <a:t>Email id : </a:t>
            </a:r>
            <a:r>
              <a:rPr lang="en-GB" dirty="0" smtClean="0">
                <a:effectLst>
                  <a:outerShdw blurRad="38100" dist="38100" dir="2700000" algn="tl">
                    <a:srgbClr val="000000">
                      <a:alpha val="43137"/>
                    </a:srgbClr>
                  </a:outerShdw>
                </a:effectLst>
                <a:hlinkClick r:id="rId4"/>
              </a:rPr>
              <a:t>poonam.shah1985@gmail.com</a:t>
            </a:r>
            <a:endParaRPr lang="en-GB" dirty="0" smtClean="0">
              <a:effectLst>
                <a:outerShdw blurRad="38100" dist="38100" dir="2700000" algn="tl">
                  <a:srgbClr val="000000">
                    <a:alpha val="43137"/>
                  </a:srgbClr>
                </a:outerShdw>
              </a:effectLst>
            </a:endParaRPr>
          </a:p>
          <a:p>
            <a:r>
              <a:rPr lang="en-GB" dirty="0" smtClean="0">
                <a:effectLst>
                  <a:outerShdw blurRad="38100" dist="38100" dir="2700000" algn="tl">
                    <a:srgbClr val="000000">
                      <a:alpha val="43137"/>
                    </a:srgbClr>
                  </a:outerShdw>
                </a:effectLst>
              </a:rPr>
              <a:t>Phone : 4087681459</a:t>
            </a:r>
            <a:endParaRPr lang="en-GB"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85920474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66528" y="1484784"/>
            <a:ext cx="7848872" cy="2308324"/>
          </a:xfrm>
          <a:prstGeom prst="rect">
            <a:avLst/>
          </a:prstGeom>
        </p:spPr>
        <p:txBody>
          <a:bodyPr wrap="square">
            <a:spAutoFit/>
          </a:bodyPr>
          <a:lstStyle/>
          <a:p>
            <a:r>
              <a:rPr lang="en-GB" dirty="0" smtClean="0"/>
              <a:t>Java </a:t>
            </a:r>
            <a:r>
              <a:rPr lang="en-GB" dirty="0"/>
              <a:t>has very flexible three looping mechanisms. </a:t>
            </a:r>
            <a:endParaRPr lang="en-GB" dirty="0"/>
          </a:p>
          <a:p>
            <a:r>
              <a:rPr lang="en-GB" dirty="0" smtClean="0"/>
              <a:t>Below are the </a:t>
            </a:r>
            <a:r>
              <a:rPr lang="en-GB" dirty="0"/>
              <a:t>following three loops</a:t>
            </a:r>
            <a:r>
              <a:rPr lang="en-GB" dirty="0" smtClean="0"/>
              <a:t>:</a:t>
            </a:r>
          </a:p>
          <a:p>
            <a:endParaRPr lang="en-GB" dirty="0"/>
          </a:p>
          <a:p>
            <a:r>
              <a:rPr lang="en-GB" b="1" dirty="0"/>
              <a:t>while </a:t>
            </a:r>
            <a:r>
              <a:rPr lang="en-GB" b="1" dirty="0" smtClean="0"/>
              <a:t>Loop</a:t>
            </a:r>
          </a:p>
          <a:p>
            <a:endParaRPr lang="en-GB" b="1" dirty="0"/>
          </a:p>
          <a:p>
            <a:r>
              <a:rPr lang="en-GB" b="1" dirty="0"/>
              <a:t>do...while </a:t>
            </a:r>
            <a:r>
              <a:rPr lang="en-GB" b="1" dirty="0" smtClean="0"/>
              <a:t>Loop</a:t>
            </a:r>
          </a:p>
          <a:p>
            <a:endParaRPr lang="en-GB" b="1" dirty="0"/>
          </a:p>
          <a:p>
            <a:r>
              <a:rPr lang="en-GB" b="1" dirty="0"/>
              <a:t>for Loop</a:t>
            </a:r>
          </a:p>
        </p:txBody>
      </p:sp>
      <p:sp>
        <p:nvSpPr>
          <p:cNvPr id="4" name="Rectangle 3"/>
          <p:cNvSpPr/>
          <p:nvPr/>
        </p:nvSpPr>
        <p:spPr>
          <a:xfrm>
            <a:off x="4860032" y="-26601"/>
            <a:ext cx="2403222" cy="523220"/>
          </a:xfrm>
          <a:prstGeom prst="rect">
            <a:avLst/>
          </a:prstGeom>
        </p:spPr>
        <p:txBody>
          <a:bodyPr wrap="none">
            <a:spAutoFit/>
          </a:bodyPr>
          <a:lstStyle/>
          <a:p>
            <a:r>
              <a:rPr lang="en-GB" sz="2800" b="1" dirty="0" smtClean="0"/>
              <a:t>Loop Control</a:t>
            </a:r>
            <a:endParaRPr lang="en-GB" sz="2800" b="1" dirty="0"/>
          </a:p>
        </p:txBody>
      </p:sp>
    </p:spTree>
    <p:extLst>
      <p:ext uri="{BB962C8B-B14F-4D97-AF65-F5344CB8AC3E}">
        <p14:creationId xmlns:p14="http://schemas.microsoft.com/office/powerpoint/2010/main" val="187002271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83838" y="1844824"/>
            <a:ext cx="7848872" cy="4524315"/>
          </a:xfrm>
          <a:prstGeom prst="rect">
            <a:avLst/>
          </a:prstGeom>
        </p:spPr>
        <p:txBody>
          <a:bodyPr wrap="square">
            <a:spAutoFit/>
          </a:bodyPr>
          <a:lstStyle/>
          <a:p>
            <a:r>
              <a:rPr lang="en-GB" b="1" dirty="0"/>
              <a:t>The while Loop:</a:t>
            </a:r>
          </a:p>
          <a:p>
            <a:r>
              <a:rPr lang="en-GB" dirty="0"/>
              <a:t>A while loop is a control structure that allows you to repeat a task a certain number of times</a:t>
            </a:r>
            <a:r>
              <a:rPr lang="en-GB" dirty="0" smtClean="0"/>
              <a:t>.</a:t>
            </a:r>
          </a:p>
          <a:p>
            <a:endParaRPr lang="en-GB" dirty="0" smtClean="0"/>
          </a:p>
          <a:p>
            <a:r>
              <a:rPr lang="en-GB" b="1" dirty="0" smtClean="0"/>
              <a:t>Syntax</a:t>
            </a:r>
            <a:r>
              <a:rPr lang="en-GB" dirty="0"/>
              <a:t>:</a:t>
            </a:r>
          </a:p>
          <a:p>
            <a:r>
              <a:rPr lang="en-GB" dirty="0"/>
              <a:t>The syntax of a while loop is:</a:t>
            </a:r>
          </a:p>
          <a:p>
            <a:r>
              <a:rPr lang="en-GB" dirty="0"/>
              <a:t>while(</a:t>
            </a:r>
            <a:r>
              <a:rPr lang="en-GB" dirty="0" err="1"/>
              <a:t>Boolean_expression</a:t>
            </a:r>
            <a:r>
              <a:rPr lang="en-GB" dirty="0"/>
              <a:t>)</a:t>
            </a:r>
            <a:r>
              <a:rPr lang="en-GB" dirty="0"/>
              <a:t> </a:t>
            </a:r>
            <a:r>
              <a:rPr lang="en-GB" dirty="0"/>
              <a:t>{</a:t>
            </a:r>
            <a:r>
              <a:rPr lang="en-GB" dirty="0"/>
              <a:t> </a:t>
            </a:r>
            <a:r>
              <a:rPr lang="en-GB" dirty="0"/>
              <a:t>//Statements</a:t>
            </a:r>
            <a:r>
              <a:rPr lang="en-GB" dirty="0"/>
              <a:t> </a:t>
            </a:r>
            <a:r>
              <a:rPr lang="en-GB" dirty="0" smtClean="0"/>
              <a:t>}</a:t>
            </a:r>
          </a:p>
          <a:p>
            <a:endParaRPr lang="en-GB" dirty="0"/>
          </a:p>
          <a:p>
            <a:r>
              <a:rPr lang="en-GB" dirty="0" smtClean="0"/>
              <a:t>When </a:t>
            </a:r>
            <a:r>
              <a:rPr lang="en-GB" dirty="0"/>
              <a:t>executing, if the </a:t>
            </a:r>
            <a:r>
              <a:rPr lang="en-GB" i="1" dirty="0" err="1"/>
              <a:t>boolean_expression</a:t>
            </a:r>
            <a:r>
              <a:rPr lang="en-GB" dirty="0"/>
              <a:t> result is true, then the actions inside the loop will be executed. This will continue as long as the expression result is true</a:t>
            </a:r>
            <a:r>
              <a:rPr lang="en-GB" dirty="0" smtClean="0"/>
              <a:t>.</a:t>
            </a:r>
          </a:p>
          <a:p>
            <a:endParaRPr lang="en-GB" dirty="0"/>
          </a:p>
          <a:p>
            <a:r>
              <a:rPr lang="en-GB" dirty="0"/>
              <a:t>Here, key point of the </a:t>
            </a:r>
            <a:r>
              <a:rPr lang="en-GB" i="1" dirty="0"/>
              <a:t>while</a:t>
            </a:r>
            <a:r>
              <a:rPr lang="en-GB" dirty="0"/>
              <a:t> loop is that the loop might not ever run. When the expression is tested and the result is false, the loop body will be skipped and the first statement after the while loop will be executed.</a:t>
            </a:r>
          </a:p>
        </p:txBody>
      </p:sp>
      <p:sp>
        <p:nvSpPr>
          <p:cNvPr id="4" name="Rectangle 3"/>
          <p:cNvSpPr/>
          <p:nvPr/>
        </p:nvSpPr>
        <p:spPr>
          <a:xfrm>
            <a:off x="4860032" y="-26601"/>
            <a:ext cx="2403222" cy="523220"/>
          </a:xfrm>
          <a:prstGeom prst="rect">
            <a:avLst/>
          </a:prstGeom>
        </p:spPr>
        <p:txBody>
          <a:bodyPr wrap="none">
            <a:spAutoFit/>
          </a:bodyPr>
          <a:lstStyle/>
          <a:p>
            <a:r>
              <a:rPr lang="en-GB" sz="2800" b="1" dirty="0"/>
              <a:t>Loop Control</a:t>
            </a:r>
            <a:endParaRPr lang="en-GB" sz="2800" b="1" dirty="0"/>
          </a:p>
        </p:txBody>
      </p:sp>
    </p:spTree>
    <p:extLst>
      <p:ext uri="{BB962C8B-B14F-4D97-AF65-F5344CB8AC3E}">
        <p14:creationId xmlns:p14="http://schemas.microsoft.com/office/powerpoint/2010/main" val="138793807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860032" y="-26601"/>
            <a:ext cx="2403222" cy="523220"/>
          </a:xfrm>
          <a:prstGeom prst="rect">
            <a:avLst/>
          </a:prstGeom>
        </p:spPr>
        <p:txBody>
          <a:bodyPr wrap="none">
            <a:spAutoFit/>
          </a:bodyPr>
          <a:lstStyle/>
          <a:p>
            <a:r>
              <a:rPr lang="en-GB" sz="2800" b="1" dirty="0"/>
              <a:t>Loop Control</a:t>
            </a:r>
            <a:endParaRPr lang="en-GB" sz="2800" b="1" dirty="0"/>
          </a:p>
        </p:txBody>
      </p:sp>
      <p:sp>
        <p:nvSpPr>
          <p:cNvPr id="2" name="Rectangle 1"/>
          <p:cNvSpPr/>
          <p:nvPr/>
        </p:nvSpPr>
        <p:spPr>
          <a:xfrm>
            <a:off x="1259632" y="1443841"/>
            <a:ext cx="5598368" cy="3693319"/>
          </a:xfrm>
          <a:prstGeom prst="rect">
            <a:avLst/>
          </a:prstGeom>
        </p:spPr>
        <p:txBody>
          <a:bodyPr wrap="square">
            <a:spAutoFit/>
          </a:bodyPr>
          <a:lstStyle/>
          <a:p>
            <a:r>
              <a:rPr lang="en-GB" b="1" dirty="0"/>
              <a:t>Example</a:t>
            </a:r>
            <a:r>
              <a:rPr lang="en-GB" dirty="0"/>
              <a:t>:</a:t>
            </a:r>
          </a:p>
          <a:p>
            <a:r>
              <a:rPr lang="en-GB" dirty="0"/>
              <a:t>public class Test {</a:t>
            </a:r>
          </a:p>
          <a:p>
            <a:endParaRPr lang="en-GB" dirty="0"/>
          </a:p>
          <a:p>
            <a:r>
              <a:rPr lang="en-GB" dirty="0"/>
              <a:t>   public static void main(String </a:t>
            </a:r>
            <a:r>
              <a:rPr lang="en-GB" dirty="0" err="1"/>
              <a:t>args</a:t>
            </a:r>
            <a:r>
              <a:rPr lang="en-GB" dirty="0"/>
              <a:t>[]) {</a:t>
            </a:r>
          </a:p>
          <a:p>
            <a:r>
              <a:rPr lang="en-GB" dirty="0"/>
              <a:t>      </a:t>
            </a:r>
            <a:r>
              <a:rPr lang="en-GB" dirty="0" err="1"/>
              <a:t>int</a:t>
            </a:r>
            <a:r>
              <a:rPr lang="en-GB" dirty="0"/>
              <a:t> x = 10;</a:t>
            </a:r>
          </a:p>
          <a:p>
            <a:endParaRPr lang="en-GB" dirty="0"/>
          </a:p>
          <a:p>
            <a:r>
              <a:rPr lang="en-GB" dirty="0"/>
              <a:t>      while( x &lt; 20 ) {</a:t>
            </a:r>
          </a:p>
          <a:p>
            <a:r>
              <a:rPr lang="en-GB" dirty="0"/>
              <a:t>         </a:t>
            </a:r>
            <a:r>
              <a:rPr lang="en-GB" dirty="0" err="1"/>
              <a:t>System.out.print</a:t>
            </a:r>
            <a:r>
              <a:rPr lang="en-GB" dirty="0"/>
              <a:t>("value of x : " + x );</a:t>
            </a:r>
          </a:p>
          <a:p>
            <a:r>
              <a:rPr lang="en-GB" dirty="0"/>
              <a:t>         x++;</a:t>
            </a:r>
          </a:p>
          <a:p>
            <a:r>
              <a:rPr lang="en-GB" dirty="0"/>
              <a:t>         </a:t>
            </a:r>
            <a:r>
              <a:rPr lang="en-GB" dirty="0" err="1"/>
              <a:t>System.out.print</a:t>
            </a:r>
            <a:r>
              <a:rPr lang="en-GB" dirty="0"/>
              <a:t>("\n");</a:t>
            </a:r>
          </a:p>
          <a:p>
            <a:r>
              <a:rPr lang="en-GB" dirty="0"/>
              <a:t>      }</a:t>
            </a:r>
          </a:p>
          <a:p>
            <a:r>
              <a:rPr lang="en-GB" dirty="0"/>
              <a:t>   }</a:t>
            </a:r>
          </a:p>
          <a:p>
            <a:r>
              <a:rPr lang="en-GB" dirty="0"/>
              <a:t>}</a:t>
            </a:r>
          </a:p>
        </p:txBody>
      </p:sp>
    </p:spTree>
    <p:extLst>
      <p:ext uri="{BB962C8B-B14F-4D97-AF65-F5344CB8AC3E}">
        <p14:creationId xmlns:p14="http://schemas.microsoft.com/office/powerpoint/2010/main" val="426571754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83568" y="1124744"/>
            <a:ext cx="7560840" cy="5355312"/>
          </a:xfrm>
          <a:prstGeom prst="rect">
            <a:avLst/>
          </a:prstGeom>
        </p:spPr>
        <p:txBody>
          <a:bodyPr wrap="square">
            <a:spAutoFit/>
          </a:bodyPr>
          <a:lstStyle/>
          <a:p>
            <a:r>
              <a:rPr lang="en-GB" b="1" dirty="0"/>
              <a:t>The do...while Loop:</a:t>
            </a:r>
          </a:p>
          <a:p>
            <a:r>
              <a:rPr lang="en-GB" dirty="0"/>
              <a:t>A do...while loop is similar to a while loop, except that a do...while loop is guaranteed to execute at least one time.</a:t>
            </a:r>
          </a:p>
          <a:p>
            <a:endParaRPr lang="en-GB" dirty="0"/>
          </a:p>
          <a:p>
            <a:r>
              <a:rPr lang="en-GB" b="1" dirty="0"/>
              <a:t>Syntax</a:t>
            </a:r>
            <a:r>
              <a:rPr lang="en-GB" dirty="0"/>
              <a:t>:</a:t>
            </a:r>
          </a:p>
          <a:p>
            <a:r>
              <a:rPr lang="en-GB" dirty="0"/>
              <a:t>The syntax of a do...while loop is:</a:t>
            </a:r>
          </a:p>
          <a:p>
            <a:endParaRPr lang="en-GB" dirty="0"/>
          </a:p>
          <a:p>
            <a:r>
              <a:rPr lang="en-GB" dirty="0"/>
              <a:t>do</a:t>
            </a:r>
          </a:p>
          <a:p>
            <a:r>
              <a:rPr lang="en-GB" dirty="0"/>
              <a:t>{</a:t>
            </a:r>
          </a:p>
          <a:p>
            <a:r>
              <a:rPr lang="en-GB" dirty="0"/>
              <a:t>   //Statements</a:t>
            </a:r>
          </a:p>
          <a:p>
            <a:r>
              <a:rPr lang="en-GB" dirty="0" smtClean="0"/>
              <a:t>} while(</a:t>
            </a:r>
            <a:r>
              <a:rPr lang="en-GB" dirty="0" err="1" smtClean="0"/>
              <a:t>Boolean_expression</a:t>
            </a:r>
            <a:r>
              <a:rPr lang="en-GB" dirty="0" smtClean="0"/>
              <a:t>);</a:t>
            </a:r>
          </a:p>
          <a:p>
            <a:endParaRPr lang="en-GB" dirty="0"/>
          </a:p>
          <a:p>
            <a:r>
              <a:rPr lang="en-GB" dirty="0"/>
              <a:t>Notice that the Boolean expression appears at the end of the loop, so the statements in the loop execute once before the Boolean is tested.</a:t>
            </a:r>
          </a:p>
          <a:p>
            <a:endParaRPr lang="en-GB" dirty="0"/>
          </a:p>
          <a:p>
            <a:r>
              <a:rPr lang="en-GB" dirty="0"/>
              <a:t>If the Boolean expression is true, the flow of control jumps back up to do, and the statements in the loop execute again. This process repeats until the Boolean expression is false.</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48064" y="-99392"/>
            <a:ext cx="2616200" cy="744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2331373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971600" y="1443841"/>
            <a:ext cx="5886400" cy="3693319"/>
          </a:xfrm>
          <a:prstGeom prst="rect">
            <a:avLst/>
          </a:prstGeom>
        </p:spPr>
        <p:txBody>
          <a:bodyPr wrap="square">
            <a:spAutoFit/>
          </a:bodyPr>
          <a:lstStyle/>
          <a:p>
            <a:r>
              <a:rPr lang="en-GB" dirty="0"/>
              <a:t>Example:</a:t>
            </a:r>
          </a:p>
          <a:p>
            <a:r>
              <a:rPr lang="en-GB" dirty="0"/>
              <a:t>public class Test {</a:t>
            </a:r>
          </a:p>
          <a:p>
            <a:endParaRPr lang="en-GB" dirty="0"/>
          </a:p>
          <a:p>
            <a:r>
              <a:rPr lang="en-GB" dirty="0"/>
              <a:t>   public static void main(String </a:t>
            </a:r>
            <a:r>
              <a:rPr lang="en-GB" dirty="0" err="1"/>
              <a:t>args</a:t>
            </a:r>
            <a:r>
              <a:rPr lang="en-GB" dirty="0"/>
              <a:t>[]){</a:t>
            </a:r>
          </a:p>
          <a:p>
            <a:r>
              <a:rPr lang="en-GB" dirty="0"/>
              <a:t>      </a:t>
            </a:r>
            <a:r>
              <a:rPr lang="en-GB" dirty="0" err="1"/>
              <a:t>int</a:t>
            </a:r>
            <a:r>
              <a:rPr lang="en-GB" dirty="0"/>
              <a:t> x = 10;</a:t>
            </a:r>
          </a:p>
          <a:p>
            <a:endParaRPr lang="en-GB" dirty="0"/>
          </a:p>
          <a:p>
            <a:r>
              <a:rPr lang="en-GB" dirty="0"/>
              <a:t>      do{</a:t>
            </a:r>
          </a:p>
          <a:p>
            <a:r>
              <a:rPr lang="en-GB" dirty="0"/>
              <a:t>         </a:t>
            </a:r>
            <a:r>
              <a:rPr lang="en-GB" dirty="0" err="1"/>
              <a:t>System.out.print</a:t>
            </a:r>
            <a:r>
              <a:rPr lang="en-GB" dirty="0"/>
              <a:t>("value of x : " + x );</a:t>
            </a:r>
          </a:p>
          <a:p>
            <a:r>
              <a:rPr lang="en-GB" dirty="0"/>
              <a:t>         x++;</a:t>
            </a:r>
          </a:p>
          <a:p>
            <a:r>
              <a:rPr lang="en-GB" dirty="0"/>
              <a:t>         </a:t>
            </a:r>
            <a:r>
              <a:rPr lang="en-GB" dirty="0" err="1"/>
              <a:t>System.out.print</a:t>
            </a:r>
            <a:r>
              <a:rPr lang="en-GB" dirty="0"/>
              <a:t>("\n");</a:t>
            </a:r>
          </a:p>
          <a:p>
            <a:r>
              <a:rPr lang="en-GB" dirty="0"/>
              <a:t>      }while( x &lt; 20 );</a:t>
            </a:r>
          </a:p>
          <a:p>
            <a:r>
              <a:rPr lang="en-GB" dirty="0"/>
              <a:t>   }</a:t>
            </a:r>
          </a:p>
          <a:p>
            <a:r>
              <a:rPr lang="en-GB" dirty="0"/>
              <a:t>}</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38801" y="-99392"/>
            <a:ext cx="2616200" cy="744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7641627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15616" y="1582341"/>
            <a:ext cx="7056784" cy="4247317"/>
          </a:xfrm>
          <a:prstGeom prst="rect">
            <a:avLst/>
          </a:prstGeom>
        </p:spPr>
        <p:txBody>
          <a:bodyPr wrap="square">
            <a:spAutoFit/>
          </a:bodyPr>
          <a:lstStyle/>
          <a:p>
            <a:r>
              <a:rPr lang="en-GB" b="1" dirty="0"/>
              <a:t>The for Loop:</a:t>
            </a:r>
          </a:p>
          <a:p>
            <a:r>
              <a:rPr lang="en-GB" dirty="0"/>
              <a:t>A for loop is a repetition control structure that allows you to efficiently write a loop that needs to execute a specific number of times.</a:t>
            </a:r>
          </a:p>
          <a:p>
            <a:endParaRPr lang="en-GB" dirty="0"/>
          </a:p>
          <a:p>
            <a:r>
              <a:rPr lang="en-GB" dirty="0"/>
              <a:t>A for loop is useful when you know how many times a task is to be repeated.</a:t>
            </a:r>
          </a:p>
          <a:p>
            <a:endParaRPr lang="en-GB" dirty="0"/>
          </a:p>
          <a:p>
            <a:r>
              <a:rPr lang="en-GB" b="1" dirty="0"/>
              <a:t>Syntax</a:t>
            </a:r>
            <a:r>
              <a:rPr lang="en-GB" dirty="0"/>
              <a:t>:</a:t>
            </a:r>
          </a:p>
          <a:p>
            <a:r>
              <a:rPr lang="en-GB" dirty="0"/>
              <a:t>The syntax of a for loop is:</a:t>
            </a:r>
          </a:p>
          <a:p>
            <a:endParaRPr lang="en-GB" dirty="0"/>
          </a:p>
          <a:p>
            <a:r>
              <a:rPr lang="en-GB" dirty="0"/>
              <a:t>for(initialization; </a:t>
            </a:r>
            <a:r>
              <a:rPr lang="en-GB" dirty="0" err="1"/>
              <a:t>Boolean_expression</a:t>
            </a:r>
            <a:r>
              <a:rPr lang="en-GB" dirty="0"/>
              <a:t>; update)</a:t>
            </a:r>
          </a:p>
          <a:p>
            <a:r>
              <a:rPr lang="en-GB" dirty="0"/>
              <a:t>{</a:t>
            </a:r>
          </a:p>
          <a:p>
            <a:r>
              <a:rPr lang="en-GB" dirty="0"/>
              <a:t>   //Statements</a:t>
            </a:r>
          </a:p>
          <a:p>
            <a:r>
              <a:rPr lang="en-GB" dirty="0"/>
              <a:t>}</a:t>
            </a:r>
            <a:endParaRPr lang="en-GB" dirty="0"/>
          </a:p>
        </p:txBody>
      </p:sp>
    </p:spTree>
    <p:extLst>
      <p:ext uri="{BB962C8B-B14F-4D97-AF65-F5344CB8AC3E}">
        <p14:creationId xmlns:p14="http://schemas.microsoft.com/office/powerpoint/2010/main" val="284203781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827584" y="1859340"/>
            <a:ext cx="6030416" cy="2862322"/>
          </a:xfrm>
          <a:prstGeom prst="rect">
            <a:avLst/>
          </a:prstGeom>
        </p:spPr>
        <p:txBody>
          <a:bodyPr wrap="square">
            <a:spAutoFit/>
          </a:bodyPr>
          <a:lstStyle/>
          <a:p>
            <a:r>
              <a:rPr lang="en-GB" dirty="0"/>
              <a:t>public class Test {</a:t>
            </a:r>
          </a:p>
          <a:p>
            <a:endParaRPr lang="en-GB" dirty="0"/>
          </a:p>
          <a:p>
            <a:r>
              <a:rPr lang="en-GB" dirty="0"/>
              <a:t>   public static void main(String </a:t>
            </a:r>
            <a:r>
              <a:rPr lang="en-GB" dirty="0" err="1"/>
              <a:t>args</a:t>
            </a:r>
            <a:r>
              <a:rPr lang="en-GB" dirty="0"/>
              <a:t>[]) {</a:t>
            </a:r>
          </a:p>
          <a:p>
            <a:endParaRPr lang="en-GB" dirty="0"/>
          </a:p>
          <a:p>
            <a:r>
              <a:rPr lang="en-GB" dirty="0"/>
              <a:t>      for(</a:t>
            </a:r>
            <a:r>
              <a:rPr lang="en-GB" dirty="0" err="1"/>
              <a:t>int</a:t>
            </a:r>
            <a:r>
              <a:rPr lang="en-GB" dirty="0"/>
              <a:t> x = 10; x &lt; 20; x = x+1) {</a:t>
            </a:r>
          </a:p>
          <a:p>
            <a:r>
              <a:rPr lang="en-GB" dirty="0"/>
              <a:t>         </a:t>
            </a:r>
            <a:r>
              <a:rPr lang="en-GB" dirty="0" err="1"/>
              <a:t>System.out.print</a:t>
            </a:r>
            <a:r>
              <a:rPr lang="en-GB" dirty="0"/>
              <a:t>("value of x : " + x );</a:t>
            </a:r>
          </a:p>
          <a:p>
            <a:r>
              <a:rPr lang="en-GB" dirty="0"/>
              <a:t>         </a:t>
            </a:r>
            <a:r>
              <a:rPr lang="en-GB" dirty="0" err="1"/>
              <a:t>System.out.print</a:t>
            </a:r>
            <a:r>
              <a:rPr lang="en-GB" dirty="0"/>
              <a:t>("\n");</a:t>
            </a:r>
          </a:p>
          <a:p>
            <a:r>
              <a:rPr lang="en-GB" dirty="0"/>
              <a:t>      }</a:t>
            </a:r>
          </a:p>
          <a:p>
            <a:r>
              <a:rPr lang="en-GB" dirty="0"/>
              <a:t>   }</a:t>
            </a:r>
          </a:p>
          <a:p>
            <a:r>
              <a:rPr lang="en-GB" dirty="0"/>
              <a:t>}</a:t>
            </a: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20072" y="-62301"/>
            <a:ext cx="2748260" cy="7821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5629468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259632" y="1720840"/>
            <a:ext cx="6264696" cy="3139321"/>
          </a:xfrm>
          <a:prstGeom prst="rect">
            <a:avLst/>
          </a:prstGeom>
        </p:spPr>
        <p:txBody>
          <a:bodyPr wrap="square">
            <a:spAutoFit/>
          </a:bodyPr>
          <a:lstStyle/>
          <a:p>
            <a:r>
              <a:rPr lang="en-GB" b="1" dirty="0"/>
              <a:t>Enhanced for loop in Java:</a:t>
            </a:r>
          </a:p>
          <a:p>
            <a:r>
              <a:rPr lang="en-GB" dirty="0"/>
              <a:t>As of Java 5, the enhanced for loop was introduced. This is mainly used for Arrays.</a:t>
            </a:r>
          </a:p>
          <a:p>
            <a:endParaRPr lang="en-GB" dirty="0"/>
          </a:p>
          <a:p>
            <a:r>
              <a:rPr lang="en-GB" b="1" dirty="0"/>
              <a:t>Syntax</a:t>
            </a:r>
            <a:r>
              <a:rPr lang="en-GB" dirty="0"/>
              <a:t>:</a:t>
            </a:r>
          </a:p>
          <a:p>
            <a:r>
              <a:rPr lang="en-GB" dirty="0"/>
              <a:t>The syntax of enhanced for loop is:</a:t>
            </a:r>
          </a:p>
          <a:p>
            <a:endParaRPr lang="en-GB" dirty="0"/>
          </a:p>
          <a:p>
            <a:r>
              <a:rPr lang="en-GB" dirty="0"/>
              <a:t>for(declaration : expression)</a:t>
            </a:r>
          </a:p>
          <a:p>
            <a:r>
              <a:rPr lang="en-GB" dirty="0"/>
              <a:t>{</a:t>
            </a:r>
          </a:p>
          <a:p>
            <a:r>
              <a:rPr lang="en-GB" dirty="0"/>
              <a:t>   //Statements</a:t>
            </a:r>
          </a:p>
          <a:p>
            <a:r>
              <a:rPr lang="en-GB" dirty="0"/>
              <a:t>}</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48064" y="0"/>
            <a:ext cx="2616200" cy="744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2085374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ustin">
  <a:themeElements>
    <a:clrScheme name="Austin">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Austin">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ustin">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lumMod val="100000"/>
              </a:schemeClr>
            </a:gs>
          </a:gsLst>
          <a:lin ang="5040000" scaled="1"/>
        </a:gradFill>
        <a:gradFill rotWithShape="1">
          <a:gsLst>
            <a:gs pos="0">
              <a:schemeClr val="phClr"/>
            </a:gs>
            <a:gs pos="100000">
              <a:schemeClr val="phClr">
                <a:shade val="75000"/>
                <a:satMod val="120000"/>
                <a:lumMod val="9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a:effectStyle>
        <a:effectStyle>
          <a:effectLst>
            <a:outerShdw blurRad="44450" dist="50800" dir="5400000" sx="96000" rotWithShape="0">
              <a:srgbClr val="000000">
                <a:alpha val="34000"/>
              </a:srgbClr>
            </a:outerShdw>
          </a:effectLst>
          <a:scene3d>
            <a:camera prst="orthographicFront">
              <a:rot lat="0" lon="0" rev="0"/>
            </a:camera>
            <a:lightRig rig="threePt" dir="tl">
              <a:rot lat="0" lon="0" rev="20400000"/>
            </a:lightRig>
          </a:scene3d>
          <a:sp3d contourW="15875" prstMaterial="metal">
            <a:bevelT w="101600" h="25400" prst="softRound"/>
            <a:contourClr>
              <a:schemeClr val="phClr">
                <a:shade val="30000"/>
              </a:schemeClr>
            </a:contourClr>
          </a:sp3d>
        </a:effectStyle>
      </a:effectStyleLst>
      <a:bgFillStyleLst>
        <a:solidFill>
          <a:schemeClr val="phClr"/>
        </a:solidFill>
        <a:gradFill rotWithShape="1">
          <a:gsLst>
            <a:gs pos="0">
              <a:schemeClr val="phClr">
                <a:shade val="94000"/>
                <a:satMod val="114000"/>
                <a:lumMod val="96000"/>
              </a:schemeClr>
            </a:gs>
            <a:gs pos="62000">
              <a:schemeClr val="phClr">
                <a:tint val="92000"/>
                <a:shade val="66000"/>
                <a:satMod val="110000"/>
                <a:lumMod val="80000"/>
              </a:schemeClr>
            </a:gs>
            <a:gs pos="100000">
              <a:schemeClr val="phClr">
                <a:tint val="89000"/>
                <a:shade val="62000"/>
                <a:satMod val="110000"/>
                <a:lumMod val="72000"/>
              </a:schemeClr>
            </a:gs>
          </a:gsLst>
          <a:lin ang="5400000" scaled="0"/>
        </a:gradFill>
        <a:blipFill rotWithShape="1">
          <a:blip xmlns:r="http://schemas.openxmlformats.org/officeDocument/2006/relationships" r:embed="rId1">
            <a:duotone>
              <a:schemeClr val="phClr">
                <a:tint val="80000"/>
                <a:shade val="58000"/>
              </a:schemeClr>
              <a:schemeClr val="phClr">
                <a:tint val="73000"/>
                <a:shade val="68000"/>
                <a:satMod val="15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Austin</Template>
  <TotalTime>324</TotalTime>
  <Words>813</Words>
  <Application>Microsoft Office PowerPoint</Application>
  <PresentationFormat>On-screen Show (4:3)</PresentationFormat>
  <Paragraphs>170</Paragraphs>
  <Slides>15</Slides>
  <Notes>3</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Austin</vt:lpstr>
      <vt:lpstr>Java Training Day 4</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Training Day 3</dc:title>
  <dc:creator>Windows User</dc:creator>
  <cp:lastModifiedBy>Windows User</cp:lastModifiedBy>
  <cp:revision>26</cp:revision>
  <dcterms:created xsi:type="dcterms:W3CDTF">2015-06-29T17:28:27Z</dcterms:created>
  <dcterms:modified xsi:type="dcterms:W3CDTF">2015-06-30T22:06:35Z</dcterms:modified>
</cp:coreProperties>
</file>