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7" r:id="rId2"/>
    <p:sldId id="261" r:id="rId3"/>
    <p:sldId id="262" r:id="rId4"/>
    <p:sldId id="263" r:id="rId5"/>
    <p:sldId id="264" r:id="rId6"/>
    <p:sldId id="265" r:id="rId7"/>
    <p:sldId id="266" r:id="rId8"/>
    <p:sldId id="268" r:id="rId9"/>
    <p:sldId id="269" r:id="rId10"/>
    <p:sldId id="270" r:id="rId11"/>
    <p:sldId id="271" r:id="rId12"/>
    <p:sldId id="272" r:id="rId13"/>
    <p:sldId id="273" r:id="rId14"/>
    <p:sldId id="274" r:id="rId15"/>
    <p:sldId id="26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464"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342176-4932-4D01-AFB9-239917FC118D}" type="datetimeFigureOut">
              <a:rPr lang="en-GB" smtClean="0"/>
              <a:t>06/07/2015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77A29D-F741-4C0E-B325-B5DBD9315DFE}" type="slidenum">
              <a:rPr lang="en-GB" smtClean="0"/>
              <a:t>‹#›</a:t>
            </a:fld>
            <a:endParaRPr lang="en-GB"/>
          </a:p>
        </p:txBody>
      </p:sp>
    </p:spTree>
    <p:extLst>
      <p:ext uri="{BB962C8B-B14F-4D97-AF65-F5344CB8AC3E}">
        <p14:creationId xmlns:p14="http://schemas.microsoft.com/office/powerpoint/2010/main" val="46212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D5D0C67-B8F7-4504-9A6A-C0E0549CAB3E}" type="slidenum">
              <a:rPr lang="en-GB" smtClean="0"/>
              <a:t>2</a:t>
            </a:fld>
            <a:endParaRPr lang="en-GB"/>
          </a:p>
        </p:txBody>
      </p:sp>
    </p:spTree>
    <p:extLst>
      <p:ext uri="{BB962C8B-B14F-4D97-AF65-F5344CB8AC3E}">
        <p14:creationId xmlns:p14="http://schemas.microsoft.com/office/powerpoint/2010/main" val="3261228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D5D0C67-B8F7-4504-9A6A-C0E0549CAB3E}" type="slidenum">
              <a:rPr lang="en-GB" smtClean="0"/>
              <a:t>3</a:t>
            </a:fld>
            <a:endParaRPr lang="en-GB"/>
          </a:p>
        </p:txBody>
      </p:sp>
    </p:spTree>
    <p:extLst>
      <p:ext uri="{BB962C8B-B14F-4D97-AF65-F5344CB8AC3E}">
        <p14:creationId xmlns:p14="http://schemas.microsoft.com/office/powerpoint/2010/main" val="3261228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D5D0C67-B8F7-4504-9A6A-C0E0549CAB3E}" type="slidenum">
              <a:rPr lang="en-GB" smtClean="0"/>
              <a:t>4</a:t>
            </a:fld>
            <a:endParaRPr lang="en-GB"/>
          </a:p>
        </p:txBody>
      </p:sp>
    </p:spTree>
    <p:extLst>
      <p:ext uri="{BB962C8B-B14F-4D97-AF65-F5344CB8AC3E}">
        <p14:creationId xmlns:p14="http://schemas.microsoft.com/office/powerpoint/2010/main" val="3261228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FBBAADF6-61EE-47EC-A33D-529D1A1A66E0}" type="datetimeFigureOut">
              <a:rPr lang="en-GB" smtClean="0"/>
              <a:t>06/07/2015</a:t>
            </a:fld>
            <a:endParaRPr lang="en-GB"/>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GB"/>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BE680625-1B71-4EA5-9884-851FABC2EBE1}" type="slidenum">
              <a:rPr lang="en-GB" smtClean="0"/>
              <a:t>‹#›</a:t>
            </a:fld>
            <a:endParaRPr lang="en-GB"/>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BAADF6-61EE-47EC-A33D-529D1A1A66E0}" type="datetimeFigureOut">
              <a:rPr lang="en-GB" smtClean="0"/>
              <a:t>06/07/2015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E680625-1B71-4EA5-9884-851FABC2EBE1}"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BAADF6-61EE-47EC-A33D-529D1A1A66E0}" type="datetimeFigureOut">
              <a:rPr lang="en-GB" smtClean="0"/>
              <a:t>06/07/2015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E680625-1B71-4EA5-9884-851FABC2EBE1}"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BBAADF6-61EE-47EC-A33D-529D1A1A66E0}" type="datetimeFigureOut">
              <a:rPr lang="en-GB" smtClean="0"/>
              <a:t>06/07/2015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E680625-1B71-4EA5-9884-851FABC2EBE1}"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BAADF6-61EE-47EC-A33D-529D1A1A66E0}" type="datetimeFigureOut">
              <a:rPr lang="en-GB" smtClean="0"/>
              <a:t>06/07/2015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E680625-1B71-4EA5-9884-851FABC2EBE1}"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FBBAADF6-61EE-47EC-A33D-529D1A1A66E0}" type="datetimeFigureOut">
              <a:rPr lang="en-GB" smtClean="0"/>
              <a:t>06/07/2015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E680625-1B71-4EA5-9884-851FABC2EBE1}" type="slidenum">
              <a:rPr lang="en-GB" smtClean="0"/>
              <a:t>‹#›</a:t>
            </a:fld>
            <a:endParaRPr lang="en-GB"/>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BBAADF6-61EE-47EC-A33D-529D1A1A66E0}" type="datetimeFigureOut">
              <a:rPr lang="en-GB" smtClean="0"/>
              <a:t>06/07/2015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E680625-1B71-4EA5-9884-851FABC2EBE1}"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BBAADF6-61EE-47EC-A33D-529D1A1A66E0}" type="datetimeFigureOut">
              <a:rPr lang="en-GB" smtClean="0"/>
              <a:t>06/07/2015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E680625-1B71-4EA5-9884-851FABC2EBE1}"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BAADF6-61EE-47EC-A33D-529D1A1A66E0}" type="datetimeFigureOut">
              <a:rPr lang="en-GB" smtClean="0"/>
              <a:t>06/07/2015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E680625-1B71-4EA5-9884-851FABC2EBE1}"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FBBAADF6-61EE-47EC-A33D-529D1A1A66E0}" type="datetimeFigureOut">
              <a:rPr lang="en-GB" smtClean="0"/>
              <a:t>06/07/2015</a:t>
            </a:fld>
            <a:endParaRPr lang="en-GB"/>
          </a:p>
        </p:txBody>
      </p:sp>
      <p:sp>
        <p:nvSpPr>
          <p:cNvPr id="7" name="Slide Number Placeholder 6"/>
          <p:cNvSpPr>
            <a:spLocks noGrp="1"/>
          </p:cNvSpPr>
          <p:nvPr>
            <p:ph type="sldNum" sz="quarter" idx="12"/>
          </p:nvPr>
        </p:nvSpPr>
        <p:spPr/>
        <p:txBody>
          <a:bodyPr/>
          <a:lstStyle/>
          <a:p>
            <a:fld id="{BE680625-1B71-4EA5-9884-851FABC2EBE1}" type="slidenum">
              <a:rPr lang="en-GB" smtClean="0"/>
              <a:t>‹#›</a:t>
            </a:fld>
            <a:endParaRPr lang="en-GB"/>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GB"/>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BAADF6-61EE-47EC-A33D-529D1A1A66E0}" type="datetimeFigureOut">
              <a:rPr lang="en-GB" smtClean="0"/>
              <a:t>06/07/2015</a:t>
            </a:fld>
            <a:endParaRPr lang="en-GB"/>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GB"/>
          </a:p>
        </p:txBody>
      </p:sp>
      <p:sp>
        <p:nvSpPr>
          <p:cNvPr id="7" name="Slide Number Placeholder 6"/>
          <p:cNvSpPr>
            <a:spLocks noGrp="1"/>
          </p:cNvSpPr>
          <p:nvPr>
            <p:ph type="sldNum" sz="quarter" idx="12"/>
          </p:nvPr>
        </p:nvSpPr>
        <p:spPr/>
        <p:txBody>
          <a:bodyPr/>
          <a:lstStyle/>
          <a:p>
            <a:fld id="{BE680625-1B71-4EA5-9884-851FABC2EBE1}"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FBBAADF6-61EE-47EC-A33D-529D1A1A66E0}" type="datetimeFigureOut">
              <a:rPr lang="en-GB" smtClean="0"/>
              <a:t>06/07/2015</a:t>
            </a:fld>
            <a:endParaRPr lang="en-GB"/>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GB"/>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BE680625-1B71-4EA5-9884-851FABC2EBE1}"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docs.oracle.com/javase/tutorial/java/" TargetMode="External"/><Relationship Id="rId2" Type="http://schemas.openxmlformats.org/officeDocument/2006/relationships/hyperlink" Target="https://docs.oracle.com/javase/tutorial/" TargetMode="External"/><Relationship Id="rId1" Type="http://schemas.openxmlformats.org/officeDocument/2006/relationships/slideLayout" Target="../slideLayouts/slideLayout7.xml"/><Relationship Id="rId4" Type="http://schemas.openxmlformats.org/officeDocument/2006/relationships/hyperlink" Target="mailto:poonam.shah1985@gmail.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88024" y="2852936"/>
            <a:ext cx="3384376" cy="1658615"/>
          </a:xfrm>
        </p:spPr>
        <p:txBody>
          <a:bodyPr>
            <a:noAutofit/>
          </a:bodyPr>
          <a:lstStyle/>
          <a:p>
            <a:pPr algn="ctr"/>
            <a:r>
              <a:rPr lang="en-GB" b="1" dirty="0" smtClean="0"/>
              <a:t>Java Training Day </a:t>
            </a:r>
            <a:r>
              <a:rPr lang="en-GB" b="1" dirty="0" smtClean="0"/>
              <a:t>5</a:t>
            </a:r>
            <a:endParaRPr lang="en-GB"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188640"/>
            <a:ext cx="4248472" cy="144797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4028" y="655538"/>
            <a:ext cx="3168352" cy="981075"/>
          </a:xfrm>
          <a:prstGeom prst="rect">
            <a:avLst/>
          </a:prstGeom>
        </p:spPr>
      </p:pic>
    </p:spTree>
    <p:extLst>
      <p:ext uri="{BB962C8B-B14F-4D97-AF65-F5344CB8AC3E}">
        <p14:creationId xmlns:p14="http://schemas.microsoft.com/office/powerpoint/2010/main" val="1461465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9592" y="889844"/>
            <a:ext cx="7344816" cy="4801314"/>
          </a:xfrm>
          <a:prstGeom prst="rect">
            <a:avLst/>
          </a:prstGeom>
        </p:spPr>
        <p:txBody>
          <a:bodyPr wrap="square">
            <a:spAutoFit/>
          </a:bodyPr>
          <a:lstStyle/>
          <a:p>
            <a:r>
              <a:rPr lang="en-GB" dirty="0"/>
              <a:t>public class Test {</a:t>
            </a:r>
          </a:p>
          <a:p>
            <a:endParaRPr lang="en-GB" dirty="0"/>
          </a:p>
          <a:p>
            <a:r>
              <a:rPr lang="en-GB" dirty="0"/>
              <a:t>   public static void main(String </a:t>
            </a:r>
            <a:r>
              <a:rPr lang="en-GB" dirty="0" err="1"/>
              <a:t>args</a:t>
            </a:r>
            <a:r>
              <a:rPr lang="en-GB" dirty="0"/>
              <a:t>[]){</a:t>
            </a:r>
          </a:p>
          <a:p>
            <a:r>
              <a:rPr lang="en-GB" dirty="0"/>
              <a:t>      </a:t>
            </a:r>
            <a:r>
              <a:rPr lang="en-GB" dirty="0" err="1"/>
              <a:t>int</a:t>
            </a:r>
            <a:r>
              <a:rPr lang="en-GB" dirty="0"/>
              <a:t> [] numbers = {10, 20, 30, 40, 50};</a:t>
            </a:r>
          </a:p>
          <a:p>
            <a:endParaRPr lang="en-GB" dirty="0"/>
          </a:p>
          <a:p>
            <a:r>
              <a:rPr lang="en-GB" dirty="0"/>
              <a:t>      for(</a:t>
            </a:r>
            <a:r>
              <a:rPr lang="en-GB" dirty="0" err="1"/>
              <a:t>int</a:t>
            </a:r>
            <a:r>
              <a:rPr lang="en-GB" dirty="0"/>
              <a:t> x : numbers ){</a:t>
            </a:r>
          </a:p>
          <a:p>
            <a:r>
              <a:rPr lang="en-GB" dirty="0"/>
              <a:t>         </a:t>
            </a:r>
            <a:r>
              <a:rPr lang="en-GB" dirty="0" err="1"/>
              <a:t>System.out.print</a:t>
            </a:r>
            <a:r>
              <a:rPr lang="en-GB" dirty="0"/>
              <a:t>( x );</a:t>
            </a:r>
          </a:p>
          <a:p>
            <a:r>
              <a:rPr lang="en-GB" dirty="0"/>
              <a:t>         </a:t>
            </a:r>
            <a:r>
              <a:rPr lang="en-GB" dirty="0" err="1"/>
              <a:t>System.out.print</a:t>
            </a:r>
            <a:r>
              <a:rPr lang="en-GB" dirty="0"/>
              <a:t>(",");</a:t>
            </a:r>
          </a:p>
          <a:p>
            <a:r>
              <a:rPr lang="en-GB" dirty="0"/>
              <a:t>      }</a:t>
            </a:r>
          </a:p>
          <a:p>
            <a:r>
              <a:rPr lang="en-GB" dirty="0"/>
              <a:t>      </a:t>
            </a:r>
            <a:r>
              <a:rPr lang="en-GB" dirty="0" err="1"/>
              <a:t>System.out.print</a:t>
            </a:r>
            <a:r>
              <a:rPr lang="en-GB" dirty="0"/>
              <a:t>("\n");</a:t>
            </a:r>
          </a:p>
          <a:p>
            <a:r>
              <a:rPr lang="en-GB" dirty="0"/>
              <a:t>      String [] names ={"James", "Larry", "Tom", "Lacy"};</a:t>
            </a:r>
          </a:p>
          <a:p>
            <a:r>
              <a:rPr lang="en-GB" dirty="0"/>
              <a:t>      for( String name : names ) {</a:t>
            </a:r>
          </a:p>
          <a:p>
            <a:r>
              <a:rPr lang="en-GB" dirty="0"/>
              <a:t>         </a:t>
            </a:r>
            <a:r>
              <a:rPr lang="en-GB" dirty="0" err="1"/>
              <a:t>System.out.print</a:t>
            </a:r>
            <a:r>
              <a:rPr lang="en-GB" dirty="0"/>
              <a:t>( name );</a:t>
            </a:r>
          </a:p>
          <a:p>
            <a:r>
              <a:rPr lang="en-GB" dirty="0"/>
              <a:t>         </a:t>
            </a:r>
            <a:r>
              <a:rPr lang="en-GB" dirty="0" err="1"/>
              <a:t>System.out.print</a:t>
            </a:r>
            <a:r>
              <a:rPr lang="en-GB" dirty="0"/>
              <a:t>(",");</a:t>
            </a:r>
          </a:p>
          <a:p>
            <a:r>
              <a:rPr lang="en-GB" dirty="0"/>
              <a:t>      }</a:t>
            </a:r>
          </a:p>
          <a:p>
            <a:r>
              <a:rPr lang="en-GB" dirty="0"/>
              <a:t>   }</a:t>
            </a:r>
          </a:p>
          <a:p>
            <a:r>
              <a:rPr lang="en-GB" dirty="0"/>
              <a:t>}</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99392"/>
            <a:ext cx="3286125" cy="74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25681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99392"/>
            <a:ext cx="3286125" cy="74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971600" y="1443841"/>
            <a:ext cx="6912768" cy="3693319"/>
          </a:xfrm>
          <a:prstGeom prst="rect">
            <a:avLst/>
          </a:prstGeom>
        </p:spPr>
        <p:txBody>
          <a:bodyPr wrap="square">
            <a:spAutoFit/>
          </a:bodyPr>
          <a:lstStyle/>
          <a:p>
            <a:r>
              <a:rPr lang="en-GB" dirty="0"/>
              <a:t>public class Test {</a:t>
            </a:r>
          </a:p>
          <a:p>
            <a:endParaRPr lang="en-GB" dirty="0"/>
          </a:p>
          <a:p>
            <a:r>
              <a:rPr lang="en-GB" dirty="0"/>
              <a:t>   public static void main(String </a:t>
            </a:r>
            <a:r>
              <a:rPr lang="en-GB" dirty="0" err="1"/>
              <a:t>args</a:t>
            </a:r>
            <a:r>
              <a:rPr lang="en-GB" dirty="0"/>
              <a:t>[]){</a:t>
            </a:r>
          </a:p>
          <a:p>
            <a:r>
              <a:rPr lang="en-GB" dirty="0"/>
              <a:t>      </a:t>
            </a:r>
            <a:r>
              <a:rPr lang="en-GB" dirty="0" err="1"/>
              <a:t>int</a:t>
            </a:r>
            <a:r>
              <a:rPr lang="en-GB" dirty="0"/>
              <a:t> x = 30;</a:t>
            </a:r>
          </a:p>
          <a:p>
            <a:r>
              <a:rPr lang="en-GB" dirty="0"/>
              <a:t>      </a:t>
            </a:r>
            <a:r>
              <a:rPr lang="en-GB" dirty="0" err="1"/>
              <a:t>int</a:t>
            </a:r>
            <a:r>
              <a:rPr lang="en-GB" dirty="0"/>
              <a:t> y = 10;</a:t>
            </a:r>
          </a:p>
          <a:p>
            <a:endParaRPr lang="en-GB" dirty="0"/>
          </a:p>
          <a:p>
            <a:r>
              <a:rPr lang="en-GB" dirty="0"/>
              <a:t>      if( x == 30 ){</a:t>
            </a:r>
          </a:p>
          <a:p>
            <a:r>
              <a:rPr lang="en-GB" dirty="0"/>
              <a:t>         if( y == 10 ){</a:t>
            </a:r>
          </a:p>
          <a:p>
            <a:r>
              <a:rPr lang="en-GB" dirty="0"/>
              <a:t>             </a:t>
            </a:r>
            <a:r>
              <a:rPr lang="en-GB" dirty="0" err="1"/>
              <a:t>System.out.print</a:t>
            </a:r>
            <a:r>
              <a:rPr lang="en-GB" dirty="0"/>
              <a:t>("X = 30 and Y = 10");</a:t>
            </a:r>
          </a:p>
          <a:p>
            <a:r>
              <a:rPr lang="en-GB" dirty="0"/>
              <a:t>          }</a:t>
            </a:r>
          </a:p>
          <a:p>
            <a:r>
              <a:rPr lang="en-GB" dirty="0"/>
              <a:t>       }</a:t>
            </a:r>
          </a:p>
          <a:p>
            <a:r>
              <a:rPr lang="en-GB" dirty="0"/>
              <a:t>    }</a:t>
            </a:r>
          </a:p>
          <a:p>
            <a:r>
              <a:rPr lang="en-GB" dirty="0"/>
              <a:t>}</a:t>
            </a:r>
          </a:p>
        </p:txBody>
      </p:sp>
    </p:spTree>
    <p:extLst>
      <p:ext uri="{BB962C8B-B14F-4D97-AF65-F5344CB8AC3E}">
        <p14:creationId xmlns:p14="http://schemas.microsoft.com/office/powerpoint/2010/main" val="19756298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99392"/>
            <a:ext cx="3286125" cy="74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755576" y="764704"/>
            <a:ext cx="7344816" cy="5355312"/>
          </a:xfrm>
          <a:prstGeom prst="rect">
            <a:avLst/>
          </a:prstGeom>
        </p:spPr>
        <p:txBody>
          <a:bodyPr wrap="square">
            <a:spAutoFit/>
          </a:bodyPr>
          <a:lstStyle/>
          <a:p>
            <a:r>
              <a:rPr lang="en-GB" b="1" dirty="0"/>
              <a:t>The switch Statement:</a:t>
            </a:r>
          </a:p>
          <a:p>
            <a:r>
              <a:rPr lang="en-GB" dirty="0"/>
              <a:t>A switch statement allows a variable to be tested for equality against a list of values. Each value is called a case, and the variable being switched on is checked for each case.</a:t>
            </a:r>
          </a:p>
          <a:p>
            <a:endParaRPr lang="en-GB" dirty="0"/>
          </a:p>
          <a:p>
            <a:r>
              <a:rPr lang="en-GB" b="1" dirty="0"/>
              <a:t>Syntax</a:t>
            </a:r>
            <a:r>
              <a:rPr lang="en-GB" dirty="0"/>
              <a:t>:</a:t>
            </a:r>
          </a:p>
          <a:p>
            <a:r>
              <a:rPr lang="en-GB" dirty="0"/>
              <a:t>The syntax of enhanced for loop is:</a:t>
            </a:r>
          </a:p>
          <a:p>
            <a:endParaRPr lang="en-GB" dirty="0"/>
          </a:p>
          <a:p>
            <a:r>
              <a:rPr lang="en-GB" dirty="0"/>
              <a:t>switch(expression){</a:t>
            </a:r>
          </a:p>
          <a:p>
            <a:r>
              <a:rPr lang="en-GB" dirty="0"/>
              <a:t>    case value :</a:t>
            </a:r>
          </a:p>
          <a:p>
            <a:r>
              <a:rPr lang="en-GB" dirty="0"/>
              <a:t>       //Statements</a:t>
            </a:r>
          </a:p>
          <a:p>
            <a:r>
              <a:rPr lang="en-GB" dirty="0"/>
              <a:t>       break; //optional</a:t>
            </a:r>
          </a:p>
          <a:p>
            <a:r>
              <a:rPr lang="en-GB" dirty="0"/>
              <a:t>    case value :</a:t>
            </a:r>
          </a:p>
          <a:p>
            <a:r>
              <a:rPr lang="en-GB" dirty="0"/>
              <a:t>       //Statements</a:t>
            </a:r>
          </a:p>
          <a:p>
            <a:r>
              <a:rPr lang="en-GB" dirty="0"/>
              <a:t>       break; //optional</a:t>
            </a:r>
          </a:p>
          <a:p>
            <a:r>
              <a:rPr lang="en-GB" dirty="0"/>
              <a:t>    //You can have any number of case statements.</a:t>
            </a:r>
          </a:p>
          <a:p>
            <a:r>
              <a:rPr lang="en-GB" dirty="0"/>
              <a:t>    default : //Optional</a:t>
            </a:r>
          </a:p>
          <a:p>
            <a:r>
              <a:rPr lang="en-GB" dirty="0"/>
              <a:t>       //Statements</a:t>
            </a:r>
          </a:p>
          <a:p>
            <a:r>
              <a:rPr lang="en-GB" dirty="0"/>
              <a:t>}</a:t>
            </a:r>
          </a:p>
        </p:txBody>
      </p:sp>
    </p:spTree>
    <p:extLst>
      <p:ext uri="{BB962C8B-B14F-4D97-AF65-F5344CB8AC3E}">
        <p14:creationId xmlns:p14="http://schemas.microsoft.com/office/powerpoint/2010/main" val="28512478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99392"/>
            <a:ext cx="3286125" cy="74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467544" y="404664"/>
            <a:ext cx="8820472" cy="6001643"/>
          </a:xfrm>
          <a:prstGeom prst="rect">
            <a:avLst/>
          </a:prstGeom>
        </p:spPr>
        <p:txBody>
          <a:bodyPr wrap="square">
            <a:spAutoFit/>
          </a:bodyPr>
          <a:lstStyle/>
          <a:p>
            <a:r>
              <a:rPr lang="en-GB" sz="1600" dirty="0" smtClean="0"/>
              <a:t>  public </a:t>
            </a:r>
            <a:r>
              <a:rPr lang="en-GB" sz="1600" dirty="0"/>
              <a:t>class Test {</a:t>
            </a:r>
          </a:p>
          <a:p>
            <a:r>
              <a:rPr lang="en-GB" sz="1600" dirty="0" smtClean="0"/>
              <a:t>             public </a:t>
            </a:r>
            <a:r>
              <a:rPr lang="en-GB" sz="1600" dirty="0"/>
              <a:t>static void main(String </a:t>
            </a:r>
            <a:r>
              <a:rPr lang="en-GB" sz="1600" dirty="0" err="1"/>
              <a:t>args</a:t>
            </a:r>
            <a:r>
              <a:rPr lang="en-GB" sz="1600" dirty="0"/>
              <a:t>[]){</a:t>
            </a:r>
          </a:p>
          <a:p>
            <a:pPr lvl="1"/>
            <a:r>
              <a:rPr lang="en-GB" sz="1600" dirty="0"/>
              <a:t>      //char grade = </a:t>
            </a:r>
            <a:r>
              <a:rPr lang="en-GB" sz="1600" dirty="0" err="1"/>
              <a:t>args</a:t>
            </a:r>
            <a:r>
              <a:rPr lang="en-GB" sz="1600" dirty="0"/>
              <a:t>[0].</a:t>
            </a:r>
            <a:r>
              <a:rPr lang="en-GB" sz="1600" dirty="0" err="1"/>
              <a:t>charAt</a:t>
            </a:r>
            <a:r>
              <a:rPr lang="en-GB" sz="1600" dirty="0"/>
              <a:t>(0);</a:t>
            </a:r>
          </a:p>
          <a:p>
            <a:pPr lvl="1"/>
            <a:r>
              <a:rPr lang="en-GB" sz="1600" dirty="0"/>
              <a:t>      char grade = 'C';</a:t>
            </a:r>
          </a:p>
          <a:p>
            <a:pPr lvl="1"/>
            <a:r>
              <a:rPr lang="en-GB" sz="1600" dirty="0" smtClean="0"/>
              <a:t>      </a:t>
            </a:r>
            <a:r>
              <a:rPr lang="en-GB" sz="1600" dirty="0"/>
              <a:t>switch(grade)</a:t>
            </a:r>
          </a:p>
          <a:p>
            <a:pPr lvl="1"/>
            <a:r>
              <a:rPr lang="en-GB" sz="1600" dirty="0"/>
              <a:t>      {</a:t>
            </a:r>
          </a:p>
          <a:p>
            <a:pPr lvl="1"/>
            <a:r>
              <a:rPr lang="en-GB" sz="1600" dirty="0"/>
              <a:t>         case 'A' :</a:t>
            </a:r>
          </a:p>
          <a:p>
            <a:pPr lvl="1"/>
            <a:r>
              <a:rPr lang="en-GB" sz="1600" dirty="0"/>
              <a:t>            </a:t>
            </a:r>
            <a:r>
              <a:rPr lang="en-GB" sz="1600" dirty="0" err="1"/>
              <a:t>System.out.println</a:t>
            </a:r>
            <a:r>
              <a:rPr lang="en-GB" sz="1600" dirty="0"/>
              <a:t>("Excellent!"); </a:t>
            </a:r>
          </a:p>
          <a:p>
            <a:pPr lvl="1"/>
            <a:r>
              <a:rPr lang="en-GB" sz="1600" dirty="0"/>
              <a:t>            break;</a:t>
            </a:r>
          </a:p>
          <a:p>
            <a:pPr lvl="1"/>
            <a:r>
              <a:rPr lang="en-GB" sz="1600" dirty="0"/>
              <a:t>         case 'B' :</a:t>
            </a:r>
          </a:p>
          <a:p>
            <a:pPr lvl="1"/>
            <a:r>
              <a:rPr lang="en-GB" sz="1600" dirty="0"/>
              <a:t>         case 'C' :</a:t>
            </a:r>
          </a:p>
          <a:p>
            <a:pPr lvl="1"/>
            <a:r>
              <a:rPr lang="en-GB" sz="1600" dirty="0"/>
              <a:t>            </a:t>
            </a:r>
            <a:r>
              <a:rPr lang="en-GB" sz="1600" dirty="0" err="1"/>
              <a:t>System.out.println</a:t>
            </a:r>
            <a:r>
              <a:rPr lang="en-GB" sz="1600" dirty="0"/>
              <a:t>("Well done");</a:t>
            </a:r>
          </a:p>
          <a:p>
            <a:pPr lvl="1"/>
            <a:r>
              <a:rPr lang="en-GB" sz="1600" dirty="0"/>
              <a:t>            break;</a:t>
            </a:r>
          </a:p>
          <a:p>
            <a:pPr lvl="1"/>
            <a:r>
              <a:rPr lang="en-GB" sz="1600" dirty="0"/>
              <a:t>         case 'D' :</a:t>
            </a:r>
          </a:p>
          <a:p>
            <a:pPr lvl="1"/>
            <a:r>
              <a:rPr lang="en-GB" sz="1600" dirty="0"/>
              <a:t>            </a:t>
            </a:r>
            <a:r>
              <a:rPr lang="en-GB" sz="1600" dirty="0" err="1"/>
              <a:t>System.out.println</a:t>
            </a:r>
            <a:r>
              <a:rPr lang="en-GB" sz="1600" dirty="0"/>
              <a:t>("You passed");</a:t>
            </a:r>
          </a:p>
          <a:p>
            <a:pPr lvl="1"/>
            <a:r>
              <a:rPr lang="en-GB" sz="1600" dirty="0"/>
              <a:t>         case 'F' :</a:t>
            </a:r>
          </a:p>
          <a:p>
            <a:pPr lvl="1"/>
            <a:r>
              <a:rPr lang="en-GB" sz="1600" dirty="0"/>
              <a:t>            </a:t>
            </a:r>
            <a:r>
              <a:rPr lang="en-GB" sz="1600" dirty="0" err="1"/>
              <a:t>System.out.println</a:t>
            </a:r>
            <a:r>
              <a:rPr lang="en-GB" sz="1600" dirty="0"/>
              <a:t>("Better try again");</a:t>
            </a:r>
          </a:p>
          <a:p>
            <a:pPr lvl="1"/>
            <a:r>
              <a:rPr lang="en-GB" sz="1600" dirty="0"/>
              <a:t>            break;</a:t>
            </a:r>
          </a:p>
          <a:p>
            <a:pPr lvl="1"/>
            <a:r>
              <a:rPr lang="en-GB" sz="1600" dirty="0"/>
              <a:t>         default :</a:t>
            </a:r>
          </a:p>
          <a:p>
            <a:pPr lvl="1"/>
            <a:r>
              <a:rPr lang="en-GB" sz="1600" dirty="0"/>
              <a:t>            </a:t>
            </a:r>
            <a:r>
              <a:rPr lang="en-GB" sz="1600" dirty="0" err="1"/>
              <a:t>System.out.println</a:t>
            </a:r>
            <a:r>
              <a:rPr lang="en-GB" sz="1600" dirty="0"/>
              <a:t>("Invalid grade");</a:t>
            </a:r>
          </a:p>
          <a:p>
            <a:pPr lvl="1"/>
            <a:r>
              <a:rPr lang="en-GB" sz="1600" dirty="0"/>
              <a:t>      }</a:t>
            </a:r>
          </a:p>
          <a:p>
            <a:pPr lvl="1"/>
            <a:r>
              <a:rPr lang="en-GB" sz="1600" dirty="0"/>
              <a:t>      </a:t>
            </a:r>
            <a:r>
              <a:rPr lang="en-GB" sz="1600" dirty="0" err="1"/>
              <a:t>System.out.println</a:t>
            </a:r>
            <a:r>
              <a:rPr lang="en-GB" sz="1600" dirty="0"/>
              <a:t>("Your grade is " + grade);</a:t>
            </a:r>
          </a:p>
          <a:p>
            <a:pPr lvl="1"/>
            <a:r>
              <a:rPr lang="en-GB" sz="1600" dirty="0"/>
              <a:t>   }</a:t>
            </a:r>
          </a:p>
          <a:p>
            <a:r>
              <a:rPr lang="en-GB" sz="1600" dirty="0"/>
              <a:t>}</a:t>
            </a:r>
          </a:p>
        </p:txBody>
      </p:sp>
    </p:spTree>
    <p:extLst>
      <p:ext uri="{BB962C8B-B14F-4D97-AF65-F5344CB8AC3E}">
        <p14:creationId xmlns:p14="http://schemas.microsoft.com/office/powerpoint/2010/main" val="14377041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99392"/>
            <a:ext cx="3286125" cy="74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39552" y="601670"/>
            <a:ext cx="7776864" cy="6001643"/>
          </a:xfrm>
          <a:prstGeom prst="rect">
            <a:avLst/>
          </a:prstGeom>
        </p:spPr>
        <p:txBody>
          <a:bodyPr wrap="square">
            <a:spAutoFit/>
          </a:bodyPr>
          <a:lstStyle/>
          <a:p>
            <a:r>
              <a:rPr lang="en-GB" sz="1600" dirty="0"/>
              <a:t>The following rules apply to a switch statement:</a:t>
            </a:r>
          </a:p>
          <a:p>
            <a:endParaRPr lang="en-GB" sz="1600" dirty="0"/>
          </a:p>
          <a:p>
            <a:pPr marL="285750" indent="-285750">
              <a:buFont typeface="Arial" panose="020B0604020202020204" pitchFamily="34" charset="0"/>
              <a:buChar char="•"/>
            </a:pPr>
            <a:r>
              <a:rPr lang="en-GB" sz="1600" dirty="0"/>
              <a:t>The variable used in a switch statement can only be a byte, short, </a:t>
            </a:r>
            <a:r>
              <a:rPr lang="en-GB" sz="1600" dirty="0" err="1"/>
              <a:t>int</a:t>
            </a:r>
            <a:r>
              <a:rPr lang="en-GB" sz="1600" dirty="0"/>
              <a:t>, or char.</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a:t>You can have any number of case statements within a switch. Each case is followed by the value to be compared to and a colon.</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a:t>The value for a case must be the same data type as the variable in the switch and it must be a constant or a literal.</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a:t>When the variable being switched on is equal to a case, the statements following that case will execute until a break statement is reached.</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a:t>When a break statement is reached, the switch terminates, and the flow of control jumps to the next line following the switch statement.</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a:t>Not every case needs to contain a break. If no break appears, the flow of control will fall through to subsequent cases until a break is reached.</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a:t>A switch statement can have an optional default case, which must appear at the end of the switch. The default case can be used for performing a task when none of the cases is true. No break is needed in the default case.</a:t>
            </a:r>
          </a:p>
        </p:txBody>
      </p:sp>
    </p:spTree>
    <p:extLst>
      <p:ext uri="{BB962C8B-B14F-4D97-AF65-F5344CB8AC3E}">
        <p14:creationId xmlns:p14="http://schemas.microsoft.com/office/powerpoint/2010/main" val="6702313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20072" y="0"/>
            <a:ext cx="2664296" cy="523220"/>
          </a:xfrm>
          <a:prstGeom prst="rect">
            <a:avLst/>
          </a:prstGeom>
        </p:spPr>
        <p:txBody>
          <a:bodyPr wrap="square">
            <a:spAutoFit/>
          </a:bodyPr>
          <a:lstStyle/>
          <a:p>
            <a:r>
              <a:rPr lang="en-GB" sz="2800" b="1" dirty="0" smtClean="0"/>
              <a:t>The End  </a:t>
            </a:r>
            <a:endParaRPr lang="en-GB" sz="2800" dirty="0"/>
          </a:p>
        </p:txBody>
      </p:sp>
      <p:sp>
        <p:nvSpPr>
          <p:cNvPr id="5" name="Rectangle 4"/>
          <p:cNvSpPr/>
          <p:nvPr/>
        </p:nvSpPr>
        <p:spPr>
          <a:xfrm>
            <a:off x="1115616" y="1340768"/>
            <a:ext cx="3300904" cy="584775"/>
          </a:xfrm>
          <a:prstGeom prst="rect">
            <a:avLst/>
          </a:prstGeom>
        </p:spPr>
        <p:txBody>
          <a:bodyPr wrap="none">
            <a:spAutoFit/>
          </a:bodyPr>
          <a:lstStyle/>
          <a:p>
            <a:r>
              <a:rPr lang="en-GB" sz="3200" b="1" dirty="0" smtClean="0"/>
              <a:t>Link references </a:t>
            </a:r>
            <a:endParaRPr lang="en-GB" sz="3200" dirty="0"/>
          </a:p>
        </p:txBody>
      </p:sp>
      <p:sp>
        <p:nvSpPr>
          <p:cNvPr id="6" name="Rectangle 5"/>
          <p:cNvSpPr/>
          <p:nvPr/>
        </p:nvSpPr>
        <p:spPr>
          <a:xfrm>
            <a:off x="1259632" y="2204864"/>
            <a:ext cx="4572000" cy="2031325"/>
          </a:xfrm>
          <a:prstGeom prst="rect">
            <a:avLst/>
          </a:prstGeom>
        </p:spPr>
        <p:txBody>
          <a:bodyPr>
            <a:spAutoFit/>
          </a:bodyPr>
          <a:lstStyle/>
          <a:p>
            <a:pPr marL="285750" indent="-285750">
              <a:buFont typeface="Arial" panose="020B0604020202020204" pitchFamily="34" charset="0"/>
              <a:buChar char="•"/>
            </a:pPr>
            <a:r>
              <a:rPr lang="en-GB" dirty="0">
                <a:hlinkClick r:id="rId2"/>
              </a:rPr>
              <a:t>https://docs.oracle.com/javase/tutorial</a:t>
            </a:r>
            <a:r>
              <a:rPr lang="en-GB" dirty="0" smtClean="0">
                <a:hlinkClick r:id="rId2"/>
              </a:rPr>
              <a:t>/</a:t>
            </a:r>
            <a:endParaRPr lang="en-GB" dirty="0" smtClean="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hlinkClick r:id="rId3"/>
              </a:rPr>
              <a:t>http://docs.oracle.com/javase/tutorial/java</a:t>
            </a:r>
            <a:r>
              <a:rPr lang="en-GB" dirty="0" smtClean="0">
                <a:hlinkClick r:id="rId3"/>
              </a:rPr>
              <a:t>/</a:t>
            </a:r>
            <a:endParaRPr lang="en-GB" dirty="0" smtClean="0"/>
          </a:p>
          <a:p>
            <a:endParaRPr lang="en-GB" dirty="0"/>
          </a:p>
          <a:p>
            <a:endParaRPr lang="en-GB" dirty="0"/>
          </a:p>
        </p:txBody>
      </p:sp>
      <p:sp>
        <p:nvSpPr>
          <p:cNvPr id="9" name="TextBox 8"/>
          <p:cNvSpPr txBox="1"/>
          <p:nvPr/>
        </p:nvSpPr>
        <p:spPr>
          <a:xfrm>
            <a:off x="2915816" y="5013176"/>
            <a:ext cx="4824536" cy="92333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GB" dirty="0" smtClean="0">
                <a:effectLst>
                  <a:outerShdw blurRad="38100" dist="38100" dir="2700000" algn="tl">
                    <a:srgbClr val="000000">
                      <a:alpha val="43137"/>
                    </a:srgbClr>
                  </a:outerShdw>
                </a:effectLst>
              </a:rPr>
              <a:t>Poonam Shah</a:t>
            </a:r>
          </a:p>
          <a:p>
            <a:r>
              <a:rPr lang="en-GB" dirty="0" smtClean="0">
                <a:effectLst>
                  <a:outerShdw blurRad="38100" dist="38100" dir="2700000" algn="tl">
                    <a:srgbClr val="000000">
                      <a:alpha val="43137"/>
                    </a:srgbClr>
                  </a:outerShdw>
                </a:effectLst>
              </a:rPr>
              <a:t>Email id : </a:t>
            </a:r>
            <a:r>
              <a:rPr lang="en-GB" dirty="0" smtClean="0">
                <a:effectLst>
                  <a:outerShdw blurRad="38100" dist="38100" dir="2700000" algn="tl">
                    <a:srgbClr val="000000">
                      <a:alpha val="43137"/>
                    </a:srgbClr>
                  </a:outerShdw>
                </a:effectLst>
                <a:hlinkClick r:id="rId4"/>
              </a:rPr>
              <a:t>poonam.shah1985@gmail.com</a:t>
            </a:r>
            <a:endParaRPr lang="en-GB" dirty="0" smtClean="0">
              <a:effectLst>
                <a:outerShdw blurRad="38100" dist="38100" dir="2700000" algn="tl">
                  <a:srgbClr val="000000">
                    <a:alpha val="43137"/>
                  </a:srgbClr>
                </a:outerShdw>
              </a:effectLst>
            </a:endParaRPr>
          </a:p>
          <a:p>
            <a:r>
              <a:rPr lang="en-GB" dirty="0" smtClean="0">
                <a:effectLst>
                  <a:outerShdw blurRad="38100" dist="38100" dir="2700000" algn="tl">
                    <a:srgbClr val="000000">
                      <a:alpha val="43137"/>
                    </a:srgbClr>
                  </a:outerShdw>
                </a:effectLst>
              </a:rPr>
              <a:t>Phone : 4087681459</a:t>
            </a:r>
            <a:endParaRPr lang="en-GB"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592047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25485" y="836712"/>
            <a:ext cx="7848872" cy="5632311"/>
          </a:xfrm>
          <a:prstGeom prst="rect">
            <a:avLst/>
          </a:prstGeom>
        </p:spPr>
        <p:txBody>
          <a:bodyPr wrap="square">
            <a:spAutoFit/>
          </a:bodyPr>
          <a:lstStyle/>
          <a:p>
            <a:r>
              <a:rPr lang="en-GB" dirty="0"/>
              <a:t>There are two types of decision making statements in Java. </a:t>
            </a:r>
          </a:p>
          <a:p>
            <a:pPr marL="285750" indent="-285750">
              <a:buFont typeface="Arial" panose="020B0604020202020204" pitchFamily="34" charset="0"/>
              <a:buChar char="•"/>
            </a:pPr>
            <a:r>
              <a:rPr lang="en-GB" dirty="0"/>
              <a:t>if statements</a:t>
            </a:r>
          </a:p>
          <a:p>
            <a:pPr marL="285750" indent="-285750">
              <a:buFont typeface="Arial" panose="020B0604020202020204" pitchFamily="34" charset="0"/>
              <a:buChar char="•"/>
            </a:pPr>
            <a:r>
              <a:rPr lang="en-GB" dirty="0" smtClean="0"/>
              <a:t>switch </a:t>
            </a:r>
            <a:r>
              <a:rPr lang="en-GB" dirty="0"/>
              <a:t>statements</a:t>
            </a:r>
          </a:p>
          <a:p>
            <a:endParaRPr lang="en-GB" dirty="0"/>
          </a:p>
          <a:p>
            <a:r>
              <a:rPr lang="en-GB" b="1" dirty="0"/>
              <a:t>The if Statement:</a:t>
            </a:r>
          </a:p>
          <a:p>
            <a:r>
              <a:rPr lang="en-GB" dirty="0"/>
              <a:t>An if statement consists of a Boolean expression followed by one or more statements.</a:t>
            </a:r>
          </a:p>
          <a:p>
            <a:endParaRPr lang="en-GB" dirty="0"/>
          </a:p>
          <a:p>
            <a:r>
              <a:rPr lang="en-GB" b="1" dirty="0"/>
              <a:t>Syntax</a:t>
            </a:r>
            <a:r>
              <a:rPr lang="en-GB" dirty="0"/>
              <a:t>:</a:t>
            </a:r>
          </a:p>
          <a:p>
            <a:r>
              <a:rPr lang="en-GB" dirty="0"/>
              <a:t>The syntax of an if statement is:</a:t>
            </a:r>
          </a:p>
          <a:p>
            <a:endParaRPr lang="en-GB" dirty="0"/>
          </a:p>
          <a:p>
            <a:r>
              <a:rPr lang="en-GB" dirty="0"/>
              <a:t>if(</a:t>
            </a:r>
            <a:r>
              <a:rPr lang="en-GB" dirty="0" err="1"/>
              <a:t>Boolean_expression</a:t>
            </a:r>
            <a:r>
              <a:rPr lang="en-GB" dirty="0"/>
              <a:t>)</a:t>
            </a:r>
          </a:p>
          <a:p>
            <a:r>
              <a:rPr lang="en-GB" dirty="0"/>
              <a:t>{</a:t>
            </a:r>
          </a:p>
          <a:p>
            <a:r>
              <a:rPr lang="en-GB" dirty="0"/>
              <a:t>   //Statements will execute if the Boolean expression is true</a:t>
            </a:r>
          </a:p>
          <a:p>
            <a:r>
              <a:rPr lang="en-GB" dirty="0" smtClean="0"/>
              <a:t>}</a:t>
            </a:r>
          </a:p>
          <a:p>
            <a:endParaRPr lang="en-GB" dirty="0"/>
          </a:p>
          <a:p>
            <a:r>
              <a:rPr lang="en-GB" dirty="0"/>
              <a:t>If the Boolean expression evaluates to true then the block of code inside the if statement will be executed. If not the first set of code after the end of the if statement (after the closing curly brace) will be executed.</a:t>
            </a:r>
            <a:endParaRPr lang="en-GB" b="1" dirty="0"/>
          </a:p>
        </p:txBody>
      </p:sp>
      <p:sp>
        <p:nvSpPr>
          <p:cNvPr id="4" name="Rectangle 3"/>
          <p:cNvSpPr/>
          <p:nvPr/>
        </p:nvSpPr>
        <p:spPr>
          <a:xfrm>
            <a:off x="4860032" y="-26601"/>
            <a:ext cx="3079689" cy="523220"/>
          </a:xfrm>
          <a:prstGeom prst="rect">
            <a:avLst/>
          </a:prstGeom>
        </p:spPr>
        <p:txBody>
          <a:bodyPr wrap="none">
            <a:spAutoFit/>
          </a:bodyPr>
          <a:lstStyle/>
          <a:p>
            <a:r>
              <a:rPr lang="en-GB" sz="2800" b="1" dirty="0" smtClean="0"/>
              <a:t>Decision </a:t>
            </a:r>
            <a:r>
              <a:rPr lang="en-GB" sz="2800" b="1" dirty="0"/>
              <a:t>M</a:t>
            </a:r>
            <a:r>
              <a:rPr lang="en-GB" sz="2800" b="1" dirty="0" smtClean="0"/>
              <a:t>aking</a:t>
            </a:r>
            <a:endParaRPr lang="en-GB" sz="2800" b="1" dirty="0"/>
          </a:p>
        </p:txBody>
      </p:sp>
    </p:spTree>
    <p:extLst>
      <p:ext uri="{BB962C8B-B14F-4D97-AF65-F5344CB8AC3E}">
        <p14:creationId xmlns:p14="http://schemas.microsoft.com/office/powerpoint/2010/main" val="18700227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83838" y="1844824"/>
            <a:ext cx="7848872" cy="2862322"/>
          </a:xfrm>
          <a:prstGeom prst="rect">
            <a:avLst/>
          </a:prstGeom>
        </p:spPr>
        <p:txBody>
          <a:bodyPr wrap="square">
            <a:spAutoFit/>
          </a:bodyPr>
          <a:lstStyle/>
          <a:p>
            <a:r>
              <a:rPr lang="en-GB" dirty="0"/>
              <a:t>public class Test {</a:t>
            </a:r>
          </a:p>
          <a:p>
            <a:endParaRPr lang="en-GB" dirty="0"/>
          </a:p>
          <a:p>
            <a:r>
              <a:rPr lang="en-GB" dirty="0"/>
              <a:t>   public static void main(String </a:t>
            </a:r>
            <a:r>
              <a:rPr lang="en-GB" dirty="0" err="1"/>
              <a:t>args</a:t>
            </a:r>
            <a:r>
              <a:rPr lang="en-GB" dirty="0"/>
              <a:t>[]){</a:t>
            </a:r>
          </a:p>
          <a:p>
            <a:r>
              <a:rPr lang="en-GB" dirty="0"/>
              <a:t>      </a:t>
            </a:r>
            <a:r>
              <a:rPr lang="en-GB" dirty="0" err="1"/>
              <a:t>int</a:t>
            </a:r>
            <a:r>
              <a:rPr lang="en-GB" dirty="0"/>
              <a:t> x = 10;</a:t>
            </a:r>
          </a:p>
          <a:p>
            <a:endParaRPr lang="en-GB" dirty="0"/>
          </a:p>
          <a:p>
            <a:r>
              <a:rPr lang="en-GB" dirty="0"/>
              <a:t>      if( x &lt; 20 ){</a:t>
            </a:r>
          </a:p>
          <a:p>
            <a:r>
              <a:rPr lang="en-GB" dirty="0"/>
              <a:t>         </a:t>
            </a:r>
            <a:r>
              <a:rPr lang="en-GB" dirty="0" err="1"/>
              <a:t>System.out.print</a:t>
            </a:r>
            <a:r>
              <a:rPr lang="en-GB" dirty="0"/>
              <a:t>("This is if statement");</a:t>
            </a:r>
          </a:p>
          <a:p>
            <a:r>
              <a:rPr lang="en-GB" dirty="0"/>
              <a:t>      }</a:t>
            </a:r>
          </a:p>
          <a:p>
            <a:r>
              <a:rPr lang="en-GB" dirty="0"/>
              <a:t>   }</a:t>
            </a:r>
          </a:p>
          <a:p>
            <a:r>
              <a:rPr lang="en-GB" dirty="0"/>
              <a:t>}</a:t>
            </a:r>
            <a:endParaRPr lang="en-GB" dirty="0"/>
          </a:p>
        </p:txBody>
      </p:sp>
      <p:sp>
        <p:nvSpPr>
          <p:cNvPr id="4" name="Rectangle 3"/>
          <p:cNvSpPr/>
          <p:nvPr/>
        </p:nvSpPr>
        <p:spPr>
          <a:xfrm>
            <a:off x="4860032" y="-26601"/>
            <a:ext cx="3079689" cy="523220"/>
          </a:xfrm>
          <a:prstGeom prst="rect">
            <a:avLst/>
          </a:prstGeom>
        </p:spPr>
        <p:txBody>
          <a:bodyPr wrap="none">
            <a:spAutoFit/>
          </a:bodyPr>
          <a:lstStyle/>
          <a:p>
            <a:r>
              <a:rPr lang="en-GB" sz="2800" b="1" dirty="0"/>
              <a:t>Decision Making</a:t>
            </a:r>
            <a:endParaRPr lang="en-GB" sz="2800" b="1" dirty="0"/>
          </a:p>
        </p:txBody>
      </p:sp>
    </p:spTree>
    <p:extLst>
      <p:ext uri="{BB962C8B-B14F-4D97-AF65-F5344CB8AC3E}">
        <p14:creationId xmlns:p14="http://schemas.microsoft.com/office/powerpoint/2010/main" val="13879380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60032" y="-26601"/>
            <a:ext cx="3079689" cy="523220"/>
          </a:xfrm>
          <a:prstGeom prst="rect">
            <a:avLst/>
          </a:prstGeom>
        </p:spPr>
        <p:txBody>
          <a:bodyPr wrap="none">
            <a:spAutoFit/>
          </a:bodyPr>
          <a:lstStyle/>
          <a:p>
            <a:r>
              <a:rPr lang="en-GB" sz="2800" b="1" dirty="0"/>
              <a:t>Decision Making</a:t>
            </a:r>
            <a:endParaRPr lang="en-GB" sz="2800" b="1" dirty="0"/>
          </a:p>
        </p:txBody>
      </p:sp>
      <p:sp>
        <p:nvSpPr>
          <p:cNvPr id="3" name="Rectangle 2"/>
          <p:cNvSpPr/>
          <p:nvPr/>
        </p:nvSpPr>
        <p:spPr>
          <a:xfrm>
            <a:off x="899592" y="1340768"/>
            <a:ext cx="7560840" cy="3416320"/>
          </a:xfrm>
          <a:prstGeom prst="rect">
            <a:avLst/>
          </a:prstGeom>
        </p:spPr>
        <p:txBody>
          <a:bodyPr wrap="square">
            <a:spAutoFit/>
          </a:bodyPr>
          <a:lstStyle/>
          <a:p>
            <a:r>
              <a:rPr lang="en-GB" b="1" dirty="0"/>
              <a:t>The if...else Statement:</a:t>
            </a:r>
          </a:p>
          <a:p>
            <a:r>
              <a:rPr lang="en-GB" dirty="0"/>
              <a:t>An if statement can be followed by an optional else statement, which executes when the Boolean expression is false</a:t>
            </a:r>
            <a:r>
              <a:rPr lang="en-GB" dirty="0" smtClean="0"/>
              <a:t>.</a:t>
            </a:r>
          </a:p>
          <a:p>
            <a:endParaRPr lang="en-GB" dirty="0"/>
          </a:p>
          <a:p>
            <a:r>
              <a:rPr lang="en-GB" b="1" dirty="0"/>
              <a:t>Syntax</a:t>
            </a:r>
            <a:r>
              <a:rPr lang="en-GB" dirty="0"/>
              <a:t>:</a:t>
            </a:r>
          </a:p>
          <a:p>
            <a:r>
              <a:rPr lang="en-GB" dirty="0"/>
              <a:t>The syntax of an if...else is:</a:t>
            </a:r>
          </a:p>
          <a:p>
            <a:endParaRPr lang="en-GB" dirty="0"/>
          </a:p>
          <a:p>
            <a:r>
              <a:rPr lang="en-GB" dirty="0"/>
              <a:t>if(</a:t>
            </a:r>
            <a:r>
              <a:rPr lang="en-GB" dirty="0" err="1"/>
              <a:t>Boolean_expression</a:t>
            </a:r>
            <a:r>
              <a:rPr lang="en-GB" dirty="0"/>
              <a:t>){</a:t>
            </a:r>
          </a:p>
          <a:p>
            <a:r>
              <a:rPr lang="en-GB" dirty="0"/>
              <a:t>   //Executes when the Boolean expression is true</a:t>
            </a:r>
          </a:p>
          <a:p>
            <a:r>
              <a:rPr lang="en-GB" dirty="0"/>
              <a:t>}else{</a:t>
            </a:r>
          </a:p>
          <a:p>
            <a:r>
              <a:rPr lang="en-GB" dirty="0"/>
              <a:t>   //Executes when the Boolean expression is false</a:t>
            </a:r>
          </a:p>
          <a:p>
            <a:r>
              <a:rPr lang="en-GB" dirty="0"/>
              <a:t>}</a:t>
            </a:r>
          </a:p>
        </p:txBody>
      </p:sp>
    </p:spTree>
    <p:extLst>
      <p:ext uri="{BB962C8B-B14F-4D97-AF65-F5344CB8AC3E}">
        <p14:creationId xmlns:p14="http://schemas.microsoft.com/office/powerpoint/2010/main" val="42657175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59632" y="1439882"/>
            <a:ext cx="6696744" cy="3416320"/>
          </a:xfrm>
          <a:prstGeom prst="rect">
            <a:avLst/>
          </a:prstGeom>
        </p:spPr>
        <p:txBody>
          <a:bodyPr wrap="square">
            <a:spAutoFit/>
          </a:bodyPr>
          <a:lstStyle/>
          <a:p>
            <a:r>
              <a:rPr lang="en-GB" dirty="0"/>
              <a:t>public class Test {</a:t>
            </a:r>
          </a:p>
          <a:p>
            <a:endParaRPr lang="en-GB" dirty="0"/>
          </a:p>
          <a:p>
            <a:r>
              <a:rPr lang="en-GB" dirty="0"/>
              <a:t>   public static void main(String </a:t>
            </a:r>
            <a:r>
              <a:rPr lang="en-GB" dirty="0" err="1"/>
              <a:t>args</a:t>
            </a:r>
            <a:r>
              <a:rPr lang="en-GB" dirty="0"/>
              <a:t>[]){</a:t>
            </a:r>
          </a:p>
          <a:p>
            <a:r>
              <a:rPr lang="en-GB" dirty="0"/>
              <a:t>      </a:t>
            </a:r>
            <a:r>
              <a:rPr lang="en-GB" dirty="0" err="1"/>
              <a:t>int</a:t>
            </a:r>
            <a:r>
              <a:rPr lang="en-GB" dirty="0"/>
              <a:t> x = 30;</a:t>
            </a:r>
          </a:p>
          <a:p>
            <a:endParaRPr lang="en-GB" dirty="0"/>
          </a:p>
          <a:p>
            <a:r>
              <a:rPr lang="en-GB" dirty="0"/>
              <a:t>      if( x &lt; 20 ){</a:t>
            </a:r>
          </a:p>
          <a:p>
            <a:r>
              <a:rPr lang="en-GB" dirty="0"/>
              <a:t>         </a:t>
            </a:r>
            <a:r>
              <a:rPr lang="en-GB" dirty="0" err="1"/>
              <a:t>System.out.print</a:t>
            </a:r>
            <a:r>
              <a:rPr lang="en-GB" dirty="0"/>
              <a:t>("This is if statement");</a:t>
            </a:r>
          </a:p>
          <a:p>
            <a:r>
              <a:rPr lang="en-GB" dirty="0"/>
              <a:t>      }else{</a:t>
            </a:r>
          </a:p>
          <a:p>
            <a:r>
              <a:rPr lang="en-GB" dirty="0"/>
              <a:t>         </a:t>
            </a:r>
            <a:r>
              <a:rPr lang="en-GB" dirty="0" err="1"/>
              <a:t>System.out.print</a:t>
            </a:r>
            <a:r>
              <a:rPr lang="en-GB" dirty="0"/>
              <a:t>("This is else statement");</a:t>
            </a:r>
          </a:p>
          <a:p>
            <a:r>
              <a:rPr lang="en-GB" dirty="0"/>
              <a:t>      }</a:t>
            </a:r>
          </a:p>
          <a:p>
            <a:r>
              <a:rPr lang="en-GB" dirty="0"/>
              <a:t>   }</a:t>
            </a:r>
          </a:p>
          <a:p>
            <a:r>
              <a:rPr lang="en-GB" dirty="0"/>
              <a:t>}</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0251" y="-99392"/>
            <a:ext cx="3286125" cy="74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33137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99392"/>
            <a:ext cx="3286125" cy="74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39552" y="1628800"/>
            <a:ext cx="8064896" cy="4247317"/>
          </a:xfrm>
          <a:prstGeom prst="rect">
            <a:avLst/>
          </a:prstGeom>
        </p:spPr>
        <p:txBody>
          <a:bodyPr wrap="square">
            <a:spAutoFit/>
          </a:bodyPr>
          <a:lstStyle/>
          <a:p>
            <a:r>
              <a:rPr lang="en-GB" b="1" dirty="0" smtClean="0"/>
              <a:t>The </a:t>
            </a:r>
            <a:r>
              <a:rPr lang="en-GB" b="1" dirty="0"/>
              <a:t>if...else if...else Statement:</a:t>
            </a:r>
          </a:p>
          <a:p>
            <a:r>
              <a:rPr lang="en-GB" dirty="0"/>
              <a:t>An if statement can be followed by an optional else if...else statement, which is very useful to test various conditions using single if...else if statement.</a:t>
            </a:r>
          </a:p>
          <a:p>
            <a:endParaRPr lang="en-GB" dirty="0"/>
          </a:p>
          <a:p>
            <a:r>
              <a:rPr lang="en-GB" dirty="0"/>
              <a:t>When using if , else if , else statements there are few points to keep in mind.</a:t>
            </a:r>
          </a:p>
          <a:p>
            <a:r>
              <a:rPr lang="en-GB" dirty="0" smtClean="0"/>
              <a:t>An </a:t>
            </a:r>
            <a:r>
              <a:rPr lang="en-GB" dirty="0"/>
              <a:t>if can have zero or one else's and it must come after any else if's</a:t>
            </a:r>
            <a:r>
              <a:rPr lang="en-GB" dirty="0" smtClean="0"/>
              <a:t>.</a:t>
            </a:r>
          </a:p>
          <a:p>
            <a:endParaRPr lang="en-GB" dirty="0"/>
          </a:p>
          <a:p>
            <a:r>
              <a:rPr lang="en-GB" dirty="0" smtClean="0"/>
              <a:t>An </a:t>
            </a:r>
            <a:r>
              <a:rPr lang="en-GB" dirty="0"/>
              <a:t>if can have zero to many else if's and they must come before the else</a:t>
            </a:r>
            <a:r>
              <a:rPr lang="en-GB" dirty="0" smtClean="0"/>
              <a:t>.</a:t>
            </a:r>
          </a:p>
          <a:p>
            <a:endParaRPr lang="en-GB" dirty="0"/>
          </a:p>
          <a:p>
            <a:r>
              <a:rPr lang="en-GB" dirty="0"/>
              <a:t>Once an else if succeeds, none of the remaining else if's or else's will be tested.</a:t>
            </a:r>
          </a:p>
          <a:p>
            <a:endParaRPr lang="en-GB" dirty="0"/>
          </a:p>
        </p:txBody>
      </p:sp>
    </p:spTree>
    <p:extLst>
      <p:ext uri="{BB962C8B-B14F-4D97-AF65-F5344CB8AC3E}">
        <p14:creationId xmlns:p14="http://schemas.microsoft.com/office/powerpoint/2010/main" val="27764162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6435" y="-99392"/>
            <a:ext cx="3286125" cy="74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899592" y="1166843"/>
            <a:ext cx="6768752" cy="3416320"/>
          </a:xfrm>
          <a:prstGeom prst="rect">
            <a:avLst/>
          </a:prstGeom>
        </p:spPr>
        <p:txBody>
          <a:bodyPr wrap="square">
            <a:spAutoFit/>
          </a:bodyPr>
          <a:lstStyle/>
          <a:p>
            <a:r>
              <a:rPr lang="en-GB" b="1" dirty="0"/>
              <a:t>Syntax</a:t>
            </a:r>
            <a:r>
              <a:rPr lang="en-GB" dirty="0"/>
              <a:t>:</a:t>
            </a:r>
          </a:p>
          <a:p>
            <a:r>
              <a:rPr lang="en-GB" dirty="0"/>
              <a:t>The syntax of an if...else is:</a:t>
            </a:r>
          </a:p>
          <a:p>
            <a:endParaRPr lang="en-GB" dirty="0"/>
          </a:p>
          <a:p>
            <a:r>
              <a:rPr lang="en-GB" dirty="0"/>
              <a:t>if(</a:t>
            </a:r>
            <a:r>
              <a:rPr lang="en-GB" dirty="0" err="1"/>
              <a:t>Boolean_expression</a:t>
            </a:r>
            <a:r>
              <a:rPr lang="en-GB" dirty="0"/>
              <a:t> 1){</a:t>
            </a:r>
          </a:p>
          <a:p>
            <a:r>
              <a:rPr lang="en-GB" dirty="0"/>
              <a:t>   //Executes when the Boolean expression 1 is true</a:t>
            </a:r>
          </a:p>
          <a:p>
            <a:r>
              <a:rPr lang="en-GB" dirty="0"/>
              <a:t>}else if(</a:t>
            </a:r>
            <a:r>
              <a:rPr lang="en-GB" dirty="0" err="1"/>
              <a:t>Boolean_expression</a:t>
            </a:r>
            <a:r>
              <a:rPr lang="en-GB" dirty="0"/>
              <a:t> 2){</a:t>
            </a:r>
          </a:p>
          <a:p>
            <a:r>
              <a:rPr lang="en-GB" dirty="0"/>
              <a:t>   //Executes when the Boolean expression 2 is true</a:t>
            </a:r>
          </a:p>
          <a:p>
            <a:r>
              <a:rPr lang="en-GB" dirty="0"/>
              <a:t>}else if(</a:t>
            </a:r>
            <a:r>
              <a:rPr lang="en-GB" dirty="0" err="1"/>
              <a:t>Boolean_expression</a:t>
            </a:r>
            <a:r>
              <a:rPr lang="en-GB" dirty="0"/>
              <a:t> 3){</a:t>
            </a:r>
          </a:p>
          <a:p>
            <a:r>
              <a:rPr lang="en-GB" dirty="0"/>
              <a:t>   //Executes when the Boolean expression 3 is true</a:t>
            </a:r>
          </a:p>
          <a:p>
            <a:r>
              <a:rPr lang="en-GB" dirty="0"/>
              <a:t>}else {</a:t>
            </a:r>
          </a:p>
          <a:p>
            <a:r>
              <a:rPr lang="en-GB" dirty="0"/>
              <a:t>   //Executes when the none of the above condition is true.</a:t>
            </a:r>
          </a:p>
          <a:p>
            <a:r>
              <a:rPr lang="en-GB" dirty="0"/>
              <a:t>}</a:t>
            </a:r>
          </a:p>
        </p:txBody>
      </p:sp>
    </p:spTree>
    <p:extLst>
      <p:ext uri="{BB962C8B-B14F-4D97-AF65-F5344CB8AC3E}">
        <p14:creationId xmlns:p14="http://schemas.microsoft.com/office/powerpoint/2010/main" val="28420378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99392"/>
            <a:ext cx="3286125" cy="74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115616" y="1028343"/>
            <a:ext cx="6120680" cy="4524315"/>
          </a:xfrm>
          <a:prstGeom prst="rect">
            <a:avLst/>
          </a:prstGeom>
        </p:spPr>
        <p:txBody>
          <a:bodyPr wrap="square">
            <a:spAutoFit/>
          </a:bodyPr>
          <a:lstStyle/>
          <a:p>
            <a:r>
              <a:rPr lang="en-GB" dirty="0"/>
              <a:t>public class Test {</a:t>
            </a:r>
          </a:p>
          <a:p>
            <a:endParaRPr lang="en-GB" dirty="0"/>
          </a:p>
          <a:p>
            <a:r>
              <a:rPr lang="en-GB" dirty="0"/>
              <a:t>   public static void main(String </a:t>
            </a:r>
            <a:r>
              <a:rPr lang="en-GB" dirty="0" err="1"/>
              <a:t>args</a:t>
            </a:r>
            <a:r>
              <a:rPr lang="en-GB" dirty="0"/>
              <a:t>[]){</a:t>
            </a:r>
          </a:p>
          <a:p>
            <a:r>
              <a:rPr lang="en-GB" dirty="0"/>
              <a:t>      </a:t>
            </a:r>
            <a:r>
              <a:rPr lang="en-GB" dirty="0" err="1"/>
              <a:t>int</a:t>
            </a:r>
            <a:r>
              <a:rPr lang="en-GB" dirty="0"/>
              <a:t> x = 30;</a:t>
            </a:r>
          </a:p>
          <a:p>
            <a:endParaRPr lang="en-GB" dirty="0"/>
          </a:p>
          <a:p>
            <a:r>
              <a:rPr lang="en-GB" dirty="0"/>
              <a:t>      if( x == 10 ){</a:t>
            </a:r>
          </a:p>
          <a:p>
            <a:r>
              <a:rPr lang="en-GB" dirty="0"/>
              <a:t>         </a:t>
            </a:r>
            <a:r>
              <a:rPr lang="en-GB" dirty="0" err="1"/>
              <a:t>System.out.print</a:t>
            </a:r>
            <a:r>
              <a:rPr lang="en-GB" dirty="0"/>
              <a:t>("Value of X is 10");</a:t>
            </a:r>
          </a:p>
          <a:p>
            <a:r>
              <a:rPr lang="en-GB" dirty="0"/>
              <a:t>      }else if( x == 20 ){</a:t>
            </a:r>
          </a:p>
          <a:p>
            <a:r>
              <a:rPr lang="en-GB" dirty="0"/>
              <a:t>         </a:t>
            </a:r>
            <a:r>
              <a:rPr lang="en-GB" dirty="0" err="1"/>
              <a:t>System.out.print</a:t>
            </a:r>
            <a:r>
              <a:rPr lang="en-GB" dirty="0"/>
              <a:t>("Value of X is 20");</a:t>
            </a:r>
          </a:p>
          <a:p>
            <a:r>
              <a:rPr lang="en-GB" dirty="0"/>
              <a:t>      }else if( x == 30 ){</a:t>
            </a:r>
          </a:p>
          <a:p>
            <a:r>
              <a:rPr lang="en-GB" dirty="0"/>
              <a:t>         </a:t>
            </a:r>
            <a:r>
              <a:rPr lang="en-GB" dirty="0" err="1"/>
              <a:t>System.out.print</a:t>
            </a:r>
            <a:r>
              <a:rPr lang="en-GB" dirty="0"/>
              <a:t>("Value of X is 30");</a:t>
            </a:r>
          </a:p>
          <a:p>
            <a:r>
              <a:rPr lang="en-GB" dirty="0"/>
              <a:t>      }else{</a:t>
            </a:r>
          </a:p>
          <a:p>
            <a:r>
              <a:rPr lang="en-GB" dirty="0"/>
              <a:t>         </a:t>
            </a:r>
            <a:r>
              <a:rPr lang="en-GB" dirty="0" err="1"/>
              <a:t>System.out.print</a:t>
            </a:r>
            <a:r>
              <a:rPr lang="en-GB" dirty="0"/>
              <a:t>("This is else statement");</a:t>
            </a:r>
          </a:p>
          <a:p>
            <a:r>
              <a:rPr lang="en-GB" dirty="0"/>
              <a:t>      }</a:t>
            </a:r>
          </a:p>
          <a:p>
            <a:r>
              <a:rPr lang="en-GB" dirty="0"/>
              <a:t>   }</a:t>
            </a:r>
          </a:p>
          <a:p>
            <a:r>
              <a:rPr lang="en-GB" dirty="0"/>
              <a:t>}</a:t>
            </a:r>
          </a:p>
        </p:txBody>
      </p:sp>
    </p:spTree>
    <p:extLst>
      <p:ext uri="{BB962C8B-B14F-4D97-AF65-F5344CB8AC3E}">
        <p14:creationId xmlns:p14="http://schemas.microsoft.com/office/powerpoint/2010/main" val="22562946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889844"/>
            <a:ext cx="6318448" cy="3970318"/>
          </a:xfrm>
          <a:prstGeom prst="rect">
            <a:avLst/>
          </a:prstGeom>
        </p:spPr>
        <p:txBody>
          <a:bodyPr wrap="square">
            <a:spAutoFit/>
          </a:bodyPr>
          <a:lstStyle/>
          <a:p>
            <a:r>
              <a:rPr lang="en-GB" b="1" dirty="0"/>
              <a:t>Nested if...else Statement:</a:t>
            </a:r>
          </a:p>
          <a:p>
            <a:r>
              <a:rPr lang="en-GB" dirty="0"/>
              <a:t>It is always legal to nest if-else statements which means you can use one if or else if statement inside another if or else if statement.</a:t>
            </a:r>
          </a:p>
          <a:p>
            <a:endParaRPr lang="en-GB" dirty="0"/>
          </a:p>
          <a:p>
            <a:r>
              <a:rPr lang="en-GB" b="1" dirty="0"/>
              <a:t>Syntax</a:t>
            </a:r>
            <a:r>
              <a:rPr lang="en-GB" dirty="0"/>
              <a:t>:</a:t>
            </a:r>
          </a:p>
          <a:p>
            <a:r>
              <a:rPr lang="en-GB" dirty="0"/>
              <a:t>The syntax for a nested if...else is as follows:</a:t>
            </a:r>
          </a:p>
          <a:p>
            <a:endParaRPr lang="en-GB" dirty="0"/>
          </a:p>
          <a:p>
            <a:r>
              <a:rPr lang="en-GB" dirty="0"/>
              <a:t>if(</a:t>
            </a:r>
            <a:r>
              <a:rPr lang="en-GB" dirty="0" err="1"/>
              <a:t>Boolean_expression</a:t>
            </a:r>
            <a:r>
              <a:rPr lang="en-GB" dirty="0"/>
              <a:t> 1){</a:t>
            </a:r>
          </a:p>
          <a:p>
            <a:r>
              <a:rPr lang="en-GB" dirty="0"/>
              <a:t>   //Executes when the Boolean expression 1 is true</a:t>
            </a:r>
          </a:p>
          <a:p>
            <a:r>
              <a:rPr lang="en-GB" dirty="0"/>
              <a:t>   if(</a:t>
            </a:r>
            <a:r>
              <a:rPr lang="en-GB" dirty="0" err="1"/>
              <a:t>Boolean_expression</a:t>
            </a:r>
            <a:r>
              <a:rPr lang="en-GB" dirty="0"/>
              <a:t> 2){</a:t>
            </a:r>
          </a:p>
          <a:p>
            <a:r>
              <a:rPr lang="en-GB" dirty="0"/>
              <a:t>      //Executes when the Boolean expression 2 is true</a:t>
            </a:r>
          </a:p>
          <a:p>
            <a:r>
              <a:rPr lang="en-GB" dirty="0"/>
              <a:t>   }</a:t>
            </a:r>
          </a:p>
          <a:p>
            <a:r>
              <a:rPr lang="en-GB" dirty="0"/>
              <a:t>}</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99392"/>
            <a:ext cx="3286125" cy="74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085374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384</TotalTime>
  <Words>1193</Words>
  <Application>Microsoft Office PowerPoint</Application>
  <PresentationFormat>On-screen Show (4:3)</PresentationFormat>
  <Paragraphs>199</Paragraphs>
  <Slides>15</Slides>
  <Notes>3</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Austin</vt:lpstr>
      <vt:lpstr>Java Training Day 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Training Day 3</dc:title>
  <dc:creator>Windows User</dc:creator>
  <cp:lastModifiedBy>Windows User</cp:lastModifiedBy>
  <cp:revision>37</cp:revision>
  <dcterms:created xsi:type="dcterms:W3CDTF">2015-06-29T17:28:27Z</dcterms:created>
  <dcterms:modified xsi:type="dcterms:W3CDTF">2015-07-06T19:51:14Z</dcterms:modified>
</cp:coreProperties>
</file>