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61" r:id="rId3"/>
    <p:sldId id="262" r:id="rId4"/>
    <p:sldId id="268" r:id="rId5"/>
    <p:sldId id="269" r:id="rId6"/>
    <p:sldId id="270" r:id="rId7"/>
    <p:sldId id="271" r:id="rId8"/>
    <p:sldId id="277" r:id="rId9"/>
    <p:sldId id="272" r:id="rId10"/>
    <p:sldId id="273" r:id="rId11"/>
    <p:sldId id="274" r:id="rId12"/>
    <p:sldId id="275" r:id="rId13"/>
    <p:sldId id="27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342176-4932-4D01-AFB9-239917FC118D}" type="datetimeFigureOut">
              <a:rPr lang="en-GB" smtClean="0"/>
              <a:t>07/07/2015</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77A29D-F741-4C0E-B325-B5DBD9315DFE}" type="slidenum">
              <a:rPr lang="en-GB" smtClean="0"/>
              <a:t>‹#›</a:t>
            </a:fld>
            <a:endParaRPr lang="en-GB" dirty="0"/>
          </a:p>
        </p:txBody>
      </p:sp>
    </p:spTree>
    <p:extLst>
      <p:ext uri="{BB962C8B-B14F-4D97-AF65-F5344CB8AC3E}">
        <p14:creationId xmlns:p14="http://schemas.microsoft.com/office/powerpoint/2010/main" val="4621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D5D0C67-B8F7-4504-9A6A-C0E0549CAB3E}" type="slidenum">
              <a:rPr lang="en-GB" smtClean="0"/>
              <a:t>2</a:t>
            </a:fld>
            <a:endParaRPr lang="en-GB" dirty="0"/>
          </a:p>
        </p:txBody>
      </p:sp>
    </p:spTree>
    <p:extLst>
      <p:ext uri="{BB962C8B-B14F-4D97-AF65-F5344CB8AC3E}">
        <p14:creationId xmlns:p14="http://schemas.microsoft.com/office/powerpoint/2010/main" val="3261228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D5D0C67-B8F7-4504-9A6A-C0E0549CAB3E}" type="slidenum">
              <a:rPr lang="en-GB" smtClean="0"/>
              <a:t>3</a:t>
            </a:fld>
            <a:endParaRPr lang="en-GB" dirty="0"/>
          </a:p>
        </p:txBody>
      </p:sp>
    </p:spTree>
    <p:extLst>
      <p:ext uri="{BB962C8B-B14F-4D97-AF65-F5344CB8AC3E}">
        <p14:creationId xmlns:p14="http://schemas.microsoft.com/office/powerpoint/2010/main" val="3261228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FBBAADF6-61EE-47EC-A33D-529D1A1A66E0}" type="datetimeFigureOut">
              <a:rPr lang="en-GB" smtClean="0"/>
              <a:t>07/07/2015</a:t>
            </a:fld>
            <a:endParaRPr lang="en-GB"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GB"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E680625-1B71-4EA5-9884-851FABC2EBE1}" type="slidenum">
              <a:rPr lang="en-GB" smtClean="0"/>
              <a:t>‹#›</a:t>
            </a:fld>
            <a:endParaRPr lang="en-GB"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BAADF6-61EE-47EC-A33D-529D1A1A66E0}" type="datetimeFigureOut">
              <a:rPr lang="en-GB" smtClean="0"/>
              <a:t>07/07/2015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E680625-1B71-4EA5-9884-851FABC2EBE1}"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BAADF6-61EE-47EC-A33D-529D1A1A66E0}" type="datetimeFigureOut">
              <a:rPr lang="en-GB" smtClean="0"/>
              <a:t>07/07/2015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E680625-1B71-4EA5-9884-851FABC2EBE1}"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BAADF6-61EE-47EC-A33D-529D1A1A66E0}" type="datetimeFigureOut">
              <a:rPr lang="en-GB" smtClean="0"/>
              <a:t>07/07/2015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E680625-1B71-4EA5-9884-851FABC2EBE1}"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AADF6-61EE-47EC-A33D-529D1A1A66E0}" type="datetimeFigureOut">
              <a:rPr lang="en-GB" smtClean="0"/>
              <a:t>07/07/2015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E680625-1B71-4EA5-9884-851FABC2EBE1}" type="slidenum">
              <a:rPr lang="en-GB" smtClean="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BBAADF6-61EE-47EC-A33D-529D1A1A66E0}" type="datetimeFigureOut">
              <a:rPr lang="en-GB" smtClean="0"/>
              <a:t>07/07/2015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E680625-1B71-4EA5-9884-851FABC2EBE1}" type="slidenum">
              <a:rPr lang="en-GB" smtClean="0"/>
              <a:t>‹#›</a:t>
            </a:fld>
            <a:endParaRPr lang="en-GB"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BAADF6-61EE-47EC-A33D-529D1A1A66E0}" type="datetimeFigureOut">
              <a:rPr lang="en-GB" smtClean="0"/>
              <a:t>07/07/2015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BE680625-1B71-4EA5-9884-851FABC2EBE1}"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BAADF6-61EE-47EC-A33D-529D1A1A66E0}" type="datetimeFigureOut">
              <a:rPr lang="en-GB" smtClean="0"/>
              <a:t>07/07/2015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E680625-1B71-4EA5-9884-851FABC2EBE1}"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BAADF6-61EE-47EC-A33D-529D1A1A66E0}" type="datetimeFigureOut">
              <a:rPr lang="en-GB" smtClean="0"/>
              <a:t>07/07/2015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BE680625-1B71-4EA5-9884-851FABC2EBE1}"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FBBAADF6-61EE-47EC-A33D-529D1A1A66E0}" type="datetimeFigureOut">
              <a:rPr lang="en-GB" smtClean="0"/>
              <a:t>07/07/2015</a:t>
            </a:fld>
            <a:endParaRPr lang="en-GB" dirty="0"/>
          </a:p>
        </p:txBody>
      </p:sp>
      <p:sp>
        <p:nvSpPr>
          <p:cNvPr id="7" name="Slide Number Placeholder 6"/>
          <p:cNvSpPr>
            <a:spLocks noGrp="1"/>
          </p:cNvSpPr>
          <p:nvPr>
            <p:ph type="sldNum" sz="quarter" idx="12"/>
          </p:nvPr>
        </p:nvSpPr>
        <p:spPr/>
        <p:txBody>
          <a:bodyPr/>
          <a:lstStyle/>
          <a:p>
            <a:fld id="{BE680625-1B71-4EA5-9884-851FABC2EBE1}" type="slidenum">
              <a:rPr lang="en-GB" smtClean="0"/>
              <a:t>‹#›</a:t>
            </a:fld>
            <a:endParaRPr lang="en-GB"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BAADF6-61EE-47EC-A33D-529D1A1A66E0}" type="datetimeFigureOut">
              <a:rPr lang="en-GB" smtClean="0"/>
              <a:t>07/07/2015</a:t>
            </a:fld>
            <a:endParaRPr lang="en-GB"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dirty="0"/>
          </a:p>
        </p:txBody>
      </p:sp>
      <p:sp>
        <p:nvSpPr>
          <p:cNvPr id="7" name="Slide Number Placeholder 6"/>
          <p:cNvSpPr>
            <a:spLocks noGrp="1"/>
          </p:cNvSpPr>
          <p:nvPr>
            <p:ph type="sldNum" sz="quarter" idx="12"/>
          </p:nvPr>
        </p:nvSpPr>
        <p:spPr/>
        <p:txBody>
          <a:bodyPr/>
          <a:lstStyle/>
          <a:p>
            <a:fld id="{BE680625-1B71-4EA5-9884-851FABC2EBE1}"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FBBAADF6-61EE-47EC-A33D-529D1A1A66E0}" type="datetimeFigureOut">
              <a:rPr lang="en-GB" smtClean="0"/>
              <a:t>07/07/2015</a:t>
            </a:fld>
            <a:endParaRPr lang="en-GB"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GB"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E680625-1B71-4EA5-9884-851FABC2EBE1}"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docs.oracle.com/javase/tutorial/java/" TargetMode="External"/><Relationship Id="rId2" Type="http://schemas.openxmlformats.org/officeDocument/2006/relationships/hyperlink" Target="https://docs.oracle.com/javase/tutorial/" TargetMode="External"/><Relationship Id="rId1" Type="http://schemas.openxmlformats.org/officeDocument/2006/relationships/slideLayout" Target="../slideLayouts/slideLayout7.xml"/><Relationship Id="rId4" Type="http://schemas.openxmlformats.org/officeDocument/2006/relationships/hyperlink" Target="mailto:poonam.shah1985@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8024" y="2852936"/>
            <a:ext cx="3384376" cy="1658615"/>
          </a:xfrm>
        </p:spPr>
        <p:txBody>
          <a:bodyPr>
            <a:noAutofit/>
          </a:bodyPr>
          <a:lstStyle/>
          <a:p>
            <a:pPr algn="ctr"/>
            <a:r>
              <a:rPr lang="en-GB" b="1" dirty="0" smtClean="0"/>
              <a:t>Java Training Day 5</a:t>
            </a:r>
            <a:endParaRPr lang="en-GB"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88640"/>
            <a:ext cx="4248472" cy="144797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4028" y="655538"/>
            <a:ext cx="3168352" cy="981075"/>
          </a:xfrm>
          <a:prstGeom prst="rect">
            <a:avLst/>
          </a:prstGeom>
        </p:spPr>
      </p:pic>
    </p:spTree>
    <p:extLst>
      <p:ext uri="{BB962C8B-B14F-4D97-AF65-F5344CB8AC3E}">
        <p14:creationId xmlns:p14="http://schemas.microsoft.com/office/powerpoint/2010/main" val="146146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692696"/>
            <a:ext cx="5760640" cy="3139321"/>
          </a:xfrm>
          <a:prstGeom prst="rect">
            <a:avLst/>
          </a:prstGeom>
        </p:spPr>
        <p:txBody>
          <a:bodyPr wrap="square">
            <a:spAutoFit/>
          </a:bodyPr>
          <a:lstStyle/>
          <a:p>
            <a:r>
              <a:rPr lang="en-GB" b="1" dirty="0" smtClean="0"/>
              <a:t>Looping </a:t>
            </a:r>
            <a:r>
              <a:rPr lang="en-GB" b="1" dirty="0"/>
              <a:t>ArrayList in </a:t>
            </a:r>
            <a:r>
              <a:rPr lang="en-GB" b="1" dirty="0" smtClean="0"/>
              <a:t>Java</a:t>
            </a:r>
          </a:p>
          <a:p>
            <a:endParaRPr lang="en-GB" dirty="0"/>
          </a:p>
          <a:p>
            <a:r>
              <a:rPr lang="en-GB" dirty="0"/>
              <a:t>There are four ways to loop ArrayList:</a:t>
            </a:r>
          </a:p>
          <a:p>
            <a:endParaRPr lang="en-GB" dirty="0"/>
          </a:p>
          <a:p>
            <a:r>
              <a:rPr lang="en-GB" dirty="0"/>
              <a:t>For Loop</a:t>
            </a:r>
          </a:p>
          <a:p>
            <a:r>
              <a:rPr lang="en-GB" dirty="0"/>
              <a:t>Advanced for loop</a:t>
            </a:r>
          </a:p>
          <a:p>
            <a:r>
              <a:rPr lang="en-GB" dirty="0"/>
              <a:t>While Loop</a:t>
            </a:r>
          </a:p>
          <a:p>
            <a:r>
              <a:rPr lang="en-GB" dirty="0" smtClean="0"/>
              <a:t>Iterator</a:t>
            </a:r>
          </a:p>
          <a:p>
            <a:endParaRPr lang="en-GB" dirty="0"/>
          </a:p>
          <a:p>
            <a:r>
              <a:rPr lang="en-GB" dirty="0" smtClean="0"/>
              <a:t>Example will be shared via eclipse</a:t>
            </a:r>
          </a:p>
          <a:p>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0"/>
            <a:ext cx="2706687"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5652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908720"/>
            <a:ext cx="3546164" cy="369332"/>
          </a:xfrm>
          <a:prstGeom prst="rect">
            <a:avLst/>
          </a:prstGeom>
        </p:spPr>
        <p:txBody>
          <a:bodyPr wrap="none">
            <a:spAutoFit/>
          </a:bodyPr>
          <a:lstStyle/>
          <a:p>
            <a:r>
              <a:rPr lang="en-GB" b="1" dirty="0"/>
              <a:t>F</a:t>
            </a:r>
            <a:r>
              <a:rPr lang="en-GB" b="1" dirty="0" smtClean="0"/>
              <a:t>ind </a:t>
            </a:r>
            <a:r>
              <a:rPr lang="en-GB" b="1" dirty="0"/>
              <a:t>length of ArrayList in Java</a:t>
            </a:r>
          </a:p>
        </p:txBody>
      </p:sp>
      <p:sp>
        <p:nvSpPr>
          <p:cNvPr id="3" name="Rectangle 2"/>
          <p:cNvSpPr/>
          <p:nvPr/>
        </p:nvSpPr>
        <p:spPr>
          <a:xfrm>
            <a:off x="827584" y="1674674"/>
            <a:ext cx="6768752" cy="1477328"/>
          </a:xfrm>
          <a:prstGeom prst="rect">
            <a:avLst/>
          </a:prstGeom>
        </p:spPr>
        <p:txBody>
          <a:bodyPr wrap="square">
            <a:spAutoFit/>
          </a:bodyPr>
          <a:lstStyle/>
          <a:p>
            <a:r>
              <a:rPr lang="en-GB" dirty="0"/>
              <a:t>By using  size() method of ArrayList class we can easily determine the size of the ArrayList. This method returns the number of elements of ArrayList.</a:t>
            </a:r>
          </a:p>
          <a:p>
            <a:endParaRPr lang="en-GB" dirty="0"/>
          </a:p>
          <a:p>
            <a:r>
              <a:rPr lang="en-GB" b="1" dirty="0"/>
              <a:t>public </a:t>
            </a:r>
            <a:r>
              <a:rPr lang="en-GB" b="1" dirty="0" err="1"/>
              <a:t>int</a:t>
            </a:r>
            <a:r>
              <a:rPr lang="en-GB" b="1" dirty="0"/>
              <a:t> size()</a:t>
            </a:r>
          </a:p>
        </p:txBody>
      </p:sp>
    </p:spTree>
    <p:extLst>
      <p:ext uri="{BB962C8B-B14F-4D97-AF65-F5344CB8AC3E}">
        <p14:creationId xmlns:p14="http://schemas.microsoft.com/office/powerpoint/2010/main" val="41402312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260648"/>
            <a:ext cx="8496944" cy="5755422"/>
          </a:xfrm>
          <a:prstGeom prst="rect">
            <a:avLst/>
          </a:prstGeom>
        </p:spPr>
        <p:txBody>
          <a:bodyPr wrap="square">
            <a:spAutoFit/>
          </a:bodyPr>
          <a:lstStyle/>
          <a:p>
            <a:r>
              <a:rPr lang="en-GB" sz="1600" dirty="0"/>
              <a:t>package beginnersbook.com;</a:t>
            </a:r>
          </a:p>
          <a:p>
            <a:r>
              <a:rPr lang="en-GB" sz="1600" dirty="0"/>
              <a:t>import </a:t>
            </a:r>
            <a:r>
              <a:rPr lang="en-GB" sz="1600" dirty="0" err="1"/>
              <a:t>java.util.ArrayList</a:t>
            </a:r>
            <a:r>
              <a:rPr lang="en-GB" sz="1600" dirty="0"/>
              <a:t>;</a:t>
            </a:r>
          </a:p>
          <a:p>
            <a:r>
              <a:rPr lang="en-GB" sz="1600" dirty="0"/>
              <a:t>public class Details</a:t>
            </a:r>
          </a:p>
          <a:p>
            <a:r>
              <a:rPr lang="en-GB" sz="1600" dirty="0"/>
              <a:t>{</a:t>
            </a:r>
          </a:p>
          <a:p>
            <a:r>
              <a:rPr lang="en-GB" sz="1600" dirty="0"/>
              <a:t>    public static void main(String [] </a:t>
            </a:r>
            <a:r>
              <a:rPr lang="en-GB" sz="1600" dirty="0" err="1"/>
              <a:t>args</a:t>
            </a:r>
            <a:r>
              <a:rPr lang="en-GB" sz="1600" dirty="0"/>
              <a:t>)</a:t>
            </a:r>
          </a:p>
          <a:p>
            <a:r>
              <a:rPr lang="en-GB" sz="1600" dirty="0"/>
              <a:t>    {</a:t>
            </a:r>
          </a:p>
          <a:p>
            <a:r>
              <a:rPr lang="en-GB" sz="1600" dirty="0"/>
              <a:t>        ArrayList&lt;Integer&gt; al=new ArrayList&lt;Integer&gt;();</a:t>
            </a:r>
          </a:p>
          <a:p>
            <a:r>
              <a:rPr lang="en-GB" sz="1600" dirty="0"/>
              <a:t>        </a:t>
            </a:r>
            <a:r>
              <a:rPr lang="en-GB" sz="1600" dirty="0" err="1" smtClean="0"/>
              <a:t>System.out.println</a:t>
            </a:r>
            <a:r>
              <a:rPr lang="en-GB" sz="1600" dirty="0"/>
              <a:t>("Initial size: "+</a:t>
            </a:r>
            <a:r>
              <a:rPr lang="en-GB" sz="1600" dirty="0" err="1"/>
              <a:t>al.size</a:t>
            </a:r>
            <a:r>
              <a:rPr lang="en-GB" sz="1600" dirty="0"/>
              <a:t>());</a:t>
            </a:r>
          </a:p>
          <a:p>
            <a:r>
              <a:rPr lang="en-GB" sz="1600" dirty="0"/>
              <a:t>        </a:t>
            </a:r>
            <a:r>
              <a:rPr lang="en-GB" sz="1600" dirty="0" err="1"/>
              <a:t>al.add</a:t>
            </a:r>
            <a:r>
              <a:rPr lang="en-GB" sz="1600" dirty="0"/>
              <a:t>(1);</a:t>
            </a:r>
          </a:p>
          <a:p>
            <a:r>
              <a:rPr lang="en-GB" sz="1600" dirty="0"/>
              <a:t>        </a:t>
            </a:r>
            <a:r>
              <a:rPr lang="en-GB" sz="1600" dirty="0" err="1"/>
              <a:t>al.add</a:t>
            </a:r>
            <a:r>
              <a:rPr lang="en-GB" sz="1600" dirty="0"/>
              <a:t>(13);</a:t>
            </a:r>
          </a:p>
          <a:p>
            <a:r>
              <a:rPr lang="en-GB" sz="1600" dirty="0"/>
              <a:t>        </a:t>
            </a:r>
            <a:r>
              <a:rPr lang="en-GB" sz="1600" dirty="0" err="1"/>
              <a:t>al.add</a:t>
            </a:r>
            <a:r>
              <a:rPr lang="en-GB" sz="1600" dirty="0"/>
              <a:t>(45);</a:t>
            </a:r>
          </a:p>
          <a:p>
            <a:r>
              <a:rPr lang="en-GB" sz="1600" dirty="0"/>
              <a:t>        </a:t>
            </a:r>
            <a:r>
              <a:rPr lang="en-GB" sz="1600" dirty="0" err="1"/>
              <a:t>al.add</a:t>
            </a:r>
            <a:r>
              <a:rPr lang="en-GB" sz="1600" dirty="0"/>
              <a:t>(44);</a:t>
            </a:r>
          </a:p>
          <a:p>
            <a:r>
              <a:rPr lang="en-GB" sz="1600" dirty="0"/>
              <a:t>        </a:t>
            </a:r>
            <a:r>
              <a:rPr lang="en-GB" sz="1600" dirty="0" err="1"/>
              <a:t>al.add</a:t>
            </a:r>
            <a:r>
              <a:rPr lang="en-GB" sz="1600" dirty="0"/>
              <a:t>(99);</a:t>
            </a:r>
          </a:p>
          <a:p>
            <a:r>
              <a:rPr lang="en-GB" sz="1600" dirty="0"/>
              <a:t>        </a:t>
            </a:r>
            <a:r>
              <a:rPr lang="en-GB" sz="1600" dirty="0" err="1"/>
              <a:t>System.out.println</a:t>
            </a:r>
            <a:r>
              <a:rPr lang="en-GB" sz="1600" dirty="0"/>
              <a:t>("Size after few additions: "+</a:t>
            </a:r>
            <a:r>
              <a:rPr lang="en-GB" sz="1600" dirty="0" err="1"/>
              <a:t>al.size</a:t>
            </a:r>
            <a:r>
              <a:rPr lang="en-GB" sz="1600" dirty="0"/>
              <a:t>());</a:t>
            </a:r>
          </a:p>
          <a:p>
            <a:r>
              <a:rPr lang="en-GB" sz="1600" dirty="0"/>
              <a:t>        </a:t>
            </a:r>
            <a:r>
              <a:rPr lang="en-GB" sz="1600" dirty="0" err="1"/>
              <a:t>al.remove</a:t>
            </a:r>
            <a:r>
              <a:rPr lang="en-GB" sz="1600" dirty="0"/>
              <a:t>(1);</a:t>
            </a:r>
          </a:p>
          <a:p>
            <a:r>
              <a:rPr lang="en-GB" sz="1600" dirty="0"/>
              <a:t>        </a:t>
            </a:r>
            <a:r>
              <a:rPr lang="en-GB" sz="1600" dirty="0" err="1"/>
              <a:t>al.remove</a:t>
            </a:r>
            <a:r>
              <a:rPr lang="en-GB" sz="1600" dirty="0"/>
              <a:t>(2);</a:t>
            </a:r>
          </a:p>
          <a:p>
            <a:r>
              <a:rPr lang="en-GB" sz="1600" dirty="0"/>
              <a:t>        </a:t>
            </a:r>
            <a:r>
              <a:rPr lang="en-GB" sz="1600" dirty="0" err="1"/>
              <a:t>System.out.println</a:t>
            </a:r>
            <a:r>
              <a:rPr lang="en-GB" sz="1600" dirty="0"/>
              <a:t>("Size after remove operations: "+</a:t>
            </a:r>
            <a:r>
              <a:rPr lang="en-GB" sz="1600" dirty="0" err="1"/>
              <a:t>al.size</a:t>
            </a:r>
            <a:r>
              <a:rPr lang="en-GB" sz="1600" dirty="0"/>
              <a:t>());</a:t>
            </a:r>
          </a:p>
          <a:p>
            <a:r>
              <a:rPr lang="en-GB" sz="1600" dirty="0"/>
              <a:t>        </a:t>
            </a:r>
            <a:r>
              <a:rPr lang="en-GB" sz="1600" dirty="0" err="1"/>
              <a:t>System.out.println</a:t>
            </a:r>
            <a:r>
              <a:rPr lang="en-GB" sz="1600" dirty="0"/>
              <a:t>("Final ArrayList: ");</a:t>
            </a:r>
          </a:p>
          <a:p>
            <a:r>
              <a:rPr lang="en-GB" sz="1600" dirty="0"/>
              <a:t>        for(</a:t>
            </a:r>
            <a:r>
              <a:rPr lang="en-GB" sz="1600" dirty="0" err="1"/>
              <a:t>int</a:t>
            </a:r>
            <a:r>
              <a:rPr lang="en-GB" sz="1600" dirty="0"/>
              <a:t> </a:t>
            </a:r>
            <a:r>
              <a:rPr lang="en-GB" sz="1600" dirty="0" err="1"/>
              <a:t>num</a:t>
            </a:r>
            <a:r>
              <a:rPr lang="en-GB" sz="1600" dirty="0"/>
              <a:t>: al){</a:t>
            </a:r>
          </a:p>
          <a:p>
            <a:r>
              <a:rPr lang="en-GB" sz="1600" dirty="0"/>
              <a:t>            </a:t>
            </a:r>
            <a:r>
              <a:rPr lang="en-GB" sz="1600" dirty="0" err="1"/>
              <a:t>System.out.println</a:t>
            </a:r>
            <a:r>
              <a:rPr lang="en-GB" sz="1600" dirty="0"/>
              <a:t>(</a:t>
            </a:r>
            <a:r>
              <a:rPr lang="en-GB" sz="1600" dirty="0" err="1"/>
              <a:t>num</a:t>
            </a:r>
            <a:r>
              <a:rPr lang="en-GB" sz="1600" dirty="0"/>
              <a:t>);</a:t>
            </a:r>
          </a:p>
          <a:p>
            <a:r>
              <a:rPr lang="en-GB" sz="1600" dirty="0"/>
              <a:t>        }</a:t>
            </a:r>
          </a:p>
          <a:p>
            <a:r>
              <a:rPr lang="en-GB" sz="1600" dirty="0"/>
              <a:t>   }</a:t>
            </a:r>
          </a:p>
          <a:p>
            <a:r>
              <a:rPr lang="en-GB" sz="1600"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0"/>
            <a:ext cx="2706687"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0975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76056" y="65314"/>
            <a:ext cx="2634054" cy="369332"/>
          </a:xfrm>
          <a:prstGeom prst="rect">
            <a:avLst/>
          </a:prstGeom>
        </p:spPr>
        <p:txBody>
          <a:bodyPr wrap="none">
            <a:spAutoFit/>
          </a:bodyPr>
          <a:lstStyle/>
          <a:p>
            <a:r>
              <a:rPr lang="en-GB" b="1" dirty="0"/>
              <a:t>Collection Framework</a:t>
            </a:r>
            <a:endParaRPr lang="en-GB" b="1" dirty="0"/>
          </a:p>
        </p:txBody>
      </p:sp>
      <p:sp>
        <p:nvSpPr>
          <p:cNvPr id="3" name="Rectangle 2"/>
          <p:cNvSpPr/>
          <p:nvPr/>
        </p:nvSpPr>
        <p:spPr>
          <a:xfrm>
            <a:off x="755576" y="1196752"/>
            <a:ext cx="6552728" cy="2893100"/>
          </a:xfrm>
          <a:prstGeom prst="rect">
            <a:avLst/>
          </a:prstGeom>
        </p:spPr>
        <p:txBody>
          <a:bodyPr wrap="square">
            <a:spAutoFit/>
          </a:bodyPr>
          <a:lstStyle/>
          <a:p>
            <a:pPr marL="285750" indent="-285750">
              <a:buFont typeface="Arial" panose="020B0604020202020204" pitchFamily="34" charset="0"/>
              <a:buChar char="•"/>
            </a:pPr>
            <a:endParaRPr lang="en-GB" dirty="0" smtClean="0"/>
          </a:p>
          <a:p>
            <a:r>
              <a:rPr lang="en-GB" sz="2000" b="1" dirty="0" smtClean="0"/>
              <a:t>Assignment</a:t>
            </a:r>
            <a:endParaRPr lang="en-GB" sz="2000" b="1"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Trim </a:t>
            </a:r>
            <a:r>
              <a:rPr lang="en-GB" dirty="0"/>
              <a:t>the Size of </a:t>
            </a:r>
            <a:r>
              <a:rPr lang="en-GB" dirty="0" smtClean="0"/>
              <a:t>ArrayList  use </a:t>
            </a:r>
            <a:r>
              <a:rPr lang="en-GB" dirty="0" err="1" smtClean="0"/>
              <a:t>trimToSize</a:t>
            </a:r>
            <a:r>
              <a:rPr lang="en-GB" dirty="0" smtClean="0"/>
              <a:t>() method </a:t>
            </a:r>
            <a:endParaRPr lang="en-GB" dirty="0"/>
          </a:p>
          <a:p>
            <a:pPr marL="285750" indent="-285750">
              <a:buFont typeface="Arial" panose="020B0604020202020204" pitchFamily="34" charset="0"/>
              <a:buChar char="•"/>
            </a:pPr>
            <a:r>
              <a:rPr lang="en-GB" dirty="0"/>
              <a:t>Replace the value of existing element in </a:t>
            </a:r>
            <a:r>
              <a:rPr lang="en-GB" dirty="0" smtClean="0"/>
              <a:t>ArrayList </a:t>
            </a:r>
            <a:r>
              <a:rPr lang="en-GB" dirty="0" err="1" smtClean="0"/>
              <a:t>use.set</a:t>
            </a:r>
            <a:r>
              <a:rPr lang="en-GB" dirty="0" smtClean="0"/>
              <a:t>() method</a:t>
            </a:r>
            <a:endParaRPr lang="en-GB" dirty="0"/>
          </a:p>
          <a:p>
            <a:pPr marL="285750" indent="-285750">
              <a:buFont typeface="Arial" panose="020B0604020202020204" pitchFamily="34" charset="0"/>
              <a:buChar char="•"/>
            </a:pPr>
            <a:r>
              <a:rPr lang="en-GB" dirty="0"/>
              <a:t>Increase the capacity(size) of </a:t>
            </a:r>
            <a:r>
              <a:rPr lang="en-GB" dirty="0" smtClean="0"/>
              <a:t>ArrayList use </a:t>
            </a:r>
            <a:r>
              <a:rPr lang="en-GB" dirty="0" err="1" smtClean="0"/>
              <a:t>ensureCapacity</a:t>
            </a:r>
            <a:r>
              <a:rPr lang="en-GB" dirty="0" smtClean="0"/>
              <a:t>() method</a:t>
            </a:r>
          </a:p>
          <a:p>
            <a:pPr marL="285750" indent="-285750">
              <a:buFont typeface="Arial" panose="020B0604020202020204" pitchFamily="34" charset="0"/>
              <a:buChar char="•"/>
            </a:pPr>
            <a:r>
              <a:rPr lang="en-GB" dirty="0"/>
              <a:t>Check whether ArrayList is empty or </a:t>
            </a:r>
            <a:r>
              <a:rPr lang="en-GB" dirty="0" smtClean="0"/>
              <a:t>not use </a:t>
            </a:r>
            <a:r>
              <a:rPr lang="en-GB" dirty="0" err="1"/>
              <a:t>isEmpty</a:t>
            </a:r>
            <a:r>
              <a:rPr lang="en-GB" dirty="0" smtClean="0"/>
              <a:t>() method</a:t>
            </a:r>
            <a:endParaRPr lang="en-GB" dirty="0"/>
          </a:p>
        </p:txBody>
      </p:sp>
    </p:spTree>
    <p:extLst>
      <p:ext uri="{BB962C8B-B14F-4D97-AF65-F5344CB8AC3E}">
        <p14:creationId xmlns:p14="http://schemas.microsoft.com/office/powerpoint/2010/main" val="3266208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20072" y="0"/>
            <a:ext cx="2664296" cy="523220"/>
          </a:xfrm>
          <a:prstGeom prst="rect">
            <a:avLst/>
          </a:prstGeom>
        </p:spPr>
        <p:txBody>
          <a:bodyPr wrap="square">
            <a:spAutoFit/>
          </a:bodyPr>
          <a:lstStyle/>
          <a:p>
            <a:r>
              <a:rPr lang="en-GB" sz="2800" b="1" dirty="0" smtClean="0"/>
              <a:t>The End  </a:t>
            </a:r>
            <a:endParaRPr lang="en-GB" sz="2800" dirty="0"/>
          </a:p>
        </p:txBody>
      </p:sp>
      <p:sp>
        <p:nvSpPr>
          <p:cNvPr id="5" name="Rectangle 4"/>
          <p:cNvSpPr/>
          <p:nvPr/>
        </p:nvSpPr>
        <p:spPr>
          <a:xfrm>
            <a:off x="1115616" y="1340768"/>
            <a:ext cx="3300904" cy="584775"/>
          </a:xfrm>
          <a:prstGeom prst="rect">
            <a:avLst/>
          </a:prstGeom>
        </p:spPr>
        <p:txBody>
          <a:bodyPr wrap="none">
            <a:spAutoFit/>
          </a:bodyPr>
          <a:lstStyle/>
          <a:p>
            <a:r>
              <a:rPr lang="en-GB" sz="3200" b="1" dirty="0" smtClean="0"/>
              <a:t>Link references </a:t>
            </a:r>
            <a:endParaRPr lang="en-GB" sz="3200" dirty="0"/>
          </a:p>
        </p:txBody>
      </p:sp>
      <p:sp>
        <p:nvSpPr>
          <p:cNvPr id="6" name="Rectangle 5"/>
          <p:cNvSpPr/>
          <p:nvPr/>
        </p:nvSpPr>
        <p:spPr>
          <a:xfrm>
            <a:off x="1259632" y="2204864"/>
            <a:ext cx="4572000" cy="2031325"/>
          </a:xfrm>
          <a:prstGeom prst="rect">
            <a:avLst/>
          </a:prstGeom>
        </p:spPr>
        <p:txBody>
          <a:bodyPr>
            <a:spAutoFit/>
          </a:bodyPr>
          <a:lstStyle/>
          <a:p>
            <a:pPr marL="285750" indent="-285750">
              <a:buFont typeface="Arial" panose="020B0604020202020204" pitchFamily="34" charset="0"/>
              <a:buChar char="•"/>
            </a:pPr>
            <a:r>
              <a:rPr lang="en-GB" dirty="0">
                <a:hlinkClick r:id="rId2"/>
              </a:rPr>
              <a:t>https://docs.oracle.com/javase/tutorial</a:t>
            </a:r>
            <a:r>
              <a:rPr lang="en-GB" dirty="0" smtClean="0">
                <a:hlinkClick r:id="rId2"/>
              </a:rPr>
              <a:t>/</a:t>
            </a: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hlinkClick r:id="rId3"/>
              </a:rPr>
              <a:t>http://docs.oracle.com/javase/tutorial/java</a:t>
            </a:r>
            <a:r>
              <a:rPr lang="en-GB" dirty="0" smtClean="0">
                <a:hlinkClick r:id="rId3"/>
              </a:rPr>
              <a:t>/</a:t>
            </a:r>
            <a:endParaRPr lang="en-GB" dirty="0" smtClean="0"/>
          </a:p>
          <a:p>
            <a:endParaRPr lang="en-GB" dirty="0"/>
          </a:p>
          <a:p>
            <a:endParaRPr lang="en-GB" dirty="0"/>
          </a:p>
        </p:txBody>
      </p:sp>
      <p:sp>
        <p:nvSpPr>
          <p:cNvPr id="9" name="TextBox 8"/>
          <p:cNvSpPr txBox="1"/>
          <p:nvPr/>
        </p:nvSpPr>
        <p:spPr>
          <a:xfrm>
            <a:off x="2915816" y="5013176"/>
            <a:ext cx="4824536"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dirty="0" smtClean="0">
                <a:effectLst>
                  <a:outerShdw blurRad="38100" dist="38100" dir="2700000" algn="tl">
                    <a:srgbClr val="000000">
                      <a:alpha val="43137"/>
                    </a:srgbClr>
                  </a:outerShdw>
                </a:effectLst>
              </a:rPr>
              <a:t>Poonam Shah</a:t>
            </a:r>
          </a:p>
          <a:p>
            <a:r>
              <a:rPr lang="en-GB" dirty="0" smtClean="0">
                <a:effectLst>
                  <a:outerShdw blurRad="38100" dist="38100" dir="2700000" algn="tl">
                    <a:srgbClr val="000000">
                      <a:alpha val="43137"/>
                    </a:srgbClr>
                  </a:outerShdw>
                </a:effectLst>
              </a:rPr>
              <a:t>Email id : </a:t>
            </a:r>
            <a:r>
              <a:rPr lang="en-GB" dirty="0" smtClean="0">
                <a:effectLst>
                  <a:outerShdw blurRad="38100" dist="38100" dir="2700000" algn="tl">
                    <a:srgbClr val="000000">
                      <a:alpha val="43137"/>
                    </a:srgbClr>
                  </a:outerShdw>
                </a:effectLst>
                <a:hlinkClick r:id="rId4"/>
              </a:rPr>
              <a:t>poonam.shah1985@gmail.com</a:t>
            </a:r>
            <a:endParaRPr lang="en-GB" dirty="0" smtClean="0">
              <a:effectLst>
                <a:outerShdw blurRad="38100" dist="38100" dir="2700000" algn="tl">
                  <a:srgbClr val="000000">
                    <a:alpha val="43137"/>
                  </a:srgbClr>
                </a:outerShdw>
              </a:effectLst>
            </a:endParaRPr>
          </a:p>
          <a:p>
            <a:r>
              <a:rPr lang="en-GB" dirty="0" smtClean="0">
                <a:effectLst>
                  <a:outerShdw blurRad="38100" dist="38100" dir="2700000" algn="tl">
                    <a:srgbClr val="000000">
                      <a:alpha val="43137"/>
                    </a:srgbClr>
                  </a:outerShdw>
                </a:effectLst>
              </a:rPr>
              <a:t>Phone : 4087681459</a:t>
            </a:r>
            <a:endParaRPr lang="en-GB"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59204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60032" y="-26601"/>
            <a:ext cx="2932213" cy="523220"/>
          </a:xfrm>
          <a:prstGeom prst="rect">
            <a:avLst/>
          </a:prstGeom>
        </p:spPr>
        <p:txBody>
          <a:bodyPr wrap="none">
            <a:spAutoFit/>
          </a:bodyPr>
          <a:lstStyle/>
          <a:p>
            <a:r>
              <a:rPr lang="en-GB" sz="2000" b="1" dirty="0" smtClean="0"/>
              <a:t>Collection</a:t>
            </a:r>
            <a:r>
              <a:rPr lang="en-GB" sz="2800" b="1" dirty="0" smtClean="0"/>
              <a:t> </a:t>
            </a:r>
            <a:r>
              <a:rPr lang="en-GB" sz="2000" b="1" dirty="0" smtClean="0"/>
              <a:t>Framework</a:t>
            </a:r>
            <a:endParaRPr lang="en-GB" sz="20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1076067"/>
            <a:ext cx="6264696" cy="4297150"/>
          </a:xfrm>
          <a:prstGeom prst="rect">
            <a:avLst/>
          </a:prstGeom>
        </p:spPr>
      </p:pic>
    </p:spTree>
    <p:extLst>
      <p:ext uri="{BB962C8B-B14F-4D97-AF65-F5344CB8AC3E}">
        <p14:creationId xmlns:p14="http://schemas.microsoft.com/office/powerpoint/2010/main" val="1870022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60032" y="-26601"/>
            <a:ext cx="2903359" cy="400110"/>
          </a:xfrm>
          <a:prstGeom prst="rect">
            <a:avLst/>
          </a:prstGeom>
        </p:spPr>
        <p:txBody>
          <a:bodyPr wrap="none">
            <a:spAutoFit/>
          </a:bodyPr>
          <a:lstStyle/>
          <a:p>
            <a:r>
              <a:rPr lang="en-GB" sz="2000" b="1" dirty="0"/>
              <a:t>Collection Framework</a:t>
            </a:r>
          </a:p>
        </p:txBody>
      </p:sp>
      <p:sp>
        <p:nvSpPr>
          <p:cNvPr id="2" name="Rectangle 1"/>
          <p:cNvSpPr/>
          <p:nvPr/>
        </p:nvSpPr>
        <p:spPr>
          <a:xfrm>
            <a:off x="899592" y="1720840"/>
            <a:ext cx="6264696" cy="2862322"/>
          </a:xfrm>
          <a:prstGeom prst="rect">
            <a:avLst/>
          </a:prstGeom>
        </p:spPr>
        <p:txBody>
          <a:bodyPr wrap="square">
            <a:spAutoFit/>
          </a:bodyPr>
          <a:lstStyle/>
          <a:p>
            <a:pPr algn="just"/>
            <a:r>
              <a:rPr lang="en-GB" b="1" dirty="0"/>
              <a:t>List</a:t>
            </a:r>
          </a:p>
          <a:p>
            <a:pPr algn="just"/>
            <a:endParaRPr lang="en-GB" dirty="0"/>
          </a:p>
          <a:p>
            <a:pPr algn="just"/>
            <a:r>
              <a:rPr lang="en-GB" dirty="0"/>
              <a:t>A List is an ordered Collection (sometimes called a sequence). Lists may contain duplicate elements. Elements can be inserted or accessed by their position in the list, using a zero-based index.</a:t>
            </a:r>
          </a:p>
          <a:p>
            <a:pPr algn="just"/>
            <a:endParaRPr lang="en-GB" dirty="0"/>
          </a:p>
          <a:p>
            <a:pPr marL="285750" indent="-285750" algn="just">
              <a:buFont typeface="Arial" panose="020B0604020202020204" pitchFamily="34" charset="0"/>
              <a:buChar char="•"/>
            </a:pPr>
            <a:r>
              <a:rPr lang="en-GB" dirty="0"/>
              <a:t>ArrayList</a:t>
            </a:r>
          </a:p>
          <a:p>
            <a:pPr marL="285750" indent="-285750" algn="just">
              <a:buFont typeface="Arial" panose="020B0604020202020204" pitchFamily="34" charset="0"/>
              <a:buChar char="•"/>
            </a:pPr>
            <a:r>
              <a:rPr lang="en-GB" dirty="0"/>
              <a:t>LinkedList</a:t>
            </a:r>
          </a:p>
          <a:p>
            <a:pPr marL="285750" indent="-285750" algn="just">
              <a:buFont typeface="Arial" panose="020B0604020202020204" pitchFamily="34" charset="0"/>
              <a:buChar char="•"/>
            </a:pPr>
            <a:r>
              <a:rPr lang="en-GB" dirty="0"/>
              <a:t>Vector</a:t>
            </a:r>
          </a:p>
        </p:txBody>
      </p:sp>
    </p:spTree>
    <p:extLst>
      <p:ext uri="{BB962C8B-B14F-4D97-AF65-F5344CB8AC3E}">
        <p14:creationId xmlns:p14="http://schemas.microsoft.com/office/powerpoint/2010/main" val="1387938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161" y="980728"/>
            <a:ext cx="8280920" cy="4247317"/>
          </a:xfrm>
          <a:prstGeom prst="rect">
            <a:avLst/>
          </a:prstGeom>
        </p:spPr>
        <p:txBody>
          <a:bodyPr wrap="square">
            <a:spAutoFit/>
          </a:bodyPr>
          <a:lstStyle/>
          <a:p>
            <a:pPr algn="just"/>
            <a:r>
              <a:rPr lang="en-GB" b="1" dirty="0"/>
              <a:t>Set</a:t>
            </a:r>
          </a:p>
          <a:p>
            <a:pPr algn="just"/>
            <a:endParaRPr lang="en-GB" dirty="0"/>
          </a:p>
          <a:p>
            <a:pPr algn="just"/>
            <a:r>
              <a:rPr lang="en-GB" dirty="0"/>
              <a:t>A Set is a Collection that cannot contain duplicate elements. There are three main implementations of Set interface: HashSet, TreeSet, and LinkedHashSet. HashSet, which stores its elements in a hash table, is the best-performing implementation; however it makes no guarantees concerning the order of iteration. TreeSet, which stores its elements in a red-black tree, orders its elements based on their values; it is substantially slower than HashSet. LinkedHashSet, which is implemented as a hash table with a linked list running through it, orders its elements based on the order in which they were inserted into the set (insertion-order).</a:t>
            </a:r>
          </a:p>
          <a:p>
            <a:pPr algn="just"/>
            <a:endParaRPr lang="en-GB" dirty="0"/>
          </a:p>
          <a:p>
            <a:pPr marL="285750" indent="-285750" algn="just">
              <a:buFont typeface="Arial" panose="020B0604020202020204" pitchFamily="34" charset="0"/>
              <a:buChar char="•"/>
            </a:pPr>
            <a:r>
              <a:rPr lang="en-GB" dirty="0"/>
              <a:t>HashSet</a:t>
            </a:r>
          </a:p>
          <a:p>
            <a:pPr marL="285750" indent="-285750" algn="just">
              <a:buFont typeface="Arial" panose="020B0604020202020204" pitchFamily="34" charset="0"/>
              <a:buChar char="•"/>
            </a:pPr>
            <a:r>
              <a:rPr lang="en-GB" dirty="0"/>
              <a:t>LinkedHashSet</a:t>
            </a:r>
          </a:p>
          <a:p>
            <a:pPr marL="285750" indent="-285750" algn="just">
              <a:buFont typeface="Arial" panose="020B0604020202020204" pitchFamily="34" charset="0"/>
              <a:buChar char="•"/>
            </a:pPr>
            <a:r>
              <a:rPr lang="en-GB" dirty="0"/>
              <a:t>TreeSet</a:t>
            </a:r>
          </a:p>
        </p:txBody>
      </p:sp>
      <p:sp>
        <p:nvSpPr>
          <p:cNvPr id="3" name="Rectangle 2"/>
          <p:cNvSpPr/>
          <p:nvPr/>
        </p:nvSpPr>
        <p:spPr>
          <a:xfrm>
            <a:off x="5076056" y="44624"/>
            <a:ext cx="2634054" cy="369332"/>
          </a:xfrm>
          <a:prstGeom prst="rect">
            <a:avLst/>
          </a:prstGeom>
        </p:spPr>
        <p:txBody>
          <a:bodyPr wrap="none">
            <a:spAutoFit/>
          </a:bodyPr>
          <a:lstStyle/>
          <a:p>
            <a:r>
              <a:rPr lang="en-GB" b="1" dirty="0"/>
              <a:t>Collection Framework</a:t>
            </a:r>
            <a:endParaRPr lang="en-GB" b="1" dirty="0"/>
          </a:p>
        </p:txBody>
      </p:sp>
    </p:spTree>
    <p:extLst>
      <p:ext uri="{BB962C8B-B14F-4D97-AF65-F5344CB8AC3E}">
        <p14:creationId xmlns:p14="http://schemas.microsoft.com/office/powerpoint/2010/main" val="1095892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5576" y="1340768"/>
            <a:ext cx="7560840" cy="4524315"/>
          </a:xfrm>
          <a:prstGeom prst="rect">
            <a:avLst/>
          </a:prstGeom>
        </p:spPr>
        <p:txBody>
          <a:bodyPr wrap="square">
            <a:spAutoFit/>
          </a:bodyPr>
          <a:lstStyle/>
          <a:p>
            <a:pPr algn="just"/>
            <a:r>
              <a:rPr lang="en-GB" b="1" dirty="0"/>
              <a:t>Map</a:t>
            </a:r>
          </a:p>
          <a:p>
            <a:pPr algn="just"/>
            <a:endParaRPr lang="en-GB" dirty="0"/>
          </a:p>
          <a:p>
            <a:pPr algn="just"/>
            <a:r>
              <a:rPr lang="en-GB" dirty="0"/>
              <a:t>A Map is an object that maps keys to values. A map cannot contain duplicate keys. There are three main implementations of Map interfaces: HashMap, TreeMap, and LinkedHashMap.</a:t>
            </a:r>
          </a:p>
          <a:p>
            <a:pPr algn="just"/>
            <a:r>
              <a:rPr lang="en-GB" dirty="0"/>
              <a:t>HashMap: it makes no guarantees concerning the order of iteration</a:t>
            </a:r>
          </a:p>
          <a:p>
            <a:pPr algn="just"/>
            <a:r>
              <a:rPr lang="en-GB" dirty="0"/>
              <a:t>TreeMap: It stores its elements in a red-black tree, orders its elements based on their values; it is substantially slower than HashMap.</a:t>
            </a:r>
          </a:p>
          <a:p>
            <a:pPr algn="just"/>
            <a:r>
              <a:rPr lang="en-GB" dirty="0"/>
              <a:t>LinkedHashMap: It orders its elements based on the order in which they were inserted into the set (insertion-order).</a:t>
            </a:r>
          </a:p>
          <a:p>
            <a:pPr algn="just"/>
            <a:endParaRPr lang="en-GB" dirty="0"/>
          </a:p>
          <a:p>
            <a:pPr marL="285750" indent="-285750">
              <a:buFont typeface="Arial" panose="020B0604020202020204" pitchFamily="34" charset="0"/>
              <a:buChar char="•"/>
            </a:pPr>
            <a:r>
              <a:rPr lang="en-GB" dirty="0"/>
              <a:t>HashMap</a:t>
            </a:r>
          </a:p>
          <a:p>
            <a:pPr marL="285750" indent="-285750">
              <a:buFont typeface="Arial" panose="020B0604020202020204" pitchFamily="34" charset="0"/>
              <a:buChar char="•"/>
            </a:pPr>
            <a:r>
              <a:rPr lang="en-GB" dirty="0"/>
              <a:t>TreeMap</a:t>
            </a:r>
          </a:p>
          <a:p>
            <a:pPr marL="285750" indent="-285750">
              <a:buFont typeface="Arial" panose="020B0604020202020204" pitchFamily="34" charset="0"/>
              <a:buChar char="•"/>
            </a:pPr>
            <a:r>
              <a:rPr lang="en-GB" dirty="0"/>
              <a:t>LinkedHashMap</a:t>
            </a:r>
          </a:p>
        </p:txBody>
      </p:sp>
      <p:sp>
        <p:nvSpPr>
          <p:cNvPr id="4" name="Rectangle 3"/>
          <p:cNvSpPr/>
          <p:nvPr/>
        </p:nvSpPr>
        <p:spPr>
          <a:xfrm>
            <a:off x="5148064" y="44624"/>
            <a:ext cx="2634054" cy="369332"/>
          </a:xfrm>
          <a:prstGeom prst="rect">
            <a:avLst/>
          </a:prstGeom>
        </p:spPr>
        <p:txBody>
          <a:bodyPr wrap="none">
            <a:spAutoFit/>
          </a:bodyPr>
          <a:lstStyle/>
          <a:p>
            <a:r>
              <a:rPr lang="en-GB" b="1" dirty="0"/>
              <a:t>Collection Framework</a:t>
            </a:r>
            <a:endParaRPr lang="en-GB" b="1" dirty="0"/>
          </a:p>
        </p:txBody>
      </p:sp>
    </p:spTree>
    <p:extLst>
      <p:ext uri="{BB962C8B-B14F-4D97-AF65-F5344CB8AC3E}">
        <p14:creationId xmlns:p14="http://schemas.microsoft.com/office/powerpoint/2010/main" val="2666738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305342"/>
            <a:ext cx="7920880" cy="3139321"/>
          </a:xfrm>
          <a:prstGeom prst="rect">
            <a:avLst/>
          </a:prstGeom>
        </p:spPr>
        <p:txBody>
          <a:bodyPr wrap="square">
            <a:spAutoFit/>
          </a:bodyPr>
          <a:lstStyle/>
          <a:p>
            <a:pPr algn="just"/>
            <a:r>
              <a:rPr lang="en-GB" b="1" dirty="0"/>
              <a:t>Iterator/ListIterator</a:t>
            </a:r>
          </a:p>
          <a:p>
            <a:pPr algn="just"/>
            <a:endParaRPr lang="en-GB" dirty="0"/>
          </a:p>
          <a:p>
            <a:pPr algn="just"/>
            <a:r>
              <a:rPr lang="en-GB" dirty="0"/>
              <a:t>Both Iterator and ListIterator are used to iterate through elements of a collection class. Using Iterator we can traverse in one direction (forward) while using ListIterator we can traverse the collection class on both the directions(backward and forward). To know more differences between these two refer this article: Difference between Iterator and ListIterator.</a:t>
            </a:r>
          </a:p>
          <a:p>
            <a:pPr algn="just"/>
            <a:endParaRPr lang="en-GB" dirty="0"/>
          </a:p>
          <a:p>
            <a:pPr marL="285750" indent="-285750" algn="just">
              <a:buFont typeface="Arial" panose="020B0604020202020204" pitchFamily="34" charset="0"/>
              <a:buChar char="•"/>
            </a:pPr>
            <a:r>
              <a:rPr lang="en-GB" dirty="0"/>
              <a:t>Iterator</a:t>
            </a:r>
          </a:p>
          <a:p>
            <a:pPr marL="285750" indent="-285750" algn="just">
              <a:buFont typeface="Arial" panose="020B0604020202020204" pitchFamily="34" charset="0"/>
              <a:buChar char="•"/>
            </a:pPr>
            <a:r>
              <a:rPr lang="en-GB" dirty="0"/>
              <a:t>ListIterator</a:t>
            </a:r>
          </a:p>
        </p:txBody>
      </p:sp>
      <p:sp>
        <p:nvSpPr>
          <p:cNvPr id="4" name="Rectangle 3"/>
          <p:cNvSpPr/>
          <p:nvPr/>
        </p:nvSpPr>
        <p:spPr>
          <a:xfrm>
            <a:off x="5148064" y="116632"/>
            <a:ext cx="2634054" cy="369332"/>
          </a:xfrm>
          <a:prstGeom prst="rect">
            <a:avLst/>
          </a:prstGeom>
        </p:spPr>
        <p:txBody>
          <a:bodyPr wrap="none">
            <a:spAutoFit/>
          </a:bodyPr>
          <a:lstStyle/>
          <a:p>
            <a:r>
              <a:rPr lang="en-GB" b="1" dirty="0"/>
              <a:t>Collection Framework</a:t>
            </a:r>
            <a:endParaRPr lang="en-GB" b="1" dirty="0"/>
          </a:p>
        </p:txBody>
      </p:sp>
    </p:spTree>
    <p:extLst>
      <p:ext uri="{BB962C8B-B14F-4D97-AF65-F5344CB8AC3E}">
        <p14:creationId xmlns:p14="http://schemas.microsoft.com/office/powerpoint/2010/main" val="3935307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889844"/>
            <a:ext cx="8064896" cy="4801314"/>
          </a:xfrm>
          <a:prstGeom prst="rect">
            <a:avLst/>
          </a:prstGeom>
        </p:spPr>
        <p:txBody>
          <a:bodyPr wrap="square">
            <a:spAutoFit/>
          </a:bodyPr>
          <a:lstStyle/>
          <a:p>
            <a:pPr marL="342900" indent="-342900">
              <a:buFont typeface="+mj-lt"/>
              <a:buAutoNum type="arabicPeriod"/>
            </a:pPr>
            <a:r>
              <a:rPr lang="en-GB" dirty="0" smtClean="0">
                <a:solidFill>
                  <a:srgbClr val="000000"/>
                </a:solidFill>
                <a:latin typeface="Verdana"/>
              </a:rPr>
              <a:t>Java </a:t>
            </a:r>
            <a:r>
              <a:rPr lang="en-GB" dirty="0">
                <a:solidFill>
                  <a:srgbClr val="000000"/>
                </a:solidFill>
                <a:latin typeface="Verdana"/>
              </a:rPr>
              <a:t>ArrayList class uses a dynamic array for storing the elements</a:t>
            </a:r>
            <a:r>
              <a:rPr lang="en-GB" dirty="0" smtClean="0">
                <a:solidFill>
                  <a:srgbClr val="000000"/>
                </a:solidFill>
                <a:latin typeface="Verdana"/>
              </a:rPr>
              <a:t>.</a:t>
            </a:r>
          </a:p>
          <a:p>
            <a:pPr marL="342900" indent="-342900">
              <a:buFont typeface="+mj-lt"/>
              <a:buAutoNum type="arabicPeriod"/>
            </a:pPr>
            <a:endParaRPr lang="en-GB" dirty="0" smtClean="0">
              <a:solidFill>
                <a:srgbClr val="000000"/>
              </a:solidFill>
              <a:latin typeface="Verdana"/>
            </a:endParaRPr>
          </a:p>
          <a:p>
            <a:pPr marL="342900" indent="-342900">
              <a:buFont typeface="+mj-lt"/>
              <a:buAutoNum type="arabicPeriod"/>
            </a:pPr>
            <a:r>
              <a:rPr lang="en-GB" dirty="0" smtClean="0">
                <a:solidFill>
                  <a:srgbClr val="000000"/>
                </a:solidFill>
                <a:latin typeface="Verdana"/>
              </a:rPr>
              <a:t>It </a:t>
            </a:r>
            <a:r>
              <a:rPr lang="en-GB" dirty="0">
                <a:solidFill>
                  <a:srgbClr val="000000"/>
                </a:solidFill>
                <a:latin typeface="Verdana"/>
              </a:rPr>
              <a:t>extends </a:t>
            </a:r>
            <a:r>
              <a:rPr lang="en-GB" dirty="0" err="1">
                <a:solidFill>
                  <a:srgbClr val="000000"/>
                </a:solidFill>
                <a:latin typeface="Verdana"/>
              </a:rPr>
              <a:t>AbstractList</a:t>
            </a:r>
            <a:r>
              <a:rPr lang="en-GB" dirty="0">
                <a:solidFill>
                  <a:srgbClr val="000000"/>
                </a:solidFill>
                <a:latin typeface="Verdana"/>
              </a:rPr>
              <a:t> class and implements List interface</a:t>
            </a:r>
            <a:r>
              <a:rPr lang="en-GB" dirty="0" smtClean="0">
                <a:solidFill>
                  <a:srgbClr val="000000"/>
                </a:solidFill>
                <a:latin typeface="Verdana"/>
              </a:rPr>
              <a:t>.</a:t>
            </a:r>
          </a:p>
          <a:p>
            <a:pPr marL="342900" indent="-342900">
              <a:buFont typeface="+mj-lt"/>
              <a:buAutoNum type="arabicPeriod"/>
            </a:pPr>
            <a:endParaRPr lang="en-GB" dirty="0">
              <a:solidFill>
                <a:srgbClr val="000000"/>
              </a:solidFill>
              <a:latin typeface="Verdana"/>
            </a:endParaRPr>
          </a:p>
          <a:p>
            <a:pPr marL="342900" indent="-342900">
              <a:buFont typeface="+mj-lt"/>
              <a:buAutoNum type="arabicPeriod"/>
            </a:pPr>
            <a:r>
              <a:rPr lang="en-GB" dirty="0">
                <a:solidFill>
                  <a:srgbClr val="000000"/>
                </a:solidFill>
                <a:latin typeface="Verdana"/>
              </a:rPr>
              <a:t>Java ArrayList class can contain duplicate elements</a:t>
            </a:r>
            <a:r>
              <a:rPr lang="en-GB" dirty="0" smtClean="0">
                <a:solidFill>
                  <a:srgbClr val="000000"/>
                </a:solidFill>
                <a:latin typeface="Verdana"/>
              </a:rPr>
              <a:t>.</a:t>
            </a:r>
          </a:p>
          <a:p>
            <a:pPr marL="342900" indent="-342900">
              <a:buFont typeface="+mj-lt"/>
              <a:buAutoNum type="arabicPeriod"/>
            </a:pPr>
            <a:endParaRPr lang="en-GB" dirty="0">
              <a:solidFill>
                <a:srgbClr val="000000"/>
              </a:solidFill>
              <a:latin typeface="Verdana"/>
            </a:endParaRPr>
          </a:p>
          <a:p>
            <a:pPr marL="342900" indent="-342900">
              <a:buFont typeface="+mj-lt"/>
              <a:buAutoNum type="arabicPeriod"/>
            </a:pPr>
            <a:r>
              <a:rPr lang="en-GB" dirty="0">
                <a:solidFill>
                  <a:srgbClr val="000000"/>
                </a:solidFill>
                <a:latin typeface="Verdana"/>
              </a:rPr>
              <a:t>Java ArrayList class maintains insertion order</a:t>
            </a:r>
            <a:r>
              <a:rPr lang="en-GB" dirty="0" smtClean="0">
                <a:solidFill>
                  <a:srgbClr val="000000"/>
                </a:solidFill>
                <a:latin typeface="Verdana"/>
              </a:rPr>
              <a:t>.</a:t>
            </a:r>
          </a:p>
          <a:p>
            <a:pPr marL="342900" indent="-342900">
              <a:buFont typeface="+mj-lt"/>
              <a:buAutoNum type="arabicPeriod"/>
            </a:pPr>
            <a:endParaRPr lang="en-GB" dirty="0">
              <a:solidFill>
                <a:srgbClr val="000000"/>
              </a:solidFill>
              <a:latin typeface="Verdana"/>
            </a:endParaRPr>
          </a:p>
          <a:p>
            <a:pPr marL="342900" indent="-342900">
              <a:buFont typeface="+mj-lt"/>
              <a:buAutoNum type="arabicPeriod"/>
            </a:pPr>
            <a:r>
              <a:rPr lang="en-GB" dirty="0">
                <a:solidFill>
                  <a:srgbClr val="000000"/>
                </a:solidFill>
                <a:latin typeface="Verdana"/>
              </a:rPr>
              <a:t>Java ArrayList class is non synchronized</a:t>
            </a:r>
            <a:r>
              <a:rPr lang="en-GB" dirty="0" smtClean="0">
                <a:solidFill>
                  <a:srgbClr val="000000"/>
                </a:solidFill>
                <a:latin typeface="Verdana"/>
              </a:rPr>
              <a:t>.</a:t>
            </a:r>
          </a:p>
          <a:p>
            <a:pPr marL="342900" indent="-342900">
              <a:buFont typeface="+mj-lt"/>
              <a:buAutoNum type="arabicPeriod"/>
            </a:pPr>
            <a:endParaRPr lang="en-GB" dirty="0">
              <a:solidFill>
                <a:srgbClr val="000000"/>
              </a:solidFill>
              <a:latin typeface="Verdana"/>
            </a:endParaRPr>
          </a:p>
          <a:p>
            <a:pPr marL="342900" indent="-342900">
              <a:buFont typeface="+mj-lt"/>
              <a:buAutoNum type="arabicPeriod"/>
            </a:pPr>
            <a:r>
              <a:rPr lang="en-GB" dirty="0">
                <a:solidFill>
                  <a:srgbClr val="000000"/>
                </a:solidFill>
                <a:latin typeface="Verdana"/>
              </a:rPr>
              <a:t>Java ArrayList allows random access because array works at the index basis</a:t>
            </a:r>
            <a:r>
              <a:rPr lang="en-GB" dirty="0" smtClean="0">
                <a:solidFill>
                  <a:srgbClr val="000000"/>
                </a:solidFill>
                <a:latin typeface="Verdana"/>
              </a:rPr>
              <a:t>.</a:t>
            </a:r>
          </a:p>
          <a:p>
            <a:pPr marL="342900" indent="-342900">
              <a:buFont typeface="+mj-lt"/>
              <a:buAutoNum type="arabicPeriod"/>
            </a:pPr>
            <a:endParaRPr lang="en-GB" dirty="0">
              <a:solidFill>
                <a:srgbClr val="000000"/>
              </a:solidFill>
              <a:latin typeface="Verdana"/>
            </a:endParaRPr>
          </a:p>
          <a:p>
            <a:pPr marL="342900" indent="-342900">
              <a:buFont typeface="+mj-lt"/>
              <a:buAutoNum type="arabicPeriod"/>
            </a:pPr>
            <a:r>
              <a:rPr lang="en-GB" dirty="0">
                <a:solidFill>
                  <a:srgbClr val="000000"/>
                </a:solidFill>
                <a:latin typeface="Verdana"/>
              </a:rPr>
              <a:t>In Java ArrayList class, manipulation is slow because a lot of shifting needs to be occurred if any element is removed from the array list.</a:t>
            </a:r>
            <a:endParaRPr lang="en-GB" b="0" i="0" dirty="0">
              <a:solidFill>
                <a:srgbClr val="000000"/>
              </a:solidFill>
              <a:effectLst/>
              <a:latin typeface="Verdana"/>
            </a:endParaRPr>
          </a:p>
        </p:txBody>
      </p:sp>
      <p:sp>
        <p:nvSpPr>
          <p:cNvPr id="3" name="Rectangle 2"/>
          <p:cNvSpPr/>
          <p:nvPr/>
        </p:nvSpPr>
        <p:spPr>
          <a:xfrm>
            <a:off x="5148064" y="0"/>
            <a:ext cx="2634054" cy="369332"/>
          </a:xfrm>
          <a:prstGeom prst="rect">
            <a:avLst/>
          </a:prstGeom>
        </p:spPr>
        <p:txBody>
          <a:bodyPr wrap="none">
            <a:spAutoFit/>
          </a:bodyPr>
          <a:lstStyle/>
          <a:p>
            <a:r>
              <a:rPr lang="en-GB" b="1" dirty="0"/>
              <a:t>Collection Framework</a:t>
            </a:r>
            <a:endParaRPr lang="en-GB" b="1" dirty="0"/>
          </a:p>
        </p:txBody>
      </p:sp>
    </p:spTree>
    <p:extLst>
      <p:ext uri="{BB962C8B-B14F-4D97-AF65-F5344CB8AC3E}">
        <p14:creationId xmlns:p14="http://schemas.microsoft.com/office/powerpoint/2010/main" val="1831274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836712"/>
            <a:ext cx="7992888" cy="5078313"/>
          </a:xfrm>
          <a:prstGeom prst="rect">
            <a:avLst/>
          </a:prstGeom>
        </p:spPr>
        <p:txBody>
          <a:bodyPr wrap="square">
            <a:spAutoFit/>
          </a:bodyPr>
          <a:lstStyle/>
          <a:p>
            <a:r>
              <a:rPr lang="en-GB" b="1" dirty="0"/>
              <a:t>Java Non-generic Vs Generic Collection</a:t>
            </a:r>
          </a:p>
          <a:p>
            <a:endParaRPr lang="en-GB" dirty="0"/>
          </a:p>
          <a:p>
            <a:r>
              <a:rPr lang="en-GB" dirty="0"/>
              <a:t>Java collection framework was non-generic before JDK 1.5. Since 1.5, it is generic.</a:t>
            </a:r>
          </a:p>
          <a:p>
            <a:endParaRPr lang="en-GB" dirty="0"/>
          </a:p>
          <a:p>
            <a:r>
              <a:rPr lang="en-GB" dirty="0"/>
              <a:t>Java new generic collection allows you to have only one type of object in collection. Now it is type safe so typecasting is not required at run time.</a:t>
            </a:r>
          </a:p>
          <a:p>
            <a:r>
              <a:rPr lang="en-GB" dirty="0" smtClean="0"/>
              <a:t>The </a:t>
            </a:r>
            <a:r>
              <a:rPr lang="en-GB" dirty="0"/>
              <a:t>old non-generic example of creating java collection.</a:t>
            </a:r>
          </a:p>
          <a:p>
            <a:endParaRPr lang="en-GB" dirty="0"/>
          </a:p>
          <a:p>
            <a:r>
              <a:rPr lang="en-GB" b="1" dirty="0"/>
              <a:t>ArrayList al=new ArrayList();//creating old non-generic </a:t>
            </a:r>
            <a:r>
              <a:rPr lang="en-GB" b="1" dirty="0" err="1"/>
              <a:t>arraylist</a:t>
            </a:r>
            <a:r>
              <a:rPr lang="en-GB" b="1" dirty="0"/>
              <a:t>  </a:t>
            </a:r>
          </a:p>
          <a:p>
            <a:r>
              <a:rPr lang="en-GB" dirty="0"/>
              <a:t>Let's see the new generic example of creating java collection.</a:t>
            </a:r>
          </a:p>
          <a:p>
            <a:endParaRPr lang="en-GB" dirty="0"/>
          </a:p>
          <a:p>
            <a:r>
              <a:rPr lang="en-GB" b="1" dirty="0"/>
              <a:t>ArrayList&lt;String&gt; al=new ArrayList&lt;String</a:t>
            </a:r>
            <a:r>
              <a:rPr lang="en-GB" b="1" dirty="0" smtClean="0"/>
              <a:t>&gt;();  //</a:t>
            </a:r>
            <a:r>
              <a:rPr lang="en-GB" b="1" dirty="0"/>
              <a:t>creating new generic </a:t>
            </a:r>
            <a:r>
              <a:rPr lang="en-GB" b="1" dirty="0" err="1"/>
              <a:t>arraylist</a:t>
            </a:r>
            <a:r>
              <a:rPr lang="en-GB" b="1" dirty="0"/>
              <a:t>  </a:t>
            </a:r>
          </a:p>
          <a:p>
            <a:r>
              <a:rPr lang="en-GB" dirty="0"/>
              <a:t>In generic collection, we specify the type in angular braces. Now ArrayList is forced to have only specified type of objects in it. If you try to add another type of object, it gives compile time error.</a:t>
            </a:r>
          </a:p>
        </p:txBody>
      </p:sp>
    </p:spTree>
    <p:extLst>
      <p:ext uri="{BB962C8B-B14F-4D97-AF65-F5344CB8AC3E}">
        <p14:creationId xmlns:p14="http://schemas.microsoft.com/office/powerpoint/2010/main" val="2174732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68" y="908720"/>
            <a:ext cx="6192688" cy="369332"/>
          </a:xfrm>
          <a:prstGeom prst="rect">
            <a:avLst/>
          </a:prstGeom>
        </p:spPr>
        <p:txBody>
          <a:bodyPr wrap="square">
            <a:spAutoFit/>
          </a:bodyPr>
          <a:lstStyle/>
          <a:p>
            <a:r>
              <a:rPr lang="en-GB" b="1" dirty="0" smtClean="0"/>
              <a:t>Initialization </a:t>
            </a:r>
            <a:r>
              <a:rPr lang="en-GB" b="1" dirty="0"/>
              <a:t>using </a:t>
            </a:r>
            <a:r>
              <a:rPr lang="en-GB" b="1" dirty="0" err="1"/>
              <a:t>Arrays.asList</a:t>
            </a:r>
            <a:endParaRPr lang="en-GB" b="1" dirty="0"/>
          </a:p>
        </p:txBody>
      </p:sp>
      <p:sp>
        <p:nvSpPr>
          <p:cNvPr id="5" name="Rectangle 4"/>
          <p:cNvSpPr/>
          <p:nvPr/>
        </p:nvSpPr>
        <p:spPr>
          <a:xfrm>
            <a:off x="899592" y="1628800"/>
            <a:ext cx="7200800" cy="4524315"/>
          </a:xfrm>
          <a:prstGeom prst="rect">
            <a:avLst/>
          </a:prstGeom>
        </p:spPr>
        <p:txBody>
          <a:bodyPr wrap="square">
            <a:spAutoFit/>
          </a:bodyPr>
          <a:lstStyle/>
          <a:p>
            <a:r>
              <a:rPr lang="en-GB" b="1" dirty="0"/>
              <a:t>Syntax</a:t>
            </a:r>
            <a:r>
              <a:rPr lang="en-GB" dirty="0"/>
              <a:t>:</a:t>
            </a:r>
          </a:p>
          <a:p>
            <a:endParaRPr lang="en-GB" dirty="0"/>
          </a:p>
          <a:p>
            <a:r>
              <a:rPr lang="en-GB" dirty="0"/>
              <a:t>ArrayList&lt;Type&gt; </a:t>
            </a:r>
            <a:r>
              <a:rPr lang="en-GB" dirty="0" err="1"/>
              <a:t>obj</a:t>
            </a:r>
            <a:r>
              <a:rPr lang="en-GB" dirty="0"/>
              <a:t> = new ArrayList&lt;Type&gt;(</a:t>
            </a:r>
          </a:p>
          <a:p>
            <a:r>
              <a:rPr lang="en-GB" dirty="0"/>
              <a:t>        </a:t>
            </a:r>
            <a:r>
              <a:rPr lang="en-GB" dirty="0" err="1"/>
              <a:t>Arrays.asList</a:t>
            </a:r>
            <a:r>
              <a:rPr lang="en-GB" dirty="0"/>
              <a:t>(Object o1, Object o2, Object o3, ....so on</a:t>
            </a:r>
            <a:r>
              <a:rPr lang="en-GB" dirty="0" smtClean="0"/>
              <a:t>));</a:t>
            </a:r>
          </a:p>
          <a:p>
            <a:endParaRPr lang="en-GB" dirty="0"/>
          </a:p>
          <a:p>
            <a:endParaRPr lang="en-GB" dirty="0"/>
          </a:p>
          <a:p>
            <a:r>
              <a:rPr lang="en-GB" dirty="0"/>
              <a:t>Example:</a:t>
            </a:r>
          </a:p>
          <a:p>
            <a:endParaRPr lang="en-GB" dirty="0"/>
          </a:p>
          <a:p>
            <a:r>
              <a:rPr lang="en-GB" dirty="0"/>
              <a:t>import </a:t>
            </a:r>
            <a:r>
              <a:rPr lang="en-GB" dirty="0" err="1"/>
              <a:t>java.util</a:t>
            </a:r>
            <a:r>
              <a:rPr lang="en-GB" dirty="0"/>
              <a:t>.*;</a:t>
            </a:r>
          </a:p>
          <a:p>
            <a:r>
              <a:rPr lang="en-GB" dirty="0"/>
              <a:t>public class InitializationExample1 {</a:t>
            </a:r>
          </a:p>
          <a:p>
            <a:r>
              <a:rPr lang="en-GB" dirty="0"/>
              <a:t>   public static void main(String </a:t>
            </a:r>
            <a:r>
              <a:rPr lang="en-GB" dirty="0" err="1"/>
              <a:t>args</a:t>
            </a:r>
            <a:r>
              <a:rPr lang="en-GB" dirty="0"/>
              <a:t>[]) {</a:t>
            </a:r>
          </a:p>
          <a:p>
            <a:r>
              <a:rPr lang="en-GB" dirty="0"/>
              <a:t>	   ArrayList&lt;String&gt; </a:t>
            </a:r>
            <a:r>
              <a:rPr lang="en-GB" dirty="0" err="1"/>
              <a:t>obj</a:t>
            </a:r>
            <a:r>
              <a:rPr lang="en-GB" dirty="0"/>
              <a:t> = new ArrayList&lt;String&gt;(</a:t>
            </a:r>
          </a:p>
          <a:p>
            <a:r>
              <a:rPr lang="en-GB" dirty="0"/>
              <a:t>		</a:t>
            </a:r>
            <a:r>
              <a:rPr lang="en-GB" dirty="0" err="1"/>
              <a:t>Arrays.asList</a:t>
            </a:r>
            <a:r>
              <a:rPr lang="en-GB" dirty="0"/>
              <a:t>("</a:t>
            </a:r>
            <a:r>
              <a:rPr lang="en-GB" dirty="0" err="1"/>
              <a:t>Pratap</a:t>
            </a:r>
            <a:r>
              <a:rPr lang="en-GB" dirty="0"/>
              <a:t>", "Peter", "Harsh"));</a:t>
            </a:r>
          </a:p>
          <a:p>
            <a:r>
              <a:rPr lang="en-GB" dirty="0"/>
              <a:t>	  </a:t>
            </a:r>
            <a:r>
              <a:rPr lang="en-GB" dirty="0" err="1"/>
              <a:t>System.out.println</a:t>
            </a:r>
            <a:r>
              <a:rPr lang="en-GB" dirty="0"/>
              <a:t>("Elements are:"+</a:t>
            </a:r>
            <a:r>
              <a:rPr lang="en-GB" dirty="0" err="1"/>
              <a:t>obj</a:t>
            </a:r>
            <a:r>
              <a:rPr lang="en-GB" dirty="0"/>
              <a:t>);</a:t>
            </a:r>
          </a:p>
          <a:p>
            <a:r>
              <a:rPr lang="en-GB" dirty="0"/>
              <a:t>   }</a:t>
            </a:r>
          </a:p>
          <a:p>
            <a:r>
              <a:rPr lang="en-GB"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0"/>
            <a:ext cx="2706687"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03352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614</TotalTime>
  <Words>820</Words>
  <Application>Microsoft Office PowerPoint</Application>
  <PresentationFormat>On-screen Show (4:3)</PresentationFormat>
  <Paragraphs>134</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Austin</vt:lpstr>
      <vt:lpstr>Java Training Day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Training Day 3</dc:title>
  <dc:creator>Windows User</dc:creator>
  <cp:lastModifiedBy>Windows User</cp:lastModifiedBy>
  <cp:revision>63</cp:revision>
  <dcterms:created xsi:type="dcterms:W3CDTF">2015-06-29T17:28:27Z</dcterms:created>
  <dcterms:modified xsi:type="dcterms:W3CDTF">2015-07-07T22:00:55Z</dcterms:modified>
</cp:coreProperties>
</file>