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E40A5-E906-4438-BFB2-C1524D9CB810}" v="562" dt="2023-04-20T14:13:36.537"/>
    <p1510:client id="{7A6908A5-D339-447B-B605-E1C2D2693DEF}" v="64" dt="2023-04-21T03:30:39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EBF0B-8776-41AA-AF9A-C0FFFE18499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904FD-F57E-42FF-AEB4-BA7778E3109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aseline="0" dirty="0">
              <a:latin typeface="Franklin Gothic Demi Cond"/>
            </a:rPr>
            <a:t> </a:t>
          </a:r>
          <a:r>
            <a:rPr lang="en-GB" baseline="0" dirty="0"/>
            <a:t>ICO stands for Initial Coin Offering, which is a fundraising method that involves the creation and sale of a new cryptocurrency or token to </a:t>
          </a:r>
          <a:r>
            <a:rPr lang="en-GB" baseline="0" dirty="0">
              <a:latin typeface="Franklin Gothic Demi Cond"/>
            </a:rPr>
            <a:t>investors</a:t>
          </a:r>
          <a:r>
            <a:rPr lang="en-GB" baseline="0" dirty="0"/>
            <a:t> in exchange for other cryptocurrencies or fiat money.</a:t>
          </a:r>
          <a:endParaRPr lang="en-US" dirty="0"/>
        </a:p>
      </dgm:t>
    </dgm:pt>
    <dgm:pt modelId="{BA1EBC96-BB4F-45EF-851F-A441A2AD4A54}" type="parTrans" cxnId="{6BE5B1D0-4F27-4CC5-8576-D8D6BCC116B7}">
      <dgm:prSet/>
      <dgm:spPr/>
      <dgm:t>
        <a:bodyPr/>
        <a:lstStyle/>
        <a:p>
          <a:endParaRPr lang="en-US"/>
        </a:p>
      </dgm:t>
    </dgm:pt>
    <dgm:pt modelId="{4AF0CD45-E362-494A-BB78-6B9103A66BF3}" type="sibTrans" cxnId="{6BE5B1D0-4F27-4CC5-8576-D8D6BCC116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02B723-2A20-46A9-B146-6DAE817226F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ICOs have gained popularity in recent years as a means for startups to    raise funds quickly and efficiently, without the need for traditional    venture capital or IPOs. </a:t>
          </a:r>
          <a:endParaRPr lang="en-US" dirty="0"/>
        </a:p>
      </dgm:t>
    </dgm:pt>
    <dgm:pt modelId="{036C58C1-D41B-44FD-8A5A-E261DC4F0DD9}" type="parTrans" cxnId="{2812E3DF-C7EA-4C47-A253-35BE15C3BD97}">
      <dgm:prSet/>
      <dgm:spPr/>
      <dgm:t>
        <a:bodyPr/>
        <a:lstStyle/>
        <a:p>
          <a:endParaRPr lang="en-US"/>
        </a:p>
      </dgm:t>
    </dgm:pt>
    <dgm:pt modelId="{880ED6E1-D43C-482D-8025-31E42CBBD122}" type="sibTrans" cxnId="{2812E3DF-C7EA-4C47-A253-35BE15C3BD97}">
      <dgm:prSet/>
      <dgm:spPr/>
      <dgm:t>
        <a:bodyPr/>
        <a:lstStyle/>
        <a:p>
          <a:endParaRPr lang="en-US"/>
        </a:p>
      </dgm:t>
    </dgm:pt>
    <dgm:pt modelId="{C822C2FD-9E8C-4AB6-B752-91C1C0E8CB23}" type="pres">
      <dgm:prSet presAssocID="{10BEBF0B-8776-41AA-AF9A-C0FFFE184999}" presName="root" presStyleCnt="0">
        <dgm:presLayoutVars>
          <dgm:dir/>
          <dgm:resizeHandles val="exact"/>
        </dgm:presLayoutVars>
      </dgm:prSet>
      <dgm:spPr/>
    </dgm:pt>
    <dgm:pt modelId="{37CEEFAD-43E9-49E2-BECD-A31D4984D058}" type="pres">
      <dgm:prSet presAssocID="{10BEBF0B-8776-41AA-AF9A-C0FFFE184999}" presName="container" presStyleCnt="0">
        <dgm:presLayoutVars>
          <dgm:dir/>
          <dgm:resizeHandles val="exact"/>
        </dgm:presLayoutVars>
      </dgm:prSet>
      <dgm:spPr/>
    </dgm:pt>
    <dgm:pt modelId="{0D469BBC-AA46-4404-8C5C-8BFCAFBA124D}" type="pres">
      <dgm:prSet presAssocID="{407904FD-F57E-42FF-AEB4-BA7778E31097}" presName="compNode" presStyleCnt="0"/>
      <dgm:spPr/>
    </dgm:pt>
    <dgm:pt modelId="{74D3F7D9-405F-4960-9194-CE43A35EFAEC}" type="pres">
      <dgm:prSet presAssocID="{407904FD-F57E-42FF-AEB4-BA7778E31097}" presName="iconBgRect" presStyleLbl="bgShp" presStyleIdx="0" presStyleCnt="2"/>
      <dgm:spPr/>
    </dgm:pt>
    <dgm:pt modelId="{3B52F2CD-29E4-4717-ACE7-2B71B818DAA9}" type="pres">
      <dgm:prSet presAssocID="{407904FD-F57E-42FF-AEB4-BA7778E310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F4DC4DD-0616-4186-B03C-E7220B369CE9}" type="pres">
      <dgm:prSet presAssocID="{407904FD-F57E-42FF-AEB4-BA7778E31097}" presName="spaceRect" presStyleCnt="0"/>
      <dgm:spPr/>
    </dgm:pt>
    <dgm:pt modelId="{66BD7728-B0BD-47FB-B540-2E41953F1692}" type="pres">
      <dgm:prSet presAssocID="{407904FD-F57E-42FF-AEB4-BA7778E31097}" presName="textRect" presStyleLbl="revTx" presStyleIdx="0" presStyleCnt="2">
        <dgm:presLayoutVars>
          <dgm:chMax val="1"/>
          <dgm:chPref val="1"/>
        </dgm:presLayoutVars>
      </dgm:prSet>
      <dgm:spPr/>
    </dgm:pt>
    <dgm:pt modelId="{F7753F59-0D33-4CE6-9B8B-0289FB31D221}" type="pres">
      <dgm:prSet presAssocID="{4AF0CD45-E362-494A-BB78-6B9103A66BF3}" presName="sibTrans" presStyleLbl="sibTrans2D1" presStyleIdx="0" presStyleCnt="0"/>
      <dgm:spPr/>
    </dgm:pt>
    <dgm:pt modelId="{E69307B0-77B9-47EF-BD6D-B214926AB3F8}" type="pres">
      <dgm:prSet presAssocID="{0302B723-2A20-46A9-B146-6DAE817226F9}" presName="compNode" presStyleCnt="0"/>
      <dgm:spPr/>
    </dgm:pt>
    <dgm:pt modelId="{12A8D9FD-DE42-4E25-B69A-C65C78C418DC}" type="pres">
      <dgm:prSet presAssocID="{0302B723-2A20-46A9-B146-6DAE817226F9}" presName="iconBgRect" presStyleLbl="bgShp" presStyleIdx="1" presStyleCnt="2"/>
      <dgm:spPr/>
    </dgm:pt>
    <dgm:pt modelId="{3B6EED5D-C17A-4424-B590-FF2056FBD45B}" type="pres">
      <dgm:prSet presAssocID="{0302B723-2A20-46A9-B146-6DAE817226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98A29FB-F9FB-4609-B6BB-AD5502616441}" type="pres">
      <dgm:prSet presAssocID="{0302B723-2A20-46A9-B146-6DAE817226F9}" presName="spaceRect" presStyleCnt="0"/>
      <dgm:spPr/>
    </dgm:pt>
    <dgm:pt modelId="{54FE3940-6182-492E-9360-F77B5F09C635}" type="pres">
      <dgm:prSet presAssocID="{0302B723-2A20-46A9-B146-6DAE817226F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4BF907-45EF-4723-9BC8-F72E1928C078}" type="presOf" srcId="{10BEBF0B-8776-41AA-AF9A-C0FFFE184999}" destId="{C822C2FD-9E8C-4AB6-B752-91C1C0E8CB23}" srcOrd="0" destOrd="0" presId="urn:microsoft.com/office/officeart/2018/2/layout/IconCircleList"/>
    <dgm:cxn modelId="{407BCE2A-93A8-4EFE-ABE7-C20B090CC190}" type="presOf" srcId="{4AF0CD45-E362-494A-BB78-6B9103A66BF3}" destId="{F7753F59-0D33-4CE6-9B8B-0289FB31D221}" srcOrd="0" destOrd="0" presId="urn:microsoft.com/office/officeart/2018/2/layout/IconCircleList"/>
    <dgm:cxn modelId="{E6557699-3B0B-4EC0-AD97-ADB5D76A7472}" type="presOf" srcId="{0302B723-2A20-46A9-B146-6DAE817226F9}" destId="{54FE3940-6182-492E-9360-F77B5F09C635}" srcOrd="0" destOrd="0" presId="urn:microsoft.com/office/officeart/2018/2/layout/IconCircleList"/>
    <dgm:cxn modelId="{6BE5B1D0-4F27-4CC5-8576-D8D6BCC116B7}" srcId="{10BEBF0B-8776-41AA-AF9A-C0FFFE184999}" destId="{407904FD-F57E-42FF-AEB4-BA7778E31097}" srcOrd="0" destOrd="0" parTransId="{BA1EBC96-BB4F-45EF-851F-A441A2AD4A54}" sibTransId="{4AF0CD45-E362-494A-BB78-6B9103A66BF3}"/>
    <dgm:cxn modelId="{2812E3DF-C7EA-4C47-A253-35BE15C3BD97}" srcId="{10BEBF0B-8776-41AA-AF9A-C0FFFE184999}" destId="{0302B723-2A20-46A9-B146-6DAE817226F9}" srcOrd="1" destOrd="0" parTransId="{036C58C1-D41B-44FD-8A5A-E261DC4F0DD9}" sibTransId="{880ED6E1-D43C-482D-8025-31E42CBBD122}"/>
    <dgm:cxn modelId="{385E6FFA-07DF-462C-9FE8-7010041AD6A8}" type="presOf" srcId="{407904FD-F57E-42FF-AEB4-BA7778E31097}" destId="{66BD7728-B0BD-47FB-B540-2E41953F1692}" srcOrd="0" destOrd="0" presId="urn:microsoft.com/office/officeart/2018/2/layout/IconCircleList"/>
    <dgm:cxn modelId="{2CE84536-0849-4267-8F27-A4F4E4E52719}" type="presParOf" srcId="{C822C2FD-9E8C-4AB6-B752-91C1C0E8CB23}" destId="{37CEEFAD-43E9-49E2-BECD-A31D4984D058}" srcOrd="0" destOrd="0" presId="urn:microsoft.com/office/officeart/2018/2/layout/IconCircleList"/>
    <dgm:cxn modelId="{DF0093DD-644E-438D-A9E5-161FC6C6FBE0}" type="presParOf" srcId="{37CEEFAD-43E9-49E2-BECD-A31D4984D058}" destId="{0D469BBC-AA46-4404-8C5C-8BFCAFBA124D}" srcOrd="0" destOrd="0" presId="urn:microsoft.com/office/officeart/2018/2/layout/IconCircleList"/>
    <dgm:cxn modelId="{0D3AF76C-5D53-4433-AAB0-9612C9C800B8}" type="presParOf" srcId="{0D469BBC-AA46-4404-8C5C-8BFCAFBA124D}" destId="{74D3F7D9-405F-4960-9194-CE43A35EFAEC}" srcOrd="0" destOrd="0" presId="urn:microsoft.com/office/officeart/2018/2/layout/IconCircleList"/>
    <dgm:cxn modelId="{DEFD8439-6E01-441D-9CC4-5D84566AEA45}" type="presParOf" srcId="{0D469BBC-AA46-4404-8C5C-8BFCAFBA124D}" destId="{3B52F2CD-29E4-4717-ACE7-2B71B818DAA9}" srcOrd="1" destOrd="0" presId="urn:microsoft.com/office/officeart/2018/2/layout/IconCircleList"/>
    <dgm:cxn modelId="{EFCEC58D-AD73-4A0E-9851-E4CEDA0DAF09}" type="presParOf" srcId="{0D469BBC-AA46-4404-8C5C-8BFCAFBA124D}" destId="{1F4DC4DD-0616-4186-B03C-E7220B369CE9}" srcOrd="2" destOrd="0" presId="urn:microsoft.com/office/officeart/2018/2/layout/IconCircleList"/>
    <dgm:cxn modelId="{5B9DD50F-7289-4886-9266-D20A5C1546FA}" type="presParOf" srcId="{0D469BBC-AA46-4404-8C5C-8BFCAFBA124D}" destId="{66BD7728-B0BD-47FB-B540-2E41953F1692}" srcOrd="3" destOrd="0" presId="urn:microsoft.com/office/officeart/2018/2/layout/IconCircleList"/>
    <dgm:cxn modelId="{E73608B5-A430-4BFA-A7A5-1CD9F85CE8E8}" type="presParOf" srcId="{37CEEFAD-43E9-49E2-BECD-A31D4984D058}" destId="{F7753F59-0D33-4CE6-9B8B-0289FB31D221}" srcOrd="1" destOrd="0" presId="urn:microsoft.com/office/officeart/2018/2/layout/IconCircleList"/>
    <dgm:cxn modelId="{4912DBE2-CF5A-4D5A-A085-B19B66042315}" type="presParOf" srcId="{37CEEFAD-43E9-49E2-BECD-A31D4984D058}" destId="{E69307B0-77B9-47EF-BD6D-B214926AB3F8}" srcOrd="2" destOrd="0" presId="urn:microsoft.com/office/officeart/2018/2/layout/IconCircleList"/>
    <dgm:cxn modelId="{F19A74ED-B8FC-47A5-A068-F23D51C4BA71}" type="presParOf" srcId="{E69307B0-77B9-47EF-BD6D-B214926AB3F8}" destId="{12A8D9FD-DE42-4E25-B69A-C65C78C418DC}" srcOrd="0" destOrd="0" presId="urn:microsoft.com/office/officeart/2018/2/layout/IconCircleList"/>
    <dgm:cxn modelId="{737ECCA1-5F46-418D-A37A-52BE29EDED22}" type="presParOf" srcId="{E69307B0-77B9-47EF-BD6D-B214926AB3F8}" destId="{3B6EED5D-C17A-4424-B590-FF2056FBD45B}" srcOrd="1" destOrd="0" presId="urn:microsoft.com/office/officeart/2018/2/layout/IconCircleList"/>
    <dgm:cxn modelId="{E60D542E-6F02-4465-8C19-A54C4DC67DF9}" type="presParOf" srcId="{E69307B0-77B9-47EF-BD6D-B214926AB3F8}" destId="{F98A29FB-F9FB-4609-B6BB-AD5502616441}" srcOrd="2" destOrd="0" presId="urn:microsoft.com/office/officeart/2018/2/layout/IconCircleList"/>
    <dgm:cxn modelId="{364C9FAC-50F0-451E-A41E-F132D73BBCAC}" type="presParOf" srcId="{E69307B0-77B9-47EF-BD6D-B214926AB3F8}" destId="{54FE3940-6182-492E-9360-F77B5F09C6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ECD33-C81F-499C-9D43-3DEFEFAE33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F93CB7-7AA7-4F61-9EB5-A3810E6F6397}">
      <dgm:prSet/>
      <dgm:spPr/>
      <dgm:t>
        <a:bodyPr/>
        <a:lstStyle/>
        <a:p>
          <a:r>
            <a:rPr lang="en-GB" baseline="0"/>
            <a:t>A) Private ICO : In private initial coin offerings, only a limited number of investors can participate in the process. </a:t>
          </a:r>
          <a:endParaRPr lang="en-US"/>
        </a:p>
      </dgm:t>
    </dgm:pt>
    <dgm:pt modelId="{970116A1-1F63-4EEC-8947-05CACDA9D30A}" type="parTrans" cxnId="{415ADCC1-1011-4470-AD5E-CCDAB085B8B0}">
      <dgm:prSet/>
      <dgm:spPr/>
      <dgm:t>
        <a:bodyPr/>
        <a:lstStyle/>
        <a:p>
          <a:endParaRPr lang="en-US"/>
        </a:p>
      </dgm:t>
    </dgm:pt>
    <dgm:pt modelId="{839B65F9-0857-4AA9-85DA-6CDFB02C736C}" type="sibTrans" cxnId="{415ADCC1-1011-4470-AD5E-CCDAB085B8B0}">
      <dgm:prSet/>
      <dgm:spPr/>
      <dgm:t>
        <a:bodyPr/>
        <a:lstStyle/>
        <a:p>
          <a:endParaRPr lang="en-US"/>
        </a:p>
      </dgm:t>
    </dgm:pt>
    <dgm:pt modelId="{498285F6-CFD6-42CE-95A7-26A96F4C303D}">
      <dgm:prSet/>
      <dgm:spPr/>
      <dgm:t>
        <a:bodyPr/>
        <a:lstStyle/>
        <a:p>
          <a:r>
            <a:rPr lang="en-GB" baseline="0"/>
            <a:t>B)Public ICO : Public initial coin offerings are a form of crowdfunding that targets the general public. </a:t>
          </a:r>
          <a:endParaRPr lang="en-US"/>
        </a:p>
      </dgm:t>
    </dgm:pt>
    <dgm:pt modelId="{7AB7D1A8-AA57-45AD-9AEC-8C2889670463}" type="parTrans" cxnId="{349975C3-5FB8-414D-96AA-302B7328CD61}">
      <dgm:prSet/>
      <dgm:spPr/>
      <dgm:t>
        <a:bodyPr/>
        <a:lstStyle/>
        <a:p>
          <a:endParaRPr lang="en-US"/>
        </a:p>
      </dgm:t>
    </dgm:pt>
    <dgm:pt modelId="{059781C3-9D64-4B70-B61C-B303F35FE128}" type="sibTrans" cxnId="{349975C3-5FB8-414D-96AA-302B7328CD61}">
      <dgm:prSet/>
      <dgm:spPr/>
      <dgm:t>
        <a:bodyPr/>
        <a:lstStyle/>
        <a:p>
          <a:endParaRPr lang="en-US"/>
        </a:p>
      </dgm:t>
    </dgm:pt>
    <dgm:pt modelId="{D3CD6201-4008-4A67-84D5-6EC2701B99F1}" type="pres">
      <dgm:prSet presAssocID="{B70ECD33-C81F-499C-9D43-3DEFEFAE33EA}" presName="linear" presStyleCnt="0">
        <dgm:presLayoutVars>
          <dgm:animLvl val="lvl"/>
          <dgm:resizeHandles val="exact"/>
        </dgm:presLayoutVars>
      </dgm:prSet>
      <dgm:spPr/>
    </dgm:pt>
    <dgm:pt modelId="{BBC09FBE-B717-4270-B22E-6F04CF0E758B}" type="pres">
      <dgm:prSet presAssocID="{0AF93CB7-7AA7-4F61-9EB5-A3810E6F63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7B924D-CD13-4651-BF4A-8CA19DF963E6}" type="pres">
      <dgm:prSet presAssocID="{839B65F9-0857-4AA9-85DA-6CDFB02C736C}" presName="spacer" presStyleCnt="0"/>
      <dgm:spPr/>
    </dgm:pt>
    <dgm:pt modelId="{A615CC53-C1FD-4445-836F-B029C280D430}" type="pres">
      <dgm:prSet presAssocID="{498285F6-CFD6-42CE-95A7-26A96F4C30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A0DAA23-E2D3-4D86-9824-275101A62C09}" type="presOf" srcId="{498285F6-CFD6-42CE-95A7-26A96F4C303D}" destId="{A615CC53-C1FD-4445-836F-B029C280D430}" srcOrd="0" destOrd="0" presId="urn:microsoft.com/office/officeart/2005/8/layout/vList2"/>
    <dgm:cxn modelId="{415ADCC1-1011-4470-AD5E-CCDAB085B8B0}" srcId="{B70ECD33-C81F-499C-9D43-3DEFEFAE33EA}" destId="{0AF93CB7-7AA7-4F61-9EB5-A3810E6F6397}" srcOrd="0" destOrd="0" parTransId="{970116A1-1F63-4EEC-8947-05CACDA9D30A}" sibTransId="{839B65F9-0857-4AA9-85DA-6CDFB02C736C}"/>
    <dgm:cxn modelId="{349975C3-5FB8-414D-96AA-302B7328CD61}" srcId="{B70ECD33-C81F-499C-9D43-3DEFEFAE33EA}" destId="{498285F6-CFD6-42CE-95A7-26A96F4C303D}" srcOrd="1" destOrd="0" parTransId="{7AB7D1A8-AA57-45AD-9AEC-8C2889670463}" sibTransId="{059781C3-9D64-4B70-B61C-B303F35FE128}"/>
    <dgm:cxn modelId="{0247CFCC-EE48-45E5-879F-CD0C07CEDD7E}" type="presOf" srcId="{B70ECD33-C81F-499C-9D43-3DEFEFAE33EA}" destId="{D3CD6201-4008-4A67-84D5-6EC2701B99F1}" srcOrd="0" destOrd="0" presId="urn:microsoft.com/office/officeart/2005/8/layout/vList2"/>
    <dgm:cxn modelId="{2C21A6F7-DB16-4A6C-88FD-989886FEF6C9}" type="presOf" srcId="{0AF93CB7-7AA7-4F61-9EB5-A3810E6F6397}" destId="{BBC09FBE-B717-4270-B22E-6F04CF0E758B}" srcOrd="0" destOrd="0" presId="urn:microsoft.com/office/officeart/2005/8/layout/vList2"/>
    <dgm:cxn modelId="{82192D22-031D-41F7-8091-CA92996B2D15}" type="presParOf" srcId="{D3CD6201-4008-4A67-84D5-6EC2701B99F1}" destId="{BBC09FBE-B717-4270-B22E-6F04CF0E758B}" srcOrd="0" destOrd="0" presId="urn:microsoft.com/office/officeart/2005/8/layout/vList2"/>
    <dgm:cxn modelId="{8C21DB29-ECEA-4E5E-8E65-3458ADF44DB1}" type="presParOf" srcId="{D3CD6201-4008-4A67-84D5-6EC2701B99F1}" destId="{047B924D-CD13-4651-BF4A-8CA19DF963E6}" srcOrd="1" destOrd="0" presId="urn:microsoft.com/office/officeart/2005/8/layout/vList2"/>
    <dgm:cxn modelId="{BEC9F2FF-1613-4927-B92A-C39C33882CA0}" type="presParOf" srcId="{D3CD6201-4008-4A67-84D5-6EC2701B99F1}" destId="{A615CC53-C1FD-4445-836F-B029C280D4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BF6A2-1980-42C1-B677-D79D5B7C090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A7A84-C838-4651-9E7D-75C398441B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A) Access to capital</a:t>
          </a:r>
          <a:endParaRPr lang="en-US"/>
        </a:p>
      </dgm:t>
    </dgm:pt>
    <dgm:pt modelId="{0323D447-3FF4-4D38-AE2C-AD8A3AE0474B}" type="parTrans" cxnId="{4A70E11A-6C2E-429E-BA57-B0052C5B0298}">
      <dgm:prSet/>
      <dgm:spPr/>
      <dgm:t>
        <a:bodyPr/>
        <a:lstStyle/>
        <a:p>
          <a:endParaRPr lang="en-US"/>
        </a:p>
      </dgm:t>
    </dgm:pt>
    <dgm:pt modelId="{5ADE0949-41DB-452F-BE44-2B5586E0AC4D}" type="sibTrans" cxnId="{4A70E11A-6C2E-429E-BA57-B0052C5B0298}">
      <dgm:prSet/>
      <dgm:spPr/>
      <dgm:t>
        <a:bodyPr/>
        <a:lstStyle/>
        <a:p>
          <a:endParaRPr lang="en-US"/>
        </a:p>
      </dgm:t>
    </dgm:pt>
    <dgm:pt modelId="{AF339778-711F-495F-876F-EF497812CE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B) Democratization of investment opportunities</a:t>
          </a:r>
          <a:endParaRPr lang="en-US"/>
        </a:p>
      </dgm:t>
    </dgm:pt>
    <dgm:pt modelId="{5DF35F7F-32B2-47A6-A70F-0A69832D018C}" type="parTrans" cxnId="{71EBCE68-4DF6-433A-9E1B-B7DD6911FC6D}">
      <dgm:prSet/>
      <dgm:spPr/>
      <dgm:t>
        <a:bodyPr/>
        <a:lstStyle/>
        <a:p>
          <a:endParaRPr lang="en-US"/>
        </a:p>
      </dgm:t>
    </dgm:pt>
    <dgm:pt modelId="{CC7267A4-B5C7-4E53-9E8E-0A290A884D93}" type="sibTrans" cxnId="{71EBCE68-4DF6-433A-9E1B-B7DD6911FC6D}">
      <dgm:prSet/>
      <dgm:spPr/>
      <dgm:t>
        <a:bodyPr/>
        <a:lstStyle/>
        <a:p>
          <a:endParaRPr lang="en-US"/>
        </a:p>
      </dgm:t>
    </dgm:pt>
    <dgm:pt modelId="{79BB406D-78DD-49D0-BC59-857F497309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C) Building a community</a:t>
          </a:r>
          <a:endParaRPr lang="en-US"/>
        </a:p>
      </dgm:t>
    </dgm:pt>
    <dgm:pt modelId="{3E63E655-F83D-4D91-9038-DBDFB719CD86}" type="parTrans" cxnId="{81148247-8968-47DC-A551-C246123A517F}">
      <dgm:prSet/>
      <dgm:spPr/>
      <dgm:t>
        <a:bodyPr/>
        <a:lstStyle/>
        <a:p>
          <a:endParaRPr lang="en-US"/>
        </a:p>
      </dgm:t>
    </dgm:pt>
    <dgm:pt modelId="{DF7AA759-46DE-4501-AD7C-A8BC36D9DD42}" type="sibTrans" cxnId="{81148247-8968-47DC-A551-C246123A517F}">
      <dgm:prSet/>
      <dgm:spPr/>
      <dgm:t>
        <a:bodyPr/>
        <a:lstStyle/>
        <a:p>
          <a:endParaRPr lang="en-US"/>
        </a:p>
      </dgm:t>
    </dgm:pt>
    <dgm:pt modelId="{8240258E-0C41-496D-BBDC-FFA4891817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D) Token utility</a:t>
          </a:r>
          <a:endParaRPr lang="en-US"/>
        </a:p>
      </dgm:t>
    </dgm:pt>
    <dgm:pt modelId="{F7D2DC35-76B3-4DBD-A411-B2050D651917}" type="parTrans" cxnId="{B9115DA4-E68F-459E-AFCC-2FF17F7A4B29}">
      <dgm:prSet/>
      <dgm:spPr/>
      <dgm:t>
        <a:bodyPr/>
        <a:lstStyle/>
        <a:p>
          <a:endParaRPr lang="en-US"/>
        </a:p>
      </dgm:t>
    </dgm:pt>
    <dgm:pt modelId="{5C6C4ECD-7453-4259-A83E-36E4ECBD23BE}" type="sibTrans" cxnId="{B9115DA4-E68F-459E-AFCC-2FF17F7A4B29}">
      <dgm:prSet/>
      <dgm:spPr/>
      <dgm:t>
        <a:bodyPr/>
        <a:lstStyle/>
        <a:p>
          <a:endParaRPr lang="en-US"/>
        </a:p>
      </dgm:t>
    </dgm:pt>
    <dgm:pt modelId="{5002626E-BD47-4658-ABF7-99B1695D38DF}" type="pres">
      <dgm:prSet presAssocID="{6C3BF6A2-1980-42C1-B677-D79D5B7C090D}" presName="root" presStyleCnt="0">
        <dgm:presLayoutVars>
          <dgm:dir/>
          <dgm:resizeHandles val="exact"/>
        </dgm:presLayoutVars>
      </dgm:prSet>
      <dgm:spPr/>
    </dgm:pt>
    <dgm:pt modelId="{FEB28194-D97B-47C0-A6D1-B494201D6A82}" type="pres">
      <dgm:prSet presAssocID="{460A7A84-C838-4651-9E7D-75C398441BB8}" presName="compNode" presStyleCnt="0"/>
      <dgm:spPr/>
    </dgm:pt>
    <dgm:pt modelId="{8B2C8956-ACB2-40C3-9FB9-5457028CA09F}" type="pres">
      <dgm:prSet presAssocID="{460A7A84-C838-4651-9E7D-75C398441B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1639E90-6F11-4686-BBC4-80EFB1468BEB}" type="pres">
      <dgm:prSet presAssocID="{460A7A84-C838-4651-9E7D-75C398441BB8}" presName="spaceRect" presStyleCnt="0"/>
      <dgm:spPr/>
    </dgm:pt>
    <dgm:pt modelId="{D2EAD30A-349E-4845-9E39-A666BE02C294}" type="pres">
      <dgm:prSet presAssocID="{460A7A84-C838-4651-9E7D-75C398441BB8}" presName="textRect" presStyleLbl="revTx" presStyleIdx="0" presStyleCnt="4">
        <dgm:presLayoutVars>
          <dgm:chMax val="1"/>
          <dgm:chPref val="1"/>
        </dgm:presLayoutVars>
      </dgm:prSet>
      <dgm:spPr/>
    </dgm:pt>
    <dgm:pt modelId="{941B9C7C-7B12-4A2F-AB20-43CA8BDB2A4B}" type="pres">
      <dgm:prSet presAssocID="{5ADE0949-41DB-452F-BE44-2B5586E0AC4D}" presName="sibTrans" presStyleCnt="0"/>
      <dgm:spPr/>
    </dgm:pt>
    <dgm:pt modelId="{2A9D934E-E585-4C6B-B9B7-F136E1FA7B48}" type="pres">
      <dgm:prSet presAssocID="{AF339778-711F-495F-876F-EF497812CEA0}" presName="compNode" presStyleCnt="0"/>
      <dgm:spPr/>
    </dgm:pt>
    <dgm:pt modelId="{B1D6368F-8CC2-43A8-B6FF-D5827B870D24}" type="pres">
      <dgm:prSet presAssocID="{AF339778-711F-495F-876F-EF497812CE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D3993D9-90CD-4673-A8A1-4775FBA726DF}" type="pres">
      <dgm:prSet presAssocID="{AF339778-711F-495F-876F-EF497812CEA0}" presName="spaceRect" presStyleCnt="0"/>
      <dgm:spPr/>
    </dgm:pt>
    <dgm:pt modelId="{64B97A79-9F89-4948-A0B5-A086B2B399E9}" type="pres">
      <dgm:prSet presAssocID="{AF339778-711F-495F-876F-EF497812CEA0}" presName="textRect" presStyleLbl="revTx" presStyleIdx="1" presStyleCnt="4">
        <dgm:presLayoutVars>
          <dgm:chMax val="1"/>
          <dgm:chPref val="1"/>
        </dgm:presLayoutVars>
      </dgm:prSet>
      <dgm:spPr/>
    </dgm:pt>
    <dgm:pt modelId="{E3521AE5-3000-4C39-A257-B08B4947C525}" type="pres">
      <dgm:prSet presAssocID="{CC7267A4-B5C7-4E53-9E8E-0A290A884D93}" presName="sibTrans" presStyleCnt="0"/>
      <dgm:spPr/>
    </dgm:pt>
    <dgm:pt modelId="{25DC9D3A-B9F1-4ADE-9961-404DEEE8EAE2}" type="pres">
      <dgm:prSet presAssocID="{79BB406D-78DD-49D0-BC59-857F49730982}" presName="compNode" presStyleCnt="0"/>
      <dgm:spPr/>
    </dgm:pt>
    <dgm:pt modelId="{5AF416E1-F5EA-4C43-997D-423B6880667A}" type="pres">
      <dgm:prSet presAssocID="{79BB406D-78DD-49D0-BC59-857F497309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8E8762A-A2AB-40B5-9CC9-098200894ABE}" type="pres">
      <dgm:prSet presAssocID="{79BB406D-78DD-49D0-BC59-857F49730982}" presName="spaceRect" presStyleCnt="0"/>
      <dgm:spPr/>
    </dgm:pt>
    <dgm:pt modelId="{25E505DA-A3B6-423C-A1B3-367B8B39BA7C}" type="pres">
      <dgm:prSet presAssocID="{79BB406D-78DD-49D0-BC59-857F49730982}" presName="textRect" presStyleLbl="revTx" presStyleIdx="2" presStyleCnt="4">
        <dgm:presLayoutVars>
          <dgm:chMax val="1"/>
          <dgm:chPref val="1"/>
        </dgm:presLayoutVars>
      </dgm:prSet>
      <dgm:spPr/>
    </dgm:pt>
    <dgm:pt modelId="{67C83142-146E-4D49-B85E-DCE3001977F7}" type="pres">
      <dgm:prSet presAssocID="{DF7AA759-46DE-4501-AD7C-A8BC36D9DD42}" presName="sibTrans" presStyleCnt="0"/>
      <dgm:spPr/>
    </dgm:pt>
    <dgm:pt modelId="{2054EC2A-00E7-4F8E-B8CC-518D6B65BCD1}" type="pres">
      <dgm:prSet presAssocID="{8240258E-0C41-496D-BBDC-FFA48918173B}" presName="compNode" presStyleCnt="0"/>
      <dgm:spPr/>
    </dgm:pt>
    <dgm:pt modelId="{0521D8AC-8E1D-4471-AFAB-CC1581C640FA}" type="pres">
      <dgm:prSet presAssocID="{8240258E-0C41-496D-BBDC-FFA4891817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058BD2E-3B63-47C3-8CD7-54F8A8428628}" type="pres">
      <dgm:prSet presAssocID="{8240258E-0C41-496D-BBDC-FFA48918173B}" presName="spaceRect" presStyleCnt="0"/>
      <dgm:spPr/>
    </dgm:pt>
    <dgm:pt modelId="{2340B87A-62DB-4C6A-81E8-EB17326C7AF9}" type="pres">
      <dgm:prSet presAssocID="{8240258E-0C41-496D-BBDC-FFA4891817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70E11A-6C2E-429E-BA57-B0052C5B0298}" srcId="{6C3BF6A2-1980-42C1-B677-D79D5B7C090D}" destId="{460A7A84-C838-4651-9E7D-75C398441BB8}" srcOrd="0" destOrd="0" parTransId="{0323D447-3FF4-4D38-AE2C-AD8A3AE0474B}" sibTransId="{5ADE0949-41DB-452F-BE44-2B5586E0AC4D}"/>
    <dgm:cxn modelId="{4C70022D-A21C-44E5-9A96-26E414259EFA}" type="presOf" srcId="{8240258E-0C41-496D-BBDC-FFA48918173B}" destId="{2340B87A-62DB-4C6A-81E8-EB17326C7AF9}" srcOrd="0" destOrd="0" presId="urn:microsoft.com/office/officeart/2018/2/layout/IconLabelList"/>
    <dgm:cxn modelId="{58278444-AAB7-40A0-8D83-3D2480CA5CE9}" type="presOf" srcId="{6C3BF6A2-1980-42C1-B677-D79D5B7C090D}" destId="{5002626E-BD47-4658-ABF7-99B1695D38DF}" srcOrd="0" destOrd="0" presId="urn:microsoft.com/office/officeart/2018/2/layout/IconLabelList"/>
    <dgm:cxn modelId="{81148247-8968-47DC-A551-C246123A517F}" srcId="{6C3BF6A2-1980-42C1-B677-D79D5B7C090D}" destId="{79BB406D-78DD-49D0-BC59-857F49730982}" srcOrd="2" destOrd="0" parTransId="{3E63E655-F83D-4D91-9038-DBDFB719CD86}" sibTransId="{DF7AA759-46DE-4501-AD7C-A8BC36D9DD42}"/>
    <dgm:cxn modelId="{71EBCE68-4DF6-433A-9E1B-B7DD6911FC6D}" srcId="{6C3BF6A2-1980-42C1-B677-D79D5B7C090D}" destId="{AF339778-711F-495F-876F-EF497812CEA0}" srcOrd="1" destOrd="0" parTransId="{5DF35F7F-32B2-47A6-A70F-0A69832D018C}" sibTransId="{CC7267A4-B5C7-4E53-9E8E-0A290A884D93}"/>
    <dgm:cxn modelId="{8EEA989D-00CC-4BEF-8E1E-DC70E9A0AC1E}" type="presOf" srcId="{79BB406D-78DD-49D0-BC59-857F49730982}" destId="{25E505DA-A3B6-423C-A1B3-367B8B39BA7C}" srcOrd="0" destOrd="0" presId="urn:microsoft.com/office/officeart/2018/2/layout/IconLabelList"/>
    <dgm:cxn modelId="{B9115DA4-E68F-459E-AFCC-2FF17F7A4B29}" srcId="{6C3BF6A2-1980-42C1-B677-D79D5B7C090D}" destId="{8240258E-0C41-496D-BBDC-FFA48918173B}" srcOrd="3" destOrd="0" parTransId="{F7D2DC35-76B3-4DBD-A411-B2050D651917}" sibTransId="{5C6C4ECD-7453-4259-A83E-36E4ECBD23BE}"/>
    <dgm:cxn modelId="{90ACBFCA-9562-4116-8771-90D8BBEBA381}" type="presOf" srcId="{460A7A84-C838-4651-9E7D-75C398441BB8}" destId="{D2EAD30A-349E-4845-9E39-A666BE02C294}" srcOrd="0" destOrd="0" presId="urn:microsoft.com/office/officeart/2018/2/layout/IconLabelList"/>
    <dgm:cxn modelId="{5952FBEA-5485-4104-A0A8-2BB286F465D3}" type="presOf" srcId="{AF339778-711F-495F-876F-EF497812CEA0}" destId="{64B97A79-9F89-4948-A0B5-A086B2B399E9}" srcOrd="0" destOrd="0" presId="urn:microsoft.com/office/officeart/2018/2/layout/IconLabelList"/>
    <dgm:cxn modelId="{27903EA7-4B93-4F81-B994-2E6D57690EF8}" type="presParOf" srcId="{5002626E-BD47-4658-ABF7-99B1695D38DF}" destId="{FEB28194-D97B-47C0-A6D1-B494201D6A82}" srcOrd="0" destOrd="0" presId="urn:microsoft.com/office/officeart/2018/2/layout/IconLabelList"/>
    <dgm:cxn modelId="{DBD96769-22B9-4394-A880-D0C2D516556E}" type="presParOf" srcId="{FEB28194-D97B-47C0-A6D1-B494201D6A82}" destId="{8B2C8956-ACB2-40C3-9FB9-5457028CA09F}" srcOrd="0" destOrd="0" presId="urn:microsoft.com/office/officeart/2018/2/layout/IconLabelList"/>
    <dgm:cxn modelId="{5C4757B3-C108-4E0A-A6E5-A569D4196C59}" type="presParOf" srcId="{FEB28194-D97B-47C0-A6D1-B494201D6A82}" destId="{51639E90-6F11-4686-BBC4-80EFB1468BEB}" srcOrd="1" destOrd="0" presId="urn:microsoft.com/office/officeart/2018/2/layout/IconLabelList"/>
    <dgm:cxn modelId="{CF68CD0E-4DA8-424C-93DD-809644E9C198}" type="presParOf" srcId="{FEB28194-D97B-47C0-A6D1-B494201D6A82}" destId="{D2EAD30A-349E-4845-9E39-A666BE02C294}" srcOrd="2" destOrd="0" presId="urn:microsoft.com/office/officeart/2018/2/layout/IconLabelList"/>
    <dgm:cxn modelId="{66525616-2918-4CB9-9786-AA9E06EC8CFB}" type="presParOf" srcId="{5002626E-BD47-4658-ABF7-99B1695D38DF}" destId="{941B9C7C-7B12-4A2F-AB20-43CA8BDB2A4B}" srcOrd="1" destOrd="0" presId="urn:microsoft.com/office/officeart/2018/2/layout/IconLabelList"/>
    <dgm:cxn modelId="{D537D60C-28E3-4CA2-8CD6-8647DB0A65B0}" type="presParOf" srcId="{5002626E-BD47-4658-ABF7-99B1695D38DF}" destId="{2A9D934E-E585-4C6B-B9B7-F136E1FA7B48}" srcOrd="2" destOrd="0" presId="urn:microsoft.com/office/officeart/2018/2/layout/IconLabelList"/>
    <dgm:cxn modelId="{4CB8A46C-1FC7-4930-BAE7-D85E583DF405}" type="presParOf" srcId="{2A9D934E-E585-4C6B-B9B7-F136E1FA7B48}" destId="{B1D6368F-8CC2-43A8-B6FF-D5827B870D24}" srcOrd="0" destOrd="0" presId="urn:microsoft.com/office/officeart/2018/2/layout/IconLabelList"/>
    <dgm:cxn modelId="{AA17FDE0-BF4D-4170-B266-174215657B9F}" type="presParOf" srcId="{2A9D934E-E585-4C6B-B9B7-F136E1FA7B48}" destId="{9D3993D9-90CD-4673-A8A1-4775FBA726DF}" srcOrd="1" destOrd="0" presId="urn:microsoft.com/office/officeart/2018/2/layout/IconLabelList"/>
    <dgm:cxn modelId="{99FFBB8F-F1BD-4B02-9005-1F829D209F0F}" type="presParOf" srcId="{2A9D934E-E585-4C6B-B9B7-F136E1FA7B48}" destId="{64B97A79-9F89-4948-A0B5-A086B2B399E9}" srcOrd="2" destOrd="0" presId="urn:microsoft.com/office/officeart/2018/2/layout/IconLabelList"/>
    <dgm:cxn modelId="{D35150E7-A755-4C1B-A951-FAEF6EC56C56}" type="presParOf" srcId="{5002626E-BD47-4658-ABF7-99B1695D38DF}" destId="{E3521AE5-3000-4C39-A257-B08B4947C525}" srcOrd="3" destOrd="0" presId="urn:microsoft.com/office/officeart/2018/2/layout/IconLabelList"/>
    <dgm:cxn modelId="{EBD37989-BF73-4445-BB4D-9F512300294D}" type="presParOf" srcId="{5002626E-BD47-4658-ABF7-99B1695D38DF}" destId="{25DC9D3A-B9F1-4ADE-9961-404DEEE8EAE2}" srcOrd="4" destOrd="0" presId="urn:microsoft.com/office/officeart/2018/2/layout/IconLabelList"/>
    <dgm:cxn modelId="{A7CC006A-E681-46A0-9174-A3CC3A8B50EC}" type="presParOf" srcId="{25DC9D3A-B9F1-4ADE-9961-404DEEE8EAE2}" destId="{5AF416E1-F5EA-4C43-997D-423B6880667A}" srcOrd="0" destOrd="0" presId="urn:microsoft.com/office/officeart/2018/2/layout/IconLabelList"/>
    <dgm:cxn modelId="{14886BA5-15EB-44A6-99F9-F965F8B7BE11}" type="presParOf" srcId="{25DC9D3A-B9F1-4ADE-9961-404DEEE8EAE2}" destId="{C8E8762A-A2AB-40B5-9CC9-098200894ABE}" srcOrd="1" destOrd="0" presId="urn:microsoft.com/office/officeart/2018/2/layout/IconLabelList"/>
    <dgm:cxn modelId="{DBA7663A-235E-4193-BFFE-A481A4E29693}" type="presParOf" srcId="{25DC9D3A-B9F1-4ADE-9961-404DEEE8EAE2}" destId="{25E505DA-A3B6-423C-A1B3-367B8B39BA7C}" srcOrd="2" destOrd="0" presId="urn:microsoft.com/office/officeart/2018/2/layout/IconLabelList"/>
    <dgm:cxn modelId="{66BFA4CB-A44C-4A5B-9AE7-52DE0A5CEB1E}" type="presParOf" srcId="{5002626E-BD47-4658-ABF7-99B1695D38DF}" destId="{67C83142-146E-4D49-B85E-DCE3001977F7}" srcOrd="5" destOrd="0" presId="urn:microsoft.com/office/officeart/2018/2/layout/IconLabelList"/>
    <dgm:cxn modelId="{FA50FA18-BA1C-4142-BB4C-18F8885FE558}" type="presParOf" srcId="{5002626E-BD47-4658-ABF7-99B1695D38DF}" destId="{2054EC2A-00E7-4F8E-B8CC-518D6B65BCD1}" srcOrd="6" destOrd="0" presId="urn:microsoft.com/office/officeart/2018/2/layout/IconLabelList"/>
    <dgm:cxn modelId="{36654E12-64F5-4990-8891-D70F3C1F3B83}" type="presParOf" srcId="{2054EC2A-00E7-4F8E-B8CC-518D6B65BCD1}" destId="{0521D8AC-8E1D-4471-AFAB-CC1581C640FA}" srcOrd="0" destOrd="0" presId="urn:microsoft.com/office/officeart/2018/2/layout/IconLabelList"/>
    <dgm:cxn modelId="{6B2D82E7-B62C-45F5-A899-66B2A84BB498}" type="presParOf" srcId="{2054EC2A-00E7-4F8E-B8CC-518D6B65BCD1}" destId="{A058BD2E-3B63-47C3-8CD7-54F8A8428628}" srcOrd="1" destOrd="0" presId="urn:microsoft.com/office/officeart/2018/2/layout/IconLabelList"/>
    <dgm:cxn modelId="{9020D156-99B5-4B3B-8A24-1EDCFC80FB90}" type="presParOf" srcId="{2054EC2A-00E7-4F8E-B8CC-518D6B65BCD1}" destId="{2340B87A-62DB-4C6A-81E8-EB17326C7A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3F7D9-405F-4960-9194-CE43A35EFAEC}">
      <dsp:nvSpPr>
        <dsp:cNvPr id="0" name=""/>
        <dsp:cNvSpPr/>
      </dsp:nvSpPr>
      <dsp:spPr>
        <a:xfrm>
          <a:off x="72198" y="1298332"/>
          <a:ext cx="1504927" cy="15049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2F2CD-29E4-4717-ACE7-2B71B818DAA9}">
      <dsp:nvSpPr>
        <dsp:cNvPr id="0" name=""/>
        <dsp:cNvSpPr/>
      </dsp:nvSpPr>
      <dsp:spPr>
        <a:xfrm>
          <a:off x="388233" y="1614367"/>
          <a:ext cx="872857" cy="872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D7728-B0BD-47FB-B540-2E41953F1692}">
      <dsp:nvSpPr>
        <dsp:cNvPr id="0" name=""/>
        <dsp:cNvSpPr/>
      </dsp:nvSpPr>
      <dsp:spPr>
        <a:xfrm>
          <a:off x="1899610" y="1298332"/>
          <a:ext cx="3547329" cy="150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baseline="0" dirty="0">
              <a:latin typeface="Franklin Gothic Demi Cond"/>
            </a:rPr>
            <a:t> </a:t>
          </a:r>
          <a:r>
            <a:rPr lang="en-GB" sz="1700" kern="1200" baseline="0" dirty="0"/>
            <a:t>ICO stands for Initial Coin Offering, which is a fundraising method that involves the creation and sale of a new cryptocurrency or token to </a:t>
          </a:r>
          <a:r>
            <a:rPr lang="en-GB" sz="1700" kern="1200" baseline="0" dirty="0">
              <a:latin typeface="Franklin Gothic Demi Cond"/>
            </a:rPr>
            <a:t>investors</a:t>
          </a:r>
          <a:r>
            <a:rPr lang="en-GB" sz="1700" kern="1200" baseline="0" dirty="0"/>
            <a:t> in exchange for other cryptocurrencies or fiat money.</a:t>
          </a:r>
          <a:endParaRPr lang="en-US" sz="1700" kern="1200" dirty="0"/>
        </a:p>
      </dsp:txBody>
      <dsp:txXfrm>
        <a:off x="1899610" y="1298332"/>
        <a:ext cx="3547329" cy="1504927"/>
      </dsp:txXfrm>
    </dsp:sp>
    <dsp:sp modelId="{12A8D9FD-DE42-4E25-B69A-C65C78C418DC}">
      <dsp:nvSpPr>
        <dsp:cNvPr id="0" name=""/>
        <dsp:cNvSpPr/>
      </dsp:nvSpPr>
      <dsp:spPr>
        <a:xfrm>
          <a:off x="6065034" y="1298332"/>
          <a:ext cx="1504927" cy="15049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EED5D-C17A-4424-B590-FF2056FBD45B}">
      <dsp:nvSpPr>
        <dsp:cNvPr id="0" name=""/>
        <dsp:cNvSpPr/>
      </dsp:nvSpPr>
      <dsp:spPr>
        <a:xfrm>
          <a:off x="6381069" y="1614367"/>
          <a:ext cx="872857" cy="872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E3940-6182-492E-9360-F77B5F09C635}">
      <dsp:nvSpPr>
        <dsp:cNvPr id="0" name=""/>
        <dsp:cNvSpPr/>
      </dsp:nvSpPr>
      <dsp:spPr>
        <a:xfrm>
          <a:off x="7892446" y="1298332"/>
          <a:ext cx="3547329" cy="150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baseline="0" dirty="0"/>
            <a:t>ICOs have gained popularity in recent years as a means for startups to    raise funds quickly and efficiently, without the need for traditional    venture capital or IPOs. </a:t>
          </a:r>
          <a:endParaRPr lang="en-US" sz="1700" kern="1200" dirty="0"/>
        </a:p>
      </dsp:txBody>
      <dsp:txXfrm>
        <a:off x="7892446" y="1298332"/>
        <a:ext cx="3547329" cy="1504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9FBE-B717-4270-B22E-6F04CF0E758B}">
      <dsp:nvSpPr>
        <dsp:cNvPr id="0" name=""/>
        <dsp:cNvSpPr/>
      </dsp:nvSpPr>
      <dsp:spPr>
        <a:xfrm>
          <a:off x="0" y="35312"/>
          <a:ext cx="5816750" cy="2702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baseline="0"/>
            <a:t>A) Private ICO : In private initial coin offerings, only a limited number of investors can participate in the process. </a:t>
          </a:r>
          <a:endParaRPr lang="en-US" sz="3300" kern="1200"/>
        </a:p>
      </dsp:txBody>
      <dsp:txXfrm>
        <a:off x="131935" y="167247"/>
        <a:ext cx="5552880" cy="2438830"/>
      </dsp:txXfrm>
    </dsp:sp>
    <dsp:sp modelId="{A615CC53-C1FD-4445-836F-B029C280D430}">
      <dsp:nvSpPr>
        <dsp:cNvPr id="0" name=""/>
        <dsp:cNvSpPr/>
      </dsp:nvSpPr>
      <dsp:spPr>
        <a:xfrm>
          <a:off x="0" y="2833053"/>
          <a:ext cx="5816750" cy="2702700"/>
        </a:xfrm>
        <a:prstGeom prst="roundRect">
          <a:avLst/>
        </a:prstGeom>
        <a:solidFill>
          <a:schemeClr val="accent2">
            <a:hueOff val="-1529494"/>
            <a:satOff val="-6198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baseline="0"/>
            <a:t>B)Public ICO : Public initial coin offerings are a form of crowdfunding that targets the general public. </a:t>
          </a:r>
          <a:endParaRPr lang="en-US" sz="3300" kern="1200"/>
        </a:p>
      </dsp:txBody>
      <dsp:txXfrm>
        <a:off x="131935" y="2964988"/>
        <a:ext cx="5552880" cy="243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C8956-ACB2-40C3-9FB9-5457028CA09F}">
      <dsp:nvSpPr>
        <dsp:cNvPr id="0" name=""/>
        <dsp:cNvSpPr/>
      </dsp:nvSpPr>
      <dsp:spPr>
        <a:xfrm>
          <a:off x="906770" y="1240222"/>
          <a:ext cx="1078261" cy="1078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AD30A-349E-4845-9E39-A666BE02C294}">
      <dsp:nvSpPr>
        <dsp:cNvPr id="0" name=""/>
        <dsp:cNvSpPr/>
      </dsp:nvSpPr>
      <dsp:spPr>
        <a:xfrm>
          <a:off x="247833" y="2636000"/>
          <a:ext cx="2396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A) Access to capital</a:t>
          </a:r>
          <a:endParaRPr lang="en-US" sz="1700" kern="1200"/>
        </a:p>
      </dsp:txBody>
      <dsp:txXfrm>
        <a:off x="247833" y="2636000"/>
        <a:ext cx="2396136" cy="720000"/>
      </dsp:txXfrm>
    </dsp:sp>
    <dsp:sp modelId="{B1D6368F-8CC2-43A8-B6FF-D5827B870D24}">
      <dsp:nvSpPr>
        <dsp:cNvPr id="0" name=""/>
        <dsp:cNvSpPr/>
      </dsp:nvSpPr>
      <dsp:spPr>
        <a:xfrm>
          <a:off x="3722231" y="1240222"/>
          <a:ext cx="1078261" cy="1078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97A79-9F89-4948-A0B5-A086B2B399E9}">
      <dsp:nvSpPr>
        <dsp:cNvPr id="0" name=""/>
        <dsp:cNvSpPr/>
      </dsp:nvSpPr>
      <dsp:spPr>
        <a:xfrm>
          <a:off x="3063293" y="2636000"/>
          <a:ext cx="2396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B) Democratization of investment opportunities</a:t>
          </a:r>
          <a:endParaRPr lang="en-US" sz="1700" kern="1200"/>
        </a:p>
      </dsp:txBody>
      <dsp:txXfrm>
        <a:off x="3063293" y="2636000"/>
        <a:ext cx="2396136" cy="720000"/>
      </dsp:txXfrm>
    </dsp:sp>
    <dsp:sp modelId="{5AF416E1-F5EA-4C43-997D-423B6880667A}">
      <dsp:nvSpPr>
        <dsp:cNvPr id="0" name=""/>
        <dsp:cNvSpPr/>
      </dsp:nvSpPr>
      <dsp:spPr>
        <a:xfrm>
          <a:off x="6537691" y="1240222"/>
          <a:ext cx="1078261" cy="1078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505DA-A3B6-423C-A1B3-367B8B39BA7C}">
      <dsp:nvSpPr>
        <dsp:cNvPr id="0" name=""/>
        <dsp:cNvSpPr/>
      </dsp:nvSpPr>
      <dsp:spPr>
        <a:xfrm>
          <a:off x="5878753" y="2636000"/>
          <a:ext cx="2396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C) Building a community</a:t>
          </a:r>
          <a:endParaRPr lang="en-US" sz="1700" kern="1200"/>
        </a:p>
      </dsp:txBody>
      <dsp:txXfrm>
        <a:off x="5878753" y="2636000"/>
        <a:ext cx="2396136" cy="720000"/>
      </dsp:txXfrm>
    </dsp:sp>
    <dsp:sp modelId="{0521D8AC-8E1D-4471-AFAB-CC1581C640FA}">
      <dsp:nvSpPr>
        <dsp:cNvPr id="0" name=""/>
        <dsp:cNvSpPr/>
      </dsp:nvSpPr>
      <dsp:spPr>
        <a:xfrm>
          <a:off x="9353151" y="1240222"/>
          <a:ext cx="1078261" cy="1078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B87A-62DB-4C6A-81E8-EB17326C7AF9}">
      <dsp:nvSpPr>
        <dsp:cNvPr id="0" name=""/>
        <dsp:cNvSpPr/>
      </dsp:nvSpPr>
      <dsp:spPr>
        <a:xfrm>
          <a:off x="8694214" y="2636000"/>
          <a:ext cx="2396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D) Token utility</a:t>
          </a:r>
          <a:endParaRPr lang="en-US" sz="1700" kern="1200"/>
        </a:p>
      </dsp:txBody>
      <dsp:txXfrm>
        <a:off x="8694214" y="2636000"/>
        <a:ext cx="23961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0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87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B77B7-8E8C-EAA3-E179-EF1184971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cs typeface="Calibri Light"/>
              </a:rPr>
              <a:t>Initial coin offering</a:t>
            </a:r>
            <a:endParaRPr lang="en-GB" sz="6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435" y="4171853"/>
            <a:ext cx="2985812" cy="740661"/>
          </a:xfrm>
        </p:spPr>
        <p:txBody>
          <a:bodyPr anchor="ctr">
            <a:normAutofit/>
          </a:bodyPr>
          <a:lstStyle/>
          <a:p>
            <a:pPr algn="l"/>
            <a:r>
              <a:rPr lang="en-GB" sz="2800" dirty="0"/>
              <a:t>      </a:t>
            </a:r>
            <a:r>
              <a:rPr lang="en-GB" sz="2800" b="1" dirty="0"/>
              <a:t>    </a:t>
            </a:r>
            <a:r>
              <a:rPr lang="en-GB" sz="3200" b="1" dirty="0"/>
              <a:t>(ICO)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35777-BD36-997B-2342-E335EFB4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" b="-5"/>
          <a:stretch/>
        </p:blipFill>
        <p:spPr>
          <a:xfrm>
            <a:off x="108471" y="10"/>
            <a:ext cx="1218895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7066F-A7AB-5DF7-31F8-154F5052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237524"/>
            <a:ext cx="10748210" cy="19598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       Thank you!!!</a:t>
            </a:r>
          </a:p>
        </p:txBody>
      </p:sp>
    </p:spTree>
    <p:extLst>
      <p:ext uri="{BB962C8B-B14F-4D97-AF65-F5344CB8AC3E}">
        <p14:creationId xmlns:p14="http://schemas.microsoft.com/office/powerpoint/2010/main" val="40297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6FB6-E13A-0F73-867A-F0C8326D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500258"/>
          </a:xfrm>
        </p:spPr>
        <p:txBody>
          <a:bodyPr/>
          <a:lstStyle/>
          <a:p>
            <a:r>
              <a:rPr lang="en-GB" sz="6000" b="1" dirty="0">
                <a:latin typeface="Calibri Light"/>
                <a:cs typeface="Calibri Light"/>
              </a:rPr>
              <a:t>Introduction: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37A71-10DA-6C26-05D5-160D3D279E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8331" y="2587752"/>
          <a:ext cx="11511974" cy="4101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8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EF21-A68B-98B6-DC5D-B1A9598F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4595172"/>
          </a:xfrm>
        </p:spPr>
        <p:txBody>
          <a:bodyPr>
            <a:normAutofit/>
          </a:bodyPr>
          <a:lstStyle/>
          <a:p>
            <a:r>
              <a:rPr lang="en-GB" sz="5100" dirty="0"/>
              <a:t>    TYPES         OF 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55A611-6494-0753-3021-140142DE4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155506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82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5F83C36-859C-A51E-AE14-63E9BB8F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73" r="6" b="711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73DF-C2D3-5A17-E5A7-B628964E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GB" sz="5100"/>
              <a:t>HOW DOES AN ICO WORKS?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1CCB-A759-6C58-E00D-6F1EF4CD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340" y="3058541"/>
            <a:ext cx="4924426" cy="27954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GB" sz="2000" dirty="0"/>
              <a:t>A) </a:t>
            </a:r>
            <a:r>
              <a:rPr lang="en-GB" sz="2400" dirty="0">
                <a:ea typeface="+mn-lt"/>
                <a:cs typeface="+mn-lt"/>
              </a:rPr>
              <a:t>Whitepaper</a:t>
            </a:r>
          </a:p>
          <a:p>
            <a:pPr>
              <a:lnSpc>
                <a:spcPct val="91000"/>
              </a:lnSpc>
            </a:pPr>
            <a:r>
              <a:rPr lang="en-GB" sz="2400" dirty="0"/>
              <a:t>B)</a:t>
            </a:r>
            <a:r>
              <a:rPr lang="en-GB" sz="2400" dirty="0">
                <a:ea typeface="+mn-lt"/>
                <a:cs typeface="+mn-lt"/>
              </a:rPr>
              <a:t> Token creation</a:t>
            </a:r>
          </a:p>
          <a:p>
            <a:pPr>
              <a:lnSpc>
                <a:spcPct val="91000"/>
              </a:lnSpc>
            </a:pPr>
            <a:r>
              <a:rPr lang="en-GB" sz="2400" dirty="0"/>
              <a:t>C) </a:t>
            </a:r>
            <a:r>
              <a:rPr lang="en-GB" b="1" dirty="0">
                <a:ea typeface="+mn-lt"/>
                <a:cs typeface="+mn-lt"/>
              </a:rPr>
              <a:t>Promotion campaign</a:t>
            </a:r>
            <a:endParaRPr lang="en-GB" sz="2400" dirty="0">
              <a:ea typeface="+mn-lt"/>
              <a:cs typeface="+mn-lt"/>
            </a:endParaRPr>
          </a:p>
          <a:p>
            <a:pPr>
              <a:lnSpc>
                <a:spcPct val="91000"/>
              </a:lnSpc>
            </a:pPr>
            <a:r>
              <a:rPr lang="en-GB" sz="2400" dirty="0">
                <a:ea typeface="+mn-lt"/>
                <a:cs typeface="+mn-lt"/>
              </a:rPr>
              <a:t>D) Distribution of tokens</a:t>
            </a:r>
          </a:p>
          <a:p>
            <a:pPr>
              <a:lnSpc>
                <a:spcPct val="91000"/>
              </a:lnSpc>
            </a:pPr>
            <a:r>
              <a:rPr lang="en-GB" sz="2400" dirty="0">
                <a:ea typeface="+mn-lt"/>
                <a:cs typeface="+mn-lt"/>
              </a:rPr>
              <a:t>E) Listing on exchanges</a:t>
            </a:r>
          </a:p>
          <a:p>
            <a:pPr>
              <a:lnSpc>
                <a:spcPct val="91000"/>
              </a:lnSpc>
            </a:pPr>
            <a:r>
              <a:rPr lang="en-GB" sz="2400" dirty="0">
                <a:ea typeface="+mn-lt"/>
                <a:cs typeface="+mn-lt"/>
              </a:rPr>
              <a:t>F) Use of funds</a:t>
            </a:r>
          </a:p>
        </p:txBody>
      </p:sp>
    </p:spTree>
    <p:extLst>
      <p:ext uri="{BB962C8B-B14F-4D97-AF65-F5344CB8AC3E}">
        <p14:creationId xmlns:p14="http://schemas.microsoft.com/office/powerpoint/2010/main" val="83011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F2434984-115B-5427-4774-0BF870FB9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0" b="7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4039B-A204-7355-8F8E-3AA2930E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IPO VS ICO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6EDA84-9D5B-8A58-B57B-0BF0FD8B9EC0}"/>
              </a:ext>
            </a:extLst>
          </p:cNvPr>
          <p:cNvSpPr/>
          <p:nvPr/>
        </p:nvSpPr>
        <p:spPr>
          <a:xfrm>
            <a:off x="7038473" y="701841"/>
            <a:ext cx="4291263" cy="56013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FSFFSGTDTDF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2E74C-1F8A-792B-3574-DD52F7922EEC}"/>
              </a:ext>
            </a:extLst>
          </p:cNvPr>
          <p:cNvSpPr txBox="1"/>
          <p:nvPr/>
        </p:nvSpPr>
        <p:spPr>
          <a:xfrm>
            <a:off x="7573210" y="1864894"/>
            <a:ext cx="320842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Regulatory Requirements</a:t>
            </a:r>
            <a:endParaRPr lang="en-US"/>
          </a:p>
          <a:p>
            <a:endParaRPr lang="en-GB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Ownership</a:t>
            </a:r>
          </a:p>
          <a:p>
            <a:endParaRPr lang="en-GB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Asset backing</a:t>
            </a:r>
          </a:p>
          <a:p>
            <a:endParaRPr lang="en-GB" sz="2000" b="1" dirty="0"/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Investor Base</a:t>
            </a:r>
          </a:p>
          <a:p>
            <a:endParaRPr lang="en-GB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Liquidity</a:t>
            </a:r>
          </a:p>
          <a:p>
            <a:endParaRPr lang="en-GB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Risks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112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FF44-40FE-984A-137F-346B6DC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ea typeface="+mj-lt"/>
                <a:cs typeface="+mj-lt"/>
              </a:rPr>
              <a:t>WHY ICO ???</a:t>
            </a:r>
            <a:endParaRPr lang="en-US" sz="48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0DB8A-1278-CB5A-523E-71802E611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4525"/>
              </p:ext>
            </p:extLst>
          </p:nvPr>
        </p:nvGraphicFramePr>
        <p:xfrm>
          <a:off x="463164" y="2106489"/>
          <a:ext cx="11338184" cy="459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8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00A20-6428-2DAF-A7E3-067C6A33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BLOCKCHAIN IN ICO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81CBE-607B-EDB5-82E0-2E8857EB3381}"/>
              </a:ext>
            </a:extLst>
          </p:cNvPr>
          <p:cNvSpPr txBox="1"/>
          <p:nvPr/>
        </p:nvSpPr>
        <p:spPr>
          <a:xfrm>
            <a:off x="960120" y="2587625"/>
            <a:ext cx="6214533" cy="331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400" spc="50" dirty="0"/>
              <a:t>A) Decentralized Platform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z="2400" spc="50" dirty="0"/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400" spc="50" dirty="0"/>
              <a:t>B)Transparency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z="2400" spc="50" dirty="0"/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400" spc="50" dirty="0"/>
              <a:t>C) Security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z="2400" spc="50" dirty="0"/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400" spc="50" dirty="0"/>
              <a:t>D) Automation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z="2400" spc="50" dirty="0"/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400" spc="50" dirty="0"/>
              <a:t>E)  Liquidity</a:t>
            </a:r>
          </a:p>
        </p:txBody>
      </p:sp>
      <p:pic>
        <p:nvPicPr>
          <p:cNvPr id="5" name="Picture 4" descr="An abstract cyber space concept">
            <a:extLst>
              <a:ext uri="{FF2B5EF4-FFF2-40B4-BE49-F238E27FC236}">
                <a16:creationId xmlns:a16="http://schemas.microsoft.com/office/drawing/2014/main" id="{E017EFE1-FAA2-9EF2-4330-CD9FBCA79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2" r="-2" b="-2"/>
          <a:stretch/>
        </p:blipFill>
        <p:spPr>
          <a:xfrm>
            <a:off x="7821168" y="2264988"/>
            <a:ext cx="4370832" cy="39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minoes falling in a row">
            <a:extLst>
              <a:ext uri="{FF2B5EF4-FFF2-40B4-BE49-F238E27FC236}">
                <a16:creationId xmlns:a16="http://schemas.microsoft.com/office/drawing/2014/main" id="{F2395E4B-EF19-10A2-757F-8DF0A39E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997" b="50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FAF2-BDC9-7C74-6087-20C80C86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1463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RISK OF ICO: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18A33-3930-74D8-8CDF-9E2733BAA831}"/>
              </a:ext>
            </a:extLst>
          </p:cNvPr>
          <p:cNvSpPr txBox="1"/>
          <p:nvPr/>
        </p:nvSpPr>
        <p:spPr>
          <a:xfrm>
            <a:off x="1242391" y="2650434"/>
            <a:ext cx="83323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Lack of regulation</a:t>
            </a:r>
            <a:endParaRPr lang="en-US" sz="16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GB" sz="1600" dirty="0">
              <a:solidFill>
                <a:srgbClr val="374151"/>
              </a:solidFill>
            </a:endParaRPr>
          </a:p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Volatility</a:t>
            </a:r>
          </a:p>
          <a:p>
            <a:endParaRPr lang="en-GB" sz="1600" dirty="0">
              <a:solidFill>
                <a:srgbClr val="374151"/>
              </a:solidFill>
            </a:endParaRPr>
          </a:p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Lack of transparency</a:t>
            </a:r>
            <a:endParaRPr lang="en-GB" sz="16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GB" sz="1600" dirty="0">
              <a:solidFill>
                <a:srgbClr val="374151"/>
              </a:solidFill>
            </a:endParaRPr>
          </a:p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Lack of accountability</a:t>
            </a:r>
            <a:endParaRPr lang="en-GB" sz="1600" dirty="0">
              <a:solidFill>
                <a:srgbClr val="374151"/>
              </a:solidFill>
            </a:endParaRPr>
          </a:p>
          <a:p>
            <a:endParaRPr lang="en-GB" sz="16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Hacking and security risks</a:t>
            </a:r>
            <a:endParaRPr lang="en-GB" sz="1600" dirty="0">
              <a:solidFill>
                <a:srgbClr val="374151"/>
              </a:solidFill>
            </a:endParaRPr>
          </a:p>
          <a:p>
            <a:endParaRPr lang="en-GB" sz="16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Scams and frauds</a:t>
            </a:r>
            <a:endParaRPr lang="en-GB" sz="1600">
              <a:ea typeface="+mn-lt"/>
              <a:cs typeface="+mn-lt"/>
            </a:endParaRPr>
          </a:p>
          <a:p>
            <a:endParaRPr lang="en-GB" sz="16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rgbClr val="374151"/>
                </a:solidFill>
                <a:ea typeface="+mn-lt"/>
                <a:cs typeface="+mn-lt"/>
              </a:rPr>
              <a:t>Lack of liquidity</a:t>
            </a:r>
            <a:endParaRPr lang="en-GB" sz="1600"/>
          </a:p>
          <a:p>
            <a:endParaRPr lang="en-GB" sz="1600" dirty="0">
              <a:solidFill>
                <a:srgbClr val="374151"/>
              </a:solidFill>
              <a:ea typeface="+mn-lt"/>
              <a:cs typeface="+mn-lt"/>
            </a:endParaRPr>
          </a:p>
          <a:p>
            <a:endParaRPr lang="en-GB" sz="1600" dirty="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31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44AD6-CF70-E486-DA33-153A00BA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79" y="889963"/>
            <a:ext cx="4818888" cy="89204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ADVANTAGES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81FA-AA62-E5AF-E3F8-40D434F8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78" y="2618643"/>
            <a:ext cx="4818888" cy="3749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A) </a:t>
            </a:r>
            <a:r>
              <a:rPr lang="en-GB" dirty="0">
                <a:ea typeface="+mn-lt"/>
                <a:cs typeface="+mn-lt"/>
              </a:rPr>
              <a:t>Access to capital</a:t>
            </a:r>
          </a:p>
          <a:p>
            <a:r>
              <a:rPr lang="en-GB" dirty="0"/>
              <a:t>B) </a:t>
            </a:r>
            <a:r>
              <a:rPr lang="en-GB" dirty="0">
                <a:ea typeface="+mn-lt"/>
                <a:cs typeface="+mn-lt"/>
              </a:rPr>
              <a:t>Decentralized funding</a:t>
            </a:r>
          </a:p>
          <a:p>
            <a:r>
              <a:rPr lang="en-GB" dirty="0">
                <a:ea typeface="+mn-lt"/>
                <a:cs typeface="+mn-lt"/>
              </a:rPr>
              <a:t>C) Liquidity</a:t>
            </a:r>
          </a:p>
          <a:p>
            <a:r>
              <a:rPr lang="en-GB" dirty="0">
                <a:ea typeface="+mn-lt"/>
                <a:cs typeface="+mn-lt"/>
              </a:rPr>
              <a:t>D) 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CB003-9DB5-445C-3EE8-7CAF09180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312" y="889963"/>
            <a:ext cx="4818888" cy="89204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6FF97-B11F-BFB6-C2F3-230FD8554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312" y="2618643"/>
            <a:ext cx="4818888" cy="3749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A) </a:t>
            </a:r>
            <a:r>
              <a:rPr lang="en-GB" dirty="0">
                <a:ea typeface="+mn-lt"/>
                <a:cs typeface="+mn-lt"/>
              </a:rPr>
              <a:t>Regulatory uncertainty</a:t>
            </a:r>
          </a:p>
          <a:p>
            <a:r>
              <a:rPr lang="en-GB" dirty="0"/>
              <a:t>B) </a:t>
            </a:r>
            <a:r>
              <a:rPr lang="en-GB" dirty="0">
                <a:ea typeface="+mn-lt"/>
                <a:cs typeface="+mn-lt"/>
              </a:rPr>
              <a:t>High risk</a:t>
            </a:r>
          </a:p>
          <a:p>
            <a:r>
              <a:rPr lang="en-GB" dirty="0"/>
              <a:t>C) </a:t>
            </a:r>
            <a:r>
              <a:rPr lang="en-GB" dirty="0">
                <a:ea typeface="+mn-lt"/>
                <a:cs typeface="+mn-lt"/>
              </a:rPr>
              <a:t>Lack of accountability</a:t>
            </a:r>
          </a:p>
          <a:p>
            <a:r>
              <a:rPr lang="en-GB" dirty="0"/>
              <a:t>D) </a:t>
            </a:r>
            <a:r>
              <a:rPr lang="en-GB" dirty="0">
                <a:ea typeface="+mn-lt"/>
                <a:cs typeface="+mn-lt"/>
              </a:rPr>
              <a:t>Volatility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75887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7"/>
      </a:lt2>
      <a:accent1>
        <a:srgbClr val="47B662"/>
      </a:accent1>
      <a:accent2>
        <a:srgbClr val="4FB13B"/>
      </a:accent2>
      <a:accent3>
        <a:srgbClr val="83AE44"/>
      </a:accent3>
      <a:accent4>
        <a:srgbClr val="A6A537"/>
      </a:accent4>
      <a:accent5>
        <a:srgbClr val="C3914D"/>
      </a:accent5>
      <a:accent6>
        <a:srgbClr val="B14E3B"/>
      </a:accent6>
      <a:hlink>
        <a:srgbClr val="997F33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JuxtaposeVTI</vt:lpstr>
      <vt:lpstr>Initial coin offering</vt:lpstr>
      <vt:lpstr>Introduction:</vt:lpstr>
      <vt:lpstr>    TYPES         OF ICO</vt:lpstr>
      <vt:lpstr>HOW DOES AN ICO WORKS?</vt:lpstr>
      <vt:lpstr>IPO VS ICO</vt:lpstr>
      <vt:lpstr>WHY ICO ???</vt:lpstr>
      <vt:lpstr>BLOCKCHAIN IN ICO</vt:lpstr>
      <vt:lpstr>RISK OF ICO:</vt:lpstr>
      <vt:lpstr>PowerPoint Presentation</vt:lpstr>
      <vt:lpstr>       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2023-04-20T12:56:45Z</dcterms:created>
  <dcterms:modified xsi:type="dcterms:W3CDTF">2023-04-21T03:31:29Z</dcterms:modified>
</cp:coreProperties>
</file>