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303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93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221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06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6286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15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5902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318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7368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22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3584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72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9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98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0073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9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4917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045" y="-1017918"/>
            <a:ext cx="7766936" cy="2570672"/>
          </a:xfrm>
        </p:spPr>
        <p:txBody>
          <a:bodyPr/>
          <a:lstStyle/>
          <a:p>
            <a:pPr algn="ct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chemeClr val="accent2">
                    <a:lumMod val="50000"/>
                  </a:schemeClr>
                </a:solidFill>
                <a:latin typeface="Times New Roman" panose="02020603050405020304" pitchFamily="18" charset="0"/>
                <a:cs typeface="Times New Roman" panose="02020603050405020304" pitchFamily="18" charset="0"/>
              </a:rPr>
              <a:t>FAKE NEWS PROJECT</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68447" y="5017117"/>
            <a:ext cx="7766936" cy="1492371"/>
          </a:xfrm>
        </p:spPr>
        <p:txBody>
          <a:bodyPr>
            <a:normAutofit/>
          </a:bodyPr>
          <a:lstStyle/>
          <a:p>
            <a:endParaRPr lang="en-US" dirty="0"/>
          </a:p>
          <a:p>
            <a:r>
              <a:rPr lang="en-US" sz="2400" b="1" dirty="0">
                <a:solidFill>
                  <a:schemeClr val="tx1"/>
                </a:solidFill>
                <a:latin typeface="Times New Roman" panose="02020603050405020304" pitchFamily="18" charset="0"/>
                <a:cs typeface="Times New Roman" panose="02020603050405020304" pitchFamily="18" charset="0"/>
              </a:rPr>
              <a:t>Submitted by:</a:t>
            </a:r>
          </a:p>
          <a:p>
            <a:r>
              <a:rPr lang="en-US" sz="2400" b="1" dirty="0" smtClean="0">
                <a:solidFill>
                  <a:schemeClr val="tx1"/>
                </a:solidFill>
                <a:latin typeface="Times New Roman" panose="02020603050405020304" pitchFamily="18" charset="0"/>
                <a:cs typeface="Times New Roman" panose="02020603050405020304" pitchFamily="18" charset="0"/>
              </a:rPr>
              <a:t>POONAM YADAV</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icture containing text, person, hand, close&#10;&#10;Description automatically generated">
            <a:extLst>
              <a:ext uri="{FF2B5EF4-FFF2-40B4-BE49-F238E27FC236}">
                <a16:creationId xmlns:a16="http://schemas.microsoft.com/office/drawing/2014/main" id="{B8173950-8843-712C-7E7B-18F71EC158DE}"/>
              </a:ext>
            </a:extLst>
          </p:cNvPr>
          <p:cNvPicPr>
            <a:picLocks noChangeAspect="1"/>
          </p:cNvPicPr>
          <p:nvPr/>
        </p:nvPicPr>
        <p:blipFill>
          <a:blip r:embed="rId2"/>
          <a:stretch>
            <a:fillRect/>
          </a:stretch>
        </p:blipFill>
        <p:spPr>
          <a:xfrm>
            <a:off x="2054850" y="1552754"/>
            <a:ext cx="5785563" cy="321671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98B73673-D001-0D60-06D2-C7AC44829EA2}"/>
              </a:ext>
            </a:extLst>
          </p:cNvPr>
          <p:cNvPicPr>
            <a:picLocks noChangeAspect="1"/>
          </p:cNvPicPr>
          <p:nvPr/>
        </p:nvPicPr>
        <p:blipFill>
          <a:blip r:embed="rId3"/>
          <a:stretch>
            <a:fillRect/>
          </a:stretch>
        </p:blipFill>
        <p:spPr>
          <a:xfrm>
            <a:off x="8286300" y="4769467"/>
            <a:ext cx="1571625" cy="495300"/>
          </a:xfrm>
          <a:prstGeom prst="rect">
            <a:avLst/>
          </a:prstGeom>
        </p:spPr>
      </p:pic>
    </p:spTree>
    <p:extLst>
      <p:ext uri="{BB962C8B-B14F-4D97-AF65-F5344CB8AC3E}">
        <p14:creationId xmlns:p14="http://schemas.microsoft.com/office/powerpoint/2010/main" val="3589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Problem Statement and Understanding</a:t>
            </a:r>
            <a:endParaRPr lang="en-IN" u="sng" dirty="0">
              <a:solidFill>
                <a:schemeClr val="accent2">
                  <a:lumMod val="50000"/>
                </a:schemeClr>
              </a:solidFill>
            </a:endParaRPr>
          </a:p>
        </p:txBody>
      </p:sp>
      <p:sp>
        <p:nvSpPr>
          <p:cNvPr id="3" name="Content Placeholder 2"/>
          <p:cNvSpPr>
            <a:spLocks noGrp="1"/>
          </p:cNvSpPr>
          <p:nvPr>
            <p:ph idx="1"/>
          </p:nvPr>
        </p:nvSpPr>
        <p:spPr>
          <a:xfrm>
            <a:off x="677334" y="1854679"/>
            <a:ext cx="8596668" cy="4186683"/>
          </a:xfrm>
        </p:spPr>
        <p:txBody>
          <a:bodyPr/>
          <a:lstStyle/>
          <a:p>
            <a:pPr marL="0" indent="0">
              <a:buNone/>
            </a:pPr>
            <a:r>
              <a:rPr lang="en-IN" sz="2400" dirty="0">
                <a:latin typeface="Times New Roman" panose="02020603050405020304" pitchFamily="18" charset="0"/>
                <a:cs typeface="Times New Roman" panose="02020603050405020304" pitchFamily="18"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 Nowadays fake news spreading like water and people share this information without verifying it. This is often done to further or impose certain ideas and is often achieved with political agendas.</a:t>
            </a:r>
          </a:p>
          <a:p>
            <a:pPr marL="0" indent="0">
              <a:buNone/>
            </a:pPr>
            <a:r>
              <a:rPr lang="en-IN" sz="2400" dirty="0">
                <a:latin typeface="Times New Roman" panose="02020603050405020304" pitchFamily="18" charset="0"/>
                <a:cs typeface="Times New Roman" panose="02020603050405020304" pitchFamily="18" charset="0"/>
              </a:rPr>
              <a:t>We have to detect that the news are published on websites these are fake news or not. For this we analyse our data and then apply model to get better prediction regarding the news.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7471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8430"/>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EDA Steps and Visualization</a:t>
            </a:r>
            <a:endParaRPr lang="en-IN" u="sng" dirty="0">
              <a:solidFill>
                <a:schemeClr val="accent2">
                  <a:lumMod val="50000"/>
                </a:schemeClr>
              </a:solidFill>
            </a:endParaRPr>
          </a:p>
        </p:txBody>
      </p:sp>
      <p:sp>
        <p:nvSpPr>
          <p:cNvPr id="3" name="Content Placeholder 2"/>
          <p:cNvSpPr>
            <a:spLocks noGrp="1"/>
          </p:cNvSpPr>
          <p:nvPr>
            <p:ph idx="1"/>
          </p:nvPr>
        </p:nvSpPr>
        <p:spPr>
          <a:xfrm>
            <a:off x="677334" y="1820175"/>
            <a:ext cx="8596668" cy="4221188"/>
          </a:xfrm>
        </p:spPr>
        <p:txBody>
          <a:bodyPr>
            <a:normAutofit fontScale="85000" lnSpcReduction="10000"/>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fake data there are 23481 rows   4 columns  and in true data there are 21417 rows 4 columns. In data we insert one columns as ‘label’ where zero is for fake news and one for true news.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Both true and fake news data are combined by append method.</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All the feature variables are of object type and target variable is of integer type.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NLP to remove unnecessary details in the text.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visualize the categorical data by </a:t>
            </a:r>
            <a:r>
              <a:rPr lang="en-US" sz="2800" dirty="0" err="1">
                <a:latin typeface="Times New Roman" panose="02020603050405020304" pitchFamily="18" charset="0"/>
                <a:cs typeface="Times New Roman" panose="02020603050405020304" pitchFamily="18" charset="0"/>
              </a:rPr>
              <a:t>countplot</a:t>
            </a:r>
            <a:r>
              <a:rPr lang="en-US"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Convert object data into float data type by encoding technique.</a:t>
            </a:r>
          </a:p>
        </p:txBody>
      </p:sp>
      <p:sp>
        <p:nvSpPr>
          <p:cNvPr id="4" name="Rectangle 1">
            <a:extLst>
              <a:ext uri="{FF2B5EF4-FFF2-40B4-BE49-F238E27FC236}">
                <a16:creationId xmlns:a16="http://schemas.microsoft.com/office/drawing/2014/main" id="{32714045-EC74-D187-743B-BD7A9D0551E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23481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73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EDA Steps and Visualization</a:t>
            </a:r>
            <a:endParaRPr lang="en-IN" u="sng"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Describes the data in statistical terms.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endParaRPr lang="en-IN" sz="2400" dirty="0"/>
          </a:p>
          <a:p>
            <a:pPr marL="0" indent="0">
              <a:buNone/>
            </a:pPr>
            <a:endParaRPr lang="en-IN" sz="2400" dirty="0"/>
          </a:p>
        </p:txBody>
      </p:sp>
    </p:spTree>
    <p:extLst>
      <p:ext uri="{BB962C8B-B14F-4D97-AF65-F5344CB8AC3E}">
        <p14:creationId xmlns:p14="http://schemas.microsoft.com/office/powerpoint/2010/main" val="284674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Steps and Assumptions used to complete the project</a:t>
            </a:r>
            <a:endParaRPr lang="en-IN" u="sng" dirty="0">
              <a:solidFill>
                <a:schemeClr val="accent2">
                  <a:lumMod val="50000"/>
                </a:schemeClr>
              </a:solidFill>
            </a:endParaRPr>
          </a:p>
        </p:txBody>
      </p:sp>
      <p:sp>
        <p:nvSpPr>
          <p:cNvPr id="3" name="Content Placeholder 2"/>
          <p:cNvSpPr>
            <a:spLocks noGrp="1"/>
          </p:cNvSpPr>
          <p:nvPr>
            <p:ph idx="1"/>
          </p:nvPr>
        </p:nvSpPr>
        <p:spPr>
          <a:xfrm>
            <a:off x="677334" y="2449902"/>
            <a:ext cx="8596668" cy="3591460"/>
          </a:xfrm>
        </p:spPr>
        <p:txBody>
          <a:bodyPr>
            <a:normAutofit/>
          </a:bodyPr>
          <a:lstStyle/>
          <a:p>
            <a:r>
              <a:rPr lang="en-US" sz="2400" dirty="0">
                <a:latin typeface="Times New Roman" panose="02020603050405020304" pitchFamily="18" charset="0"/>
                <a:cs typeface="Times New Roman" panose="02020603050405020304" pitchFamily="18" charset="0"/>
              </a:rPr>
              <a:t>We have no target variable in the bot dataset, so insert label column and fill zero and one in fake and true data respectively.</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may work with the same text but still remove the unnecessary text from the data by stemming, removing symbols, removing numbers etc. After removing convert text into numerical type because machine learning works only on numerical columns.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7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Model Dashboard</a:t>
            </a:r>
            <a:endParaRPr lang="en-IN" u="sng" dirty="0">
              <a:solidFill>
                <a:schemeClr val="accent2">
                  <a:lumMod val="50000"/>
                </a:schemeClr>
              </a:solidFill>
            </a:endParaRPr>
          </a:p>
        </p:txBody>
      </p:sp>
      <p:sp>
        <p:nvSpPr>
          <p:cNvPr id="3" name="Content Placeholder 2"/>
          <p:cNvSpPr>
            <a:spLocks noGrp="1"/>
          </p:cNvSpPr>
          <p:nvPr>
            <p:ph idx="1"/>
          </p:nvPr>
        </p:nvSpPr>
        <p:spPr>
          <a:xfrm>
            <a:off x="677334" y="1930401"/>
            <a:ext cx="8596668" cy="4110962"/>
          </a:xfrm>
        </p:spPr>
        <p:txBody>
          <a:bodyPr/>
          <a:lstStyle/>
          <a:p>
            <a:pPr marL="0" indent="0">
              <a:buNone/>
            </a:pPr>
            <a:r>
              <a:rPr lang="en-US" sz="2400" dirty="0">
                <a:latin typeface="Times New Roman" panose="02020603050405020304" pitchFamily="18" charset="0"/>
                <a:cs typeface="Times New Roman" panose="02020603050405020304" pitchFamily="18" charset="0"/>
              </a:rPr>
              <a:t>This is a classification based problem and the data is balanced. After that we </a:t>
            </a:r>
            <a:r>
              <a:rPr lang="en-IN" sz="2400" dirty="0">
                <a:latin typeface="Times New Roman" panose="02020603050405020304" pitchFamily="18" charset="0"/>
                <a:cs typeface="Times New Roman" panose="02020603050405020304" pitchFamily="18" charset="0"/>
              </a:rPr>
              <a:t>splitting the train and test data then we fit the model. The AUC scores we get on fitting the model are:</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Logistic Regression:  56.8%</a:t>
            </a:r>
          </a:p>
          <a:p>
            <a:r>
              <a:rPr lang="en-US" sz="2400" dirty="0">
                <a:latin typeface="Times New Roman" panose="02020603050405020304" pitchFamily="18" charset="0"/>
                <a:cs typeface="Times New Roman" panose="02020603050405020304" pitchFamily="18" charset="0"/>
              </a:rPr>
              <a:t> K Neighbors Classification: 87.1%</a:t>
            </a:r>
          </a:p>
          <a:p>
            <a:r>
              <a:rPr lang="en-US" sz="2400" dirty="0">
                <a:latin typeface="Times New Roman" panose="02020603050405020304" pitchFamily="18" charset="0"/>
                <a:cs typeface="Times New Roman" panose="02020603050405020304" pitchFamily="18" charset="0"/>
              </a:rPr>
              <a:t>Random Forest Classification: 99.947%</a:t>
            </a:r>
          </a:p>
          <a:p>
            <a:r>
              <a:rPr lang="en-US" sz="2400" dirty="0">
                <a:latin typeface="Times New Roman" panose="02020603050405020304" pitchFamily="18" charset="0"/>
                <a:cs typeface="Times New Roman" panose="02020603050405020304" pitchFamily="18" charset="0"/>
              </a:rPr>
              <a:t>Decision Tree Classification: 99.848%</a:t>
            </a:r>
          </a:p>
          <a:p>
            <a:pPr marL="0" indent="0">
              <a:buNone/>
            </a:pPr>
            <a:endParaRPr lang="en-IN" dirty="0"/>
          </a:p>
        </p:txBody>
      </p:sp>
    </p:spTree>
    <p:extLst>
      <p:ext uri="{BB962C8B-B14F-4D97-AF65-F5344CB8AC3E}">
        <p14:creationId xmlns:p14="http://schemas.microsoft.com/office/powerpoint/2010/main" val="124216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0278"/>
            <a:ext cx="8596668" cy="990121"/>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Finalized Model</a:t>
            </a:r>
            <a:endParaRPr lang="en-IN" u="sng" dirty="0">
              <a:solidFill>
                <a:schemeClr val="accent2">
                  <a:lumMod val="50000"/>
                </a:schemeClr>
              </a:solidFill>
            </a:endParaRPr>
          </a:p>
        </p:txBody>
      </p:sp>
      <p:sp>
        <p:nvSpPr>
          <p:cNvPr id="3" name="Content Placeholder 2"/>
          <p:cNvSpPr>
            <a:spLocks noGrp="1"/>
          </p:cNvSpPr>
          <p:nvPr>
            <p:ph idx="1"/>
          </p:nvPr>
        </p:nvSpPr>
        <p:spPr>
          <a:xfrm>
            <a:off x="677334" y="2398143"/>
            <a:ext cx="8596668" cy="364322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Decision Tree Classifier model gives better accuracy score. Precision score, recall and f1-score is also good in compare to the other. The total of True Negative and False Negative in the confusion matrix is also less in the same model. So, this model is best for the fake news and classification project.</a:t>
            </a:r>
          </a:p>
          <a:p>
            <a:pPr marL="0" indent="0">
              <a:buNone/>
            </a:pPr>
            <a:endParaRPr lang="en-IN" sz="2400" dirty="0"/>
          </a:p>
        </p:txBody>
      </p:sp>
    </p:spTree>
    <p:extLst>
      <p:ext uri="{BB962C8B-B14F-4D97-AF65-F5344CB8AC3E}">
        <p14:creationId xmlns:p14="http://schemas.microsoft.com/office/powerpoint/2010/main" val="70905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90444"/>
            <a:ext cx="8596668" cy="739955"/>
          </a:xfrm>
        </p:spPr>
        <p:txBody>
          <a:bodyPr/>
          <a:lstStyle/>
          <a:p>
            <a:pPr algn="ctr"/>
            <a:r>
              <a:rPr lang="en-US" u="sng"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u="sng" dirty="0">
              <a:solidFill>
                <a:schemeClr val="accent2">
                  <a:lumMod val="50000"/>
                </a:schemeClr>
              </a:solidFill>
            </a:endParaRPr>
          </a:p>
        </p:txBody>
      </p:sp>
      <p:sp>
        <p:nvSpPr>
          <p:cNvPr id="3" name="Content Placeholder 2"/>
          <p:cNvSpPr>
            <a:spLocks noGrp="1"/>
          </p:cNvSpPr>
          <p:nvPr>
            <p:ph idx="1"/>
          </p:nvPr>
        </p:nvSpPr>
        <p:spPr>
          <a:xfrm>
            <a:off x="677334" y="2372264"/>
            <a:ext cx="8596668" cy="3669098"/>
          </a:xfrm>
        </p:spPr>
        <p:txBody>
          <a:bodyPr/>
          <a:lstStyle/>
          <a:p>
            <a:pPr marL="0" indent="0">
              <a:buNone/>
            </a:pPr>
            <a:r>
              <a:rPr lang="en-US" sz="2400" dirty="0">
                <a:latin typeface="Times New Roman" panose="02020603050405020304" pitchFamily="18" charset="0"/>
                <a:cs typeface="Times New Roman" panose="02020603050405020304" pitchFamily="18" charset="0"/>
              </a:rPr>
              <a:t>On studying the data we conclude that Decision Tree Classifier model is better for this project. This model predicts 99% correct replies for the news and only 1% information of news are predicting wrong which is very small difference in the prediction. So, Decision Tree predicts better responses for an input is given.</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4159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84483C-A1F9-B936-22FE-8FFC82A144CF}"/>
              </a:ext>
            </a:extLst>
          </p:cNvPr>
          <p:cNvSpPr/>
          <p:nvPr/>
        </p:nvSpPr>
        <p:spPr>
          <a:xfrm>
            <a:off x="4102347" y="2967335"/>
            <a:ext cx="3987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08641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522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Times New Roman</vt:lpstr>
      <vt:lpstr>Trebuchet MS</vt:lpstr>
      <vt:lpstr>Wingdings 3</vt:lpstr>
      <vt:lpstr>Facet</vt:lpstr>
      <vt:lpstr> FAKE NEWS PROJECT</vt:lpstr>
      <vt:lpstr>Problem Statement and Understanding</vt:lpstr>
      <vt:lpstr>EDA Steps and Visualization</vt:lpstr>
      <vt:lpstr>EDA Steps and Visualization</vt:lpstr>
      <vt:lpstr>Steps and Assumptions used to complete the project</vt:lpstr>
      <vt:lpstr>Model Dashboard</vt:lpstr>
      <vt:lpstr>Finalized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FAKE NEWS</dc:title>
  <dc:creator>Dell</dc:creator>
  <cp:lastModifiedBy>poonam</cp:lastModifiedBy>
  <cp:revision>9</cp:revision>
  <dcterms:created xsi:type="dcterms:W3CDTF">2022-12-09T12:27:31Z</dcterms:created>
  <dcterms:modified xsi:type="dcterms:W3CDTF">2022-12-10T06:04:56Z</dcterms:modified>
</cp:coreProperties>
</file>